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DM Sans" pitchFamily="2" charset="0"/>
      <p:regular r:id="rId15"/>
      <p:bold r:id="rId16"/>
      <p:italic r:id="rId17"/>
      <p:boldItalic r:id="rId18"/>
    </p:embeddedFont>
    <p:embeddedFont>
      <p:font typeface="Gadugi" panose="020B0502040204020203" pitchFamily="34"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0" d="100"/>
          <a:sy n="40" d="100"/>
        </p:scale>
        <p:origin x="5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camp\DATA\oqd\P1%20Accenture\SocialBuz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camp\DATA\oqd\P1%20Accenture\SocialBuzz.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US" sz="2800" baseline="0"/>
              <a:t>Top 5 Most Popular Categories</a:t>
            </a:r>
          </a:p>
        </c:rich>
      </c:tx>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'most popular categories'!$B$1</c:f>
              <c:strCache>
                <c:ptCount val="1"/>
                <c:pt idx="0">
                  <c:v>Total Score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5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'most popular categories'!$A$2:$A$6</c:f>
              <c:strCache>
                <c:ptCount val="5"/>
                <c:pt idx="0">
                  <c:v>animals</c:v>
                </c:pt>
                <c:pt idx="1">
                  <c:v>science</c:v>
                </c:pt>
                <c:pt idx="2">
                  <c:v>healthy eating</c:v>
                </c:pt>
                <c:pt idx="3">
                  <c:v>technology</c:v>
                </c:pt>
                <c:pt idx="4">
                  <c:v>food</c:v>
                </c:pt>
              </c:strCache>
            </c:strRef>
          </c:cat>
          <c:val>
            <c:numRef>
              <c:f>'most popular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A7E5-4637-A993-A23695A96291}"/>
            </c:ext>
          </c:extLst>
        </c:ser>
        <c:dLbls>
          <c:dLblPos val="ctr"/>
          <c:showLegendKey val="0"/>
          <c:showVal val="1"/>
          <c:showCatName val="0"/>
          <c:showSerName val="0"/>
          <c:showPercent val="0"/>
          <c:showBubbleSize val="0"/>
        </c:dLbls>
        <c:gapWidth val="65"/>
        <c:axId val="1509267728"/>
        <c:axId val="1509263888"/>
      </c:barChart>
      <c:catAx>
        <c:axId val="15092677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500" b="0" i="0" u="none" strike="noStrike" kern="1200" cap="all" baseline="0">
                <a:solidFill>
                  <a:schemeClr val="dk1">
                    <a:lumMod val="75000"/>
                    <a:lumOff val="25000"/>
                  </a:schemeClr>
                </a:solidFill>
                <a:latin typeface="+mn-lt"/>
                <a:ea typeface="+mn-ea"/>
                <a:cs typeface="+mn-cs"/>
              </a:defRPr>
            </a:pPr>
            <a:endParaRPr lang="en-US"/>
          </a:p>
        </c:txPr>
        <c:crossAx val="1509263888"/>
        <c:crosses val="autoZero"/>
        <c:auto val="1"/>
        <c:lblAlgn val="ctr"/>
        <c:lblOffset val="100"/>
        <c:noMultiLvlLbl val="0"/>
      </c:catAx>
      <c:valAx>
        <c:axId val="1509263888"/>
        <c:scaling>
          <c:orientation val="minMax"/>
        </c:scaling>
        <c:delete val="1"/>
        <c:axPos val="l"/>
        <c:numFmt formatCode="General" sourceLinked="1"/>
        <c:majorTickMark val="none"/>
        <c:minorTickMark val="none"/>
        <c:tickLblPos val="nextTo"/>
        <c:crossAx val="150926772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800" baseline="0" dirty="0"/>
              <a:t>Percentage difference among popular categories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'most popular categories'!$B$1</c:f>
              <c:strCache>
                <c:ptCount val="1"/>
                <c:pt idx="0">
                  <c:v>Total 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F7A-4702-9A0B-DDAF1493E75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F7A-4702-9A0B-DDAF1493E75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F7A-4702-9A0B-DDAF1493E75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F7A-4702-9A0B-DDAF1493E75D}"/>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F7A-4702-9A0B-DDAF1493E75D}"/>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2200" b="0" i="0" u="none" strike="noStrike" kern="1200" baseline="0">
                    <a:solidFill>
                      <a:schemeClr val="tx1"/>
                    </a:solidFill>
                    <a:latin typeface="+mn-lt"/>
                    <a:ea typeface="+mn-ea"/>
                    <a:cs typeface="+mn-cs"/>
                  </a:defRPr>
                </a:pPr>
                <a:endParaRPr lang="en-US"/>
              </a:p>
            </c:txPr>
            <c:dLblPos val="ctr"/>
            <c:showLegendKey val="0"/>
            <c:showVal val="0"/>
            <c:showCatName val="1"/>
            <c:showSerName val="0"/>
            <c:showPercent val="1"/>
            <c:showBubbleSize val="0"/>
            <c:separator>
</c:separator>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'most popular categories'!$A$2:$A$6</c:f>
              <c:strCache>
                <c:ptCount val="5"/>
                <c:pt idx="0">
                  <c:v>animals</c:v>
                </c:pt>
                <c:pt idx="1">
                  <c:v>science</c:v>
                </c:pt>
                <c:pt idx="2">
                  <c:v>healthy eating</c:v>
                </c:pt>
                <c:pt idx="3">
                  <c:v>technology</c:v>
                </c:pt>
                <c:pt idx="4">
                  <c:v>food</c:v>
                </c:pt>
              </c:strCache>
            </c:strRef>
          </c:cat>
          <c:val>
            <c:numRef>
              <c:f>'most popular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EF7A-4702-9A0B-DDAF1493E75D}"/>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7.jpe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Times New Roman" panose="02020603050405020304" pitchFamily="18" charset="0"/>
                <a:cs typeface="Times New Roman" panose="02020603050405020304" pitchFamily="18"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65885" y="4753458"/>
            <a:ext cx="868037" cy="257517"/>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65885" y="1977089"/>
            <a:ext cx="868037" cy="257517"/>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65885" y="7529827"/>
            <a:ext cx="868037" cy="257517"/>
          </a:xfrm>
          <a:prstGeom prst="rect">
            <a:avLst/>
          </a:prstGeom>
        </p:spPr>
      </p:pic>
      <p:pic>
        <p:nvPicPr>
          <p:cNvPr id="5" name="Picture 5"/>
          <p:cNvPicPr>
            <a:picLocks noChangeAspect="1"/>
          </p:cNvPicPr>
          <p:nvPr/>
        </p:nvPicPr>
        <p:blipFill>
          <a:blip r:embed="rId5"/>
          <a:srcRect l="4069" t="1617" r="4069" b="1617"/>
          <a:stretch>
            <a:fillRect/>
          </a:stretch>
        </p:blipFill>
        <p:spPr>
          <a:xfrm>
            <a:off x="5010079" y="1492202"/>
            <a:ext cx="4638985" cy="7334495"/>
          </a:xfrm>
          <a:prstGeom prst="rect">
            <a:avLst/>
          </a:prstGeom>
        </p:spPr>
      </p:pic>
      <p:sp>
        <p:nvSpPr>
          <p:cNvPr id="6" name="TextBox 6"/>
          <p:cNvSpPr txBox="1"/>
          <p:nvPr/>
        </p:nvSpPr>
        <p:spPr>
          <a:xfrm>
            <a:off x="1600200" y="4448198"/>
            <a:ext cx="4703553" cy="1133708"/>
          </a:xfrm>
          <a:prstGeom prst="rect">
            <a:avLst/>
          </a:prstGeom>
        </p:spPr>
        <p:txBody>
          <a:bodyPr wrap="square" lIns="0" tIns="0" rIns="0" bIns="0" rtlCol="0" anchor="t">
            <a:spAutoFit/>
          </a:bodyPr>
          <a:lstStyle/>
          <a:p>
            <a:pPr>
              <a:lnSpc>
                <a:spcPts val="9600"/>
              </a:lnSpc>
            </a:pPr>
            <a:r>
              <a:rPr lang="en-US" sz="7000" spc="-80" dirty="0">
                <a:solidFill>
                  <a:srgbClr val="000000"/>
                </a:solidFill>
                <a:latin typeface="Times New Roman" panose="02020603050405020304" pitchFamily="18" charset="0"/>
                <a:cs typeface="Times New Roman" panose="02020603050405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9" name="TextBox 18">
            <a:extLst>
              <a:ext uri="{FF2B5EF4-FFF2-40B4-BE49-F238E27FC236}">
                <a16:creationId xmlns:a16="http://schemas.microsoft.com/office/drawing/2014/main" id="{A2EAED43-9037-4A88-C3D9-C303228B98F2}"/>
              </a:ext>
            </a:extLst>
          </p:cNvPr>
          <p:cNvSpPr txBox="1"/>
          <p:nvPr/>
        </p:nvSpPr>
        <p:spPr>
          <a:xfrm>
            <a:off x="10820400" y="1671829"/>
            <a:ext cx="5105400" cy="2893100"/>
          </a:xfrm>
          <a:prstGeom prst="rect">
            <a:avLst/>
          </a:prstGeom>
          <a:noFill/>
        </p:spPr>
        <p:txBody>
          <a:bodyPr wrap="square" rtlCol="0">
            <a:spAutoFit/>
          </a:bodyPr>
          <a:lstStyle/>
          <a:p>
            <a:r>
              <a:rPr lang="en-US" sz="3600" b="1" dirty="0"/>
              <a:t>ANALYSIS</a:t>
            </a:r>
          </a:p>
          <a:p>
            <a:endParaRPr lang="en-US" sz="3600" b="1" dirty="0"/>
          </a:p>
          <a:p>
            <a:r>
              <a:rPr lang="en-US" sz="2200" dirty="0"/>
              <a:t>Animals, science, healthy living, technology and food   are the five  most popular categories of content, showing that people appreciate “nature”, “factual” and “healthy lifestyle” content the most.</a:t>
            </a:r>
          </a:p>
        </p:txBody>
      </p:sp>
      <p:sp>
        <p:nvSpPr>
          <p:cNvPr id="26" name="TextBox 25">
            <a:extLst>
              <a:ext uri="{FF2B5EF4-FFF2-40B4-BE49-F238E27FC236}">
                <a16:creationId xmlns:a16="http://schemas.microsoft.com/office/drawing/2014/main" id="{E1C8D273-074D-5D60-80B0-4CC9F64E0BB5}"/>
              </a:ext>
            </a:extLst>
          </p:cNvPr>
          <p:cNvSpPr txBox="1"/>
          <p:nvPr/>
        </p:nvSpPr>
        <p:spPr>
          <a:xfrm>
            <a:off x="10820400" y="4841309"/>
            <a:ext cx="5105400" cy="4640116"/>
          </a:xfrm>
          <a:prstGeom prst="rect">
            <a:avLst/>
          </a:prstGeom>
          <a:noFill/>
        </p:spPr>
        <p:txBody>
          <a:bodyPr wrap="square" rtlCol="0">
            <a:spAutoFit/>
          </a:bodyPr>
          <a:lstStyle/>
          <a:p>
            <a:r>
              <a:rPr lang="en-US" sz="3600" b="1" dirty="0"/>
              <a:t>INSIGTHS</a:t>
            </a:r>
          </a:p>
          <a:p>
            <a:endParaRPr lang="en-US" sz="3600" b="1" dirty="0"/>
          </a:p>
          <a:p>
            <a:pPr>
              <a:lnSpc>
                <a:spcPts val="2660"/>
              </a:lnSpc>
            </a:pPr>
            <a:r>
              <a:rPr lang="en-US" sz="2200" spc="-19" dirty="0">
                <a:latin typeface="Gadugi" panose="020B0502040204020203" pitchFamily="34" charset="0"/>
                <a:ea typeface="Gadugi" panose="020B0502040204020203" pitchFamily="34" charset="0"/>
              </a:rPr>
              <a:t>Food  and healthy living being part of the top 5 categories shows that people reacts to things about food especially "Healthy Eating“ as it ranks highest. This gives an indication to the type of audience within your user base. You could capitalize on this insight to create a campaign and work with healthy eating brands to boost user engagement.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4412"/>
          </a:xfrm>
          <a:prstGeom prst="rect">
            <a:avLst/>
          </a:prstGeom>
        </p:spPr>
        <p:txBody>
          <a:bodyPr lIns="0" tIns="0" rIns="0" bIns="0" rtlCol="0" anchor="t">
            <a:spAutoFit/>
          </a:bodyPr>
          <a:lstStyle/>
          <a:p>
            <a:pPr>
              <a:lnSpc>
                <a:spcPts val="3640"/>
              </a:lnSpc>
            </a:pPr>
            <a:r>
              <a:rPr lang="en-US" sz="2600" spc="-26" dirty="0">
                <a:solidFill>
                  <a:srgbClr val="FFFFFF"/>
                </a:solidFill>
                <a:latin typeface="Times New Roman" panose="02020603050405020304" pitchFamily="18" charset="0"/>
                <a:cs typeface="Times New Roman" panose="02020603050405020304" pitchFamily="18"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5909303"/>
            <a:chOff x="0" y="0"/>
            <a:chExt cx="11564591" cy="4904542"/>
          </a:xfrm>
        </p:grpSpPr>
        <p:sp>
          <p:nvSpPr>
            <p:cNvPr id="3" name="TextBox 3"/>
            <p:cNvSpPr txBox="1"/>
            <p:nvPr/>
          </p:nvSpPr>
          <p:spPr>
            <a:xfrm>
              <a:off x="0" y="0"/>
              <a:ext cx="11564591" cy="1374295"/>
            </a:xfrm>
            <a:prstGeom prst="rect">
              <a:avLst/>
            </a:prstGeom>
          </p:spPr>
          <p:txBody>
            <a:bodyPr wrap="square" lIns="0" tIns="0" rIns="0" bIns="0" rtlCol="0" anchor="t">
              <a:spAutoFit/>
            </a:bodyPr>
            <a:lstStyle/>
            <a:p>
              <a:pPr>
                <a:lnSpc>
                  <a:spcPct val="1500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0" y="1741385"/>
              <a:ext cx="11564591" cy="3163157"/>
            </a:xfrm>
            <a:prstGeom prst="rect">
              <a:avLst/>
            </a:prstGeom>
          </p:spPr>
          <p:txBody>
            <a:bodyPr wrap="square" lIns="0" tIns="0" rIns="0" bIns="0" rtlCol="0" anchor="t">
              <a:spAutoFit/>
            </a:bodyPr>
            <a:lstStyle/>
            <a:p>
              <a:pPr marL="457200" indent="-457200">
                <a:lnSpc>
                  <a:spcPct val="150000"/>
                </a:lnSpc>
                <a:buFont typeface="Wingdings" panose="05000000000000000000" pitchFamily="2" charset="2"/>
                <a:buChar char="Ø"/>
              </a:pPr>
              <a:r>
                <a:rPr lang="en-US" sz="2800" spc="-19" dirty="0">
                  <a:solidFill>
                    <a:srgbClr val="000000"/>
                  </a:solidFill>
                  <a:latin typeface="Times New Roman" panose="02020603050405020304" pitchFamily="18" charset="0"/>
                  <a:cs typeface="Times New Roman" panose="02020603050405020304" pitchFamily="18" charset="0"/>
                </a:rPr>
                <a:t>Project recap</a:t>
              </a:r>
            </a:p>
            <a:p>
              <a:pPr marL="457200" indent="-457200">
                <a:lnSpc>
                  <a:spcPct val="150000"/>
                </a:lnSpc>
                <a:buFont typeface="Wingdings" panose="05000000000000000000" pitchFamily="2" charset="2"/>
                <a:buChar char="Ø"/>
              </a:pPr>
              <a:r>
                <a:rPr lang="en-US" sz="2800" spc="-19" dirty="0">
                  <a:solidFill>
                    <a:srgbClr val="000000"/>
                  </a:solidFill>
                  <a:latin typeface="Times New Roman" panose="02020603050405020304" pitchFamily="18" charset="0"/>
                  <a:cs typeface="Times New Roman" panose="02020603050405020304" pitchFamily="18" charset="0"/>
                </a:rPr>
                <a:t>Problem</a:t>
              </a:r>
            </a:p>
            <a:p>
              <a:pPr marL="457200" indent="-457200">
                <a:lnSpc>
                  <a:spcPct val="150000"/>
                </a:lnSpc>
                <a:buFont typeface="Wingdings" panose="05000000000000000000" pitchFamily="2" charset="2"/>
                <a:buChar char="Ø"/>
              </a:pPr>
              <a:r>
                <a:rPr lang="en-US" sz="2800" spc="-19" dirty="0">
                  <a:solidFill>
                    <a:srgbClr val="000000"/>
                  </a:solidFill>
                  <a:latin typeface="Times New Roman" panose="02020603050405020304" pitchFamily="18" charset="0"/>
                  <a:cs typeface="Times New Roman" panose="02020603050405020304" pitchFamily="18" charset="0"/>
                </a:rPr>
                <a:t>The Analytics team</a:t>
              </a:r>
            </a:p>
            <a:p>
              <a:pPr marL="457200" indent="-457200">
                <a:lnSpc>
                  <a:spcPct val="150000"/>
                </a:lnSpc>
                <a:buFont typeface="Wingdings" panose="05000000000000000000" pitchFamily="2" charset="2"/>
                <a:buChar char="Ø"/>
              </a:pPr>
              <a:r>
                <a:rPr lang="en-US" sz="2800" spc="-19" dirty="0">
                  <a:solidFill>
                    <a:srgbClr val="000000"/>
                  </a:solidFill>
                  <a:latin typeface="Times New Roman" panose="02020603050405020304" pitchFamily="18" charset="0"/>
                  <a:cs typeface="Times New Roman" panose="02020603050405020304" pitchFamily="18" charset="0"/>
                </a:rPr>
                <a:t>Process</a:t>
              </a:r>
            </a:p>
            <a:p>
              <a:pPr marL="457200" indent="-457200">
                <a:lnSpc>
                  <a:spcPct val="150000"/>
                </a:lnSpc>
                <a:buFont typeface="Wingdings" panose="05000000000000000000" pitchFamily="2" charset="2"/>
                <a:buChar char="Ø"/>
              </a:pPr>
              <a:r>
                <a:rPr lang="en-US" sz="2800" spc="-19" dirty="0">
                  <a:solidFill>
                    <a:srgbClr val="000000"/>
                  </a:solidFill>
                  <a:latin typeface="Times New Roman" panose="02020603050405020304" pitchFamily="18" charset="0"/>
                  <a:cs typeface="Times New Roman" panose="02020603050405020304" pitchFamily="18" charset="0"/>
                </a:rPr>
                <a:t>Insights</a:t>
              </a:r>
            </a:p>
            <a:p>
              <a:pPr marL="457200" indent="-457200">
                <a:lnSpc>
                  <a:spcPct val="150000"/>
                </a:lnSpc>
                <a:buFont typeface="Wingdings" panose="05000000000000000000" pitchFamily="2" charset="2"/>
                <a:buChar char="Ø"/>
              </a:pPr>
              <a:r>
                <a:rPr lang="en-US" sz="28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1257300"/>
            <a:ext cx="12045704" cy="7024116"/>
          </a:xfrm>
          <a:prstGeom prst="rect">
            <a:avLst/>
          </a:prstGeom>
          <a:solidFill>
            <a:schemeClr val="bg1"/>
          </a:solidFill>
        </p:spPr>
        <p:txBody>
          <a:bodyPr/>
          <a:lstStyle/>
          <a:p>
            <a:pPr algn="just"/>
            <a:r>
              <a:rPr lang="en-US" sz="3000" dirty="0"/>
              <a:t>				</a:t>
            </a:r>
            <a:r>
              <a:rPr lang="en-US" sz="3000" b="1" dirty="0"/>
              <a:t>Client: </a:t>
            </a:r>
            <a:r>
              <a:rPr lang="en-US" sz="3000" dirty="0"/>
              <a:t>Social Buzz, a social media and content creation 			company faces challenges in preparing for an IPO, 				managing rapid growth, and handling large	volumes of 		unstructured data.</a:t>
            </a:r>
          </a:p>
          <a:p>
            <a:pPr algn="just"/>
            <a:endParaRPr lang="en-US" sz="3000" dirty="0"/>
          </a:p>
          <a:p>
            <a:pPr algn="just"/>
            <a:r>
              <a:rPr lang="en-US" sz="3000" dirty="0"/>
              <a:t>				</a:t>
            </a:r>
            <a:r>
              <a:rPr lang="en-US" sz="3000" b="1" dirty="0"/>
              <a:t>Accenture's Role: </a:t>
            </a:r>
            <a:r>
              <a:rPr lang="en-US" sz="3000" dirty="0"/>
              <a:t>Accenture is conducting a 3-month				 project for the client based on these tasks:</a:t>
            </a:r>
          </a:p>
          <a:p>
            <a:pPr algn="just"/>
            <a:r>
              <a:rPr lang="en-US" sz="3000" dirty="0"/>
              <a:t>	</a:t>
            </a:r>
          </a:p>
          <a:p>
            <a:pPr marL="4114800" lvl="8" indent="-457200" algn="just">
              <a:buFont typeface="Arial" panose="020B0604020202020204" pitchFamily="34" charset="0"/>
              <a:buChar char="•"/>
            </a:pPr>
            <a:r>
              <a:rPr lang="en-US" sz="3000" dirty="0"/>
              <a:t>A comprehensive audit of the client’s big data practices.</a:t>
            </a:r>
          </a:p>
          <a:p>
            <a:pPr marL="4114800" lvl="8" indent="-457200" algn="just">
              <a:buFont typeface="Arial" panose="020B0604020202020204" pitchFamily="34" charset="0"/>
              <a:buChar char="•"/>
            </a:pPr>
            <a:r>
              <a:rPr lang="en-US" sz="3000" dirty="0"/>
              <a:t>Recommendations and best practices for a successful IPO.</a:t>
            </a:r>
          </a:p>
          <a:p>
            <a:pPr marL="4114800" lvl="8" indent="-457200" algn="just">
              <a:buFont typeface="Arial" panose="020B0604020202020204" pitchFamily="34" charset="0"/>
              <a:buChar char="•"/>
            </a:pPr>
            <a:r>
              <a:rPr lang="en-US" sz="3000" dirty="0"/>
              <a:t>Content analysis to identify the top 5 categories with the largest aggregate popularity.</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295400" y="1138511"/>
            <a:ext cx="7223419" cy="7238820"/>
          </a:xfrm>
          <a:prstGeom prst="rect">
            <a:avLst/>
          </a:prstGeom>
        </p:spPr>
      </p:pic>
      <p:sp>
        <p:nvSpPr>
          <p:cNvPr id="33" name="TextBox 33"/>
          <p:cNvSpPr txBox="1"/>
          <p:nvPr/>
        </p:nvSpPr>
        <p:spPr>
          <a:xfrm>
            <a:off x="2705909" y="3538251"/>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38100"/>
            <a:ext cx="7415893"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Problem</a:t>
            </a:r>
          </a:p>
        </p:txBody>
      </p:sp>
      <p:sp>
        <p:nvSpPr>
          <p:cNvPr id="23" name="TextBox 22">
            <a:extLst>
              <a:ext uri="{FF2B5EF4-FFF2-40B4-BE49-F238E27FC236}">
                <a16:creationId xmlns:a16="http://schemas.microsoft.com/office/drawing/2014/main" id="{CE87FB31-CAD3-6C6D-A767-870E3707B440}"/>
              </a:ext>
            </a:extLst>
          </p:cNvPr>
          <p:cNvSpPr txBox="1"/>
          <p:nvPr/>
        </p:nvSpPr>
        <p:spPr>
          <a:xfrm>
            <a:off x="8253699" y="2295283"/>
            <a:ext cx="8424094" cy="6334235"/>
          </a:xfrm>
          <a:prstGeom prst="rect">
            <a:avLst/>
          </a:prstGeom>
          <a:noFill/>
        </p:spPr>
        <p:txBody>
          <a:bodyPr wrap="square" rtlCol="0">
            <a:spAutoFit/>
          </a:bodyPr>
          <a:lstStyle/>
          <a:p>
            <a:pPr marL="0" marR="0">
              <a:lnSpc>
                <a:spcPct val="107000"/>
              </a:lnSpc>
              <a:spcBef>
                <a:spcPts val="0"/>
              </a:spcBef>
              <a:spcAft>
                <a:spcPts val="800"/>
              </a:spcAft>
            </a:pPr>
            <a:r>
              <a:rPr lang="en-US" sz="3200" kern="100" dirty="0">
                <a:latin typeface="Times New Roman" panose="02020603050405020304" pitchFamily="18" charset="0"/>
                <a:ea typeface="Calibri" panose="020F0502020204030204" pitchFamily="34" charset="0"/>
                <a:cs typeface="Times New Roman" panose="02020603050405020304" pitchFamily="18" charset="0"/>
              </a:rPr>
              <a:t>M</a:t>
            </a:r>
            <a:r>
              <a:rPr lang="en-US" sz="3200" dirty="0">
                <a:effectLst/>
                <a:latin typeface="Times New Roman" panose="02020603050405020304" pitchFamily="18" charset="0"/>
                <a:ea typeface="Calibri" panose="020F0502020204030204" pitchFamily="34" charset="0"/>
              </a:rPr>
              <a:t>assive amount of unstructured data generated daily (over 100,000 pieces of content) </a:t>
            </a:r>
          </a:p>
          <a:p>
            <a:pPr marL="457200" marR="0" indent="-457200">
              <a:lnSpc>
                <a:spcPct val="107000"/>
              </a:lnSpc>
              <a:spcBef>
                <a:spcPts val="0"/>
              </a:spcBef>
              <a:spcAft>
                <a:spcPts val="800"/>
              </a:spcAft>
              <a:buFont typeface="Wingdings" panose="05000000000000000000" pitchFamily="2" charset="2"/>
              <a:buChar char="§"/>
            </a:pPr>
            <a:endParaRPr lang="en-US" sz="3200" dirty="0">
              <a:effectLst/>
              <a:latin typeface="Times New Roman" panose="02020603050405020304" pitchFamily="18" charset="0"/>
              <a:ea typeface="Calibri" panose="020F0502020204030204" pitchFamily="34" charset="0"/>
            </a:endParaRPr>
          </a:p>
          <a:p>
            <a:pPr marR="0">
              <a:lnSpc>
                <a:spcPct val="107000"/>
              </a:lnSpc>
              <a:spcBef>
                <a:spcPts val="0"/>
              </a:spcBef>
              <a:spcAft>
                <a:spcPts val="800"/>
              </a:spcAft>
            </a:pPr>
            <a:r>
              <a:rPr lang="en-US" sz="3200" kern="100" dirty="0">
                <a:latin typeface="Times New Roman" panose="02020603050405020304" pitchFamily="18" charset="0"/>
                <a:ea typeface="Calibri" panose="020F0502020204030204" pitchFamily="34" charset="0"/>
                <a:cs typeface="Times New Roman" panose="02020603050405020304" pitchFamily="18" charset="0"/>
              </a:rPr>
              <a:t>But how to capitalize on it when there is so much?</a:t>
            </a:r>
          </a:p>
          <a:p>
            <a:pPr marL="457200" marR="0" indent="-457200">
              <a:lnSpc>
                <a:spcPct val="107000"/>
              </a:lnSpc>
              <a:spcBef>
                <a:spcPts val="0"/>
              </a:spcBef>
              <a:spcAft>
                <a:spcPts val="800"/>
              </a:spcAft>
              <a:buFont typeface="Wingdings" panose="05000000000000000000" pitchFamily="2" charset="2"/>
              <a:buChar char="§"/>
            </a:pP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Analysis of content categories to highlight the top 5 categories with the largest aggregate popularity, helping Social Buzz understand what types of content are most engaging to users.</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endParaRPr lang="en-US" sz="3100" kern="100" dirty="0">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endParaRPr lang="en-US" sz="31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7">
            <a:extLst>
              <a:ext uri="{FF2B5EF4-FFF2-40B4-BE49-F238E27FC236}">
                <a16:creationId xmlns:a16="http://schemas.microsoft.com/office/drawing/2014/main" id="{FF4FEF1B-A555-3B81-E218-1EE3B75D61E6}"/>
              </a:ext>
            </a:extLst>
          </p:cNvPr>
          <p:cNvGrpSpPr/>
          <p:nvPr/>
        </p:nvGrpSpPr>
        <p:grpSpPr>
          <a:xfrm>
            <a:off x="11526663" y="6861122"/>
            <a:ext cx="2422221" cy="2187212"/>
            <a:chOff x="11488712" y="7113410"/>
            <a:chExt cx="2422221" cy="2187212"/>
          </a:xfrm>
        </p:grpSpPr>
        <p:grpSp>
          <p:nvGrpSpPr>
            <p:cNvPr id="26" name="Group 26"/>
            <p:cNvGrpSpPr>
              <a:grpSpLocks noChangeAspect="1"/>
            </p:cNvGrpSpPr>
            <p:nvPr/>
          </p:nvGrpSpPr>
          <p:grpSpPr>
            <a:xfrm>
              <a:off x="11825796" y="7215485"/>
              <a:ext cx="2085137" cy="2085137"/>
              <a:chOff x="0" y="0"/>
              <a:chExt cx="6350002" cy="6349995"/>
            </a:xfrm>
          </p:grpSpPr>
          <p:sp>
            <p:nvSpPr>
              <p:cNvPr id="27" name="Freeform 27"/>
              <p:cNvSpPr/>
              <p:nvPr/>
            </p:nvSpPr>
            <p:spPr>
              <a:xfrm>
                <a:off x="0" y="0"/>
                <a:ext cx="6350002" cy="6349995"/>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pic>
          <p:nvPicPr>
            <p:cNvPr id="52" name="Picture 51">
              <a:extLst>
                <a:ext uri="{FF2B5EF4-FFF2-40B4-BE49-F238E27FC236}">
                  <a16:creationId xmlns:a16="http://schemas.microsoft.com/office/drawing/2014/main" id="{817ECBFC-196E-D27D-F933-26BDBCBB6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8712" y="7113410"/>
              <a:ext cx="1990858" cy="2123082"/>
            </a:xfrm>
            <a:prstGeom prst="ellipse">
              <a:avLst/>
            </a:prstGeom>
          </p:spPr>
        </p:pic>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The Analytics team</a:t>
            </a:r>
          </a:p>
        </p:txBody>
      </p:sp>
      <p:sp>
        <p:nvSpPr>
          <p:cNvPr id="32" name="TextBox 31">
            <a:extLst>
              <a:ext uri="{FF2B5EF4-FFF2-40B4-BE49-F238E27FC236}">
                <a16:creationId xmlns:a16="http://schemas.microsoft.com/office/drawing/2014/main" id="{3E38CC62-F0DA-FCA8-AD25-72E2BCF2F8ED}"/>
              </a:ext>
            </a:extLst>
          </p:cNvPr>
          <p:cNvSpPr txBox="1"/>
          <p:nvPr/>
        </p:nvSpPr>
        <p:spPr>
          <a:xfrm>
            <a:off x="13948884" y="1620801"/>
            <a:ext cx="4002193" cy="1384995"/>
          </a:xfrm>
          <a:prstGeom prst="rect">
            <a:avLst/>
          </a:prstGeom>
          <a:noFill/>
        </p:spPr>
        <p:txBody>
          <a:bodyPr wrap="square" rtlCol="0">
            <a:spAutoFit/>
          </a:bodyPr>
          <a:lstStyle/>
          <a:p>
            <a:pPr algn="ctr"/>
            <a:r>
              <a:rPr lang="en-US" sz="2800" b="0" i="0" dirty="0">
                <a:solidFill>
                  <a:srgbClr val="000000"/>
                </a:solidFill>
                <a:effectLst/>
                <a:highlight>
                  <a:srgbClr val="FFFFFF"/>
                </a:highlight>
                <a:latin typeface="DM Sans" pitchFamily="2" charset="0"/>
              </a:rPr>
              <a:t>Andrew Fleming</a:t>
            </a:r>
          </a:p>
          <a:p>
            <a:pPr algn="ctr"/>
            <a:r>
              <a:rPr lang="en-US" sz="2800" b="0" i="0" dirty="0">
                <a:solidFill>
                  <a:srgbClr val="000000"/>
                </a:solidFill>
                <a:effectLst/>
                <a:highlight>
                  <a:srgbClr val="FFFFFF"/>
                </a:highlight>
                <a:latin typeface="DM Sans" pitchFamily="2" charset="0"/>
              </a:rPr>
              <a:t>(Chief Technical Architect)</a:t>
            </a:r>
            <a:endParaRPr lang="en-US" sz="2800" dirty="0"/>
          </a:p>
        </p:txBody>
      </p:sp>
      <p:sp>
        <p:nvSpPr>
          <p:cNvPr id="33" name="TextBox 32">
            <a:extLst>
              <a:ext uri="{FF2B5EF4-FFF2-40B4-BE49-F238E27FC236}">
                <a16:creationId xmlns:a16="http://schemas.microsoft.com/office/drawing/2014/main" id="{18C455D4-CF7C-5CFF-CB3A-3B365B7F1BDA}"/>
              </a:ext>
            </a:extLst>
          </p:cNvPr>
          <p:cNvSpPr txBox="1"/>
          <p:nvPr/>
        </p:nvSpPr>
        <p:spPr>
          <a:xfrm>
            <a:off x="13877716" y="4701404"/>
            <a:ext cx="4002193" cy="954107"/>
          </a:xfrm>
          <a:prstGeom prst="rect">
            <a:avLst/>
          </a:prstGeom>
          <a:noFill/>
        </p:spPr>
        <p:txBody>
          <a:bodyPr wrap="square" rtlCol="0">
            <a:spAutoFit/>
          </a:bodyPr>
          <a:lstStyle/>
          <a:p>
            <a:pPr algn="ctr"/>
            <a:r>
              <a:rPr lang="en-US" sz="2800" b="0" i="0" dirty="0">
                <a:solidFill>
                  <a:srgbClr val="000000"/>
                </a:solidFill>
                <a:effectLst/>
                <a:highlight>
                  <a:srgbClr val="FFFFFF"/>
                </a:highlight>
                <a:latin typeface="DM Sans" pitchFamily="2" charset="0"/>
              </a:rPr>
              <a:t>Marcus Rompton</a:t>
            </a:r>
          </a:p>
          <a:p>
            <a:pPr algn="ctr"/>
            <a:r>
              <a:rPr lang="en-US" sz="2800" b="0" i="0" dirty="0">
                <a:solidFill>
                  <a:srgbClr val="000000"/>
                </a:solidFill>
                <a:effectLst/>
                <a:highlight>
                  <a:srgbClr val="FFFFFF"/>
                </a:highlight>
                <a:latin typeface="DM Sans" pitchFamily="2" charset="0"/>
              </a:rPr>
              <a:t> (Senior Principle)</a:t>
            </a:r>
            <a:endParaRPr lang="en-US" sz="2800" dirty="0"/>
          </a:p>
        </p:txBody>
      </p:sp>
      <p:sp>
        <p:nvSpPr>
          <p:cNvPr id="34" name="TextBox 33">
            <a:extLst>
              <a:ext uri="{FF2B5EF4-FFF2-40B4-BE49-F238E27FC236}">
                <a16:creationId xmlns:a16="http://schemas.microsoft.com/office/drawing/2014/main" id="{E4B96D5F-BFC5-6DED-BA27-B5C4E967910D}"/>
              </a:ext>
            </a:extLst>
          </p:cNvPr>
          <p:cNvSpPr txBox="1"/>
          <p:nvPr/>
        </p:nvSpPr>
        <p:spPr>
          <a:xfrm>
            <a:off x="13630973" y="7568358"/>
            <a:ext cx="4002193" cy="954107"/>
          </a:xfrm>
          <a:prstGeom prst="rect">
            <a:avLst/>
          </a:prstGeom>
          <a:noFill/>
        </p:spPr>
        <p:txBody>
          <a:bodyPr wrap="square" rtlCol="0">
            <a:spAutoFit/>
          </a:bodyPr>
          <a:lstStyle/>
          <a:p>
            <a:pPr algn="ctr"/>
            <a:r>
              <a:rPr lang="en-US" sz="2800" dirty="0">
                <a:solidFill>
                  <a:srgbClr val="000000"/>
                </a:solidFill>
                <a:highlight>
                  <a:srgbClr val="FFFFFF"/>
                </a:highlight>
                <a:latin typeface="DM Sans" pitchFamily="2" charset="0"/>
              </a:rPr>
              <a:t>Obed Baffoe</a:t>
            </a:r>
            <a:endParaRPr lang="en-US" sz="2800" b="0" i="0" dirty="0">
              <a:solidFill>
                <a:srgbClr val="000000"/>
              </a:solidFill>
              <a:effectLst/>
              <a:highlight>
                <a:srgbClr val="FFFFFF"/>
              </a:highlight>
              <a:latin typeface="DM Sans" pitchFamily="2" charset="0"/>
            </a:endParaRPr>
          </a:p>
          <a:p>
            <a:pPr algn="ctr"/>
            <a:r>
              <a:rPr lang="en-US" sz="2800" b="0" i="0" dirty="0">
                <a:solidFill>
                  <a:srgbClr val="000000"/>
                </a:solidFill>
                <a:effectLst/>
                <a:highlight>
                  <a:srgbClr val="FFFFFF"/>
                </a:highlight>
                <a:latin typeface="DM Sans" pitchFamily="2" charset="0"/>
              </a:rPr>
              <a:t> (Data Analyst)</a:t>
            </a:r>
            <a:endParaRPr lang="en-US" sz="2800" dirty="0"/>
          </a:p>
        </p:txBody>
      </p:sp>
      <p:sp>
        <p:nvSpPr>
          <p:cNvPr id="42" name="Freeform 25">
            <a:extLst>
              <a:ext uri="{FF2B5EF4-FFF2-40B4-BE49-F238E27FC236}">
                <a16:creationId xmlns:a16="http://schemas.microsoft.com/office/drawing/2014/main" id="{FCA1003D-E839-F9D1-5597-8B61E0AB39AF}"/>
              </a:ext>
            </a:extLst>
          </p:cNvPr>
          <p:cNvSpPr/>
          <p:nvPr/>
        </p:nvSpPr>
        <p:spPr>
          <a:xfrm>
            <a:off x="11443639" y="689318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dirty="0"/>
          </a:p>
        </p:txBody>
      </p:sp>
      <p:grpSp>
        <p:nvGrpSpPr>
          <p:cNvPr id="19" name="Group 18">
            <a:extLst>
              <a:ext uri="{FF2B5EF4-FFF2-40B4-BE49-F238E27FC236}">
                <a16:creationId xmlns:a16="http://schemas.microsoft.com/office/drawing/2014/main" id="{CF81C624-1146-5EB1-7497-F940E8B899A0}"/>
              </a:ext>
            </a:extLst>
          </p:cNvPr>
          <p:cNvGrpSpPr>
            <a:grpSpLocks noChangeAspect="1"/>
          </p:cNvGrpSpPr>
          <p:nvPr/>
        </p:nvGrpSpPr>
        <p:grpSpPr>
          <a:xfrm>
            <a:off x="11371997" y="1104943"/>
            <a:ext cx="2187334" cy="2123082"/>
            <a:chOff x="-23042" y="66269"/>
            <a:chExt cx="6542159" cy="6349987"/>
          </a:xfrm>
        </p:grpSpPr>
        <p:sp>
          <p:nvSpPr>
            <p:cNvPr id="23" name="Freeform 19">
              <a:extLst>
                <a:ext uri="{FF2B5EF4-FFF2-40B4-BE49-F238E27FC236}">
                  <a16:creationId xmlns:a16="http://schemas.microsoft.com/office/drawing/2014/main" id="{80F68629-DC29-B719-39BF-61250D7199DE}"/>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36837" t="-28774" r="-84967" b="-86469"/>
              </a:stretch>
            </a:blipFill>
            <a:ln>
              <a:solidFill>
                <a:srgbClr val="00BAFF"/>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p>
          </p:txBody>
        </p:sp>
        <p:sp>
          <p:nvSpPr>
            <p:cNvPr id="24" name="Freeform 20">
              <a:extLst>
                <a:ext uri="{FF2B5EF4-FFF2-40B4-BE49-F238E27FC236}">
                  <a16:creationId xmlns:a16="http://schemas.microsoft.com/office/drawing/2014/main" id="{AFDCE56A-BECA-256B-C462-5E9E886A8CF8}"/>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9" name="Group 28">
            <a:extLst>
              <a:ext uri="{FF2B5EF4-FFF2-40B4-BE49-F238E27FC236}">
                <a16:creationId xmlns:a16="http://schemas.microsoft.com/office/drawing/2014/main" id="{6E80072A-40BF-69A4-5140-D092D1486880}"/>
              </a:ext>
            </a:extLst>
          </p:cNvPr>
          <p:cNvGrpSpPr>
            <a:grpSpLocks noChangeAspect="1"/>
          </p:cNvGrpSpPr>
          <p:nvPr/>
        </p:nvGrpSpPr>
        <p:grpSpPr>
          <a:xfrm>
            <a:off x="11404121" y="4011981"/>
            <a:ext cx="2187334" cy="2123082"/>
            <a:chOff x="-23042" y="66269"/>
            <a:chExt cx="6542158" cy="6349987"/>
          </a:xfrm>
        </p:grpSpPr>
        <p:sp>
          <p:nvSpPr>
            <p:cNvPr id="30" name="Freeform 24">
              <a:extLst>
                <a:ext uri="{FF2B5EF4-FFF2-40B4-BE49-F238E27FC236}">
                  <a16:creationId xmlns:a16="http://schemas.microsoft.com/office/drawing/2014/main" id="{18D9E022-9E70-7CCE-FC62-7C6FCD2DFFDB}"/>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2891" t="-16684" r="-160683" b="-166629"/>
              </a:stretch>
            </a:blipFill>
            <a:ln>
              <a:solidFill>
                <a:srgbClr val="00BAFF"/>
              </a:solidFill>
            </a:ln>
          </p:spPr>
          <p:txBody>
            <a:bodyPr/>
            <a:lstStyle/>
            <a:p>
              <a:endParaRPr lang="en-US"/>
            </a:p>
          </p:txBody>
        </p:sp>
        <p:sp>
          <p:nvSpPr>
            <p:cNvPr id="35" name="Freeform 25">
              <a:extLst>
                <a:ext uri="{FF2B5EF4-FFF2-40B4-BE49-F238E27FC236}">
                  <a16:creationId xmlns:a16="http://schemas.microsoft.com/office/drawing/2014/main" id="{C870C1F3-E462-960A-6439-5EA94DF599E6}"/>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D9AF83D2-45FE-1CD9-633F-0A55B6D44359}"/>
              </a:ext>
            </a:extLst>
          </p:cNvPr>
          <p:cNvSpPr txBox="1"/>
          <p:nvPr/>
        </p:nvSpPr>
        <p:spPr>
          <a:xfrm>
            <a:off x="3830325" y="1524233"/>
            <a:ext cx="7018842" cy="646331"/>
          </a:xfrm>
          <a:prstGeom prst="rect">
            <a:avLst/>
          </a:prstGeom>
          <a:noFill/>
        </p:spPr>
        <p:txBody>
          <a:bodyPr wrap="square" rtlCol="0">
            <a:spAutoFit/>
          </a:bodyPr>
          <a:lstStyle/>
          <a:p>
            <a:r>
              <a:rPr lang="en-US" sz="3600" dirty="0">
                <a:solidFill>
                  <a:schemeClr val="bg1"/>
                </a:solidFill>
              </a:rPr>
              <a:t>Data Collection and Understanding</a:t>
            </a:r>
          </a:p>
        </p:txBody>
      </p:sp>
      <p:sp>
        <p:nvSpPr>
          <p:cNvPr id="41" name="TextBox 40">
            <a:extLst>
              <a:ext uri="{FF2B5EF4-FFF2-40B4-BE49-F238E27FC236}">
                <a16:creationId xmlns:a16="http://schemas.microsoft.com/office/drawing/2014/main" id="{CFFA133D-5D46-5E5D-9CB2-2A7E2A0957F7}"/>
              </a:ext>
            </a:extLst>
          </p:cNvPr>
          <p:cNvSpPr txBox="1"/>
          <p:nvPr/>
        </p:nvSpPr>
        <p:spPr>
          <a:xfrm>
            <a:off x="5637786" y="3133154"/>
            <a:ext cx="9144000" cy="646331"/>
          </a:xfrm>
          <a:prstGeom prst="rect">
            <a:avLst/>
          </a:prstGeom>
          <a:noFill/>
        </p:spPr>
        <p:txBody>
          <a:bodyPr wrap="square">
            <a:spAutoFit/>
          </a:bodyPr>
          <a:lstStyle/>
          <a:p>
            <a:r>
              <a:rPr lang="en-US" sz="3600" dirty="0">
                <a:solidFill>
                  <a:schemeClr val="bg1"/>
                </a:solidFill>
              </a:rPr>
              <a:t>Data Cleaning</a:t>
            </a:r>
          </a:p>
        </p:txBody>
      </p:sp>
      <p:sp>
        <p:nvSpPr>
          <p:cNvPr id="43" name="TextBox 42">
            <a:extLst>
              <a:ext uri="{FF2B5EF4-FFF2-40B4-BE49-F238E27FC236}">
                <a16:creationId xmlns:a16="http://schemas.microsoft.com/office/drawing/2014/main" id="{4F8A82A8-4A82-B873-FA27-CA56D4CED082}"/>
              </a:ext>
            </a:extLst>
          </p:cNvPr>
          <p:cNvSpPr txBox="1"/>
          <p:nvPr/>
        </p:nvSpPr>
        <p:spPr>
          <a:xfrm>
            <a:off x="7488322" y="4819914"/>
            <a:ext cx="9144000" cy="646331"/>
          </a:xfrm>
          <a:prstGeom prst="rect">
            <a:avLst/>
          </a:prstGeom>
          <a:noFill/>
        </p:spPr>
        <p:txBody>
          <a:bodyPr wrap="square">
            <a:spAutoFit/>
          </a:bodyPr>
          <a:lstStyle/>
          <a:p>
            <a:r>
              <a:rPr lang="en-US" sz="3600" dirty="0">
                <a:solidFill>
                  <a:schemeClr val="bg1"/>
                </a:solidFill>
              </a:rPr>
              <a:t>Data Modelling</a:t>
            </a:r>
          </a:p>
        </p:txBody>
      </p:sp>
      <p:sp>
        <p:nvSpPr>
          <p:cNvPr id="45" name="TextBox 44">
            <a:extLst>
              <a:ext uri="{FF2B5EF4-FFF2-40B4-BE49-F238E27FC236}">
                <a16:creationId xmlns:a16="http://schemas.microsoft.com/office/drawing/2014/main" id="{4E4FE501-4F39-6257-64FF-DC00987A94BA}"/>
              </a:ext>
            </a:extLst>
          </p:cNvPr>
          <p:cNvSpPr txBox="1"/>
          <p:nvPr/>
        </p:nvSpPr>
        <p:spPr>
          <a:xfrm>
            <a:off x="9324443" y="6356821"/>
            <a:ext cx="9144000" cy="646331"/>
          </a:xfrm>
          <a:prstGeom prst="rect">
            <a:avLst/>
          </a:prstGeom>
          <a:noFill/>
        </p:spPr>
        <p:txBody>
          <a:bodyPr wrap="square">
            <a:spAutoFit/>
          </a:bodyPr>
          <a:lstStyle/>
          <a:p>
            <a:r>
              <a:rPr lang="en-US" sz="3600" dirty="0">
                <a:solidFill>
                  <a:schemeClr val="bg1"/>
                </a:solidFill>
              </a:rPr>
              <a:t>Data Analysis</a:t>
            </a:r>
          </a:p>
        </p:txBody>
      </p:sp>
      <p:sp>
        <p:nvSpPr>
          <p:cNvPr id="47" name="TextBox 46">
            <a:extLst>
              <a:ext uri="{FF2B5EF4-FFF2-40B4-BE49-F238E27FC236}">
                <a16:creationId xmlns:a16="http://schemas.microsoft.com/office/drawing/2014/main" id="{6222BBD0-6EB3-AA14-59FF-3358DD69D699}"/>
              </a:ext>
            </a:extLst>
          </p:cNvPr>
          <p:cNvSpPr txBox="1"/>
          <p:nvPr/>
        </p:nvSpPr>
        <p:spPr>
          <a:xfrm>
            <a:off x="11198856" y="7975777"/>
            <a:ext cx="9329736" cy="646331"/>
          </a:xfrm>
          <a:prstGeom prst="rect">
            <a:avLst/>
          </a:prstGeom>
          <a:noFill/>
        </p:spPr>
        <p:txBody>
          <a:bodyPr wrap="square">
            <a:spAutoFit/>
          </a:bodyPr>
          <a:lstStyle/>
          <a:p>
            <a:r>
              <a:rPr lang="en-US" sz="3600" dirty="0">
                <a:solidFill>
                  <a:schemeClr val="bg1"/>
                </a:solidFill>
              </a:rPr>
              <a:t>Discovering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A7650F8C-D584-0442-1718-28FF28E2E095}"/>
              </a:ext>
            </a:extLst>
          </p:cNvPr>
          <p:cNvSpPr txBox="1"/>
          <p:nvPr/>
        </p:nvSpPr>
        <p:spPr>
          <a:xfrm>
            <a:off x="1660887" y="3834472"/>
            <a:ext cx="3904761" cy="2000548"/>
          </a:xfrm>
          <a:prstGeom prst="rect">
            <a:avLst/>
          </a:prstGeom>
          <a:noFill/>
        </p:spPr>
        <p:txBody>
          <a:bodyPr wrap="square" rtlCol="0">
            <a:spAutoFit/>
          </a:bodyPr>
          <a:lstStyle/>
          <a:p>
            <a:pPr algn="ctr"/>
            <a:r>
              <a:rPr lang="en-US" sz="8800" b="1" dirty="0">
                <a:latin typeface="Times New Roman" panose="02020603050405020304" pitchFamily="18" charset="0"/>
                <a:cs typeface="Times New Roman" panose="02020603050405020304" pitchFamily="18" charset="0"/>
              </a:rPr>
              <a:t>16</a:t>
            </a:r>
            <a:r>
              <a:rPr lang="en-US" sz="4000" dirty="0">
                <a:latin typeface="Times New Roman" panose="02020603050405020304" pitchFamily="18" charset="0"/>
                <a:cs typeface="Times New Roman" panose="02020603050405020304" pitchFamily="18" charset="0"/>
              </a:rPr>
              <a:t> </a:t>
            </a:r>
          </a:p>
          <a:p>
            <a:pPr algn="ctr"/>
            <a:r>
              <a:rPr lang="en-US" sz="3600" dirty="0">
                <a:latin typeface="Times New Roman" panose="02020603050405020304" pitchFamily="18" charset="0"/>
                <a:cs typeface="Times New Roman" panose="02020603050405020304" pitchFamily="18" charset="0"/>
              </a:rPr>
              <a:t>Unique Categories</a:t>
            </a:r>
          </a:p>
        </p:txBody>
      </p:sp>
      <p:sp>
        <p:nvSpPr>
          <p:cNvPr id="15" name="TextBox 14">
            <a:extLst>
              <a:ext uri="{FF2B5EF4-FFF2-40B4-BE49-F238E27FC236}">
                <a16:creationId xmlns:a16="http://schemas.microsoft.com/office/drawing/2014/main" id="{80CCDCE1-FD09-C6A6-7DB9-8FE1F66904F6}"/>
              </a:ext>
            </a:extLst>
          </p:cNvPr>
          <p:cNvSpPr txBox="1"/>
          <p:nvPr/>
        </p:nvSpPr>
        <p:spPr>
          <a:xfrm>
            <a:off x="6805911" y="3722728"/>
            <a:ext cx="3904761" cy="2554545"/>
          </a:xfrm>
          <a:prstGeom prst="rect">
            <a:avLst/>
          </a:prstGeom>
          <a:noFill/>
        </p:spPr>
        <p:txBody>
          <a:bodyPr wrap="square" rtlCol="0">
            <a:spAutoFit/>
          </a:bodyPr>
          <a:lstStyle/>
          <a:p>
            <a:pPr algn="ctr"/>
            <a:r>
              <a:rPr lang="en-US" sz="8800" b="1" dirty="0">
                <a:latin typeface="Times New Roman" panose="02020603050405020304" pitchFamily="18" charset="0"/>
                <a:cs typeface="Times New Roman" panose="02020603050405020304" pitchFamily="18" charset="0"/>
              </a:rPr>
              <a:t>1897</a:t>
            </a:r>
            <a:endParaRPr lang="en-US" sz="4000" dirty="0">
              <a:latin typeface="Times New Roman" panose="02020603050405020304" pitchFamily="18" charset="0"/>
              <a:cs typeface="Times New Roman" panose="02020603050405020304" pitchFamily="18" charset="0"/>
            </a:endParaRPr>
          </a:p>
          <a:p>
            <a:pPr algn="ctr"/>
            <a:r>
              <a:rPr lang="en-US" sz="3600" dirty="0">
                <a:latin typeface="Times New Roman" panose="02020603050405020304" pitchFamily="18" charset="0"/>
                <a:cs typeface="Times New Roman" panose="02020603050405020304" pitchFamily="18" charset="0"/>
              </a:rPr>
              <a:t>Reactions to “animals” post</a:t>
            </a:r>
          </a:p>
        </p:txBody>
      </p:sp>
      <p:sp>
        <p:nvSpPr>
          <p:cNvPr id="16" name="TextBox 15">
            <a:extLst>
              <a:ext uri="{FF2B5EF4-FFF2-40B4-BE49-F238E27FC236}">
                <a16:creationId xmlns:a16="http://schemas.microsoft.com/office/drawing/2014/main" id="{9D0861F4-0063-748B-55EB-93FFA296D743}"/>
              </a:ext>
            </a:extLst>
          </p:cNvPr>
          <p:cNvSpPr txBox="1"/>
          <p:nvPr/>
        </p:nvSpPr>
        <p:spPr>
          <a:xfrm>
            <a:off x="11848190" y="3834472"/>
            <a:ext cx="4648200" cy="2000548"/>
          </a:xfrm>
          <a:prstGeom prst="rect">
            <a:avLst/>
          </a:prstGeom>
          <a:noFill/>
        </p:spPr>
        <p:txBody>
          <a:bodyPr wrap="square" rtlCol="0">
            <a:spAutoFit/>
          </a:bodyPr>
          <a:lstStyle/>
          <a:p>
            <a:pPr algn="ctr"/>
            <a:r>
              <a:rPr lang="en-US" sz="8800" b="1" dirty="0">
                <a:latin typeface="Times New Roman" panose="02020603050405020304" pitchFamily="18" charset="0"/>
                <a:cs typeface="Times New Roman" panose="02020603050405020304" pitchFamily="18" charset="0"/>
              </a:rPr>
              <a:t>May</a:t>
            </a:r>
            <a:endParaRPr lang="en-US" sz="4000" dirty="0">
              <a:latin typeface="Times New Roman" panose="02020603050405020304" pitchFamily="18" charset="0"/>
              <a:cs typeface="Times New Roman" panose="02020603050405020304" pitchFamily="18" charset="0"/>
            </a:endParaRPr>
          </a:p>
          <a:p>
            <a:pPr algn="ctr"/>
            <a:r>
              <a:rPr lang="en-US" sz="3600" dirty="0">
                <a:latin typeface="Times New Roman" panose="02020603050405020304" pitchFamily="18" charset="0"/>
                <a:cs typeface="Times New Roman" panose="02020603050405020304" pitchFamily="18" charset="0"/>
              </a:rPr>
              <a:t>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D3C1305F-709F-FFEE-63E4-5843991A4083}"/>
              </a:ext>
            </a:extLst>
          </p:cNvPr>
          <p:cNvGraphicFramePr>
            <a:graphicFrameLocks/>
          </p:cNvGraphicFramePr>
          <p:nvPr>
            <p:extLst>
              <p:ext uri="{D42A27DB-BD31-4B8C-83A1-F6EECF244321}">
                <p14:modId xmlns:p14="http://schemas.microsoft.com/office/powerpoint/2010/main" val="1448362372"/>
              </p:ext>
            </p:extLst>
          </p:nvPr>
        </p:nvGraphicFramePr>
        <p:xfrm>
          <a:off x="4759239" y="1973906"/>
          <a:ext cx="11215704" cy="59166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5773FC36-B065-2847-B68C-98D276F614C0}"/>
              </a:ext>
            </a:extLst>
          </p:cNvPr>
          <p:cNvGraphicFramePr>
            <a:graphicFrameLocks/>
          </p:cNvGraphicFramePr>
          <p:nvPr>
            <p:extLst>
              <p:ext uri="{D42A27DB-BD31-4B8C-83A1-F6EECF244321}">
                <p14:modId xmlns:p14="http://schemas.microsoft.com/office/powerpoint/2010/main" val="3196609668"/>
              </p:ext>
            </p:extLst>
          </p:nvPr>
        </p:nvGraphicFramePr>
        <p:xfrm>
          <a:off x="5278714" y="1985299"/>
          <a:ext cx="10666161" cy="633927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379</Words>
  <Application>Microsoft Office PowerPoint</Application>
  <PresentationFormat>Custom</PresentationFormat>
  <Paragraphs>79</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Wingdings</vt:lpstr>
      <vt:lpstr>Gadugi</vt:lpstr>
      <vt:lpstr>Times New Roman</vt:lpstr>
      <vt:lpstr>Clear Sans Regular Bold</vt:lpstr>
      <vt:lpstr>Arial</vt:lpstr>
      <vt:lpstr>DM Sans</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Obed O. Baffoe</cp:lastModifiedBy>
  <cp:revision>27</cp:revision>
  <dcterms:created xsi:type="dcterms:W3CDTF">2006-08-16T00:00:00Z</dcterms:created>
  <dcterms:modified xsi:type="dcterms:W3CDTF">2024-06-28T07:54:40Z</dcterms:modified>
  <dc:identifier>DAEhDyfaYKE</dc:identifier>
</cp:coreProperties>
</file>