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60" r:id="rId6"/>
    <p:sldId id="270" r:id="rId7"/>
    <p:sldId id="271" r:id="rId8"/>
    <p:sldId id="272" r:id="rId9"/>
    <p:sldId id="261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7B2F-7BEB-4E73-8964-B63A1176065B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1B81-8BC3-4849-B2F4-BBC3A20E4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395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jQuery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Example-The element Selector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2363"/>
            <a:ext cx="5181600" cy="485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="jquery.js"&gt;&lt;/script&gt;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>
              <a:buNone/>
            </a:pPr>
            <a:r>
              <a:rPr lang="en-US" dirty="0" smtClean="0"/>
              <a:t>  $("p").click(function(){</a:t>
            </a:r>
          </a:p>
          <a:p>
            <a:pPr>
              <a:buNone/>
            </a:pPr>
            <a:r>
              <a:rPr lang="en-US" dirty="0" smtClean="0"/>
              <a:t>    $(this).hide();</a:t>
            </a:r>
          </a:p>
          <a:p>
            <a:pPr>
              <a:buNone/>
            </a:pPr>
            <a:r>
              <a:rPr lang="en-US" dirty="0" smtClean="0"/>
              <a:t>  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6431"/>
            <a:ext cx="5181600" cy="48405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&lt;p&gt;If you click on me, I will disappear.&lt;/p&gt;</a:t>
            </a:r>
          </a:p>
          <a:p>
            <a:pPr>
              <a:buNone/>
            </a:pPr>
            <a:r>
              <a:rPr lang="en-US" dirty="0" smtClean="0"/>
              <a:t>&lt;p&gt;Click me away!&lt;/p&gt;</a:t>
            </a:r>
          </a:p>
          <a:p>
            <a:pPr>
              <a:buNone/>
            </a:pPr>
            <a:r>
              <a:rPr lang="en-US" dirty="0" smtClean="0"/>
              <a:t>&lt;p&gt;Click me too!&lt;/p&gt;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571" y="713188"/>
            <a:ext cx="3529584" cy="26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Id Selector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document).ready(function(){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$("button").click(function(){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     $("#test").hide();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});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67784" y="630936"/>
            <a:ext cx="10515600" cy="554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7571" y="3486201"/>
            <a:ext cx="3529584" cy="26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Select First li from Groups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$("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li:first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").hide();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5171" y="713188"/>
            <a:ext cx="3529584" cy="26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Class Selector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document).ready(function(){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$("button").click(function(){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     $(".test").hide();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});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65171" y="3486201"/>
            <a:ext cx="3529584" cy="26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Select all </a:t>
            </a:r>
            <a:r>
              <a:rPr lang="en-US" b="1" dirty="0" err="1" smtClean="0">
                <a:solidFill>
                  <a:schemeClr val="tx1"/>
                </a:solidFill>
              </a:rPr>
              <a:t>href</a:t>
            </a:r>
            <a:r>
              <a:rPr lang="en-US" b="1" dirty="0" smtClean="0">
                <a:solidFill>
                  <a:schemeClr val="tx1"/>
                </a:solidFill>
              </a:rPr>
              <a:t> Attributes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$("[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]").hide();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22771" y="713188"/>
            <a:ext cx="3529584" cy="26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Select First P from Groups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$("p:first").hide();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22771" y="3486201"/>
            <a:ext cx="3529584" cy="2690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Select even rows from a Table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tr:even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").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("background-color", "yellow");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56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 Event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7570"/>
              </p:ext>
            </p:extLst>
          </p:nvPr>
        </p:nvGraphicFramePr>
        <p:xfrm>
          <a:off x="1847088" y="1279462"/>
          <a:ext cx="8004048" cy="2255520"/>
        </p:xfrm>
        <a:graphic>
          <a:graphicData uri="http://schemas.openxmlformats.org/drawingml/2006/table">
            <a:tbl>
              <a:tblPr/>
              <a:tblGrid>
                <a:gridCol w="183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Mouse Events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Keyboard Events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Form Events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Document/Window Events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keypress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submit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load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dblclick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keydown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mouseenter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keyup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scroll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mouseleave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blur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unload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639312"/>
            <a:ext cx="10582656" cy="2944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6696" y="3869564"/>
            <a:ext cx="3063240" cy="125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$("p").click(function(){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$(this).hide();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9" name="Rectangle 8"/>
          <p:cNvSpPr/>
          <p:nvPr/>
        </p:nvSpPr>
        <p:spPr>
          <a:xfrm>
            <a:off x="996696" y="5221224"/>
            <a:ext cx="3063240" cy="125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$("#p1").</a:t>
            </a:r>
            <a:r>
              <a:rPr lang="en-US" dirty="0" err="1">
                <a:solidFill>
                  <a:schemeClr val="tx1"/>
                </a:solidFill>
              </a:rPr>
              <a:t>mouseup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alert("Mouse up over p1!");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7952" y="3869564"/>
            <a:ext cx="3364992" cy="125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$("#p1").</a:t>
            </a:r>
            <a:r>
              <a:rPr lang="en-US" dirty="0" err="1">
                <a:solidFill>
                  <a:schemeClr val="tx1"/>
                </a:solidFill>
              </a:rPr>
              <a:t>mouseenter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alert("You entered p1!");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7952" y="5221224"/>
            <a:ext cx="3364992" cy="125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$("input").blur(function(){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$(this).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("background-color", "#</a:t>
            </a:r>
            <a:r>
              <a:rPr lang="en-US" dirty="0" err="1">
                <a:solidFill>
                  <a:schemeClr val="tx1"/>
                </a:solidFill>
              </a:rPr>
              <a:t>ffffff</a:t>
            </a:r>
            <a:r>
              <a:rPr lang="en-US" dirty="0">
                <a:solidFill>
                  <a:schemeClr val="tx1"/>
                </a:solidFill>
              </a:rPr>
              <a:t>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80960" y="3864166"/>
            <a:ext cx="3608832" cy="125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$("#p1").</a:t>
            </a:r>
            <a:r>
              <a:rPr lang="en-US" dirty="0" err="1">
                <a:solidFill>
                  <a:schemeClr val="tx1"/>
                </a:solidFill>
              </a:rPr>
              <a:t>mouseleave</a:t>
            </a:r>
            <a:r>
              <a:rPr lang="en-US" dirty="0">
                <a:solidFill>
                  <a:schemeClr val="tx1"/>
                </a:solidFill>
              </a:rPr>
              <a:t>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alert("Bye! You now leave p1!");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80960" y="5221224"/>
            <a:ext cx="3608832" cy="125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$("input").focus(function(){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$(</a:t>
            </a:r>
            <a:r>
              <a:rPr lang="en-US" dirty="0">
                <a:solidFill>
                  <a:schemeClr val="tx1"/>
                </a:solidFill>
              </a:rPr>
              <a:t>this).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smtClean="0">
                <a:solidFill>
                  <a:schemeClr val="tx1"/>
                </a:solidFill>
              </a:rPr>
              <a:t>background-color", "#</a:t>
            </a:r>
            <a:r>
              <a:rPr lang="en-US" dirty="0" err="1">
                <a:solidFill>
                  <a:schemeClr val="tx1"/>
                </a:solidFill>
              </a:rPr>
              <a:t>cccccc</a:t>
            </a:r>
            <a:r>
              <a:rPr lang="en-US" dirty="0">
                <a:solidFill>
                  <a:schemeClr val="tx1"/>
                </a:solidFill>
              </a:rPr>
              <a:t>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05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</a:t>
            </a:r>
            <a:r>
              <a:rPr lang="en-US" dirty="0" smtClean="0">
                <a:solidFill>
                  <a:srgbClr val="FF0000"/>
                </a:solidFill>
              </a:rPr>
              <a:t>Effects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136"/>
            <a:ext cx="10515600" cy="50888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088136"/>
            <a:ext cx="5096256" cy="2450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Hide &amp; Show Effect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$("#</a:t>
            </a:r>
            <a:r>
              <a:rPr lang="en-US" dirty="0">
                <a:solidFill>
                  <a:schemeClr val="tx1"/>
                </a:solidFill>
              </a:rPr>
              <a:t>hide").click(function(){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$("p").hide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//.hide(1000); //.toggle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$("#show").click(function(){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$("p").show();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3808" y="1088136"/>
            <a:ext cx="5099304" cy="2450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FadeOut</a:t>
            </a:r>
            <a:r>
              <a:rPr lang="en-US" b="1" dirty="0" smtClean="0">
                <a:solidFill>
                  <a:schemeClr val="tx1"/>
                </a:solidFill>
              </a:rPr>
              <a:t> &amp; </a:t>
            </a:r>
            <a:r>
              <a:rPr lang="en-US" b="1" dirty="0" err="1" smtClean="0">
                <a:solidFill>
                  <a:schemeClr val="tx1"/>
                </a:solidFill>
              </a:rPr>
              <a:t>FadeIn</a:t>
            </a:r>
            <a:r>
              <a:rPr lang="en-US" b="1" dirty="0" smtClean="0">
                <a:solidFill>
                  <a:schemeClr val="tx1"/>
                </a:solidFill>
              </a:rPr>
              <a:t> Effect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$("</a:t>
            </a:r>
            <a:r>
              <a:rPr lang="en-US" dirty="0">
                <a:solidFill>
                  <a:schemeClr val="tx1"/>
                </a:solidFill>
              </a:rPr>
              <a:t>button").click(function(){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$("#div1").</a:t>
            </a:r>
            <a:r>
              <a:rPr lang="en-US" dirty="0" err="1">
                <a:solidFill>
                  <a:schemeClr val="tx1"/>
                </a:solidFill>
              </a:rPr>
              <a:t>fadeIn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fadeOut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();//.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fadeToggle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$("#div2").</a:t>
            </a:r>
            <a:r>
              <a:rPr lang="en-US" dirty="0" err="1">
                <a:solidFill>
                  <a:schemeClr val="tx1"/>
                </a:solidFill>
              </a:rPr>
              <a:t>fadeIn</a:t>
            </a:r>
            <a:r>
              <a:rPr lang="en-US" dirty="0">
                <a:solidFill>
                  <a:schemeClr val="tx1"/>
                </a:solidFill>
              </a:rPr>
              <a:t>("slow</a:t>
            </a:r>
            <a:r>
              <a:rPr lang="en-US" dirty="0" smtClean="0">
                <a:solidFill>
                  <a:schemeClr val="tx1"/>
                </a:solidFill>
              </a:rPr>
              <a:t>");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fadeTo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("slow",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0.5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$("#div3").</a:t>
            </a:r>
            <a:r>
              <a:rPr lang="en-US" dirty="0" err="1">
                <a:solidFill>
                  <a:schemeClr val="tx1"/>
                </a:solidFill>
              </a:rPr>
              <a:t>fadeIn</a:t>
            </a:r>
            <a:r>
              <a:rPr lang="en-US" dirty="0">
                <a:solidFill>
                  <a:schemeClr val="tx1"/>
                </a:solidFill>
              </a:rPr>
              <a:t>(3000);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703319"/>
            <a:ext cx="5096256" cy="2473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Slide up and Slide down Effect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$("#</a:t>
            </a:r>
            <a:r>
              <a:rPr lang="en-US" dirty="0">
                <a:solidFill>
                  <a:schemeClr val="tx1"/>
                </a:solidFill>
              </a:rPr>
              <a:t>flip").click(function(){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$("#panel").</a:t>
            </a:r>
            <a:r>
              <a:rPr lang="en-US" dirty="0" err="1">
                <a:solidFill>
                  <a:schemeClr val="tx1"/>
                </a:solidFill>
              </a:rPr>
              <a:t>slideDown</a:t>
            </a:r>
            <a:r>
              <a:rPr lang="en-US" dirty="0">
                <a:solidFill>
                  <a:schemeClr val="tx1"/>
                </a:solidFill>
              </a:rPr>
              <a:t>();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$("#flip").click(function(){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$("#panel").</a:t>
            </a:r>
            <a:r>
              <a:rPr lang="en-US" dirty="0" err="1">
                <a:solidFill>
                  <a:schemeClr val="tx1"/>
                </a:solidFill>
              </a:rPr>
              <a:t>slideToggle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3808" y="3703320"/>
            <a:ext cx="5099304" cy="2473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$("button").click(function(){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$("div").animate({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 left: '250px',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 opacity: '0.5',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 height: '150px',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 width: '150px'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});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}); </a:t>
            </a:r>
          </a:p>
        </p:txBody>
      </p:sp>
    </p:spTree>
    <p:extLst>
      <p:ext uri="{BB962C8B-B14F-4D97-AF65-F5344CB8AC3E}">
        <p14:creationId xmlns:p14="http://schemas.microsoft.com/office/powerpoint/2010/main" val="21427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Get </a:t>
            </a:r>
            <a:r>
              <a:rPr lang="en-US" dirty="0" smtClean="0">
                <a:solidFill>
                  <a:srgbClr val="FF0000"/>
                </a:solidFill>
              </a:rPr>
              <a:t>&amp;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58184"/>
            <a:ext cx="5114544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alert($("#w3s").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attr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")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});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&lt;p&gt;&lt;a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="https://www.w3schools.com" id="w3s"&gt;W3Schools&lt;/a&gt;&lt;/p&gt;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&lt;button&gt;Show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 Value&lt;/button&gt;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5624" y="3758184"/>
            <a:ext cx="5218176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$("#btn2").click(function(){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alert("HTML: " + $("#test")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.html()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 </a:t>
            </a:r>
            <a:r>
              <a:rPr lang="en-US" dirty="0" smtClean="0">
                <a:solidFill>
                  <a:schemeClr val="accent6"/>
                </a:solidFill>
              </a:rPr>
              <a:t>//.</a:t>
            </a:r>
            <a:r>
              <a:rPr lang="en-US" dirty="0">
                <a:solidFill>
                  <a:schemeClr val="accent6"/>
                </a:solidFill>
              </a:rPr>
              <a:t>html("&lt;b&gt;Hello world!&lt;/b&gt;");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&lt;p id="test"&gt;This is some &lt;b&gt;bold&lt;/b&gt; text in a paragraph.&lt;/p&gt;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&lt;button id="btn2"&gt;Show HTML&lt;/button&gt;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005840"/>
            <a:ext cx="5224272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$("#btn1").click(function(){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alert( $("#test")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.text()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); </a:t>
            </a:r>
            <a:r>
              <a:rPr lang="en-US" dirty="0" smtClean="0">
                <a:solidFill>
                  <a:schemeClr val="accent6"/>
                </a:solidFill>
              </a:rPr>
              <a:t>//.text(“setting the txt”);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&lt;p id="test"&gt;This is some &lt;b&gt;bold&lt;/b&gt; text in a paragraph.&lt;/p&gt;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&lt;button id="btn1"&gt;Show Text&lt;/button&gt;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5624" y="1005840"/>
            <a:ext cx="5218176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alert(  $("#test")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()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 smtClean="0">
                <a:solidFill>
                  <a:schemeClr val="accent6"/>
                </a:solidFill>
              </a:rPr>
              <a:t>(“</a:t>
            </a:r>
            <a:r>
              <a:rPr lang="en-US" dirty="0" err="1" smtClean="0">
                <a:solidFill>
                  <a:schemeClr val="accent6"/>
                </a:solidFill>
              </a:rPr>
              <a:t>Jquery</a:t>
            </a:r>
            <a:r>
              <a:rPr lang="en-US" dirty="0" smtClean="0">
                <a:solidFill>
                  <a:schemeClr val="accent6"/>
                </a:solidFill>
              </a:rPr>
              <a:t> is best");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&lt;p&gt;Name: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&lt;input type="text"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id="test" </a:t>
            </a:r>
            <a:r>
              <a:rPr lang="en-US" dirty="0" smtClean="0">
                <a:solidFill>
                  <a:schemeClr val="tx1"/>
                </a:solidFill>
              </a:rPr>
              <a:t>value="Mickey Mouse"&gt;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&lt;/p&gt;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&amp; Remove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58184"/>
            <a:ext cx="5224272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$("#div1").remove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$("p").remove(".test</a:t>
            </a:r>
            <a:r>
              <a:rPr lang="en-US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dirty="0">
                <a:solidFill>
                  <a:schemeClr val="tx1"/>
                </a:solidFill>
              </a:rPr>
              <a:t>$("p").remove(".test, .demo");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5624" y="3758184"/>
            <a:ext cx="5218176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$("#div1").empty();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005840"/>
            <a:ext cx="5224272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$("</a:t>
            </a:r>
            <a:r>
              <a:rPr lang="en-US" dirty="0">
                <a:solidFill>
                  <a:schemeClr val="tx1"/>
                </a:solidFill>
              </a:rPr>
              <a:t>p").append("Some appended text</a:t>
            </a:r>
            <a:r>
              <a:rPr lang="en-US" dirty="0" smtClean="0">
                <a:solidFill>
                  <a:schemeClr val="tx1"/>
                </a:solidFill>
              </a:rPr>
              <a:t>.");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$("p").prepend("Some prepended text.");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5624" y="1005840"/>
            <a:ext cx="5218176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$("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").after("Some text after");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$("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").before("Some text before");</a:t>
            </a:r>
          </a:p>
        </p:txBody>
      </p:sp>
    </p:spTree>
    <p:extLst>
      <p:ext uri="{BB962C8B-B14F-4D97-AF65-F5344CB8AC3E}">
        <p14:creationId xmlns:p14="http://schemas.microsoft.com/office/powerpoint/2010/main" val="38021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</a:t>
            </a:r>
            <a:r>
              <a:rPr lang="en-US" dirty="0" smtClean="0">
                <a:solidFill>
                  <a:srgbClr val="FF0000"/>
                </a:solidFill>
              </a:rPr>
              <a:t>CSS Manipulation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58184"/>
            <a:ext cx="5224272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$("button").click(function(){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$("p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").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toggleClass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(“design");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5624" y="3758184"/>
            <a:ext cx="5218176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$("p").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("background-color", "yellow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$("p").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({"background-color": "yellow",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font-size":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“20px"});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005840"/>
            <a:ext cx="5224272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.design</a:t>
            </a:r>
            <a:r>
              <a:rPr lang="en-US" dirty="0">
                <a:solidFill>
                  <a:schemeClr val="tx1"/>
                </a:solidFill>
              </a:rPr>
              <a:t>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font-weight: bold;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font-size: xx-large;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$("button").click(function(){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$("h1, h2, p").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addClass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("design");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addClass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("important blue");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$("div").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addClass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(“design");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5624" y="1005840"/>
            <a:ext cx="5218176" cy="2633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$("button").click(function(){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$("h2").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removeClass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(“design");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79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Dimensions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886969"/>
            <a:ext cx="10515600" cy="5632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jQuery has several important methods for working with dimensions: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width()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height()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innerWidth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innerHeight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outerWidth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outerHeight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var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"";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+= "Width of div: " + $("#div1").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+ "&lt;/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&gt;";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+= "Height of div: " + $("#div1").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+ "&lt;/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&gt;";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+= "Inner width of div: " + $("#div1").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innerWidth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+ "&lt;/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&gt;";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+= "Inner height of div: " + $("#div1").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innerHeight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$("#div1").html(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);</a:t>
            </a:r>
          </a:p>
          <a:p>
            <a:pPr lvl="4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});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&lt;div style=“width:300px; height:100px; </a:t>
            </a:r>
            <a:r>
              <a:rPr lang="en-US" dirty="0" err="1" smtClean="0">
                <a:solidFill>
                  <a:schemeClr val="tx1"/>
                </a:solidFill>
              </a:rPr>
              <a:t>background:blue</a:t>
            </a:r>
            <a:r>
              <a:rPr lang="en-US" dirty="0" smtClean="0">
                <a:solidFill>
                  <a:schemeClr val="tx1"/>
                </a:solidFill>
              </a:rPr>
              <a:t>;” id="div1"&gt;&lt;/div&gt;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&lt;button&gt;click me &lt;/button&gt;</a:t>
            </a:r>
          </a:p>
          <a:p>
            <a:pPr lvl="3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4619"/>
            <a:ext cx="9144000" cy="6972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About jQuery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5104"/>
            <a:ext cx="9144000" cy="36667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is a JavaScript </a:t>
            </a:r>
            <a:r>
              <a:rPr lang="en-US" dirty="0" smtClean="0"/>
              <a:t>Library.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jQuery simplifies </a:t>
            </a:r>
            <a:r>
              <a:rPr lang="en-US" dirty="0"/>
              <a:t>JavaScript </a:t>
            </a:r>
            <a:r>
              <a:rPr lang="en-US" dirty="0" smtClean="0"/>
              <a:t>programming.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is a lightweight, "write less, do more", JavaScript </a:t>
            </a:r>
            <a:r>
              <a:rPr lang="en-US" dirty="0" smtClean="0"/>
              <a:t>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purpose of jQuery is to make it much easier to use JavaScript on your </a:t>
            </a:r>
            <a:r>
              <a:rPr lang="en-US" dirty="0" smtClean="0"/>
              <a:t>website.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was originally released in January 2006 at </a:t>
            </a:r>
            <a:r>
              <a:rPr lang="en-US" dirty="0" err="1" smtClean="0"/>
              <a:t>BarCamp</a:t>
            </a:r>
            <a:r>
              <a:rPr lang="en-US" dirty="0"/>
              <a:t> NYC by </a:t>
            </a:r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jQuery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contains the following features:</a:t>
            </a:r>
          </a:p>
          <a:p>
            <a:r>
              <a:rPr lang="en-US" dirty="0" smtClean="0"/>
              <a:t>HTML/DOM manipulation</a:t>
            </a:r>
          </a:p>
          <a:p>
            <a:r>
              <a:rPr lang="en-US" dirty="0" smtClean="0"/>
              <a:t>CSS manipulation</a:t>
            </a:r>
          </a:p>
          <a:p>
            <a:r>
              <a:rPr lang="en-US" dirty="0" smtClean="0"/>
              <a:t>HTML event methods</a:t>
            </a:r>
          </a:p>
          <a:p>
            <a:r>
              <a:rPr lang="en-US" dirty="0" smtClean="0"/>
              <a:t>Effects and animations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77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to use jQuery?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several ways to start using jQuery on your web site.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Download the jQuery library from </a:t>
            </a:r>
            <a:r>
              <a:rPr lang="en-US" dirty="0" smtClean="0"/>
              <a:t>jQuery.com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jQuery from a </a:t>
            </a:r>
            <a:r>
              <a:rPr lang="en-US" dirty="0" smtClean="0"/>
              <a:t>CDN(Content Delivery Network), </a:t>
            </a:r>
            <a:r>
              <a:rPr lang="en-US" dirty="0"/>
              <a:t>like Google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144" y="3026664"/>
            <a:ext cx="9857232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="jquery-3.3.1.min.js"&gt;&lt;/script&gt;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&lt;/head&gt;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2144" y="4601813"/>
            <a:ext cx="9857232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="https://ajax.googleapis.com/ajax/libs/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/3.3.1/jquery.min.js"&gt;&lt;/script&gt;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12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</a:t>
            </a:r>
            <a:r>
              <a:rPr lang="en-US" dirty="0" smtClean="0">
                <a:solidFill>
                  <a:srgbClr val="FF0000"/>
                </a:solidFill>
              </a:rPr>
              <a:t>Syntax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5344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$</a:t>
            </a:r>
            <a:r>
              <a:rPr lang="en-US" dirty="0" smtClean="0"/>
              <a:t> </a:t>
            </a:r>
            <a:r>
              <a:rPr lang="en-US" dirty="0"/>
              <a:t>sign to define/access jQuery</a:t>
            </a:r>
          </a:p>
          <a:p>
            <a:pPr lvl="1"/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pPr lvl="1"/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</a:t>
            </a:r>
            <a:r>
              <a:rPr lang="en-US" dirty="0" smtClean="0"/>
              <a:t>)</a:t>
            </a:r>
            <a:endParaRPr lang="en-US" dirty="0"/>
          </a:p>
          <a:p>
            <a:pPr marL="0" indent="0" algn="just">
              <a:buNone/>
            </a:pPr>
            <a:r>
              <a:rPr lang="en-US" sz="2400" b="1" dirty="0" smtClean="0"/>
              <a:t>The Document Ready Event</a:t>
            </a:r>
            <a:r>
              <a:rPr lang="en-US" sz="2400" dirty="0" smtClean="0"/>
              <a:t>-This is to prevent any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code from running before the document is finished loading (is ready).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960" y="3913632"/>
            <a:ext cx="3209544" cy="2139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// jQuery methods go here...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3264" y="3913632"/>
            <a:ext cx="3209544" cy="2139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$(function(){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// jQuery methods go here...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17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$(this).hide() - hides the current element.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$("p").hide() - hides all &lt;p&gt; elements.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$(".test").hide() - hides all elements with class="test".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$("#test").hide() - hides the element with id="test".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</a:rPr>
              <a:t>jQuery</a:t>
            </a:r>
            <a:r>
              <a:rPr lang="en-US" sz="3200" b="1" dirty="0" smtClean="0">
                <a:solidFill>
                  <a:srgbClr val="C00000"/>
                </a:solidFill>
              </a:rPr>
              <a:t> Selectors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jQuery</a:t>
            </a:r>
            <a:r>
              <a:rPr lang="en-US" sz="2400" dirty="0" smtClean="0"/>
              <a:t> selectors allow you to select and manipulate HTML element(s).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selectors are used to "find" (or select) HTML elements based on their name, id, classes, types, attributes, values of attributes</a:t>
            </a:r>
          </a:p>
          <a:p>
            <a:r>
              <a:rPr lang="en-US" sz="2400" b="1" dirty="0" smtClean="0"/>
              <a:t>The element Selector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element selector selects elements based on the element name.</a:t>
            </a:r>
          </a:p>
          <a:p>
            <a:pPr lvl="1"/>
            <a:r>
              <a:rPr lang="en-US" dirty="0" smtClean="0"/>
              <a:t>You can select all &lt;p&gt; elements on a page like this:</a:t>
            </a:r>
          </a:p>
          <a:p>
            <a:pPr lvl="1"/>
            <a:r>
              <a:rPr lang="en-US" dirty="0" smtClean="0"/>
              <a:t>$("p")</a:t>
            </a:r>
          </a:p>
          <a:p>
            <a:r>
              <a:rPr lang="en-US" sz="2400" b="1" dirty="0" smtClean="0"/>
              <a:t>The #id Selector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 #</a:t>
            </a:r>
            <a:r>
              <a:rPr lang="en-US" i="1" dirty="0" smtClean="0"/>
              <a:t>id</a:t>
            </a:r>
            <a:r>
              <a:rPr lang="en-US" dirty="0" smtClean="0"/>
              <a:t> selector uses the id attribute of an HTML tag to find the specific element.</a:t>
            </a:r>
          </a:p>
          <a:p>
            <a:pPr lvl="1"/>
            <a:r>
              <a:rPr lang="en-US" dirty="0" smtClean="0"/>
              <a:t>To find an element with a specific id, write a hash character, followed by the id of the HTML element:</a:t>
            </a:r>
          </a:p>
          <a:p>
            <a:pPr lvl="1"/>
            <a:r>
              <a:rPr lang="en-US" dirty="0" smtClean="0"/>
              <a:t>$("#test")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</a:rPr>
              <a:t>jQuery</a:t>
            </a:r>
            <a:r>
              <a:rPr lang="en-US" sz="3200" b="1" dirty="0" smtClean="0">
                <a:solidFill>
                  <a:srgbClr val="C00000"/>
                </a:solidFill>
              </a:rPr>
              <a:t> Selectors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.class Selector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 </a:t>
            </a:r>
            <a:r>
              <a:rPr lang="en-US" i="1" dirty="0" smtClean="0"/>
              <a:t>.class</a:t>
            </a:r>
            <a:r>
              <a:rPr lang="en-US" dirty="0" smtClean="0"/>
              <a:t> selector finds elements with a specific class.</a:t>
            </a:r>
          </a:p>
          <a:p>
            <a:pPr lvl="1"/>
            <a:r>
              <a:rPr lang="en-US" dirty="0" smtClean="0"/>
              <a:t>To find elements with a specific class, write a period character, followed by the name of the class:</a:t>
            </a:r>
          </a:p>
          <a:p>
            <a:pPr lvl="1"/>
            <a:r>
              <a:rPr lang="en-US" dirty="0" smtClean="0"/>
              <a:t>$(".test")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</a:t>
            </a:r>
            <a:r>
              <a:rPr lang="en-US" dirty="0" smtClean="0">
                <a:solidFill>
                  <a:srgbClr val="FF0000"/>
                </a:solidFill>
              </a:rPr>
              <a:t>Selectors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379838"/>
              </p:ext>
            </p:extLst>
          </p:nvPr>
        </p:nvGraphicFramePr>
        <p:xfrm>
          <a:off x="838200" y="1096963"/>
          <a:ext cx="10515600" cy="482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0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$("*")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$(this)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current HTML element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</a:t>
                      </a:r>
                      <a:r>
                        <a:rPr lang="en-US" dirty="0" err="1" smtClean="0"/>
                        <a:t>p.intro</a:t>
                      </a:r>
                      <a:r>
                        <a:rPr lang="en-US" dirty="0" smtClean="0"/>
                        <a:t>")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&lt;p&gt; elements with class="intro"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$("p:first")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first &lt;p&gt; element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li:first</a:t>
                      </a:r>
                      <a:r>
                        <a:rPr lang="en-US" dirty="0" smtClean="0"/>
                        <a:t>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first &lt;li&gt; element of the first 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li:first-child</a:t>
                      </a:r>
                      <a:r>
                        <a:rPr lang="en-US" dirty="0" smtClean="0"/>
                        <a:t>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first &lt;li&gt; element of every 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$("[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]")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 with an 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 attribute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$("a[target='_blank']")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&lt;a&gt; elements with a target attribute value equal to "_blank"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$("a[target!='_blank']")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&lt;a&gt; elements with a target attribute value NOT equal to "_blank"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$(":button")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&lt;button&gt; elements and &lt;input&gt; elements of type="button"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</a:t>
                      </a:r>
                      <a:r>
                        <a:rPr lang="en-US" dirty="0" err="1" smtClean="0"/>
                        <a:t>tr:even</a:t>
                      </a:r>
                      <a:r>
                        <a:rPr lang="en-US" dirty="0" smtClean="0"/>
                        <a:t>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even 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 elements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$("</a:t>
                      </a:r>
                      <a:r>
                        <a:rPr lang="en-US" dirty="0" err="1" smtClean="0"/>
                        <a:t>tr:odd</a:t>
                      </a:r>
                      <a:r>
                        <a:rPr lang="en-US" dirty="0" smtClean="0"/>
                        <a:t>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odd 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8250</TotalTime>
  <Words>1108</Words>
  <Application>Microsoft Office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Introduction  to jQuery </vt:lpstr>
      <vt:lpstr>About jQuery</vt:lpstr>
      <vt:lpstr>jQuery</vt:lpstr>
      <vt:lpstr>How to use jQuery?</vt:lpstr>
      <vt:lpstr>jQuery Syntax</vt:lpstr>
      <vt:lpstr>Examples: </vt:lpstr>
      <vt:lpstr>jQuery Selectors </vt:lpstr>
      <vt:lpstr>jQuery Selectors</vt:lpstr>
      <vt:lpstr>jQuery Selectors</vt:lpstr>
      <vt:lpstr>Example-The element Selector </vt:lpstr>
      <vt:lpstr>PowerPoint Presentation</vt:lpstr>
      <vt:lpstr>jQuery Event Methods</vt:lpstr>
      <vt:lpstr>jQuery Effects</vt:lpstr>
      <vt:lpstr>jQuery - Get &amp; Set</vt:lpstr>
      <vt:lpstr>jQuery - Add &amp; Remove</vt:lpstr>
      <vt:lpstr>jQuery - CSS Manipulation</vt:lpstr>
      <vt:lpstr>jQuery - Dimensions</vt:lpstr>
    </vt:vector>
  </TitlesOfParts>
  <Manager>Maher Hossain</Manager>
  <Company>Maher Hossain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jQuery</dc:title>
  <dc:subject>jQuery</dc:subject>
  <dc:creator>Maher Hossain;Maher</dc:creator>
  <cp:keywords>jquery; introduction to jquery; basic jquery; Javascript; javascript introduction; introduction to javascript</cp:keywords>
  <dc:description>jquery; introduction to jquery; basic jquery; Javascript; javascript introduction; introduction to javascript;</dc:description>
  <cp:lastModifiedBy>admin</cp:lastModifiedBy>
  <cp:revision>12</cp:revision>
  <dcterms:created xsi:type="dcterms:W3CDTF">2018-06-25T03:23:47Z</dcterms:created>
  <dcterms:modified xsi:type="dcterms:W3CDTF">2023-05-02T04:07:08Z</dcterms:modified>
  <cp:category>jQuery</cp:category>
  <cp:version>1.0.1</cp:version>
</cp:coreProperties>
</file>