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0"/>
  </p:notesMasterIdLst>
  <p:sldIdLst>
    <p:sldId id="256" r:id="rId2"/>
    <p:sldId id="258" r:id="rId3"/>
    <p:sldId id="259" r:id="rId4"/>
    <p:sldId id="280" r:id="rId5"/>
    <p:sldId id="262" r:id="rId6"/>
    <p:sldId id="281" r:id="rId7"/>
    <p:sldId id="267" r:id="rId8"/>
    <p:sldId id="282" r:id="rId9"/>
    <p:sldId id="271" r:id="rId10"/>
    <p:sldId id="283" r:id="rId11"/>
    <p:sldId id="274" r:id="rId12"/>
    <p:sldId id="284" r:id="rId13"/>
    <p:sldId id="285" r:id="rId14"/>
    <p:sldId id="288" r:id="rId15"/>
    <p:sldId id="277" r:id="rId16"/>
    <p:sldId id="286" r:id="rId17"/>
    <p:sldId id="260" r:id="rId18"/>
    <p:sldId id="28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5461FB-B5FE-479E-B0BB-47A6B5A97AAA}">
  <a:tblStyle styleId="{705461FB-B5FE-479E-B0BB-47A6B5A97A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baafe93df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9baafe93df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9baafe93df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baafe93df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05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80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14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a:buNone/>
              <a:defRPr sz="1400">
                <a:latin typeface="Roboto Condensed"/>
                <a:ea typeface="Roboto Condensed"/>
                <a:cs typeface="Roboto Condensed"/>
                <a:sym typeface="Roboto Condensed"/>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16">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6" name="Google Shape;76;p17"/>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9pPr>
          </a:lstStyle>
          <a:p>
            <a:r>
              <a:t>xx%</a:t>
            </a:r>
          </a:p>
        </p:txBody>
      </p:sp>
      <p:sp>
        <p:nvSpPr>
          <p:cNvPr id="77" name="Google Shape;77;p17"/>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7">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ctrTitle"/>
          </p:nvPr>
        </p:nvSpPr>
        <p:spPr>
          <a:xfrm flipH="1">
            <a:off x="1698072" y="21784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80" name="Google Shape;80;p18"/>
          <p:cNvSpPr txBox="1">
            <a:spLocks noGrp="1"/>
          </p:cNvSpPr>
          <p:nvPr>
            <p:ph type="title" idx="2" hasCustomPrompt="1"/>
          </p:nvPr>
        </p:nvSpPr>
        <p:spPr>
          <a:xfrm flipH="1">
            <a:off x="3914472" y="18666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9pPr>
          </a:lstStyle>
          <a:p>
            <a:r>
              <a:t>xx%</a:t>
            </a:r>
          </a:p>
        </p:txBody>
      </p:sp>
      <p:sp>
        <p:nvSpPr>
          <p:cNvPr id="81" name="Google Shape;81;p18"/>
          <p:cNvSpPr txBox="1">
            <a:spLocks noGrp="1"/>
          </p:cNvSpPr>
          <p:nvPr>
            <p:ph type="subTitle" idx="1"/>
          </p:nvPr>
        </p:nvSpPr>
        <p:spPr>
          <a:xfrm>
            <a:off x="2668872" y="3476054"/>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2pPr>
            <a:lvl3pPr lvl="2"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3pPr>
            <a:lvl4pPr lvl="3"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4pPr>
            <a:lvl5pPr lvl="4"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5pPr>
            <a:lvl6pPr lvl="5"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6pPr>
            <a:lvl7pPr lvl="6"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7pPr>
            <a:lvl8pPr lvl="7"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8pPr>
            <a:lvl9pPr lvl="8"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2pPr>
            <a:lvl3pPr lvl="2"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3pPr>
            <a:lvl4pPr lvl="3"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4pPr>
            <a:lvl5pPr lvl="4"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5pPr>
            <a:lvl6pPr lvl="5"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6pPr>
            <a:lvl7pPr lvl="6"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7pPr>
            <a:lvl8pPr lvl="7"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8pPr>
            <a:lvl9pPr lvl="8"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2pPr>
            <a:lvl3pPr lvl="2"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3pPr>
            <a:lvl4pPr lvl="3"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4pPr>
            <a:lvl5pPr lvl="4"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5pPr>
            <a:lvl6pPr lvl="5"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6pPr>
            <a:lvl7pPr lvl="6"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7pPr>
            <a:lvl8pPr lvl="7"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8pPr>
            <a:lvl9pPr lvl="8"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2pPr>
            <a:lvl3pPr lvl="2"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3pPr>
            <a:lvl4pPr lvl="3"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4pPr>
            <a:lvl5pPr lvl="4"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5pPr>
            <a:lvl6pPr lvl="5"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6pPr>
            <a:lvl7pPr lvl="6"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7pPr>
            <a:lvl8pPr lvl="7"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8pPr>
            <a:lvl9pPr lvl="8" algn="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2pPr>
            <a:lvl3pPr lvl="2"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3pPr>
            <a:lvl4pPr lvl="3"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4pPr>
            <a:lvl5pPr lvl="4"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5pPr>
            <a:lvl6pPr lvl="5"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6pPr>
            <a:lvl7pPr lvl="6"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7pPr>
            <a:lvl8pPr lvl="7"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8pPr>
            <a:lvl9pPr lvl="8" algn="ctr"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2pPr>
            <a:lvl3pPr lvl="2"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3pPr>
            <a:lvl4pPr lvl="3"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4pPr>
            <a:lvl5pPr lvl="4"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5pPr>
            <a:lvl6pPr lvl="5"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6pPr>
            <a:lvl7pPr lvl="6"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7pPr>
            <a:lvl8pPr lvl="7"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8pPr>
            <a:lvl9pPr lvl="8" rtl="0">
              <a:spcBef>
                <a:spcPts val="0"/>
              </a:spcBef>
              <a:spcAft>
                <a:spcPts val="0"/>
              </a:spcAft>
              <a:buSzPts val="4800"/>
              <a:buFont typeface="Fira Sans Extra Condensed"/>
              <a:buNone/>
              <a:defRPr sz="4800">
                <a:latin typeface="Fira Sans Extra Condensed"/>
                <a:ea typeface="Fira Sans Extra Condensed"/>
                <a:cs typeface="Fira Sans Extra Condensed"/>
                <a:sym typeface="Fira Sans Extra Condensed"/>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FFFF"/>
              </a:buClr>
              <a:buSzPts val="6000"/>
              <a:buFont typeface="Fira Sans Extra Condensed"/>
              <a:buNone/>
              <a:defRPr sz="6000">
                <a:solidFill>
                  <a:srgbClr val="FFFFFF"/>
                </a:solidFill>
                <a:latin typeface="Fira Sans Extra Condensed"/>
                <a:ea typeface="Fira Sans Extra Condensed"/>
                <a:cs typeface="Fira Sans Extra Condensed"/>
                <a:sym typeface="Fira Sans Extra Condensed"/>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1pPr>
            <a:lvl2pPr marL="914400" lvl="1"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2pPr>
            <a:lvl3pPr marL="1371600" lvl="2"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3pPr>
            <a:lvl4pPr marL="1828800" lvl="3"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4pPr>
            <a:lvl5pPr marL="2286000" lvl="4"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5pPr>
            <a:lvl6pPr marL="2743200" lvl="5"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6pPr>
            <a:lvl7pPr marL="3200400" lvl="6"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7pPr>
            <a:lvl8pPr marL="3657600" lvl="7" indent="-304800">
              <a:lnSpc>
                <a:spcPct val="115000"/>
              </a:lnSpc>
              <a:spcBef>
                <a:spcPts val="1600"/>
              </a:spcBef>
              <a:spcAft>
                <a:spcPts val="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8pPr>
            <a:lvl9pPr marL="4114800" lvl="8" indent="-304800">
              <a:lnSpc>
                <a:spcPct val="115000"/>
              </a:lnSpc>
              <a:spcBef>
                <a:spcPts val="1600"/>
              </a:spcBef>
              <a:spcAft>
                <a:spcPts val="1600"/>
              </a:spcAft>
              <a:buClr>
                <a:srgbClr val="434343"/>
              </a:buClr>
              <a:buSzPts val="1200"/>
              <a:buFont typeface="Roboto Condensed"/>
              <a:buChar char="■"/>
              <a:defRPr sz="1200">
                <a:solidFill>
                  <a:srgbClr val="434343"/>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Capstone Project Report</a:t>
            </a:r>
          </a:p>
        </p:txBody>
      </p:sp>
      <p:sp>
        <p:nvSpPr>
          <p:cNvPr id="152" name="Google Shape;152;p33"/>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The Battle of Neighborhoods</a:t>
            </a:r>
            <a:endParaRPr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
        <p:nvSpPr>
          <p:cNvPr id="5" name="Google Shape;152;p33">
            <a:extLst>
              <a:ext uri="{FF2B5EF4-FFF2-40B4-BE49-F238E27FC236}">
                <a16:creationId xmlns:a16="http://schemas.microsoft.com/office/drawing/2014/main" id="{BBF5E50E-196A-4222-ACC7-F666364A53A4}"/>
              </a:ext>
            </a:extLst>
          </p:cNvPr>
          <p:cNvSpPr txBox="1">
            <a:spLocks/>
          </p:cNvSpPr>
          <p:nvPr/>
        </p:nvSpPr>
        <p:spPr>
          <a:xfrm>
            <a:off x="4843807" y="4473345"/>
            <a:ext cx="4352100" cy="71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200"/>
              <a:buFont typeface="Roboto Condensed"/>
              <a:buNone/>
              <a:defRPr sz="1400" b="0" i="0" u="none" strike="noStrike" cap="none">
                <a:solidFill>
                  <a:srgbClr val="434343"/>
                </a:solidFill>
                <a:latin typeface="Roboto Condensed"/>
                <a:ea typeface="Roboto Condensed"/>
                <a:cs typeface="Roboto Condensed"/>
                <a:sym typeface="Roboto Condensed"/>
              </a:defRPr>
            </a:lvl1pPr>
            <a:lvl2pPr marL="914400" marR="0" lvl="1"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2pPr>
            <a:lvl3pPr marL="1371600" marR="0" lvl="2"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3pPr>
            <a:lvl4pPr marL="1828800" marR="0" lvl="3"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4pPr>
            <a:lvl5pPr marL="2286000" marR="0" lvl="4"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5pPr>
            <a:lvl6pPr marL="2743200" marR="0" lvl="5"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6pPr>
            <a:lvl7pPr marL="3200400" marR="0" lvl="6"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7pPr>
            <a:lvl8pPr marL="3657600" marR="0" lvl="7"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8pPr>
            <a:lvl9pPr marL="4114800" marR="0" lvl="8" indent="-304800" algn="r" rtl="0">
              <a:lnSpc>
                <a:spcPct val="100000"/>
              </a:lnSpc>
              <a:spcBef>
                <a:spcPts val="0"/>
              </a:spcBef>
              <a:spcAft>
                <a:spcPts val="0"/>
              </a:spcAft>
              <a:buClr>
                <a:srgbClr val="434343"/>
              </a:buClr>
              <a:buSzPts val="2800"/>
              <a:buFont typeface="Roboto Condensed"/>
              <a:buNone/>
              <a:defRPr sz="2800" b="0" i="0" u="none" strike="noStrike" cap="none">
                <a:solidFill>
                  <a:srgbClr val="434343"/>
                </a:solidFill>
                <a:latin typeface="Roboto Condensed"/>
                <a:ea typeface="Roboto Condensed"/>
                <a:cs typeface="Roboto Condensed"/>
                <a:sym typeface="Roboto Condensed"/>
              </a:defRPr>
            </a:lvl9pPr>
          </a:lstStyle>
          <a:p>
            <a:pPr marL="0" indent="0"/>
            <a:r>
              <a:rPr lang="en-US" dirty="0"/>
              <a:t>July 2021, </a:t>
            </a:r>
            <a:r>
              <a:rPr lang="en-US" dirty="0" err="1"/>
              <a:t>Aymen</a:t>
            </a:r>
            <a:r>
              <a:rPr lang="en-US" dirty="0"/>
              <a:t> </a:t>
            </a:r>
            <a:r>
              <a:rPr lang="en-US" dirty="0" err="1"/>
              <a:t>Elouaai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BC1A11-048D-421F-9B82-CBE2201E463D}"/>
              </a:ext>
            </a:extLst>
          </p:cNvPr>
          <p:cNvSpPr>
            <a:spLocks noGrp="1"/>
          </p:cNvSpPr>
          <p:nvPr>
            <p:ph type="subTitle" idx="1"/>
          </p:nvPr>
        </p:nvSpPr>
        <p:spPr>
          <a:xfrm>
            <a:off x="1046163" y="679154"/>
            <a:ext cx="7051674" cy="3785191"/>
          </a:xfrm>
        </p:spPr>
        <p:txBody>
          <a:bodyPr anchor="t"/>
          <a:lstStyle/>
          <a:p>
            <a:pPr algn="l">
              <a:buFont typeface="Arial" panose="020B0604020202020204" pitchFamily="34" charset="0"/>
              <a:buChar char="•"/>
            </a:pPr>
            <a:r>
              <a:rPr lang="en-US" sz="1800" dirty="0"/>
              <a:t>List of postal codes from Toronto : we need information about different boroughs and their neighborhoods in Toronto</a:t>
            </a:r>
          </a:p>
          <a:p>
            <a:pPr algn="l">
              <a:buFont typeface="Arial" panose="020B0604020202020204" pitchFamily="34" charset="0"/>
              <a:buChar char="•"/>
            </a:pPr>
            <a:r>
              <a:rPr lang="en-US" sz="1800" dirty="0"/>
              <a:t>Geographical coordinates of Toronto's neighborhoods: we will use this dataset to get information about coordinates of Toronto's neighborhoods</a:t>
            </a:r>
          </a:p>
          <a:p>
            <a:pPr algn="l">
              <a:buFont typeface="Arial" panose="020B0604020202020204" pitchFamily="34" charset="0"/>
              <a:buChar char="•"/>
            </a:pPr>
            <a:r>
              <a:rPr lang="en-US" sz="1800" dirty="0"/>
              <a:t>Other Moroccan restaurants in each neighborhood: we will use Foursquare to get venues in different neighborhoods in Toronto with Moroccan restaurants</a:t>
            </a:r>
          </a:p>
          <a:p>
            <a:pPr algn="l">
              <a:buFont typeface="Arial" panose="020B0604020202020204" pitchFamily="34" charset="0"/>
              <a:buChar char="•"/>
            </a:pPr>
            <a:r>
              <a:rPr lang="en-US" sz="1800" dirty="0"/>
              <a:t>Toronto </a:t>
            </a:r>
            <a:r>
              <a:rPr lang="en-US" sz="1800" dirty="0" err="1"/>
              <a:t>GeoJSON</a:t>
            </a:r>
            <a:r>
              <a:rPr lang="en-US" sz="1800" dirty="0"/>
              <a:t> file : we will use this file to create choropleth maps for Toronto using Folium</a:t>
            </a:r>
          </a:p>
          <a:p>
            <a:pPr algn="l">
              <a:buFont typeface="Arial" panose="020B0604020202020204" pitchFamily="34" charset="0"/>
              <a:buChar char="•"/>
            </a:pPr>
            <a:r>
              <a:rPr lang="en-US" sz="1800" dirty="0"/>
              <a:t>Immigration and ethnocultural diversity statistics : we will use this information to create population density choropleth maps using Folium</a:t>
            </a:r>
          </a:p>
        </p:txBody>
      </p:sp>
    </p:spTree>
    <p:extLst>
      <p:ext uri="{BB962C8B-B14F-4D97-AF65-F5344CB8AC3E}">
        <p14:creationId xmlns:p14="http://schemas.microsoft.com/office/powerpoint/2010/main" val="389146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1">
            <a:hlinkClick r:id="rId3" action="ppaction://hlinksldjump"/>
          </p:cNvPr>
          <p:cNvSpPr/>
          <p:nvPr/>
        </p:nvSpPr>
        <p:spPr>
          <a:xfrm>
            <a:off x="7991475" y="463300"/>
            <a:ext cx="620100" cy="617400"/>
          </a:xfrm>
          <a:prstGeom prst="snip2DiagRect">
            <a:avLst>
              <a:gd name="adj1" fmla="val 0"/>
              <a:gd name="adj2" fmla="val 16667"/>
            </a:avLst>
          </a:prstGeom>
          <a:solidFill>
            <a:srgbClr val="D9D9D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p>
            <a:r>
              <a:rPr lang="en-US" dirty="0"/>
              <a:t>Methodology &amp; Data Analysis</a:t>
            </a:r>
            <a:endParaRPr dirty="0"/>
          </a:p>
        </p:txBody>
      </p:sp>
      <p:sp>
        <p:nvSpPr>
          <p:cNvPr id="479" name="Google Shape;479;p51"/>
          <p:cNvSpPr txBox="1">
            <a:spLocks noGrp="1"/>
          </p:cNvSpPr>
          <p:nvPr>
            <p:ph type="title" idx="2"/>
          </p:nvPr>
        </p:nvSpPr>
        <p:spPr>
          <a:xfrm flipH="1">
            <a:off x="2260329" y="188198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cxnSp>
        <p:nvCxnSpPr>
          <p:cNvPr id="481" name="Google Shape;481;p51"/>
          <p:cNvCxnSpPr/>
          <p:nvPr/>
        </p:nvCxnSpPr>
        <p:spPr>
          <a:xfrm>
            <a:off x="2162075" y="-35700"/>
            <a:ext cx="0" cy="2382600"/>
          </a:xfrm>
          <a:prstGeom prst="straightConnector1">
            <a:avLst/>
          </a:prstGeom>
          <a:noFill/>
          <a:ln w="9525" cap="flat" cmpd="sng">
            <a:solidFill>
              <a:srgbClr val="595959"/>
            </a:solidFill>
            <a:prstDash val="solid"/>
            <a:round/>
            <a:headEnd type="none" w="med" len="med"/>
            <a:tailEnd type="none" w="med" len="med"/>
          </a:ln>
        </p:spPr>
      </p:cxnSp>
      <p:grpSp>
        <p:nvGrpSpPr>
          <p:cNvPr id="482" name="Google Shape;482;p51"/>
          <p:cNvGrpSpPr/>
          <p:nvPr/>
        </p:nvGrpSpPr>
        <p:grpSpPr>
          <a:xfrm>
            <a:off x="8089940" y="561326"/>
            <a:ext cx="423413" cy="421569"/>
            <a:chOff x="7703675" y="2541175"/>
            <a:chExt cx="499425" cy="497250"/>
          </a:xfrm>
        </p:grpSpPr>
        <p:sp>
          <p:nvSpPr>
            <p:cNvPr id="483" name="Google Shape;483;p51"/>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1000"/>
                                        <p:tgtEl>
                                          <p:spTgt spid="48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8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7297F3-ACCC-41CF-8AC0-1B598B601D03}"/>
              </a:ext>
            </a:extLst>
          </p:cNvPr>
          <p:cNvSpPr>
            <a:spLocks noGrp="1"/>
          </p:cNvSpPr>
          <p:nvPr>
            <p:ph type="subTitle" idx="1"/>
          </p:nvPr>
        </p:nvSpPr>
        <p:spPr>
          <a:xfrm>
            <a:off x="1559442" y="-269358"/>
            <a:ext cx="7584558" cy="3551275"/>
          </a:xfrm>
        </p:spPr>
        <p:txBody>
          <a:bodyPr/>
          <a:lstStyle/>
          <a:p>
            <a:pPr algn="l"/>
            <a:endParaRPr lang="en-US" dirty="0"/>
          </a:p>
          <a:p>
            <a:pPr algn="l"/>
            <a:r>
              <a:rPr lang="en-US" dirty="0"/>
              <a:t>       After </a:t>
            </a:r>
            <a:r>
              <a:rPr lang="en-US" dirty="0" err="1"/>
              <a:t>Webscarping</a:t>
            </a:r>
            <a:r>
              <a:rPr lang="en-US" dirty="0"/>
              <a:t> the postal codes of Toronto using </a:t>
            </a:r>
            <a:r>
              <a:rPr lang="en-US" dirty="0" err="1"/>
              <a:t>BeautifulSoup</a:t>
            </a:r>
            <a:r>
              <a:rPr lang="en-US" dirty="0"/>
              <a:t> I removed unnecessary columns such as columns with no values or unassigned values, and then combine rows with the same postal code by combining their different neighborhoods, after that I scrapped the geo-spatial dataset which was provided by Coursera and then the Toronto </a:t>
            </a:r>
            <a:r>
              <a:rPr lang="en-US" dirty="0" err="1"/>
              <a:t>GeoJSON</a:t>
            </a:r>
            <a:r>
              <a:rPr lang="en-US" dirty="0"/>
              <a:t>. I proceeded to define my personal Foursquare credentials in order to use </a:t>
            </a:r>
            <a:r>
              <a:rPr lang="en-US" dirty="0" err="1"/>
              <a:t>theur</a:t>
            </a:r>
            <a:r>
              <a:rPr lang="en-US" dirty="0"/>
              <a:t> API </a:t>
            </a:r>
            <a:r>
              <a:rPr lang="en-US" dirty="0" err="1"/>
              <a:t>whcih</a:t>
            </a:r>
            <a:r>
              <a:rPr lang="en-US" dirty="0"/>
              <a:t> I used when I created a function that obtains Moroccan restaurants of all </a:t>
            </a:r>
            <a:r>
              <a:rPr lang="en-US" dirty="0" err="1"/>
              <a:t>neighbourhoods</a:t>
            </a:r>
            <a:r>
              <a:rPr lang="en-US" dirty="0"/>
              <a:t> of Toronto and the </a:t>
            </a:r>
            <a:r>
              <a:rPr lang="en-US" dirty="0" err="1"/>
              <a:t>storred</a:t>
            </a:r>
            <a:r>
              <a:rPr lang="en-US" dirty="0"/>
              <a:t> all the returned data into a </a:t>
            </a:r>
            <a:r>
              <a:rPr lang="en-US" dirty="0" err="1"/>
              <a:t>dataframe</a:t>
            </a:r>
            <a:r>
              <a:rPr lang="en-US" dirty="0"/>
              <a:t>. Later on I loaded the </a:t>
            </a:r>
            <a:r>
              <a:rPr lang="en-US" dirty="0" err="1"/>
              <a:t>neighbourhood</a:t>
            </a:r>
            <a:r>
              <a:rPr lang="en-US" dirty="0"/>
              <a:t> profiles </a:t>
            </a:r>
            <a:r>
              <a:rPr lang="en-US" dirty="0" err="1"/>
              <a:t>dataframe</a:t>
            </a:r>
            <a:r>
              <a:rPr lang="en-US" dirty="0"/>
              <a:t>, removed data </a:t>
            </a:r>
            <a:r>
              <a:rPr lang="en-US" dirty="0" err="1"/>
              <a:t>conserning</a:t>
            </a:r>
            <a:r>
              <a:rPr lang="en-US" dirty="0"/>
              <a:t> non-</a:t>
            </a:r>
            <a:r>
              <a:rPr lang="en-US" dirty="0" err="1"/>
              <a:t>african</a:t>
            </a:r>
            <a:r>
              <a:rPr lang="en-US" dirty="0"/>
              <a:t> citizens since I won't need it, I then removed unnecessary columns and only left the Neighborhood, </a:t>
            </a:r>
            <a:r>
              <a:rPr lang="en-US" dirty="0" err="1"/>
              <a:t>Neighbourhood</a:t>
            </a:r>
            <a:r>
              <a:rPr lang="en-US" dirty="0"/>
              <a:t> Number and Population. And finally scrapped the business improvement areas</a:t>
            </a:r>
          </a:p>
        </p:txBody>
      </p:sp>
      <p:pic>
        <p:nvPicPr>
          <p:cNvPr id="6" name="Picture 5">
            <a:extLst>
              <a:ext uri="{FF2B5EF4-FFF2-40B4-BE49-F238E27FC236}">
                <a16:creationId xmlns:a16="http://schemas.microsoft.com/office/drawing/2014/main" id="{7AF6AE51-0D36-44A8-B12A-499E658360B9}"/>
              </a:ext>
            </a:extLst>
          </p:cNvPr>
          <p:cNvPicPr>
            <a:picLocks noChangeAspect="1"/>
          </p:cNvPicPr>
          <p:nvPr/>
        </p:nvPicPr>
        <p:blipFill>
          <a:blip r:embed="rId2"/>
          <a:stretch>
            <a:fillRect/>
          </a:stretch>
        </p:blipFill>
        <p:spPr>
          <a:xfrm>
            <a:off x="205563" y="2329195"/>
            <a:ext cx="4167155" cy="2571750"/>
          </a:xfrm>
          <a:prstGeom prst="rect">
            <a:avLst/>
          </a:prstGeom>
        </p:spPr>
      </p:pic>
      <p:pic>
        <p:nvPicPr>
          <p:cNvPr id="1028" name="Picture 4">
            <a:extLst>
              <a:ext uri="{FF2B5EF4-FFF2-40B4-BE49-F238E27FC236}">
                <a16:creationId xmlns:a16="http://schemas.microsoft.com/office/drawing/2014/main" id="{C4D1B56D-E872-404E-B62C-C94A929F3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627" y="2215338"/>
            <a:ext cx="2449628"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04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A7A12-6897-41DA-AC0E-9C2473221DF8}"/>
              </a:ext>
            </a:extLst>
          </p:cNvPr>
          <p:cNvSpPr>
            <a:spLocks noGrp="1"/>
          </p:cNvSpPr>
          <p:nvPr>
            <p:ph type="subTitle" idx="1"/>
          </p:nvPr>
        </p:nvSpPr>
        <p:spPr>
          <a:xfrm>
            <a:off x="2466753" y="290624"/>
            <a:ext cx="5918583" cy="1279378"/>
          </a:xfrm>
        </p:spPr>
        <p:txBody>
          <a:bodyPr/>
          <a:lstStyle/>
          <a:p>
            <a:pPr algn="l"/>
            <a:r>
              <a:rPr lang="en-US" dirty="0"/>
              <a:t>       there are 35 Moroccan restaurant in Toronto, I then explored to identify which neighborhoods and which boroughs have these Moroccan restaurants to end up with these tables</a:t>
            </a:r>
          </a:p>
        </p:txBody>
      </p:sp>
      <p:pic>
        <p:nvPicPr>
          <p:cNvPr id="2050" name="Picture 2">
            <a:extLst>
              <a:ext uri="{FF2B5EF4-FFF2-40B4-BE49-F238E27FC236}">
                <a16:creationId xmlns:a16="http://schemas.microsoft.com/office/drawing/2014/main" id="{9FAF81F9-F48A-4C6B-8CEF-B84CE4E50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606" y="2060123"/>
            <a:ext cx="3136382" cy="16905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E71C602-DFEE-43CA-9E60-4B940F62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64" y="1146387"/>
            <a:ext cx="3539091" cy="380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07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F61AF69-9AF7-49A5-AAB4-D4F176CFF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623" y="1735431"/>
            <a:ext cx="5578754" cy="319594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0D1EC9A6-3306-4AD0-BCC5-2B055B062251}"/>
              </a:ext>
            </a:extLst>
          </p:cNvPr>
          <p:cNvSpPr>
            <a:spLocks noGrp="1"/>
          </p:cNvSpPr>
          <p:nvPr>
            <p:ph type="subTitle" idx="1"/>
          </p:nvPr>
        </p:nvSpPr>
        <p:spPr>
          <a:xfrm>
            <a:off x="2466753" y="290624"/>
            <a:ext cx="5918583" cy="1382232"/>
          </a:xfrm>
        </p:spPr>
        <p:txBody>
          <a:bodyPr/>
          <a:lstStyle/>
          <a:p>
            <a:pPr algn="l"/>
            <a:r>
              <a:rPr lang="en-US" dirty="0"/>
              <a:t>       After some dataset operations I made a map that show's the concentration of these restaurants in the city of Toronto, and later on I used a machine learning algorithm and I chose DBSCAN because it’s </a:t>
            </a:r>
            <a:r>
              <a:rPr lang="en-US" dirty="0" err="1"/>
              <a:t>perorm</a:t>
            </a:r>
            <a:r>
              <a:rPr lang="en-US" dirty="0"/>
              <a:t> when examining spatial data, I started by preparing the data, then found the optimal Epsilon value for the DBSCAN modeling and then visualized the results.</a:t>
            </a:r>
          </a:p>
        </p:txBody>
      </p:sp>
    </p:spTree>
    <p:extLst>
      <p:ext uri="{BB962C8B-B14F-4D97-AF65-F5344CB8AC3E}">
        <p14:creationId xmlns:p14="http://schemas.microsoft.com/office/powerpoint/2010/main" val="139771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4"/>
          <p:cNvSpPr txBox="1">
            <a:spLocks noGrp="1"/>
          </p:cNvSpPr>
          <p:nvPr>
            <p:ph type="ctrTitle"/>
          </p:nvPr>
        </p:nvSpPr>
        <p:spPr>
          <a:xfrm flipH="1">
            <a:off x="3914472" y="2243900"/>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Discussion and </a:t>
            </a:r>
            <a:br>
              <a:rPr lang="en-US" dirty="0"/>
            </a:br>
            <a:r>
              <a:rPr lang="en-US" dirty="0"/>
              <a:t>conclusion</a:t>
            </a:r>
          </a:p>
        </p:txBody>
      </p:sp>
      <p:sp>
        <p:nvSpPr>
          <p:cNvPr id="616" name="Google Shape;616;p54"/>
          <p:cNvSpPr txBox="1">
            <a:spLocks noGrp="1"/>
          </p:cNvSpPr>
          <p:nvPr>
            <p:ph type="title" idx="2"/>
          </p:nvPr>
        </p:nvSpPr>
        <p:spPr>
          <a:xfrm flipH="1">
            <a:off x="3914472" y="18666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cxnSp>
        <p:nvCxnSpPr>
          <p:cNvPr id="618" name="Google Shape;618;p54"/>
          <p:cNvCxnSpPr/>
          <p:nvPr/>
        </p:nvCxnSpPr>
        <p:spPr>
          <a:xfrm>
            <a:off x="7015900" y="-35700"/>
            <a:ext cx="0" cy="2382600"/>
          </a:xfrm>
          <a:prstGeom prst="straightConnector1">
            <a:avLst/>
          </a:prstGeom>
          <a:noFill/>
          <a:ln w="9525" cap="flat" cmpd="sng">
            <a:solidFill>
              <a:srgbClr val="595959"/>
            </a:solidFill>
            <a:prstDash val="solid"/>
            <a:round/>
            <a:headEnd type="none" w="med" len="med"/>
            <a:tailEnd type="none" w="med" len="med"/>
          </a:ln>
        </p:spPr>
      </p:cxnSp>
      <p:grpSp>
        <p:nvGrpSpPr>
          <p:cNvPr id="619" name="Google Shape;619;p54"/>
          <p:cNvGrpSpPr/>
          <p:nvPr/>
        </p:nvGrpSpPr>
        <p:grpSpPr>
          <a:xfrm>
            <a:off x="8089940" y="561326"/>
            <a:ext cx="423413" cy="421569"/>
            <a:chOff x="7703675" y="2541175"/>
            <a:chExt cx="499425" cy="497250"/>
          </a:xfrm>
        </p:grpSpPr>
        <p:sp>
          <p:nvSpPr>
            <p:cNvPr id="620" name="Google Shape;620;p5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54">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18"/>
                                        </p:tgtEl>
                                        <p:attrNameLst>
                                          <p:attrName>style.visibility</p:attrName>
                                        </p:attrNameLst>
                                      </p:cBhvr>
                                      <p:to>
                                        <p:strVal val="visible"/>
                                      </p:to>
                                    </p:set>
                                    <p:anim calcmode="lin" valueType="num">
                                      <p:cBhvr additive="base">
                                        <p:cTn id="7" dur="1000"/>
                                        <p:tgtEl>
                                          <p:spTgt spid="61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16"/>
                                        </p:tgtEl>
                                        <p:attrNameLst>
                                          <p:attrName>style.visibility</p:attrName>
                                        </p:attrNameLst>
                                      </p:cBhvr>
                                      <p:to>
                                        <p:strVal val="visible"/>
                                      </p:to>
                                    </p:set>
                                    <p:animEffect transition="in" filter="fade">
                                      <p:cBhvr>
                                        <p:cTn id="11" dur="8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9AFA40-862B-433D-A8F4-B4AE635BC333}"/>
              </a:ext>
            </a:extLst>
          </p:cNvPr>
          <p:cNvSpPr>
            <a:spLocks noGrp="1"/>
          </p:cNvSpPr>
          <p:nvPr>
            <p:ph type="subTitle" idx="1"/>
          </p:nvPr>
        </p:nvSpPr>
        <p:spPr>
          <a:xfrm>
            <a:off x="1563014" y="127592"/>
            <a:ext cx="6017970" cy="1888978"/>
          </a:xfrm>
        </p:spPr>
        <p:txBody>
          <a:bodyPr/>
          <a:lstStyle/>
          <a:p>
            <a:r>
              <a:rPr lang="en-US" dirty="0"/>
              <a:t>We can notice 3 locations that can be considered candidates to have a new successful Moroccan restaurant:</a:t>
            </a:r>
          </a:p>
          <a:p>
            <a:endParaRPr lang="en-US" dirty="0"/>
          </a:p>
          <a:p>
            <a:r>
              <a:rPr lang="en-US" dirty="0"/>
              <a:t>First Canadian Place, Underground city</a:t>
            </a:r>
          </a:p>
          <a:p>
            <a:r>
              <a:rPr lang="en-US" dirty="0"/>
              <a:t>Alderwood, Long Branch</a:t>
            </a:r>
          </a:p>
          <a:p>
            <a:r>
              <a:rPr lang="en-US" dirty="0"/>
              <a:t>Maryvale, Wexford</a:t>
            </a:r>
          </a:p>
        </p:txBody>
      </p:sp>
      <p:pic>
        <p:nvPicPr>
          <p:cNvPr id="3074" name="Picture 2">
            <a:extLst>
              <a:ext uri="{FF2B5EF4-FFF2-40B4-BE49-F238E27FC236}">
                <a16:creationId xmlns:a16="http://schemas.microsoft.com/office/drawing/2014/main" id="{90DBED55-BD42-4802-B9E4-6B06E5E9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749" y="1683044"/>
            <a:ext cx="5246501" cy="315432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0091AB66-BCF7-43F1-B5BF-F3C9F77D42D6}"/>
              </a:ext>
            </a:extLst>
          </p:cNvPr>
          <p:cNvCxnSpPr/>
          <p:nvPr/>
        </p:nvCxnSpPr>
        <p:spPr>
          <a:xfrm flipH="1" flipV="1">
            <a:off x="4657060" y="3622158"/>
            <a:ext cx="581247" cy="3402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68FEFDC9-BFC4-4DA6-B255-94599D44D8EE}"/>
              </a:ext>
            </a:extLst>
          </p:cNvPr>
          <p:cNvCxnSpPr/>
          <p:nvPr/>
        </p:nvCxnSpPr>
        <p:spPr>
          <a:xfrm flipV="1">
            <a:off x="3281916" y="3870251"/>
            <a:ext cx="531628" cy="4607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A19F50AC-FD2E-4090-9C85-EF9DD93DB687}"/>
              </a:ext>
            </a:extLst>
          </p:cNvPr>
          <p:cNvCxnSpPr/>
          <p:nvPr/>
        </p:nvCxnSpPr>
        <p:spPr>
          <a:xfrm flipH="1" flipV="1">
            <a:off x="4947683" y="3126931"/>
            <a:ext cx="676359" cy="2258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57528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1861945" y="1841649"/>
            <a:ext cx="5415309" cy="14602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conclude my analysis, I found 3 potential areas to open then Moroccan restaurant, however, that doesn't mean that you should open it right away, there exists multiple different factors that should be taken into consideration when opening a new business that are and not limited to : clients accessibility, land prices, rent prices, average revenue of restaurants in areas, business competitors and an optimal location.</a:t>
            </a: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0" y="3568175"/>
            <a:ext cx="45744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2;p56">
            <a:extLst>
              <a:ext uri="{FF2B5EF4-FFF2-40B4-BE49-F238E27FC236}">
                <a16:creationId xmlns:a16="http://schemas.microsoft.com/office/drawing/2014/main" id="{ECCE2B05-FB6B-42BA-8B49-E9D806C043FB}"/>
              </a:ext>
            </a:extLst>
          </p:cNvPr>
          <p:cNvSpPr txBox="1">
            <a:spLocks noGrp="1"/>
          </p:cNvSpPr>
          <p:nvPr>
            <p:ph type="ctrTitle"/>
          </p:nvPr>
        </p:nvSpPr>
        <p:spPr>
          <a:xfrm flipH="1">
            <a:off x="1974150" y="2230425"/>
            <a:ext cx="5195700" cy="682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a:t>
            </a:r>
            <a:endParaRPr dirty="0"/>
          </a:p>
        </p:txBody>
      </p:sp>
    </p:spTree>
    <p:extLst>
      <p:ext uri="{BB962C8B-B14F-4D97-AF65-F5344CB8AC3E}">
        <p14:creationId xmlns:p14="http://schemas.microsoft.com/office/powerpoint/2010/main" val="41214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6" name="Google Shape;166;p35">
            <a:hlinkClick r:id="rId3" action="ppaction://hlinksldjump"/>
          </p:cNvPr>
          <p:cNvSpPr txBox="1">
            <a:spLocks noGrp="1"/>
          </p:cNvSpPr>
          <p:nvPr>
            <p:ph type="title" idx="5"/>
          </p:nvPr>
        </p:nvSpPr>
        <p:spPr>
          <a:xfrm>
            <a:off x="2105406" y="2513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67" name="Google Shape;167;p35"/>
          <p:cNvSpPr txBox="1">
            <a:spLocks noGrp="1"/>
          </p:cNvSpPr>
          <p:nvPr>
            <p:ph type="ctrTitle" idx="2"/>
          </p:nvPr>
        </p:nvSpPr>
        <p:spPr>
          <a:xfrm>
            <a:off x="540446" y="678088"/>
            <a:ext cx="1974300" cy="3755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Background discussion</a:t>
            </a:r>
          </a:p>
        </p:txBody>
      </p:sp>
      <p:sp>
        <p:nvSpPr>
          <p:cNvPr id="169" name="Google Shape;169;p35">
            <a:hlinkClick r:id="rId4" action="ppaction://hlinksldjump"/>
          </p:cNvPr>
          <p:cNvSpPr txBox="1">
            <a:spLocks noGrp="1"/>
          </p:cNvSpPr>
          <p:nvPr>
            <p:ph type="title" idx="3"/>
          </p:nvPr>
        </p:nvSpPr>
        <p:spPr>
          <a:xfrm>
            <a:off x="2118448" y="5709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70" name="Google Shape;170;p35">
            <a:hlinkClick r:id="rId5" action="ppaction://hlinksldjump"/>
          </p:cNvPr>
          <p:cNvSpPr txBox="1">
            <a:spLocks noGrp="1"/>
          </p:cNvSpPr>
          <p:nvPr>
            <p:ph type="title" idx="4"/>
          </p:nvPr>
        </p:nvSpPr>
        <p:spPr>
          <a:xfrm>
            <a:off x="2105406" y="1542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1" name="Google Shape;171;p35">
            <a:hlinkClick r:id="rId6" action="ppaction://hlinksldjump"/>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72" name="Google Shape;172;p35">
            <a:hlinkClick r:id="rId7" action="ppaction://hlinksldjump"/>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73" name="Google Shape;173;p35">
            <a:hlinkClick r:id="" action="ppaction://noaction"/>
          </p:cNvPr>
          <p:cNvSpPr txBox="1">
            <a:spLocks noGrp="1"/>
          </p:cNvSpPr>
          <p:nvPr>
            <p:ph type="title" idx="8"/>
          </p:nvPr>
        </p:nvSpPr>
        <p:spPr>
          <a:xfrm>
            <a:off x="5922008" y="415858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74" name="Google Shape;174;p35"/>
          <p:cNvSpPr txBox="1">
            <a:spLocks noGrp="1"/>
          </p:cNvSpPr>
          <p:nvPr>
            <p:ph type="ctrTitle" idx="9"/>
          </p:nvPr>
        </p:nvSpPr>
        <p:spPr>
          <a:xfrm>
            <a:off x="540446" y="1552946"/>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Description of the problem</a:t>
            </a:r>
          </a:p>
        </p:txBody>
      </p:sp>
      <p:sp>
        <p:nvSpPr>
          <p:cNvPr id="176" name="Google Shape;176;p35"/>
          <p:cNvSpPr txBox="1">
            <a:spLocks noGrp="1"/>
          </p:cNvSpPr>
          <p:nvPr>
            <p:ph type="ctrTitle" idx="14"/>
          </p:nvPr>
        </p:nvSpPr>
        <p:spPr>
          <a:xfrm>
            <a:off x="546559" y="2588501"/>
            <a:ext cx="1974300" cy="42425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Targeted audience</a:t>
            </a:r>
          </a:p>
        </p:txBody>
      </p:sp>
      <p:sp>
        <p:nvSpPr>
          <p:cNvPr id="178" name="Google Shape;178;p35"/>
          <p:cNvSpPr txBox="1">
            <a:spLocks noGrp="1"/>
          </p:cNvSpPr>
          <p:nvPr>
            <p:ph type="ctrTitle" idx="16"/>
          </p:nvPr>
        </p:nvSpPr>
        <p:spPr>
          <a:xfrm>
            <a:off x="6511558" y="2015392"/>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Required data</a:t>
            </a:r>
          </a:p>
        </p:txBody>
      </p:sp>
      <p:sp>
        <p:nvSpPr>
          <p:cNvPr id="180" name="Google Shape;180;p35"/>
          <p:cNvSpPr txBox="1">
            <a:spLocks noGrp="1"/>
          </p:cNvSpPr>
          <p:nvPr>
            <p:ph type="ctrTitle" idx="18"/>
          </p:nvPr>
        </p:nvSpPr>
        <p:spPr>
          <a:xfrm>
            <a:off x="6511558" y="3174377"/>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Methodology &amp; Data Analysis</a:t>
            </a:r>
          </a:p>
        </p:txBody>
      </p:sp>
      <p:sp>
        <p:nvSpPr>
          <p:cNvPr id="182" name="Google Shape;182;p35"/>
          <p:cNvSpPr txBox="1">
            <a:spLocks noGrp="1"/>
          </p:cNvSpPr>
          <p:nvPr>
            <p:ph type="ctrTitle" idx="20"/>
          </p:nvPr>
        </p:nvSpPr>
        <p:spPr>
          <a:xfrm>
            <a:off x="6511558" y="4229321"/>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Discussion and conclusion</a:t>
            </a:r>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000"/>
                                        <p:tgtEl>
                                          <p:spTgt spid="166"/>
                                        </p:tgtEl>
                                      </p:cBhvr>
                                    </p:animEffect>
                                  </p:childTnLst>
                                </p:cTn>
                              </p:par>
                              <p:par>
                                <p:cTn id="15" presetID="10"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1000"/>
                                        <p:tgtEl>
                                          <p:spTgt spid="170"/>
                                        </p:tgtEl>
                                      </p:cBhvr>
                                    </p:animEffect>
                                  </p:childTnLst>
                                </p:cTn>
                              </p:par>
                              <p:par>
                                <p:cTn id="21" presetID="10"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1000"/>
                                        <p:tgtEl>
                                          <p:spTgt spid="171"/>
                                        </p:tgtEl>
                                      </p:cBhvr>
                                    </p:animEffect>
                                  </p:childTnLst>
                                </p:cTn>
                              </p:par>
                              <p:par>
                                <p:cTn id="24" presetID="10" presetClass="entr" presetSubtype="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par>
                                <p:cTn id="27" presetID="10" presetClass="entr" presetSubtype="0" fill="hold" nodeType="with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fade">
                                      <p:cBhvr>
                                        <p:cTn id="29"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Background discussion</a:t>
            </a:r>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366196" y="1701425"/>
            <a:ext cx="8406808" cy="1615933"/>
          </a:xfrm>
          <a:prstGeom prst="rect">
            <a:avLst/>
          </a:prstGeom>
        </p:spPr>
        <p:txBody>
          <a:bodyPr spcFirstLastPara="1" wrap="square" lIns="91425" tIns="91425" rIns="91425" bIns="91425" anchor="t" anchorCtr="0">
            <a:noAutofit/>
          </a:bodyPr>
          <a:lstStyle/>
          <a:p>
            <a:r>
              <a:rPr lang="en-US" b="0" i="0" dirty="0">
                <a:effectLst/>
                <a:latin typeface="Helvetica Neue"/>
              </a:rPr>
              <a:t>Toronto, city, capital of the province of Ontario, southeastern Canada. It is the most populous city in Canada, the fourth most populous city in North America, ranked 13th among 2020's 100 world best cities, a multicultural city, and the country’s financial and commercial center. Its location on the northwestern shore of Lake Ontario, which forms part of the border between Canada and the United States, and its access to Atlantic shipping via the St. Lawrence Seaway and to major U.S. industrial </a:t>
            </a:r>
            <a:r>
              <a:rPr lang="en-US" b="0" i="0" dirty="0" err="1">
                <a:effectLst/>
                <a:latin typeface="Helvetica Neue"/>
              </a:rPr>
              <a:t>centres</a:t>
            </a:r>
            <a:r>
              <a:rPr lang="en-US" b="0" i="0" dirty="0">
                <a:effectLst/>
                <a:latin typeface="Helvetica Neue"/>
              </a:rPr>
              <a:t> via the Great Lakes have enabled Toronto to become an important international trading center.</a:t>
            </a:r>
          </a:p>
          <a:p>
            <a:pPr algn="just"/>
            <a:endParaRPr lang="en-US" b="0" i="0" dirty="0">
              <a:effectLst/>
              <a:latin typeface="Helvetica Neue"/>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0" y="3568175"/>
            <a:ext cx="45744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77331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3067800"/>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Description of the problem</a:t>
            </a:r>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36" name="Google Shape;236;p39"/>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grpSp>
        <p:nvGrpSpPr>
          <p:cNvPr id="237" name="Google Shape;237;p39"/>
          <p:cNvGrpSpPr/>
          <p:nvPr/>
        </p:nvGrpSpPr>
        <p:grpSpPr>
          <a:xfrm>
            <a:off x="8089940" y="561326"/>
            <a:ext cx="423413" cy="421569"/>
            <a:chOff x="7703675" y="2541175"/>
            <a:chExt cx="499425" cy="497250"/>
          </a:xfrm>
        </p:grpSpPr>
        <p:sp>
          <p:nvSpPr>
            <p:cNvPr id="238" name="Google Shape;238;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9">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7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649730" y="1850444"/>
            <a:ext cx="7839739" cy="14426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Nathan Anderson is a Canadian chef and owner of a restaurant which serves French authentic meals. In vacation to Rabat and after giving the Moroccan cuisine a taste, Nathan got interested into the Mediterranean cuisine, Nathan thought about opening a Moroccan restaurant that serves Mediterranean meals but didn't know from where to start and he was busy, in order to buy him a lot of time he hired you, a data scientist, to do a complete analysis of opening a Moroccan restaurant in Toronto and to report back to him what places and locations may have a high potential of opening his new restaurant at.</a:t>
            </a: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0" y="3568175"/>
            <a:ext cx="45744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377402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Targeted audience</a:t>
            </a:r>
          </a:p>
        </p:txBody>
      </p:sp>
      <p:sp>
        <p:nvSpPr>
          <p:cNvPr id="346" name="Google Shape;346;p44"/>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347" name="Google Shape;347;p44"/>
          <p:cNvCxnSpPr/>
          <p:nvPr/>
        </p:nvCxnSpPr>
        <p:spPr>
          <a:xfrm>
            <a:off x="7626825" y="2744700"/>
            <a:ext cx="1560600" cy="0"/>
          </a:xfrm>
          <a:prstGeom prst="straightConnector1">
            <a:avLst/>
          </a:prstGeom>
          <a:noFill/>
          <a:ln w="9525" cap="flat" cmpd="sng">
            <a:solidFill>
              <a:srgbClr val="434343"/>
            </a:solidFill>
            <a:prstDash val="solid"/>
            <a:round/>
            <a:headEnd type="none" w="med" len="med"/>
            <a:tailEnd type="none" w="med" len="med"/>
          </a:ln>
        </p:spPr>
      </p:cxnSp>
      <p:grpSp>
        <p:nvGrpSpPr>
          <p:cNvPr id="348" name="Google Shape;348;p44"/>
          <p:cNvGrpSpPr/>
          <p:nvPr/>
        </p:nvGrpSpPr>
        <p:grpSpPr>
          <a:xfrm>
            <a:off x="8089940" y="561326"/>
            <a:ext cx="423413" cy="421569"/>
            <a:chOff x="7703675" y="2541175"/>
            <a:chExt cx="499425" cy="497250"/>
          </a:xfrm>
        </p:grpSpPr>
        <p:sp>
          <p:nvSpPr>
            <p:cNvPr id="349" name="Google Shape;349;p4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44">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6"/>
                                        </p:tgtEl>
                                        <p:attrNameLst>
                                          <p:attrName>style.visibility</p:attrName>
                                        </p:attrNameLst>
                                      </p:cBhvr>
                                      <p:to>
                                        <p:strVal val="visible"/>
                                      </p:to>
                                    </p:set>
                                    <p:animEffect transition="in" filter="fade">
                                      <p:cBhvr>
                                        <p:cTn id="11" dur="8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169040" y="1878418"/>
            <a:ext cx="4574399" cy="1566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this project the targeted audience could be anything from an individual willing to invest in cuisines by starting up a restaurant to a business group willing to expand their restaurants chain, or someone's interested to improve their busisiness' profitability or efficiency.</a:t>
            </a: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0" y="3568175"/>
            <a:ext cx="45744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94812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a:hlinkClick r:id="rId3" action="ppaction://hlinksldjump"/>
          </p:cNvPr>
          <p:cNvSpPr/>
          <p:nvPr/>
        </p:nvSpPr>
        <p:spPr>
          <a:xfrm>
            <a:off x="7991475" y="463300"/>
            <a:ext cx="620100" cy="617400"/>
          </a:xfrm>
          <a:prstGeom prst="snip2DiagRect">
            <a:avLst>
              <a:gd name="adj1" fmla="val 0"/>
              <a:gd name="adj2" fmla="val 16667"/>
            </a:avLst>
          </a:prstGeom>
          <a:solidFill>
            <a:srgbClr val="D9D9D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Required data</a:t>
            </a:r>
          </a:p>
        </p:txBody>
      </p:sp>
      <p:sp>
        <p:nvSpPr>
          <p:cNvPr id="437" name="Google Shape;437;p48"/>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439" name="Google Shape;439;p48"/>
          <p:cNvCxnSpPr/>
          <p:nvPr/>
        </p:nvCxnSpPr>
        <p:spPr>
          <a:xfrm>
            <a:off x="0" y="2737950"/>
            <a:ext cx="1676700" cy="0"/>
          </a:xfrm>
          <a:prstGeom prst="straightConnector1">
            <a:avLst/>
          </a:prstGeom>
          <a:noFill/>
          <a:ln w="9525" cap="flat" cmpd="sng">
            <a:solidFill>
              <a:srgbClr val="434343"/>
            </a:solidFill>
            <a:prstDash val="solid"/>
            <a:round/>
            <a:headEnd type="none" w="med" len="med"/>
            <a:tailEnd type="none" w="med" len="med"/>
          </a:ln>
        </p:spPr>
      </p:cxnSp>
      <p:grpSp>
        <p:nvGrpSpPr>
          <p:cNvPr id="440" name="Google Shape;440;p48"/>
          <p:cNvGrpSpPr/>
          <p:nvPr/>
        </p:nvGrpSpPr>
        <p:grpSpPr>
          <a:xfrm>
            <a:off x="8089940" y="561326"/>
            <a:ext cx="423413" cy="421569"/>
            <a:chOff x="7703675" y="2541175"/>
            <a:chExt cx="499425" cy="497250"/>
          </a:xfrm>
        </p:grpSpPr>
        <p:sp>
          <p:nvSpPr>
            <p:cNvPr id="441" name="Google Shape;441;p48"/>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8"/>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8"/>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8"/>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1000"/>
                                        <p:tgtEl>
                                          <p:spTgt spid="43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7"/>
                                        </p:tgtEl>
                                        <p:attrNameLst>
                                          <p:attrName>style.visibility</p:attrName>
                                        </p:attrNameLst>
                                      </p:cBhvr>
                                      <p:to>
                                        <p:strVal val="visible"/>
                                      </p:to>
                                    </p:set>
                                    <p:animEffect transition="in" filter="fade">
                                      <p:cBhvr>
                                        <p:cTn id="11" dur="8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772</Words>
  <Application>Microsoft Office PowerPoint</Application>
  <PresentationFormat>On-screen Show (16:9)</PresentationFormat>
  <Paragraphs>47</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Exo 2</vt:lpstr>
      <vt:lpstr>Fira Sans Extra Condensed</vt:lpstr>
      <vt:lpstr>Helvetica Neue</vt:lpstr>
      <vt:lpstr>Roboto Condensed</vt:lpstr>
      <vt:lpstr>Tech Newsletter XL by Slidesgo</vt:lpstr>
      <vt:lpstr>Capstone Project Report</vt:lpstr>
      <vt:lpstr>TABLE OF CONTENTS</vt:lpstr>
      <vt:lpstr>Background discussion</vt:lpstr>
      <vt:lpstr>PowerPoint Presentation</vt:lpstr>
      <vt:lpstr>Description of the problem</vt:lpstr>
      <vt:lpstr>PowerPoint Presentation</vt:lpstr>
      <vt:lpstr>Targeted audience</vt:lpstr>
      <vt:lpstr>PowerPoint Presentation</vt:lpstr>
      <vt:lpstr>Required data</vt:lpstr>
      <vt:lpstr>PowerPoint Presentation</vt:lpstr>
      <vt:lpstr>Methodology &amp; Data Analysis</vt:lpstr>
      <vt:lpstr>PowerPoint Presentation</vt:lpstr>
      <vt:lpstr>PowerPoint Presentation</vt:lpstr>
      <vt:lpstr>PowerPoint Presentation</vt:lpstr>
      <vt:lpstr>Discussion and  conclusion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Report</dc:title>
  <cp:lastModifiedBy>Forex Gaming</cp:lastModifiedBy>
  <cp:revision>7</cp:revision>
  <dcterms:modified xsi:type="dcterms:W3CDTF">2021-07-20T21:28:29Z</dcterms:modified>
</cp:coreProperties>
</file>