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eague Spartan" panose="020B0604020202020204" charset="0"/>
      <p:regular r:id="rId13"/>
    </p:embeddedFon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16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B92-2D38-4EA0-ADDE-D35F680CEEA5}" type="datetimeFigureOut">
              <a:rPr lang="es-PY" smtClean="0"/>
              <a:t>9/8/2025</a:t>
            </a:fld>
            <a:endParaRPr lang="es-P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DD3B9-11A5-4519-8C9A-980E55F5A8BE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52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DD3B9-11A5-4519-8C9A-980E55F5A8BE}" type="slidenum">
              <a:rPr lang="es-PY" smtClean="0"/>
              <a:t>4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21561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95010" y="-659811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6080227">
            <a:off x="1144942" y="-2454670"/>
            <a:ext cx="2879509" cy="6230221"/>
            <a:chOff x="0" y="0"/>
            <a:chExt cx="3839345" cy="8306961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862420" cy="7281052"/>
              <a:chOff x="0" y="0"/>
              <a:chExt cx="424452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2445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24452" h="1079666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B3D6C9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976926" y="1025909"/>
              <a:ext cx="2862420" cy="7281052"/>
              <a:chOff x="0" y="0"/>
              <a:chExt cx="424452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2445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24452" h="1079666">
                    <a:moveTo>
                      <a:pt x="0" y="0"/>
                    </a:moveTo>
                    <a:lnTo>
                      <a:pt x="424452" y="0"/>
                    </a:lnTo>
                    <a:lnTo>
                      <a:pt x="42445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C2E7D7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2445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 rot="3887605">
            <a:off x="14138449" y="7948519"/>
            <a:ext cx="2296553" cy="4676961"/>
            <a:chOff x="0" y="0"/>
            <a:chExt cx="3062070" cy="6235948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>
            <a:off x="1028700" y="2771140"/>
            <a:ext cx="14258025" cy="5955839"/>
            <a:chOff x="0" y="0"/>
            <a:chExt cx="19010700" cy="7941118"/>
          </a:xfrm>
        </p:grpSpPr>
        <p:sp>
          <p:nvSpPr>
            <p:cNvPr id="24" name="TextBox 24"/>
            <p:cNvSpPr txBox="1"/>
            <p:nvPr/>
          </p:nvSpPr>
          <p:spPr>
            <a:xfrm>
              <a:off x="0" y="0"/>
              <a:ext cx="19010700" cy="5994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7759"/>
                </a:lnSpc>
              </a:pPr>
              <a:r>
                <a:rPr lang="en-US" sz="14799" spc="-887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Procesamiento de imagenes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267893"/>
              <a:ext cx="19010700" cy="1673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1D7A66"/>
                  </a:solidFill>
                  <a:latin typeface="Poppins"/>
                  <a:ea typeface="Poppins"/>
                  <a:cs typeface="Poppins"/>
                  <a:sym typeface="Poppins"/>
                </a:rPr>
                <a:t>Análisis Comparativo de Técnicas de Mejora de Imagen: HE, CLAHE, DSIHE y BBHE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922052" y="1000125"/>
            <a:ext cx="936467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800" spc="-168">
                <a:solidFill>
                  <a:srgbClr val="1D7A66"/>
                </a:solidFill>
                <a:latin typeface="Poppins"/>
                <a:ea typeface="Poppins"/>
                <a:cs typeface="Poppins"/>
                <a:sym typeface="Poppins"/>
              </a:rPr>
              <a:t>Pilar Ruiz Díaz | Mathias Chaparro | Tanya Godoy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17139724" y="5205963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6545328">
            <a:off x="5025634" y="-5769264"/>
            <a:ext cx="2296553" cy="11881557"/>
            <a:chOff x="0" y="0"/>
            <a:chExt cx="3062070" cy="158420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3053401" y="4246152"/>
            <a:ext cx="12181197" cy="1939464"/>
            <a:chOff x="0" y="0"/>
            <a:chExt cx="16241597" cy="258595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16241597" cy="1536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119"/>
                </a:lnSpc>
              </a:pPr>
              <a:r>
                <a:rPr lang="en-US" sz="7599" b="1" i="1" spc="-455">
                  <a:solidFill>
                    <a:srgbClr val="C2E7D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¡Muchas gracias!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823951"/>
              <a:ext cx="1624159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6823858">
            <a:off x="16457829" y="5409884"/>
            <a:ext cx="2296553" cy="4676961"/>
            <a:chOff x="0" y="0"/>
            <a:chExt cx="3062070" cy="623594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3698025" y="3719513"/>
            <a:ext cx="10891951" cy="2847975"/>
            <a:chOff x="0" y="0"/>
            <a:chExt cx="14522601" cy="379730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14522601" cy="2879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0"/>
                </a:lnSpc>
              </a:pPr>
              <a:r>
                <a:rPr lang="en-US" sz="7100" b="1" i="1" spc="-426" dirty="0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APLICACIÓN DE MÉTRICAS DE MEJORA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908300"/>
              <a:ext cx="14522601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3887605">
            <a:off x="13859842" y="2457008"/>
            <a:ext cx="2296553" cy="11881557"/>
            <a:chOff x="0" y="0"/>
            <a:chExt cx="3062070" cy="158420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421074" y="1829703"/>
            <a:ext cx="4107614" cy="3766666"/>
          </a:xfrm>
          <a:custGeom>
            <a:avLst/>
            <a:gdLst/>
            <a:ahLst/>
            <a:cxnLst/>
            <a:rect l="l" t="t" r="r" b="b"/>
            <a:pathLst>
              <a:path w="4107614" h="3766666">
                <a:moveTo>
                  <a:pt x="0" y="0"/>
                </a:moveTo>
                <a:lnTo>
                  <a:pt x="4107614" y="0"/>
                </a:lnTo>
                <a:lnTo>
                  <a:pt x="4107614" y="3766667"/>
                </a:lnTo>
                <a:lnTo>
                  <a:pt x="0" y="376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7" name="Freeform 17"/>
          <p:cNvSpPr/>
          <p:nvPr/>
        </p:nvSpPr>
        <p:spPr>
          <a:xfrm>
            <a:off x="6372271" y="1829703"/>
            <a:ext cx="4330837" cy="3766666"/>
          </a:xfrm>
          <a:custGeom>
            <a:avLst/>
            <a:gdLst/>
            <a:ahLst/>
            <a:cxnLst/>
            <a:rect l="l" t="t" r="r" b="b"/>
            <a:pathLst>
              <a:path w="4330837" h="3766666">
                <a:moveTo>
                  <a:pt x="0" y="0"/>
                </a:moveTo>
                <a:lnTo>
                  <a:pt x="4330837" y="0"/>
                </a:lnTo>
                <a:lnTo>
                  <a:pt x="4330837" y="3766667"/>
                </a:lnTo>
                <a:lnTo>
                  <a:pt x="0" y="3766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8" name="Freeform 18"/>
          <p:cNvSpPr/>
          <p:nvPr/>
        </p:nvSpPr>
        <p:spPr>
          <a:xfrm>
            <a:off x="6929328" y="6190966"/>
            <a:ext cx="4662410" cy="3789238"/>
          </a:xfrm>
          <a:custGeom>
            <a:avLst/>
            <a:gdLst/>
            <a:ahLst/>
            <a:cxnLst/>
            <a:rect l="l" t="t" r="r" b="b"/>
            <a:pathLst>
              <a:path w="4662410" h="3789238">
                <a:moveTo>
                  <a:pt x="0" y="0"/>
                </a:moveTo>
                <a:lnTo>
                  <a:pt x="4662410" y="0"/>
                </a:lnTo>
                <a:lnTo>
                  <a:pt x="4662410" y="3789237"/>
                </a:lnTo>
                <a:lnTo>
                  <a:pt x="0" y="3789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9" name="Freeform 19"/>
          <p:cNvSpPr/>
          <p:nvPr/>
        </p:nvSpPr>
        <p:spPr>
          <a:xfrm>
            <a:off x="12411437" y="6190966"/>
            <a:ext cx="4589551" cy="3789238"/>
          </a:xfrm>
          <a:custGeom>
            <a:avLst/>
            <a:gdLst/>
            <a:ahLst/>
            <a:cxnLst/>
            <a:rect l="l" t="t" r="r" b="b"/>
            <a:pathLst>
              <a:path w="4589551" h="3789238">
                <a:moveTo>
                  <a:pt x="0" y="0"/>
                </a:moveTo>
                <a:lnTo>
                  <a:pt x="4589551" y="0"/>
                </a:lnTo>
                <a:lnTo>
                  <a:pt x="4589551" y="3789237"/>
                </a:lnTo>
                <a:lnTo>
                  <a:pt x="0" y="37892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grpSp>
        <p:nvGrpSpPr>
          <p:cNvPr id="20" name="Group 20"/>
          <p:cNvGrpSpPr/>
          <p:nvPr/>
        </p:nvGrpSpPr>
        <p:grpSpPr>
          <a:xfrm>
            <a:off x="5931894" y="546347"/>
            <a:ext cx="11936734" cy="1701339"/>
            <a:chOff x="0" y="0"/>
            <a:chExt cx="15915646" cy="22684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9525"/>
              <a:ext cx="15915646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 b="1" i="1" spc="-359">
                  <a:solidFill>
                    <a:srgbClr val="C2E7D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Ecualización del histograma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506451"/>
              <a:ext cx="1591564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endParaRPr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F55AA99-8363-5BBF-E605-D88AE84C23EC}"/>
              </a:ext>
            </a:extLst>
          </p:cNvPr>
          <p:cNvSpPr txBox="1"/>
          <p:nvPr/>
        </p:nvSpPr>
        <p:spPr>
          <a:xfrm>
            <a:off x="11010192" y="2782791"/>
            <a:ext cx="68584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400" dirty="0">
                <a:solidFill>
                  <a:schemeClr val="bg1"/>
                </a:solidFill>
              </a:rPr>
              <a:t>Redistribución de la intensidad de los píxeles de las imágenes para que el histograma resultante sea lo más uniforme posible.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823858">
            <a:off x="16901729" y="-640673"/>
            <a:ext cx="1343405" cy="2735864"/>
            <a:chOff x="0" y="0"/>
            <a:chExt cx="1791207" cy="364781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35433" cy="3197313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455775" y="450505"/>
              <a:ext cx="1335433" cy="3197313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3887605">
            <a:off x="325587" y="7438563"/>
            <a:ext cx="2296553" cy="4676961"/>
            <a:chOff x="0" y="0"/>
            <a:chExt cx="3062070" cy="623594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470186" y="2621824"/>
            <a:ext cx="4284689" cy="3617811"/>
          </a:xfrm>
          <a:custGeom>
            <a:avLst/>
            <a:gdLst/>
            <a:ahLst/>
            <a:cxnLst/>
            <a:rect l="l" t="t" r="r" b="b"/>
            <a:pathLst>
              <a:path w="4284689" h="3617811">
                <a:moveTo>
                  <a:pt x="0" y="0"/>
                </a:moveTo>
                <a:lnTo>
                  <a:pt x="4284689" y="0"/>
                </a:lnTo>
                <a:lnTo>
                  <a:pt x="4284689" y="3617811"/>
                </a:lnTo>
                <a:lnTo>
                  <a:pt x="0" y="3617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7" name="Freeform 17"/>
          <p:cNvSpPr/>
          <p:nvPr/>
        </p:nvSpPr>
        <p:spPr>
          <a:xfrm>
            <a:off x="4754875" y="2818458"/>
            <a:ext cx="4307357" cy="3544242"/>
          </a:xfrm>
          <a:custGeom>
            <a:avLst/>
            <a:gdLst/>
            <a:ahLst/>
            <a:cxnLst/>
            <a:rect l="l" t="t" r="r" b="b"/>
            <a:pathLst>
              <a:path w="4307357" h="3544242">
                <a:moveTo>
                  <a:pt x="0" y="0"/>
                </a:moveTo>
                <a:lnTo>
                  <a:pt x="4307356" y="0"/>
                </a:lnTo>
                <a:lnTo>
                  <a:pt x="4307356" y="3544242"/>
                </a:lnTo>
                <a:lnTo>
                  <a:pt x="0" y="3544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8" name="Freeform 18"/>
          <p:cNvSpPr/>
          <p:nvPr/>
        </p:nvSpPr>
        <p:spPr>
          <a:xfrm>
            <a:off x="7279960" y="6552285"/>
            <a:ext cx="4249931" cy="3582085"/>
          </a:xfrm>
          <a:custGeom>
            <a:avLst/>
            <a:gdLst/>
            <a:ahLst/>
            <a:cxnLst/>
            <a:rect l="l" t="t" r="r" b="b"/>
            <a:pathLst>
              <a:path w="4249931" h="3582085">
                <a:moveTo>
                  <a:pt x="0" y="0"/>
                </a:moveTo>
                <a:lnTo>
                  <a:pt x="4249931" y="0"/>
                </a:lnTo>
                <a:lnTo>
                  <a:pt x="4249931" y="3582085"/>
                </a:lnTo>
                <a:lnTo>
                  <a:pt x="0" y="35820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9" name="Freeform 19"/>
          <p:cNvSpPr/>
          <p:nvPr/>
        </p:nvSpPr>
        <p:spPr>
          <a:xfrm>
            <a:off x="11733292" y="6552285"/>
            <a:ext cx="4626860" cy="3582085"/>
          </a:xfrm>
          <a:custGeom>
            <a:avLst/>
            <a:gdLst/>
            <a:ahLst/>
            <a:cxnLst/>
            <a:rect l="l" t="t" r="r" b="b"/>
            <a:pathLst>
              <a:path w="4626860" h="3582085">
                <a:moveTo>
                  <a:pt x="0" y="0"/>
                </a:moveTo>
                <a:lnTo>
                  <a:pt x="4626860" y="0"/>
                </a:lnTo>
                <a:lnTo>
                  <a:pt x="4626860" y="3582085"/>
                </a:lnTo>
                <a:lnTo>
                  <a:pt x="0" y="35820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20" name="TextBox 20"/>
          <p:cNvSpPr txBox="1"/>
          <p:nvPr/>
        </p:nvSpPr>
        <p:spPr>
          <a:xfrm>
            <a:off x="2971800" y="536822"/>
            <a:ext cx="14896828" cy="1800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i="1" spc="-359" dirty="0">
                <a:solidFill>
                  <a:srgbClr val="2A846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Aplicación de CLAHE</a:t>
            </a:r>
          </a:p>
          <a:p>
            <a:pPr algn="ctr">
              <a:lnSpc>
                <a:spcPts val="7200"/>
              </a:lnSpc>
            </a:pPr>
            <a:r>
              <a:rPr lang="es-PY" sz="4800" dirty="0">
                <a:solidFill>
                  <a:srgbClr val="46957D"/>
                </a:solidFill>
              </a:rPr>
              <a:t>Contrast-Limited Adaptive Histogram Equalization</a:t>
            </a:r>
            <a:endParaRPr lang="en-US" sz="4800" b="1" i="1" spc="-359" dirty="0">
              <a:solidFill>
                <a:srgbClr val="46957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931894" y="1666660"/>
            <a:ext cx="1193673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endParaRPr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893EE40-8264-AB9B-3286-2D81946FA717}"/>
              </a:ext>
            </a:extLst>
          </p:cNvPr>
          <p:cNvSpPr txBox="1"/>
          <p:nvPr/>
        </p:nvSpPr>
        <p:spPr>
          <a:xfrm>
            <a:off x="9525000" y="2934006"/>
            <a:ext cx="8610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División de las imágenes en pequeñas sub-imágenes.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Ecualización del histograma en cada bloque.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Limitación del contraste ("Clipping") – Clipping = 2 para este análisis.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/>
              <a:t>Interpolación para uniones suaves, mediante interpolación bilineal.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-6823858">
            <a:off x="16457829" y="5409884"/>
            <a:ext cx="2296553" cy="4676961"/>
            <a:chOff x="0" y="0"/>
            <a:chExt cx="3062070" cy="623594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3698024" y="1506061"/>
            <a:ext cx="10891951" cy="2847975"/>
            <a:chOff x="0" y="0"/>
            <a:chExt cx="14522601" cy="379730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9525"/>
              <a:ext cx="14522601" cy="2879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520"/>
                </a:lnSpc>
              </a:pPr>
              <a:r>
                <a:rPr lang="en-US" sz="7100" b="1" i="1" spc="-426" dirty="0">
                  <a:solidFill>
                    <a:srgbClr val="1D7A66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APLICACIÓN DE MÉTRICAS ADICIONALES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908300"/>
              <a:ext cx="14522601" cy="889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6"/>
                </a:lnSpc>
              </a:pPr>
              <a:endParaRPr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7DBF06-2B3D-ACD6-B5A0-3F6514FDAAC8}"/>
              </a:ext>
            </a:extLst>
          </p:cNvPr>
          <p:cNvSpPr txBox="1"/>
          <p:nvPr/>
        </p:nvSpPr>
        <p:spPr>
          <a:xfrm>
            <a:off x="2133600" y="4287956"/>
            <a:ext cx="13944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400" b="1" dirty="0"/>
              <a:t>IMAGE ENHANCEMENT BASED ON EQUAL AREA DUALISTIC SUB-IMAGE HISTOGRAM EQUALIZATION METHOD </a:t>
            </a:r>
          </a:p>
          <a:p>
            <a:r>
              <a:rPr lang="es-PY" sz="2400" dirty="0" err="1"/>
              <a:t>Yu</a:t>
            </a:r>
            <a:r>
              <a:rPr lang="es-PY" sz="2400" dirty="0"/>
              <a:t> Wang, </a:t>
            </a:r>
            <a:r>
              <a:rPr lang="es-PY" sz="2400" dirty="0" err="1"/>
              <a:t>Qian</a:t>
            </a:r>
            <a:r>
              <a:rPr lang="es-PY" sz="2400" dirty="0"/>
              <a:t> Chen, </a:t>
            </a:r>
            <a:r>
              <a:rPr lang="es-PY" sz="2400" dirty="0" err="1"/>
              <a:t>Baomin</a:t>
            </a:r>
            <a:r>
              <a:rPr lang="es-PY" sz="2400" dirty="0"/>
              <a:t> Zhang </a:t>
            </a:r>
          </a:p>
          <a:p>
            <a:r>
              <a:rPr lang="es-PY" sz="2400" dirty="0" err="1"/>
              <a:t>School</a:t>
            </a:r>
            <a:r>
              <a:rPr lang="es-PY" sz="2400" dirty="0"/>
              <a:t> </a:t>
            </a:r>
            <a:r>
              <a:rPr lang="es-PY" sz="2400" dirty="0" err="1"/>
              <a:t>of</a:t>
            </a:r>
            <a:r>
              <a:rPr lang="es-PY" sz="2400" dirty="0"/>
              <a:t> Electronic </a:t>
            </a:r>
            <a:r>
              <a:rPr lang="es-PY" sz="2400" dirty="0" err="1"/>
              <a:t>Engineering</a:t>
            </a:r>
            <a:r>
              <a:rPr lang="es-PY" sz="2400" dirty="0"/>
              <a:t> &amp; </a:t>
            </a:r>
            <a:r>
              <a:rPr lang="es-PY" sz="2400" dirty="0" err="1"/>
              <a:t>Optoelectronic</a:t>
            </a:r>
            <a:r>
              <a:rPr lang="es-PY" sz="2400" dirty="0"/>
              <a:t> </a:t>
            </a:r>
            <a:r>
              <a:rPr lang="es-PY" sz="2400" dirty="0" err="1"/>
              <a:t>Technology</a:t>
            </a:r>
            <a:r>
              <a:rPr lang="es-PY" sz="2400" dirty="0"/>
              <a:t> Nanjing </a:t>
            </a:r>
            <a:r>
              <a:rPr lang="es-PY" sz="2400" dirty="0" err="1"/>
              <a:t>University</a:t>
            </a:r>
            <a:r>
              <a:rPr lang="es-PY" sz="2400" dirty="0"/>
              <a:t> </a:t>
            </a:r>
            <a:r>
              <a:rPr lang="es-PY" sz="2400" dirty="0" err="1"/>
              <a:t>of</a:t>
            </a:r>
            <a:r>
              <a:rPr lang="es-PY" sz="2400" dirty="0"/>
              <a:t> </a:t>
            </a:r>
            <a:r>
              <a:rPr lang="es-PY" sz="2400" dirty="0" err="1"/>
              <a:t>Science</a:t>
            </a:r>
            <a:r>
              <a:rPr lang="es-PY" sz="2400" dirty="0"/>
              <a:t> &amp; </a:t>
            </a:r>
            <a:r>
              <a:rPr lang="es-PY" sz="2400" dirty="0" err="1"/>
              <a:t>Technology</a:t>
            </a:r>
            <a:r>
              <a:rPr lang="es-PY" sz="2400" dirty="0"/>
              <a:t>, Nanjing 210094, P.R. China</a:t>
            </a:r>
          </a:p>
          <a:p>
            <a:r>
              <a:rPr lang="en-US" sz="2400" dirty="0"/>
              <a:t>IEEE Transactions on Consumer Electronics, Vol. 45, No. 1, FEBRUARY 1999 </a:t>
            </a:r>
            <a:endParaRPr lang="es-PY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D2BF348-E020-A3DA-1BE3-8CB85C450360}"/>
              </a:ext>
            </a:extLst>
          </p:cNvPr>
          <p:cNvSpPr txBox="1"/>
          <p:nvPr/>
        </p:nvSpPr>
        <p:spPr>
          <a:xfrm>
            <a:off x="1752600" y="6635455"/>
            <a:ext cx="10833100" cy="144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Y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Este algoritmo mejora eficazmente la información visual de la imagen, al tiempo que mantiene la luminosidad promedio original.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PY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Esto lo hace adecuado para su uso directo en sistemas de vídeo.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7A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887605">
            <a:off x="-464410" y="242721"/>
            <a:ext cx="2296553" cy="4676961"/>
            <a:chOff x="0" y="0"/>
            <a:chExt cx="3062070" cy="62359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282923" cy="5465809"/>
              <a:chOff x="0" y="0"/>
              <a:chExt cx="450948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79147" y="770139"/>
              <a:ext cx="2282923" cy="5465809"/>
              <a:chOff x="0" y="0"/>
              <a:chExt cx="450948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3887605">
            <a:off x="13859842" y="2457008"/>
            <a:ext cx="2296553" cy="11881557"/>
            <a:chOff x="0" y="0"/>
            <a:chExt cx="3062070" cy="1584207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282923" cy="13885581"/>
              <a:chOff x="0" y="0"/>
              <a:chExt cx="450948" cy="274283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389A7F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779147" y="1956495"/>
              <a:ext cx="2282923" cy="13885581"/>
              <a:chOff x="0" y="0"/>
              <a:chExt cx="450948" cy="274283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2742831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2742831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2742831"/>
                    </a:lnTo>
                    <a:lnTo>
                      <a:pt x="0" y="2742831"/>
                    </a:lnTo>
                    <a:close/>
                  </a:path>
                </a:pathLst>
              </a:custGeom>
              <a:solidFill>
                <a:srgbClr val="2A846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27904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169614" y="2371919"/>
            <a:ext cx="3986739" cy="3655824"/>
          </a:xfrm>
          <a:custGeom>
            <a:avLst/>
            <a:gdLst/>
            <a:ahLst/>
            <a:cxnLst/>
            <a:rect l="l" t="t" r="r" b="b"/>
            <a:pathLst>
              <a:path w="3986739" h="3655824">
                <a:moveTo>
                  <a:pt x="0" y="0"/>
                </a:moveTo>
                <a:lnTo>
                  <a:pt x="3986739" y="0"/>
                </a:lnTo>
                <a:lnTo>
                  <a:pt x="3986739" y="3655824"/>
                </a:lnTo>
                <a:lnTo>
                  <a:pt x="0" y="365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7" name="Freeform 17"/>
          <p:cNvSpPr/>
          <p:nvPr/>
        </p:nvSpPr>
        <p:spPr>
          <a:xfrm>
            <a:off x="7209073" y="6276877"/>
            <a:ext cx="4585057" cy="3761684"/>
          </a:xfrm>
          <a:custGeom>
            <a:avLst/>
            <a:gdLst/>
            <a:ahLst/>
            <a:cxnLst/>
            <a:rect l="l" t="t" r="r" b="b"/>
            <a:pathLst>
              <a:path w="4585057" h="3761684">
                <a:moveTo>
                  <a:pt x="0" y="0"/>
                </a:moveTo>
                <a:lnTo>
                  <a:pt x="4585057" y="0"/>
                </a:lnTo>
                <a:lnTo>
                  <a:pt x="4585057" y="3761684"/>
                </a:lnTo>
                <a:lnTo>
                  <a:pt x="0" y="3761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8" name="Freeform 18"/>
          <p:cNvSpPr/>
          <p:nvPr/>
        </p:nvSpPr>
        <p:spPr>
          <a:xfrm>
            <a:off x="12298692" y="6276877"/>
            <a:ext cx="4831520" cy="3761684"/>
          </a:xfrm>
          <a:custGeom>
            <a:avLst/>
            <a:gdLst/>
            <a:ahLst/>
            <a:cxnLst/>
            <a:rect l="l" t="t" r="r" b="b"/>
            <a:pathLst>
              <a:path w="4831520" h="3761684">
                <a:moveTo>
                  <a:pt x="0" y="0"/>
                </a:moveTo>
                <a:lnTo>
                  <a:pt x="4831520" y="0"/>
                </a:lnTo>
                <a:lnTo>
                  <a:pt x="4831520" y="3761684"/>
                </a:lnTo>
                <a:lnTo>
                  <a:pt x="0" y="3761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9" name="Freeform 19"/>
          <p:cNvSpPr/>
          <p:nvPr/>
        </p:nvSpPr>
        <p:spPr>
          <a:xfrm>
            <a:off x="5931894" y="2380322"/>
            <a:ext cx="4227692" cy="3647421"/>
          </a:xfrm>
          <a:custGeom>
            <a:avLst/>
            <a:gdLst/>
            <a:ahLst/>
            <a:cxnLst/>
            <a:rect l="l" t="t" r="r" b="b"/>
            <a:pathLst>
              <a:path w="4227692" h="3647421">
                <a:moveTo>
                  <a:pt x="0" y="0"/>
                </a:moveTo>
                <a:lnTo>
                  <a:pt x="4227692" y="0"/>
                </a:lnTo>
                <a:lnTo>
                  <a:pt x="4227692" y="3647421"/>
                </a:lnTo>
                <a:lnTo>
                  <a:pt x="0" y="3647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grpSp>
        <p:nvGrpSpPr>
          <p:cNvPr id="20" name="Group 20"/>
          <p:cNvGrpSpPr/>
          <p:nvPr/>
        </p:nvGrpSpPr>
        <p:grpSpPr>
          <a:xfrm>
            <a:off x="5931894" y="546347"/>
            <a:ext cx="11936734" cy="1701339"/>
            <a:chOff x="0" y="0"/>
            <a:chExt cx="15915646" cy="226845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9525"/>
              <a:ext cx="15915646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 b="1" i="1" spc="-359" dirty="0">
                  <a:solidFill>
                    <a:srgbClr val="C2E7D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Aplicación de BBHE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506451"/>
              <a:ext cx="15915646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0"/>
                </a:lnSpc>
              </a:pPr>
              <a:endParaRPr/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DB687D2-F840-1EF4-4014-C655DC43F140}"/>
              </a:ext>
            </a:extLst>
          </p:cNvPr>
          <p:cNvSpPr txBox="1"/>
          <p:nvPr/>
        </p:nvSpPr>
        <p:spPr>
          <a:xfrm>
            <a:off x="10744200" y="2193847"/>
            <a:ext cx="112395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4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BBHE (Bi-Histogram Equalization)</a:t>
            </a:r>
          </a:p>
          <a:p>
            <a:endParaRPr lang="es-PY" sz="24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>
                <a:solidFill>
                  <a:schemeClr val="bg1"/>
                </a:solidFill>
              </a:rPr>
              <a:t>Calcular el histograma de la imagen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>
                <a:solidFill>
                  <a:schemeClr val="bg1"/>
                </a:solidFill>
              </a:rPr>
              <a:t>Dividir el histograma en dos sub-histogramas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>
                <a:solidFill>
                  <a:schemeClr val="bg1"/>
                </a:solidFill>
              </a:rPr>
              <a:t>Ecualizar cada sub-histograma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Y" sz="2400" dirty="0">
                <a:solidFill>
                  <a:schemeClr val="bg1"/>
                </a:solidFill>
              </a:rPr>
              <a:t>Combinar los dos sub-histogramas ecualizados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Y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823858">
            <a:off x="16668880" y="-2919051"/>
            <a:ext cx="3046188" cy="8242207"/>
            <a:chOff x="0" y="0"/>
            <a:chExt cx="4061584" cy="1098960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 rot="3887605">
            <a:off x="-437115" y="7378650"/>
            <a:ext cx="1527251" cy="3110267"/>
            <a:chOff x="0" y="0"/>
            <a:chExt cx="2036334" cy="414702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518187" cy="3634866"/>
              <a:chOff x="0" y="0"/>
              <a:chExt cx="450948" cy="10796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518147" y="512157"/>
              <a:ext cx="1518187" cy="3634866"/>
              <a:chOff x="0" y="0"/>
              <a:chExt cx="450948" cy="10796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450948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450948" h="1079666">
                    <a:moveTo>
                      <a:pt x="0" y="0"/>
                    </a:moveTo>
                    <a:lnTo>
                      <a:pt x="450948" y="0"/>
                    </a:lnTo>
                    <a:lnTo>
                      <a:pt x="450948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450948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1361136" y="2126456"/>
            <a:ext cx="4395915" cy="3767927"/>
          </a:xfrm>
          <a:custGeom>
            <a:avLst/>
            <a:gdLst/>
            <a:ahLst/>
            <a:cxnLst/>
            <a:rect l="l" t="t" r="r" b="b"/>
            <a:pathLst>
              <a:path w="4395915" h="3767927">
                <a:moveTo>
                  <a:pt x="0" y="0"/>
                </a:moveTo>
                <a:lnTo>
                  <a:pt x="4395915" y="0"/>
                </a:lnTo>
                <a:lnTo>
                  <a:pt x="4395915" y="3767927"/>
                </a:lnTo>
                <a:lnTo>
                  <a:pt x="0" y="3767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7" name="Freeform 17"/>
          <p:cNvSpPr/>
          <p:nvPr/>
        </p:nvSpPr>
        <p:spPr>
          <a:xfrm>
            <a:off x="6515188" y="2126456"/>
            <a:ext cx="4184734" cy="3767927"/>
          </a:xfrm>
          <a:custGeom>
            <a:avLst/>
            <a:gdLst/>
            <a:ahLst/>
            <a:cxnLst/>
            <a:rect l="l" t="t" r="r" b="b"/>
            <a:pathLst>
              <a:path w="4184734" h="3767927">
                <a:moveTo>
                  <a:pt x="0" y="0"/>
                </a:moveTo>
                <a:lnTo>
                  <a:pt x="4184733" y="0"/>
                </a:lnTo>
                <a:lnTo>
                  <a:pt x="4184733" y="3767927"/>
                </a:lnTo>
                <a:lnTo>
                  <a:pt x="0" y="3767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8" name="Freeform 18"/>
          <p:cNvSpPr/>
          <p:nvPr/>
        </p:nvSpPr>
        <p:spPr>
          <a:xfrm>
            <a:off x="8110524" y="6165258"/>
            <a:ext cx="4629386" cy="3537242"/>
          </a:xfrm>
          <a:custGeom>
            <a:avLst/>
            <a:gdLst/>
            <a:ahLst/>
            <a:cxnLst/>
            <a:rect l="l" t="t" r="r" b="b"/>
            <a:pathLst>
              <a:path w="4629386" h="3537242">
                <a:moveTo>
                  <a:pt x="0" y="0"/>
                </a:moveTo>
                <a:lnTo>
                  <a:pt x="4629386" y="0"/>
                </a:lnTo>
                <a:lnTo>
                  <a:pt x="4629386" y="3537242"/>
                </a:lnTo>
                <a:lnTo>
                  <a:pt x="0" y="35372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9" name="Freeform 19"/>
          <p:cNvSpPr/>
          <p:nvPr/>
        </p:nvSpPr>
        <p:spPr>
          <a:xfrm>
            <a:off x="13149170" y="6165258"/>
            <a:ext cx="4355905" cy="3537242"/>
          </a:xfrm>
          <a:custGeom>
            <a:avLst/>
            <a:gdLst/>
            <a:ahLst/>
            <a:cxnLst/>
            <a:rect l="l" t="t" r="r" b="b"/>
            <a:pathLst>
              <a:path w="4355905" h="3537242">
                <a:moveTo>
                  <a:pt x="0" y="0"/>
                </a:moveTo>
                <a:lnTo>
                  <a:pt x="4355906" y="0"/>
                </a:lnTo>
                <a:lnTo>
                  <a:pt x="4355906" y="3537242"/>
                </a:lnTo>
                <a:lnTo>
                  <a:pt x="0" y="3537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20" name="TextBox 20"/>
          <p:cNvSpPr txBox="1"/>
          <p:nvPr/>
        </p:nvSpPr>
        <p:spPr>
          <a:xfrm>
            <a:off x="-781193" y="561975"/>
            <a:ext cx="1193673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i="1" spc="-359" dirty="0">
                <a:solidFill>
                  <a:srgbClr val="2A846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Aplicación de DSIHE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CAA55D9-6AC0-D642-EE99-BA7155044DE9}"/>
              </a:ext>
            </a:extLst>
          </p:cNvPr>
          <p:cNvSpPr txBox="1"/>
          <p:nvPr/>
        </p:nvSpPr>
        <p:spPr>
          <a:xfrm>
            <a:off x="2490788" y="6139626"/>
            <a:ext cx="6653212" cy="3026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PY" sz="2400" b="1" dirty="0">
                <a:latin typeface="+mj-lt"/>
              </a:rPr>
              <a:t>DSIHE es </a:t>
            </a:r>
            <a:r>
              <a:rPr lang="es-PY" sz="2400" b="1" dirty="0" err="1">
                <a:latin typeface="+mj-lt"/>
              </a:rPr>
              <a:t>Dualistic</a:t>
            </a:r>
            <a:r>
              <a:rPr lang="es-PY" sz="2400" b="1" dirty="0">
                <a:latin typeface="+mj-lt"/>
              </a:rPr>
              <a:t> Sub </a:t>
            </a:r>
            <a:r>
              <a:rPr lang="es-PY" sz="2400" b="1" dirty="0" err="1">
                <a:latin typeface="+mj-lt"/>
              </a:rPr>
              <a:t>Image</a:t>
            </a:r>
            <a:r>
              <a:rPr lang="es-PY" sz="2400" b="1" dirty="0">
                <a:latin typeface="+mj-lt"/>
              </a:rPr>
              <a:t> Histogram Equalization.</a:t>
            </a:r>
            <a:endParaRPr lang="es-PY" sz="2400" b="1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Y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División de la imagen por la mediana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Y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Creación de dos sub-imágenes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Y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Ecualización independiente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Y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Combinación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320645">
            <a:off x="-241377" y="-434587"/>
            <a:ext cx="1811572" cy="2735864"/>
            <a:chOff x="0" y="0"/>
            <a:chExt cx="2415429" cy="364781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800821" cy="3197313"/>
              <a:chOff x="0" y="0"/>
              <a:chExt cx="608100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08100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608100" h="1079666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614609" y="450505"/>
              <a:ext cx="1800821" cy="3197313"/>
              <a:chOff x="0" y="0"/>
              <a:chExt cx="608100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08100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608100" h="1079666">
                    <a:moveTo>
                      <a:pt x="0" y="0"/>
                    </a:moveTo>
                    <a:lnTo>
                      <a:pt x="608100" y="0"/>
                    </a:lnTo>
                    <a:lnTo>
                      <a:pt x="608100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608100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9" name="Freeform 9"/>
          <p:cNvSpPr/>
          <p:nvPr/>
        </p:nvSpPr>
        <p:spPr>
          <a:xfrm>
            <a:off x="2728859" y="6254943"/>
            <a:ext cx="13698000" cy="3600000"/>
          </a:xfrm>
          <a:custGeom>
            <a:avLst/>
            <a:gdLst/>
            <a:ahLst/>
            <a:cxnLst/>
            <a:rect l="l" t="t" r="r" b="b"/>
            <a:pathLst>
              <a:path w="11301259" h="2359138">
                <a:moveTo>
                  <a:pt x="0" y="0"/>
                </a:moveTo>
                <a:lnTo>
                  <a:pt x="11301259" y="0"/>
                </a:lnTo>
                <a:lnTo>
                  <a:pt x="11301259" y="2359138"/>
                </a:lnTo>
                <a:lnTo>
                  <a:pt x="0" y="2359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0" name="Freeform 10"/>
          <p:cNvSpPr/>
          <p:nvPr/>
        </p:nvSpPr>
        <p:spPr>
          <a:xfrm>
            <a:off x="2294816" y="1562550"/>
            <a:ext cx="13698367" cy="3600000"/>
          </a:xfrm>
          <a:custGeom>
            <a:avLst/>
            <a:gdLst/>
            <a:ahLst/>
            <a:cxnLst/>
            <a:rect l="l" t="t" r="r" b="b"/>
            <a:pathLst>
              <a:path w="10813974" h="2811633">
                <a:moveTo>
                  <a:pt x="0" y="0"/>
                </a:moveTo>
                <a:lnTo>
                  <a:pt x="10813974" y="0"/>
                </a:lnTo>
                <a:lnTo>
                  <a:pt x="10813974" y="2811633"/>
                </a:lnTo>
                <a:lnTo>
                  <a:pt x="0" y="2811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Y"/>
          </a:p>
        </p:txBody>
      </p:sp>
      <p:sp>
        <p:nvSpPr>
          <p:cNvPr id="11" name="TextBox 11"/>
          <p:cNvSpPr txBox="1"/>
          <p:nvPr/>
        </p:nvSpPr>
        <p:spPr>
          <a:xfrm rot="-5400000">
            <a:off x="-1800003" y="5226243"/>
            <a:ext cx="6699545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60"/>
              </a:lnSpc>
            </a:pPr>
            <a:r>
              <a:rPr lang="en-US" sz="6800" b="1" i="1" spc="-408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COMPARACIÓN</a:t>
            </a:r>
          </a:p>
          <a:p>
            <a:pPr algn="l">
              <a:lnSpc>
                <a:spcPts val="8160"/>
              </a:lnSpc>
            </a:pPr>
            <a:r>
              <a:rPr lang="en-US" sz="6800" b="1" i="1" spc="-408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98227" y="971550"/>
            <a:ext cx="3906660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59"/>
              </a:lnSpc>
            </a:pPr>
            <a:r>
              <a:rPr lang="en-US" sz="3199" b="1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Primera imagen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41221" y="5606732"/>
            <a:ext cx="3906660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59"/>
              </a:lnSpc>
            </a:pPr>
            <a:r>
              <a:rPr lang="en-US" sz="3199" b="1" dirty="0">
                <a:solidFill>
                  <a:srgbClr val="55BD9B"/>
                </a:solidFill>
                <a:latin typeface="Poppins Bold"/>
                <a:ea typeface="Poppins Bold"/>
                <a:cs typeface="Poppins Bold"/>
                <a:sym typeface="Poppins Bold"/>
              </a:rPr>
              <a:t>Segunda imagen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6823858">
            <a:off x="-2331902" y="5382163"/>
            <a:ext cx="3046188" cy="8242207"/>
            <a:chOff x="0" y="0"/>
            <a:chExt cx="4061584" cy="10989609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3028110" cy="9632394"/>
              <a:chOff x="0" y="0"/>
              <a:chExt cx="339412" cy="10796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1D7A66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033474" y="1357216"/>
              <a:ext cx="3028110" cy="9632394"/>
              <a:chOff x="0" y="0"/>
              <a:chExt cx="339412" cy="107966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39412" cy="1079666"/>
              </a:xfrm>
              <a:custGeom>
                <a:avLst/>
                <a:gdLst/>
                <a:ahLst/>
                <a:cxnLst/>
                <a:rect l="l" t="t" r="r" b="b"/>
                <a:pathLst>
                  <a:path w="339412" h="1079666">
                    <a:moveTo>
                      <a:pt x="0" y="0"/>
                    </a:moveTo>
                    <a:lnTo>
                      <a:pt x="339412" y="0"/>
                    </a:lnTo>
                    <a:lnTo>
                      <a:pt x="339412" y="1079666"/>
                    </a:lnTo>
                    <a:lnTo>
                      <a:pt x="0" y="1079666"/>
                    </a:lnTo>
                    <a:close/>
                  </a:path>
                </a:pathLst>
              </a:custGeom>
              <a:solidFill>
                <a:srgbClr val="55BD9B"/>
              </a:solidFill>
            </p:spPr>
            <p:txBody>
              <a:bodyPr/>
              <a:lstStyle/>
              <a:p>
                <a:endParaRPr lang="es-PY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339412" cy="11272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2538457" y="516043"/>
            <a:ext cx="15067259" cy="205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90"/>
              </a:lnSpc>
            </a:pPr>
            <a:r>
              <a:rPr lang="en-US" sz="6300" b="1" i="1" spc="-378" dirty="0">
                <a:solidFill>
                  <a:srgbClr val="1D7A6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CUADRO COMPARATIVO DE RESULTADOS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BCC501-E2D5-79E1-3C97-98CF0905609C}"/>
              </a:ext>
            </a:extLst>
          </p:cNvPr>
          <p:cNvSpPr txBox="1"/>
          <p:nvPr/>
        </p:nvSpPr>
        <p:spPr>
          <a:xfrm>
            <a:off x="3264860" y="5676900"/>
            <a:ext cx="14340856" cy="3065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Y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imagen original tiene una entropía de 6.85, que es superada por CLAHE.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Y" sz="2000" b="1" dirty="0"/>
              <a:t>AMBE:</a:t>
            </a:r>
            <a:r>
              <a:rPr lang="es-PY" sz="2000" dirty="0"/>
              <a:t> El método </a:t>
            </a:r>
            <a:r>
              <a:rPr lang="es-PY" sz="2000" b="1" dirty="0"/>
              <a:t>CLAHE</a:t>
            </a:r>
            <a:r>
              <a:rPr lang="es-PY" sz="2000" dirty="0"/>
              <a:t> muestra el valor más bajo (17,44), lo que indica que es el que menos modifica el brillo promedio de la imagen.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Y" sz="2000" b="1" dirty="0"/>
              <a:t>PSNR: CLAHE</a:t>
            </a:r>
            <a:r>
              <a:rPr lang="es-PY" sz="2000" dirty="0"/>
              <a:t> también presenta el valor más alto (19,25), lo que sugiere la mejor calidad de reconstrucción y menor pérdida de información.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Y" sz="2000" b="1" dirty="0"/>
              <a:t>Contraste:</a:t>
            </a:r>
            <a:r>
              <a:rPr lang="es-PY" sz="2000" dirty="0"/>
              <a:t> </a:t>
            </a:r>
            <a:r>
              <a:rPr lang="es-PY" sz="2000" b="1" dirty="0"/>
              <a:t>DSIHE</a:t>
            </a:r>
            <a:r>
              <a:rPr lang="es-PY" sz="2000" dirty="0"/>
              <a:t> logra el contraste más alto (74,6), lo que significa que produce imágenes con la mayor diferenciación de tonos.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PY" sz="2000" b="1" dirty="0"/>
              <a:t>Entropía:</a:t>
            </a:r>
            <a:r>
              <a:rPr lang="es-PY" sz="2000" dirty="0"/>
              <a:t> </a:t>
            </a:r>
            <a:r>
              <a:rPr lang="es-PY" sz="2000" b="1" dirty="0"/>
              <a:t>CLAHE</a:t>
            </a:r>
            <a:r>
              <a:rPr lang="es-PY" sz="2000" dirty="0"/>
              <a:t> tiene la entropía más alta (7,28), lo que indica que produce imágenes con la mayor cantidad de información o detalle.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PY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n 13" descr="Tabla&#10;&#10;El contenido generado por IA puede ser incorrecto.">
            <a:extLst>
              <a:ext uri="{FF2B5EF4-FFF2-40B4-BE49-F238E27FC236}">
                <a16:creationId xmlns:a16="http://schemas.microsoft.com/office/drawing/2014/main" id="{6C3CD91D-11C2-8A6C-A429-EC76F83BB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60" y="2490089"/>
            <a:ext cx="12523734" cy="29818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384</Words>
  <Application>Microsoft Office PowerPoint</Application>
  <PresentationFormat>Personalizado</PresentationFormat>
  <Paragraphs>44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League Spartan</vt:lpstr>
      <vt:lpstr>Poppins</vt:lpstr>
      <vt:lpstr>Calibri</vt:lpstr>
      <vt:lpstr>Arial</vt:lpstr>
      <vt:lpstr>Poppins Bold</vt:lpstr>
      <vt:lpstr>Symbol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digital de imagenes</dc:title>
  <cp:lastModifiedBy>Maria del Pilar Ruiz Díaz</cp:lastModifiedBy>
  <cp:revision>6</cp:revision>
  <dcterms:created xsi:type="dcterms:W3CDTF">2006-08-16T00:00:00Z</dcterms:created>
  <dcterms:modified xsi:type="dcterms:W3CDTF">2025-08-09T19:00:45Z</dcterms:modified>
  <dc:identifier>DAGvbXgwMTo</dc:identifier>
</cp:coreProperties>
</file>