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Roboto"/>
      <p:regular r:id="rId40"/>
      <p:bold r:id="rId41"/>
      <p:italic r:id="rId42"/>
      <p:boldItalic r:id="rId43"/>
    </p:embeddedFont>
    <p:embeddedFont>
      <p:font typeface="Lato"/>
      <p:regular r:id="rId44"/>
      <p:bold r:id="rId45"/>
      <p:italic r:id="rId46"/>
      <p:boldItalic r:id="rId47"/>
    </p:embeddedFont>
    <p:embeddedFont>
      <p:font typeface="Lora"/>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Lato-regular.fntdata"/><Relationship Id="rId43" Type="http://schemas.openxmlformats.org/officeDocument/2006/relationships/font" Target="fonts/Roboto-boldItalic.fntdata"/><Relationship Id="rId46" Type="http://schemas.openxmlformats.org/officeDocument/2006/relationships/font" Target="fonts/Lato-italic.fntdata"/><Relationship Id="rId45"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ora-regular.fntdata"/><Relationship Id="rId47" Type="http://schemas.openxmlformats.org/officeDocument/2006/relationships/font" Target="fonts/Lato-boldItalic.fntdata"/><Relationship Id="rId49"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boldItalic.fntdata"/><Relationship Id="rId50" Type="http://schemas.openxmlformats.org/officeDocument/2006/relationships/font" Target="fonts/Lora-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8f1bc7e92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8f1bc7e92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8f1bc7e924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8f1bc7e924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8f1bc7e92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8f1bc7e92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947fc1db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947fc1db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8f1bc7e924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8f1bc7e924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826b6498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826b6498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8f1bc7e9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8f1bc7e9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8f1bc7e924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8f1bc7e924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947fc1dbb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947fc1dbb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947fc1dbb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947fc1dbb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8e4b8fede3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8e4b8fede3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8f1bc7e92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8f1bc7e924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8f1bc7e9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8f1bc7e9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8f1bc7e92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8f1bc7e924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8f1bc7e924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8f1bc7e924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8f1bc7e92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8f1bc7e92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8f1bc7e92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8f1bc7e92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8f1bc7e924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8f1bc7e924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8f1bc7e924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8f1bc7e92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9869f2bb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9869f2bb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9869f2bb7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9869f2bb7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8e4b8fede3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8e4b8fede3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a:t>
            </a:r>
            <a:r>
              <a:rPr lang="en"/>
              <a:t>commence</a:t>
            </a:r>
            <a:r>
              <a:rPr lang="en"/>
              <a:t> par montrer le plan détaillé, un </a:t>
            </a:r>
            <a:r>
              <a:rPr lang="en"/>
              <a:t>démo</a:t>
            </a:r>
            <a:r>
              <a:rPr lang="en"/>
              <a:t> de nos interface a quoi ca ressemble</a:t>
            </a:r>
            <a:endParaRPr/>
          </a:p>
          <a:p>
            <a:pPr indent="0" lvl="0" marL="0" rtl="0" algn="l">
              <a:spcBef>
                <a:spcPts val="0"/>
              </a:spcBef>
              <a:spcAft>
                <a:spcPts val="0"/>
              </a:spcAft>
              <a:buNone/>
            </a:pPr>
            <a:r>
              <a:rPr lang="en"/>
              <a:t>Les données exemples qu’on va utiliser</a:t>
            </a:r>
            <a:endParaRPr/>
          </a:p>
          <a:p>
            <a:pPr indent="0" lvl="0" marL="0" rtl="0" algn="l">
              <a:spcBef>
                <a:spcPts val="0"/>
              </a:spcBef>
              <a:spcAft>
                <a:spcPts val="0"/>
              </a:spcAft>
              <a:buNone/>
            </a:pPr>
            <a:r>
              <a:rPr lang="en"/>
              <a:t>Et après à partir de nos exemples on va expliquer chaque </a:t>
            </a:r>
            <a:r>
              <a:rPr lang="en"/>
              <a:t>détail</a:t>
            </a:r>
            <a:r>
              <a:rPr lang="en"/>
              <a:t> de plan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9869f2bb7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9869f2bb7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8f1bc7e924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8f1bc7e924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8f1bc7e92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8f1bc7e92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947fc1dbb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947fc1dbb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8f1bc7e92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8f1bc7e92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8f1bc7e92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8f1bc7e92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8f1bc7e924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8f1bc7e924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5" name="Shape 75"/>
        <p:cNvGrpSpPr/>
        <p:nvPr/>
      </p:nvGrpSpPr>
      <p:grpSpPr>
        <a:xfrm>
          <a:off x="0" y="0"/>
          <a:ext cx="0" cy="0"/>
          <a:chOff x="0" y="0"/>
          <a:chExt cx="0" cy="0"/>
        </a:xfrm>
      </p:grpSpPr>
      <p:grpSp>
        <p:nvGrpSpPr>
          <p:cNvPr id="76" name="Google Shape;76;p11"/>
          <p:cNvGrpSpPr/>
          <p:nvPr/>
        </p:nvGrpSpPr>
        <p:grpSpPr>
          <a:xfrm>
            <a:off x="830392" y="4169130"/>
            <a:ext cx="745763" cy="45826"/>
            <a:chOff x="4580561" y="2589004"/>
            <a:chExt cx="1064464" cy="25200"/>
          </a:xfrm>
        </p:grpSpPr>
        <p:sp>
          <p:nvSpPr>
            <p:cNvPr id="77" name="Google Shape;77;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80" name="Google Shape;80;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81" name="Google Shape;81;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2" name="Shape 82"/>
        <p:cNvGrpSpPr/>
        <p:nvPr/>
      </p:nvGrpSpPr>
      <p:grpSpPr>
        <a:xfrm>
          <a:off x="0" y="0"/>
          <a:ext cx="0" cy="0"/>
          <a:chOff x="0" y="0"/>
          <a:chExt cx="0" cy="0"/>
        </a:xfrm>
      </p:grpSpPr>
      <p:sp>
        <p:nvSpPr>
          <p:cNvPr id="83" name="Google Shape;83;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4"/>
          <p:cNvSpPr txBox="1"/>
          <p:nvPr/>
        </p:nvSpPr>
        <p:spPr>
          <a:xfrm>
            <a:off x="175675" y="58575"/>
            <a:ext cx="513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 TP Analyse et Visualisation des KPI - Introduction au langage R </a:t>
            </a:r>
            <a:endParaRPr>
              <a:latin typeface="Lato"/>
              <a:ea typeface="Lato"/>
              <a:cs typeface="Lato"/>
              <a:sym typeface="Lato"/>
            </a:endParaRPr>
          </a:p>
        </p:txBody>
      </p:sp>
      <p:sp>
        <p:nvSpPr>
          <p:cNvPr id="32" name="Google Shape;32;p4"/>
          <p:cNvSpPr txBox="1"/>
          <p:nvPr/>
        </p:nvSpPr>
        <p:spPr>
          <a:xfrm>
            <a:off x="6529300" y="58575"/>
            <a:ext cx="2555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a:latin typeface="Lato"/>
                <a:ea typeface="Lato"/>
                <a:cs typeface="Lato"/>
                <a:sym typeface="Lato"/>
              </a:rPr>
              <a:t>Aynaz ADL ZARRABI </a:t>
            </a:r>
            <a:endParaRPr>
              <a:latin typeface="Lato"/>
              <a:ea typeface="Lato"/>
              <a:cs typeface="Lato"/>
              <a:sym typeface="La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830392" y="1191256"/>
            <a:ext cx="745763" cy="45826"/>
            <a:chOff x="4580561" y="2589004"/>
            <a:chExt cx="1064464" cy="25200"/>
          </a:xfrm>
        </p:grpSpPr>
        <p:sp>
          <p:nvSpPr>
            <p:cNvPr id="36" name="Google Shape;36;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9" name="Google Shape;39;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 name="Google Shape;40;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1" name="Google Shape;41;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 name="Google Shape;44;p6"/>
          <p:cNvGrpSpPr/>
          <p:nvPr/>
        </p:nvGrpSpPr>
        <p:grpSpPr>
          <a:xfrm>
            <a:off x="830392" y="1191256"/>
            <a:ext cx="745763" cy="45826"/>
            <a:chOff x="4580561" y="2589004"/>
            <a:chExt cx="1064464" cy="25200"/>
          </a:xfrm>
        </p:grpSpPr>
        <p:sp>
          <p:nvSpPr>
            <p:cNvPr id="45" name="Google Shape;45;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8" name="Google Shape;48;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9" name="Shape 49"/>
        <p:cNvGrpSpPr/>
        <p:nvPr/>
      </p:nvGrpSpPr>
      <p:grpSpPr>
        <a:xfrm>
          <a:off x="0" y="0"/>
          <a:ext cx="0" cy="0"/>
          <a:chOff x="0" y="0"/>
          <a:chExt cx="0" cy="0"/>
        </a:xfrm>
      </p:grpSpPr>
      <p:sp>
        <p:nvSpPr>
          <p:cNvPr id="50" name="Google Shape;50;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7"/>
          <p:cNvGrpSpPr/>
          <p:nvPr/>
        </p:nvGrpSpPr>
        <p:grpSpPr>
          <a:xfrm>
            <a:off x="830392" y="1191256"/>
            <a:ext cx="745763" cy="45826"/>
            <a:chOff x="4580561" y="2589004"/>
            <a:chExt cx="1064464" cy="25200"/>
          </a:xfrm>
        </p:grpSpPr>
        <p:sp>
          <p:nvSpPr>
            <p:cNvPr id="52" name="Google Shape;52;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 name="Google Shape;54;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5" name="Google Shape;55;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 name="Google Shape;56;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7" name="Shape 57"/>
        <p:cNvGrpSpPr/>
        <p:nvPr/>
      </p:nvGrpSpPr>
      <p:grpSpPr>
        <a:xfrm>
          <a:off x="0" y="0"/>
          <a:ext cx="0" cy="0"/>
          <a:chOff x="0" y="0"/>
          <a:chExt cx="0" cy="0"/>
        </a:xfrm>
      </p:grpSpPr>
      <p:grpSp>
        <p:nvGrpSpPr>
          <p:cNvPr id="58" name="Google Shape;58;p8"/>
          <p:cNvGrpSpPr/>
          <p:nvPr/>
        </p:nvGrpSpPr>
        <p:grpSpPr>
          <a:xfrm>
            <a:off x="830392" y="4169130"/>
            <a:ext cx="745763" cy="45826"/>
            <a:chOff x="4580561" y="2589004"/>
            <a:chExt cx="1064464" cy="25200"/>
          </a:xfrm>
        </p:grpSpPr>
        <p:sp>
          <p:nvSpPr>
            <p:cNvPr id="59" name="Google Shape;59;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2" name="Google Shape;62;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3" name="Shape 63"/>
        <p:cNvGrpSpPr/>
        <p:nvPr/>
      </p:nvGrpSpPr>
      <p:grpSpPr>
        <a:xfrm>
          <a:off x="0" y="0"/>
          <a:ext cx="0" cy="0"/>
          <a:chOff x="0" y="0"/>
          <a:chExt cx="0" cy="0"/>
        </a:xfrm>
      </p:grpSpPr>
      <p:sp>
        <p:nvSpPr>
          <p:cNvPr id="64" name="Google Shape;64;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9"/>
          <p:cNvGrpSpPr/>
          <p:nvPr/>
        </p:nvGrpSpPr>
        <p:grpSpPr>
          <a:xfrm>
            <a:off x="830392" y="1191256"/>
            <a:ext cx="745763" cy="45826"/>
            <a:chOff x="4580561" y="2589004"/>
            <a:chExt cx="1064464" cy="25200"/>
          </a:xfrm>
        </p:grpSpPr>
        <p:sp>
          <p:nvSpPr>
            <p:cNvPr id="66" name="Google Shape;66;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9" name="Google Shape;69;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70" name="Google Shape;70;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1" name="Google Shape;71;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2" name="Shape 72"/>
        <p:cNvGrpSpPr/>
        <p:nvPr/>
      </p:nvGrpSpPr>
      <p:grpSpPr>
        <a:xfrm>
          <a:off x="0" y="0"/>
          <a:ext cx="0" cy="0"/>
          <a:chOff x="0" y="0"/>
          <a:chExt cx="0" cy="0"/>
        </a:xfrm>
      </p:grpSpPr>
      <p:sp>
        <p:nvSpPr>
          <p:cNvPr id="73" name="Google Shape;73;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4" name="Google Shape;74;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aynaz.adlzarrabi@femto-st.fr" TargetMode="External"/><Relationship Id="rId4" Type="http://schemas.openxmlformats.org/officeDocument/2006/relationships/image" Target="../media/image18.png"/><Relationship Id="rId5" Type="http://schemas.openxmlformats.org/officeDocument/2006/relationships/image" Target="../media/image1.jpg"/><Relationship Id="rId6"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cran.r-project.org/" TargetMode="External"/><Relationship Id="rId4" Type="http://schemas.openxmlformats.org/officeDocument/2006/relationships/hyperlink" Target="https://posit.co/download/rstudio-desktop/" TargetMode="External"/><Relationship Id="rId5"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228600" y="448925"/>
            <a:ext cx="8702400" cy="111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590">
                <a:latin typeface="Lora"/>
                <a:ea typeface="Lora"/>
                <a:cs typeface="Lora"/>
                <a:sym typeface="Lora"/>
              </a:rPr>
              <a:t>TP Analyse et visualisation des KPIs</a:t>
            </a:r>
            <a:endParaRPr sz="3590">
              <a:latin typeface="Lora"/>
              <a:ea typeface="Lora"/>
              <a:cs typeface="Lora"/>
              <a:sym typeface="Lora"/>
            </a:endParaRPr>
          </a:p>
          <a:p>
            <a:pPr indent="457200" lvl="0" marL="1371600" rtl="0" algn="l">
              <a:spcBef>
                <a:spcPts val="0"/>
              </a:spcBef>
              <a:spcAft>
                <a:spcPts val="0"/>
              </a:spcAft>
              <a:buSzPts val="990"/>
              <a:buNone/>
            </a:pPr>
            <a:r>
              <a:rPr lang="en" sz="2590">
                <a:latin typeface="Lora"/>
                <a:ea typeface="Lora"/>
                <a:cs typeface="Lora"/>
                <a:sym typeface="Lora"/>
              </a:rPr>
              <a:t>   Introduction au langage R</a:t>
            </a:r>
            <a:endParaRPr sz="2590">
              <a:latin typeface="Lora"/>
              <a:ea typeface="Lora"/>
              <a:cs typeface="Lora"/>
              <a:sym typeface="Lora"/>
            </a:endParaRPr>
          </a:p>
        </p:txBody>
      </p:sp>
      <p:sp>
        <p:nvSpPr>
          <p:cNvPr id="89" name="Google Shape;89;p13"/>
          <p:cNvSpPr txBox="1"/>
          <p:nvPr>
            <p:ph idx="1" type="subTitle"/>
          </p:nvPr>
        </p:nvSpPr>
        <p:spPr>
          <a:xfrm>
            <a:off x="271500" y="1879525"/>
            <a:ext cx="8520600" cy="1287300"/>
          </a:xfrm>
          <a:prstGeom prst="rect">
            <a:avLst/>
          </a:prstGeom>
        </p:spPr>
        <p:txBody>
          <a:bodyPr anchorCtr="0" anchor="t" bIns="91425" lIns="91425" spcFirstLastPara="1" rIns="91425" wrap="square" tIns="91425">
            <a:normAutofit fontScale="92500" lnSpcReduction="20000"/>
          </a:bodyPr>
          <a:lstStyle/>
          <a:p>
            <a:pPr indent="0" lvl="0" marL="0" rtl="0" algn="l">
              <a:lnSpc>
                <a:spcPct val="80000"/>
              </a:lnSpc>
              <a:spcBef>
                <a:spcPts val="0"/>
              </a:spcBef>
              <a:spcAft>
                <a:spcPts val="0"/>
              </a:spcAft>
              <a:buNone/>
            </a:pPr>
            <a:r>
              <a:rPr lang="en" sz="2500">
                <a:latin typeface="Lora"/>
                <a:ea typeface="Lora"/>
                <a:cs typeface="Lora"/>
                <a:sym typeface="Lora"/>
              </a:rPr>
              <a:t>Aynaz ADL ZARRABI</a:t>
            </a:r>
            <a:endParaRPr sz="2500">
              <a:latin typeface="Lora"/>
              <a:ea typeface="Lora"/>
              <a:cs typeface="Lora"/>
              <a:sym typeface="Lora"/>
            </a:endParaRPr>
          </a:p>
          <a:p>
            <a:pPr indent="0" lvl="0" marL="0" rtl="0" algn="l">
              <a:lnSpc>
                <a:spcPct val="80000"/>
              </a:lnSpc>
              <a:spcBef>
                <a:spcPts val="0"/>
              </a:spcBef>
              <a:spcAft>
                <a:spcPts val="0"/>
              </a:spcAft>
              <a:buNone/>
            </a:pPr>
            <a:r>
              <a:t/>
            </a:r>
            <a:endParaRPr sz="2500">
              <a:latin typeface="Lora"/>
              <a:ea typeface="Lora"/>
              <a:cs typeface="Lora"/>
              <a:sym typeface="Lora"/>
            </a:endParaRPr>
          </a:p>
          <a:p>
            <a:pPr indent="0" lvl="0" marL="0" rtl="0" algn="l">
              <a:lnSpc>
                <a:spcPct val="80000"/>
              </a:lnSpc>
              <a:spcBef>
                <a:spcPts val="0"/>
              </a:spcBef>
              <a:spcAft>
                <a:spcPts val="0"/>
              </a:spcAft>
              <a:buNone/>
            </a:pPr>
            <a:r>
              <a:rPr lang="en" sz="2500" u="sng">
                <a:solidFill>
                  <a:schemeClr val="hlink"/>
                </a:solidFill>
                <a:latin typeface="Lora"/>
                <a:ea typeface="Lora"/>
                <a:cs typeface="Lora"/>
                <a:sym typeface="Lora"/>
                <a:hlinkClick r:id="rId3"/>
              </a:rPr>
              <a:t>aynaz.adlzarrabi@femto-st.fr</a:t>
            </a:r>
            <a:endParaRPr sz="2500">
              <a:solidFill>
                <a:srgbClr val="FF9900"/>
              </a:solidFill>
              <a:latin typeface="Lora"/>
              <a:ea typeface="Lora"/>
              <a:cs typeface="Lora"/>
              <a:sym typeface="Lora"/>
            </a:endParaRPr>
          </a:p>
          <a:p>
            <a:pPr indent="0" lvl="0" marL="0" rtl="0" algn="l">
              <a:lnSpc>
                <a:spcPct val="80000"/>
              </a:lnSpc>
              <a:spcBef>
                <a:spcPts val="0"/>
              </a:spcBef>
              <a:spcAft>
                <a:spcPts val="0"/>
              </a:spcAft>
              <a:buNone/>
            </a:pPr>
            <a:r>
              <a:t/>
            </a:r>
            <a:endParaRPr sz="2500">
              <a:solidFill>
                <a:srgbClr val="FF9900"/>
              </a:solidFill>
              <a:latin typeface="Lora"/>
              <a:ea typeface="Lora"/>
              <a:cs typeface="Lora"/>
              <a:sym typeface="Lora"/>
            </a:endParaRPr>
          </a:p>
          <a:p>
            <a:pPr indent="0" lvl="0" marL="0" rtl="0" algn="l">
              <a:lnSpc>
                <a:spcPct val="80000"/>
              </a:lnSpc>
              <a:spcBef>
                <a:spcPts val="0"/>
              </a:spcBef>
              <a:spcAft>
                <a:spcPts val="0"/>
              </a:spcAft>
              <a:buNone/>
            </a:pPr>
            <a:r>
              <a:rPr lang="en" sz="2500">
                <a:latin typeface="Lora"/>
                <a:ea typeface="Lora"/>
                <a:cs typeface="Lora"/>
                <a:sym typeface="Lora"/>
              </a:rPr>
              <a:t>Novembre</a:t>
            </a:r>
            <a:r>
              <a:rPr lang="en" sz="2500">
                <a:latin typeface="Lora"/>
                <a:ea typeface="Lora"/>
                <a:cs typeface="Lora"/>
                <a:sym typeface="Lora"/>
              </a:rPr>
              <a:t> 2023</a:t>
            </a:r>
            <a:endParaRPr sz="2500">
              <a:latin typeface="Lora"/>
              <a:ea typeface="Lora"/>
              <a:cs typeface="Lora"/>
              <a:sym typeface="Lora"/>
            </a:endParaRPr>
          </a:p>
        </p:txBody>
      </p:sp>
      <p:pic>
        <p:nvPicPr>
          <p:cNvPr id="90" name="Google Shape;90;p13"/>
          <p:cNvPicPr preferRelativeResize="0"/>
          <p:nvPr/>
        </p:nvPicPr>
        <p:blipFill>
          <a:blip r:embed="rId4">
            <a:alphaModFix/>
          </a:blip>
          <a:stretch>
            <a:fillRect/>
          </a:stretch>
        </p:blipFill>
        <p:spPr>
          <a:xfrm>
            <a:off x="6257900" y="3912050"/>
            <a:ext cx="2008050" cy="941275"/>
          </a:xfrm>
          <a:prstGeom prst="rect">
            <a:avLst/>
          </a:prstGeom>
          <a:noFill/>
          <a:ln>
            <a:noFill/>
          </a:ln>
        </p:spPr>
      </p:pic>
      <p:pic>
        <p:nvPicPr>
          <p:cNvPr id="91" name="Google Shape;91;p13"/>
          <p:cNvPicPr preferRelativeResize="0"/>
          <p:nvPr/>
        </p:nvPicPr>
        <p:blipFill rotWithShape="1">
          <a:blip r:embed="rId5">
            <a:alphaModFix/>
          </a:blip>
          <a:srcRect b="33572" l="0" r="0" t="0"/>
          <a:stretch/>
        </p:blipFill>
        <p:spPr>
          <a:xfrm>
            <a:off x="953823" y="3959723"/>
            <a:ext cx="1416977" cy="941275"/>
          </a:xfrm>
          <a:prstGeom prst="rect">
            <a:avLst/>
          </a:prstGeom>
          <a:noFill/>
          <a:ln>
            <a:noFill/>
          </a:ln>
        </p:spPr>
      </p:pic>
      <p:pic>
        <p:nvPicPr>
          <p:cNvPr id="92" name="Google Shape;92;p13"/>
          <p:cNvPicPr preferRelativeResize="0"/>
          <p:nvPr/>
        </p:nvPicPr>
        <p:blipFill>
          <a:blip r:embed="rId6">
            <a:alphaModFix/>
          </a:blip>
          <a:stretch>
            <a:fillRect/>
          </a:stretch>
        </p:blipFill>
        <p:spPr>
          <a:xfrm>
            <a:off x="3286750" y="3864389"/>
            <a:ext cx="2212615" cy="1036610"/>
          </a:xfrm>
          <a:prstGeom prst="rect">
            <a:avLst/>
          </a:prstGeom>
          <a:noFill/>
          <a:ln>
            <a:noFill/>
          </a:ln>
        </p:spPr>
      </p:pic>
      <p:sp>
        <p:nvSpPr>
          <p:cNvPr id="93" name="Google Shape;93;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727650" y="6532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Types de données et objets</a:t>
            </a:r>
            <a:endParaRPr sz="2300"/>
          </a:p>
          <a:p>
            <a:pPr indent="0" lvl="0" marL="0" rtl="0" algn="l">
              <a:spcBef>
                <a:spcPts val="1200"/>
              </a:spcBef>
              <a:spcAft>
                <a:spcPts val="0"/>
              </a:spcAft>
              <a:buNone/>
            </a:pPr>
            <a:r>
              <a:t/>
            </a:r>
            <a:endParaRPr/>
          </a:p>
        </p:txBody>
      </p:sp>
      <p:sp>
        <p:nvSpPr>
          <p:cNvPr id="169" name="Google Shape;169;p22"/>
          <p:cNvSpPr txBox="1"/>
          <p:nvPr>
            <p:ph idx="1" type="body"/>
          </p:nvPr>
        </p:nvSpPr>
        <p:spPr>
          <a:xfrm>
            <a:off x="727650" y="1396700"/>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4315"/>
              <a:t>Type de données</a:t>
            </a:r>
            <a:endParaRPr b="1" sz="4315"/>
          </a:p>
          <a:p>
            <a:pPr indent="0" lvl="0" marL="0" rtl="0" algn="l">
              <a:spcBef>
                <a:spcPts val="1200"/>
              </a:spcBef>
              <a:spcAft>
                <a:spcPts val="0"/>
              </a:spcAft>
              <a:buNone/>
            </a:pPr>
            <a:r>
              <a:rPr lang="en" sz="4315"/>
              <a:t>I</a:t>
            </a:r>
            <a:r>
              <a:rPr lang="en" sz="4315"/>
              <a:t>nteger(donnée entière), character(chaîne de caractères), logical (logique), double (données réelles)</a:t>
            </a:r>
            <a:endParaRPr sz="4315"/>
          </a:p>
          <a:p>
            <a:pPr indent="0" lvl="0" marL="0" rtl="0" algn="l">
              <a:spcBef>
                <a:spcPts val="1200"/>
              </a:spcBef>
              <a:spcAft>
                <a:spcPts val="0"/>
              </a:spcAft>
              <a:buNone/>
            </a:pPr>
            <a:r>
              <a:rPr lang="en" sz="4315">
                <a:solidFill>
                  <a:srgbClr val="1155CC"/>
                </a:solidFill>
              </a:rPr>
              <a:t>as.(character/double/integer/logical)</a:t>
            </a:r>
            <a:endParaRPr sz="4315">
              <a:solidFill>
                <a:srgbClr val="1155CC"/>
              </a:solidFill>
            </a:endParaRPr>
          </a:p>
          <a:p>
            <a:pPr indent="0" lvl="0" marL="0" rtl="0" algn="l">
              <a:spcBef>
                <a:spcPts val="1200"/>
              </a:spcBef>
              <a:spcAft>
                <a:spcPts val="0"/>
              </a:spcAft>
              <a:buNone/>
            </a:pPr>
            <a:r>
              <a:rPr b="1" lang="en" sz="4315"/>
              <a:t>Type d’objets</a:t>
            </a:r>
            <a:endParaRPr b="1" sz="4315"/>
          </a:p>
          <a:p>
            <a:pPr indent="0" lvl="0" marL="0" rtl="0" algn="l">
              <a:spcBef>
                <a:spcPts val="1200"/>
              </a:spcBef>
              <a:spcAft>
                <a:spcPts val="0"/>
              </a:spcAft>
              <a:buNone/>
            </a:pPr>
            <a:r>
              <a:rPr lang="en" sz="4315"/>
              <a:t>Vecteur, M</a:t>
            </a:r>
            <a:r>
              <a:rPr lang="en" sz="4315"/>
              <a:t>atrice </a:t>
            </a:r>
            <a:r>
              <a:rPr lang="en" sz="4315"/>
              <a:t>("matrix","array"), Liste, </a:t>
            </a:r>
            <a:r>
              <a:rPr lang="en" sz="4315"/>
              <a:t>Data Frame</a:t>
            </a:r>
            <a:r>
              <a:rPr lang="en" sz="4315"/>
              <a:t> ("data.frame"), Facteur("factor" )</a:t>
            </a:r>
            <a:endParaRPr sz="4315"/>
          </a:p>
          <a:p>
            <a:pPr indent="0" lvl="0" marL="0" rtl="0" algn="l">
              <a:spcBef>
                <a:spcPts val="1200"/>
              </a:spcBef>
              <a:spcAft>
                <a:spcPts val="0"/>
              </a:spcAft>
              <a:buNone/>
            </a:pPr>
            <a:r>
              <a:rPr b="1" lang="en" sz="4315"/>
              <a:t>Type </a:t>
            </a:r>
            <a:r>
              <a:rPr b="1" lang="en" sz="4315"/>
              <a:t>des attributs</a:t>
            </a:r>
            <a:endParaRPr b="1" sz="4315"/>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highlight>
                  <a:schemeClr val="accent6"/>
                </a:highlight>
              </a:rPr>
              <a:t>attributes(mainData) </a:t>
            </a:r>
            <a:endParaRPr>
              <a:highlight>
                <a:schemeClr val="accent6"/>
              </a:highlight>
            </a:endParaRPr>
          </a:p>
        </p:txBody>
      </p:sp>
      <p:pic>
        <p:nvPicPr>
          <p:cNvPr id="170" name="Google Shape;170;p22"/>
          <p:cNvPicPr preferRelativeResize="0"/>
          <p:nvPr/>
        </p:nvPicPr>
        <p:blipFill>
          <a:blip r:embed="rId3">
            <a:alphaModFix/>
          </a:blip>
          <a:stretch>
            <a:fillRect/>
          </a:stretch>
        </p:blipFill>
        <p:spPr>
          <a:xfrm>
            <a:off x="793338" y="3423375"/>
            <a:ext cx="3648075" cy="1162050"/>
          </a:xfrm>
          <a:prstGeom prst="rect">
            <a:avLst/>
          </a:prstGeom>
          <a:noFill/>
          <a:ln>
            <a:noFill/>
          </a:ln>
        </p:spPr>
      </p:pic>
      <p:sp>
        <p:nvSpPr>
          <p:cNvPr id="171" name="Google Shape;171;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729450" y="6197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2300"/>
              <a:t>Les données d’exemple (Prod du miel aux USA)</a:t>
            </a:r>
            <a:endParaRPr/>
          </a:p>
        </p:txBody>
      </p:sp>
      <p:sp>
        <p:nvSpPr>
          <p:cNvPr id="177" name="Google Shape;177;p23"/>
          <p:cNvSpPr txBox="1"/>
          <p:nvPr>
            <p:ph idx="1" type="body"/>
          </p:nvPr>
        </p:nvSpPr>
        <p:spPr>
          <a:xfrm>
            <a:off x="608075" y="1310000"/>
            <a:ext cx="7688700" cy="2261100"/>
          </a:xfrm>
          <a:prstGeom prst="rect">
            <a:avLst/>
          </a:prstGeom>
        </p:spPr>
        <p:txBody>
          <a:bodyPr anchorCtr="0" anchor="t" bIns="91425" lIns="91425" spcFirstLastPara="1" rIns="91425" wrap="square" tIns="91425">
            <a:noAutofit/>
          </a:bodyPr>
          <a:lstStyle/>
          <a:p>
            <a:pPr indent="0" lvl="0" marL="0" rtl="0" algn="l">
              <a:lnSpc>
                <a:spcPct val="125714"/>
              </a:lnSpc>
              <a:spcBef>
                <a:spcPts val="0"/>
              </a:spcBef>
              <a:spcAft>
                <a:spcPts val="0"/>
              </a:spcAft>
              <a:buSzPts val="440"/>
              <a:buNone/>
            </a:pPr>
            <a:r>
              <a:rPr lang="en" sz="1120">
                <a:solidFill>
                  <a:srgbClr val="1155CC"/>
                </a:solidFill>
                <a:highlight>
                  <a:srgbClr val="FFFFFE"/>
                </a:highlight>
              </a:rPr>
              <a:t>head(new_data_frame)</a:t>
            </a:r>
            <a:endParaRPr sz="1120">
              <a:solidFill>
                <a:srgbClr val="1155CC"/>
              </a:solidFill>
              <a:highlight>
                <a:srgbClr val="FFFFFE"/>
              </a:highlight>
            </a:endParaRPr>
          </a:p>
          <a:p>
            <a:pPr indent="0" lvl="0" marL="0" rtl="0" algn="l">
              <a:lnSpc>
                <a:spcPct val="105000"/>
              </a:lnSpc>
              <a:spcBef>
                <a:spcPts val="0"/>
              </a:spcBef>
              <a:spcAft>
                <a:spcPts val="0"/>
              </a:spcAft>
              <a:buSzPts val="440"/>
              <a:buNone/>
            </a:pPr>
            <a:r>
              <a:t/>
            </a:r>
            <a:endParaRPr sz="1120"/>
          </a:p>
          <a:p>
            <a:pPr indent="0" lvl="0" marL="0" rtl="0" algn="l">
              <a:lnSpc>
                <a:spcPct val="105000"/>
              </a:lnSpc>
              <a:spcBef>
                <a:spcPts val="1200"/>
              </a:spcBef>
              <a:spcAft>
                <a:spcPts val="0"/>
              </a:spcAft>
              <a:buSzPts val="440"/>
              <a:buNone/>
            </a:pPr>
            <a:r>
              <a:t/>
            </a:r>
            <a:endParaRPr sz="1120"/>
          </a:p>
          <a:p>
            <a:pPr indent="0" lvl="0" marL="0" rtl="0" algn="l">
              <a:lnSpc>
                <a:spcPct val="105000"/>
              </a:lnSpc>
              <a:spcBef>
                <a:spcPts val="1200"/>
              </a:spcBef>
              <a:spcAft>
                <a:spcPts val="0"/>
              </a:spcAft>
              <a:buSzPts val="440"/>
              <a:buNone/>
            </a:pPr>
            <a:r>
              <a:rPr lang="en" sz="1120">
                <a:solidFill>
                  <a:srgbClr val="1155CC"/>
                </a:solidFill>
              </a:rPr>
              <a:t>str(</a:t>
            </a:r>
            <a:r>
              <a:rPr lang="en" sz="1120">
                <a:solidFill>
                  <a:srgbClr val="1155CC"/>
                </a:solidFill>
                <a:highlight>
                  <a:srgbClr val="FFFFFE"/>
                </a:highlight>
              </a:rPr>
              <a:t>new_data_frame</a:t>
            </a:r>
            <a:r>
              <a:rPr lang="en" sz="1120">
                <a:solidFill>
                  <a:srgbClr val="1155CC"/>
                </a:solidFill>
              </a:rPr>
              <a:t>)</a:t>
            </a:r>
            <a:endParaRPr sz="1120">
              <a:solidFill>
                <a:srgbClr val="1155CC"/>
              </a:solidFill>
            </a:endParaRPr>
          </a:p>
          <a:p>
            <a:pPr indent="0" lvl="0" marL="0" rtl="0" algn="l">
              <a:lnSpc>
                <a:spcPct val="105000"/>
              </a:lnSpc>
              <a:spcBef>
                <a:spcPts val="1200"/>
              </a:spcBef>
              <a:spcAft>
                <a:spcPts val="0"/>
              </a:spcAft>
              <a:buSzPts val="440"/>
              <a:buNone/>
            </a:pPr>
            <a:r>
              <a:t/>
            </a:r>
            <a:endParaRPr sz="1120"/>
          </a:p>
          <a:p>
            <a:pPr indent="0" lvl="0" marL="0" rtl="0" algn="l">
              <a:lnSpc>
                <a:spcPct val="105000"/>
              </a:lnSpc>
              <a:spcBef>
                <a:spcPts val="1200"/>
              </a:spcBef>
              <a:spcAft>
                <a:spcPts val="0"/>
              </a:spcAft>
              <a:buSzPts val="440"/>
              <a:buNone/>
            </a:pPr>
            <a:r>
              <a:t/>
            </a:r>
            <a:endParaRPr sz="1120"/>
          </a:p>
          <a:p>
            <a:pPr indent="0" lvl="0" marL="0" rtl="0" algn="l">
              <a:lnSpc>
                <a:spcPct val="105000"/>
              </a:lnSpc>
              <a:spcBef>
                <a:spcPts val="1200"/>
              </a:spcBef>
              <a:spcAft>
                <a:spcPts val="0"/>
              </a:spcAft>
              <a:buSzPts val="440"/>
              <a:buNone/>
            </a:pPr>
            <a:r>
              <a:t/>
            </a:r>
            <a:endParaRPr sz="1120"/>
          </a:p>
          <a:p>
            <a:pPr indent="0" lvl="0" marL="0" rtl="0" algn="l">
              <a:lnSpc>
                <a:spcPct val="105000"/>
              </a:lnSpc>
              <a:spcBef>
                <a:spcPts val="1200"/>
              </a:spcBef>
              <a:spcAft>
                <a:spcPts val="0"/>
              </a:spcAft>
              <a:buSzPts val="440"/>
              <a:buNone/>
            </a:pPr>
            <a:r>
              <a:t/>
            </a:r>
            <a:endParaRPr sz="1120"/>
          </a:p>
          <a:p>
            <a:pPr indent="0" lvl="0" marL="0" rtl="0" algn="l">
              <a:lnSpc>
                <a:spcPct val="105000"/>
              </a:lnSpc>
              <a:spcBef>
                <a:spcPts val="1200"/>
              </a:spcBef>
              <a:spcAft>
                <a:spcPts val="0"/>
              </a:spcAft>
              <a:buSzPts val="440"/>
              <a:buNone/>
            </a:pPr>
            <a:r>
              <a:t/>
            </a:r>
            <a:endParaRPr sz="1120"/>
          </a:p>
          <a:p>
            <a:pPr indent="0" lvl="0" marL="0" rtl="0" algn="l">
              <a:lnSpc>
                <a:spcPct val="105000"/>
              </a:lnSpc>
              <a:spcBef>
                <a:spcPts val="1200"/>
              </a:spcBef>
              <a:spcAft>
                <a:spcPts val="0"/>
              </a:spcAft>
              <a:buSzPts val="440"/>
              <a:buNone/>
            </a:pPr>
            <a:r>
              <a:t/>
            </a:r>
            <a:endParaRPr sz="1120"/>
          </a:p>
          <a:p>
            <a:pPr indent="0" lvl="0" marL="0" rtl="0" algn="l">
              <a:lnSpc>
                <a:spcPct val="105000"/>
              </a:lnSpc>
              <a:spcBef>
                <a:spcPts val="1200"/>
              </a:spcBef>
              <a:spcAft>
                <a:spcPts val="0"/>
              </a:spcAft>
              <a:buSzPts val="440"/>
              <a:buNone/>
            </a:pPr>
            <a:r>
              <a:rPr lang="en" sz="1120"/>
              <a:t>Q1. Qu’est-ce qu’on peut comprendre par le “</a:t>
            </a:r>
            <a:r>
              <a:rPr lang="en" sz="1120"/>
              <a:t>summary” </a:t>
            </a:r>
            <a:r>
              <a:rPr lang="en" sz="1120"/>
              <a:t>de notre dataframe?</a:t>
            </a:r>
            <a:endParaRPr sz="1120"/>
          </a:p>
          <a:p>
            <a:pPr indent="0" lvl="0" marL="0" rtl="0" algn="l">
              <a:lnSpc>
                <a:spcPct val="105000"/>
              </a:lnSpc>
              <a:spcBef>
                <a:spcPts val="1200"/>
              </a:spcBef>
              <a:spcAft>
                <a:spcPts val="1200"/>
              </a:spcAft>
              <a:buSzPts val="440"/>
              <a:buNone/>
            </a:pPr>
            <a:r>
              <a:rPr lang="en" sz="1120"/>
              <a:t>Q2. C’est quoi la prochaine étape?</a:t>
            </a:r>
            <a:endParaRPr sz="1120"/>
          </a:p>
        </p:txBody>
      </p:sp>
      <p:sp>
        <p:nvSpPr>
          <p:cNvPr id="178" name="Google Shape;178;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23"/>
          <p:cNvPicPr preferRelativeResize="0"/>
          <p:nvPr/>
        </p:nvPicPr>
        <p:blipFill rotWithShape="1">
          <a:blip r:embed="rId3">
            <a:alphaModFix/>
          </a:blip>
          <a:srcRect b="0" l="5115" r="13689" t="7201"/>
          <a:stretch/>
        </p:blipFill>
        <p:spPr>
          <a:xfrm>
            <a:off x="3840400" y="1215962"/>
            <a:ext cx="4501650" cy="1152475"/>
          </a:xfrm>
          <a:prstGeom prst="rect">
            <a:avLst/>
          </a:prstGeom>
          <a:noFill/>
          <a:ln>
            <a:noFill/>
          </a:ln>
        </p:spPr>
      </p:pic>
      <p:pic>
        <p:nvPicPr>
          <p:cNvPr id="180" name="Google Shape;180;p23"/>
          <p:cNvPicPr preferRelativeResize="0"/>
          <p:nvPr/>
        </p:nvPicPr>
        <p:blipFill>
          <a:blip r:embed="rId4">
            <a:alphaModFix/>
          </a:blip>
          <a:stretch>
            <a:fillRect/>
          </a:stretch>
        </p:blipFill>
        <p:spPr>
          <a:xfrm>
            <a:off x="3840400" y="2453300"/>
            <a:ext cx="4775750" cy="1366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756950" y="62812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300"/>
              <a:t>Extraction d’éléments</a:t>
            </a:r>
            <a:endParaRPr sz="2300"/>
          </a:p>
        </p:txBody>
      </p:sp>
      <p:sp>
        <p:nvSpPr>
          <p:cNvPr id="186" name="Google Shape;186;p24"/>
          <p:cNvSpPr txBox="1"/>
          <p:nvPr>
            <p:ph idx="1" type="body"/>
          </p:nvPr>
        </p:nvSpPr>
        <p:spPr>
          <a:xfrm>
            <a:off x="792225" y="1384150"/>
            <a:ext cx="7688700" cy="2261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164">
                <a:solidFill>
                  <a:srgbClr val="1155CC"/>
                </a:solidFill>
              </a:rPr>
              <a:t>de &lt;- c(2, 3, 4, 1, 2, 3, 5, 6, 5, 4)</a:t>
            </a:r>
            <a:endParaRPr sz="1164">
              <a:solidFill>
                <a:srgbClr val="1155CC"/>
              </a:solidFill>
            </a:endParaRPr>
          </a:p>
          <a:p>
            <a:pPr indent="0" lvl="0" marL="0" rtl="0" algn="l">
              <a:lnSpc>
                <a:spcPct val="80000"/>
              </a:lnSpc>
              <a:spcBef>
                <a:spcPts val="1200"/>
              </a:spcBef>
              <a:spcAft>
                <a:spcPts val="0"/>
              </a:spcAft>
              <a:buSzPts val="275"/>
              <a:buNone/>
            </a:pPr>
            <a:r>
              <a:rPr lang="en" sz="1164">
                <a:solidFill>
                  <a:srgbClr val="1155CC"/>
                </a:solidFill>
              </a:rPr>
              <a:t>names(de) &lt;- c("l1", "l2", "l3", "l4", "l5", "l6", "l7", "l8", "l9", "l10")</a:t>
            </a:r>
            <a:endParaRPr sz="1164">
              <a:solidFill>
                <a:srgbClr val="1155CC"/>
              </a:solidFill>
            </a:endParaRPr>
          </a:p>
          <a:p>
            <a:pPr indent="0" lvl="0" marL="0" rtl="0" algn="l">
              <a:lnSpc>
                <a:spcPct val="80000"/>
              </a:lnSpc>
              <a:spcBef>
                <a:spcPts val="1200"/>
              </a:spcBef>
              <a:spcAft>
                <a:spcPts val="0"/>
              </a:spcAft>
              <a:buSzPts val="275"/>
              <a:buNone/>
            </a:pPr>
            <a:r>
              <a:rPr b="1" lang="en" sz="1164"/>
              <a:t>Extraction d’un élément</a:t>
            </a:r>
            <a:endParaRPr b="1" sz="1164"/>
          </a:p>
          <a:p>
            <a:pPr indent="0" lvl="0" marL="0" rtl="0" algn="l">
              <a:lnSpc>
                <a:spcPct val="80000"/>
              </a:lnSpc>
              <a:spcBef>
                <a:spcPts val="1200"/>
              </a:spcBef>
              <a:spcAft>
                <a:spcPts val="0"/>
              </a:spcAft>
              <a:buSzPts val="275"/>
              <a:buNone/>
            </a:pPr>
            <a:r>
              <a:rPr lang="en" sz="1164">
                <a:solidFill>
                  <a:srgbClr val="1155CC"/>
                </a:solidFill>
              </a:rPr>
              <a:t>de[1]</a:t>
            </a:r>
            <a:r>
              <a:rPr lang="en" sz="1164"/>
              <a:t>    #</a:t>
            </a:r>
            <a:endParaRPr sz="1164"/>
          </a:p>
          <a:p>
            <a:pPr indent="0" lvl="0" marL="0" rtl="0" algn="l">
              <a:lnSpc>
                <a:spcPct val="80000"/>
              </a:lnSpc>
              <a:spcBef>
                <a:spcPts val="1200"/>
              </a:spcBef>
              <a:spcAft>
                <a:spcPts val="0"/>
              </a:spcAft>
              <a:buSzPts val="275"/>
              <a:buNone/>
            </a:pPr>
            <a:r>
              <a:rPr lang="en" sz="1164">
                <a:solidFill>
                  <a:srgbClr val="1155CC"/>
                </a:solidFill>
              </a:rPr>
              <a:t>de[[1]] </a:t>
            </a:r>
            <a:r>
              <a:rPr lang="en" sz="1164"/>
              <a:t>  ## [1] 2 </a:t>
            </a:r>
            <a:endParaRPr sz="1164"/>
          </a:p>
          <a:p>
            <a:pPr indent="0" lvl="0" marL="0" rtl="0" algn="l">
              <a:lnSpc>
                <a:spcPct val="80000"/>
              </a:lnSpc>
              <a:spcBef>
                <a:spcPts val="1200"/>
              </a:spcBef>
              <a:spcAft>
                <a:spcPts val="0"/>
              </a:spcAft>
              <a:buSzPts val="275"/>
              <a:buNone/>
            </a:pPr>
            <a:r>
              <a:rPr b="1" lang="en" sz="1164"/>
              <a:t>Plusieurs éléments </a:t>
            </a:r>
            <a:endParaRPr b="1" sz="1164"/>
          </a:p>
          <a:p>
            <a:pPr indent="0" lvl="0" marL="0" rtl="0" algn="l">
              <a:lnSpc>
                <a:spcPct val="80000"/>
              </a:lnSpc>
              <a:spcBef>
                <a:spcPts val="1200"/>
              </a:spcBef>
              <a:spcAft>
                <a:spcPts val="0"/>
              </a:spcAft>
              <a:buSzPts val="275"/>
              <a:buNone/>
            </a:pPr>
            <a:r>
              <a:rPr lang="en" sz="1164">
                <a:solidFill>
                  <a:srgbClr val="1155CC"/>
                </a:solidFill>
              </a:rPr>
              <a:t>de[c(3, 6, 7)] </a:t>
            </a:r>
            <a:endParaRPr sz="1164">
              <a:solidFill>
                <a:srgbClr val="1155CC"/>
              </a:solidFill>
            </a:endParaRPr>
          </a:p>
          <a:p>
            <a:pPr indent="0" lvl="0" marL="0" rtl="0" algn="l">
              <a:lnSpc>
                <a:spcPct val="80000"/>
              </a:lnSpc>
              <a:spcBef>
                <a:spcPts val="1200"/>
              </a:spcBef>
              <a:spcAft>
                <a:spcPts val="0"/>
              </a:spcAft>
              <a:buSzPts val="275"/>
              <a:buNone/>
            </a:pPr>
            <a:r>
              <a:rPr lang="en" sz="1164">
                <a:solidFill>
                  <a:srgbClr val="1155CC"/>
                </a:solidFill>
              </a:rPr>
              <a:t>de[c("l3","l6","l7")] </a:t>
            </a:r>
            <a:endParaRPr sz="1164">
              <a:solidFill>
                <a:srgbClr val="1155CC"/>
              </a:solidFill>
            </a:endParaRPr>
          </a:p>
          <a:p>
            <a:pPr indent="0" lvl="0" marL="0" rtl="0" algn="l">
              <a:lnSpc>
                <a:spcPct val="80000"/>
              </a:lnSpc>
              <a:spcBef>
                <a:spcPts val="1200"/>
              </a:spcBef>
              <a:spcAft>
                <a:spcPts val="0"/>
              </a:spcAft>
              <a:buSzPts val="275"/>
              <a:buNone/>
            </a:pPr>
            <a:r>
              <a:rPr lang="en" sz="1164">
                <a:solidFill>
                  <a:srgbClr val="1155CC"/>
                </a:solidFill>
              </a:rPr>
              <a:t>colnames(</a:t>
            </a:r>
            <a:r>
              <a:rPr lang="en" sz="1164">
                <a:solidFill>
                  <a:srgbClr val="1155CC"/>
                </a:solidFill>
              </a:rPr>
              <a:t>new_data_frame</a:t>
            </a:r>
            <a:r>
              <a:rPr lang="en" sz="1164">
                <a:solidFill>
                  <a:srgbClr val="1155CC"/>
                </a:solidFill>
              </a:rPr>
              <a:t>), rownames(</a:t>
            </a:r>
            <a:r>
              <a:rPr lang="en" sz="1164">
                <a:solidFill>
                  <a:srgbClr val="1155CC"/>
                </a:solidFill>
              </a:rPr>
              <a:t>new_data_frame)</a:t>
            </a:r>
            <a:endParaRPr sz="1164">
              <a:solidFill>
                <a:srgbClr val="1155CC"/>
              </a:solidFill>
            </a:endParaRPr>
          </a:p>
          <a:p>
            <a:pPr indent="0" lvl="0" marL="0" rtl="0" algn="l">
              <a:lnSpc>
                <a:spcPct val="80000"/>
              </a:lnSpc>
              <a:spcBef>
                <a:spcPts val="1200"/>
              </a:spcBef>
              <a:spcAft>
                <a:spcPts val="1200"/>
              </a:spcAft>
              <a:buSzPts val="275"/>
              <a:buNone/>
            </a:pPr>
            <a:r>
              <a:t/>
            </a:r>
            <a:endParaRPr sz="425"/>
          </a:p>
        </p:txBody>
      </p:sp>
      <p:pic>
        <p:nvPicPr>
          <p:cNvPr id="187" name="Google Shape;187;p24"/>
          <p:cNvPicPr preferRelativeResize="0"/>
          <p:nvPr/>
        </p:nvPicPr>
        <p:blipFill>
          <a:blip r:embed="rId3">
            <a:alphaModFix/>
          </a:blip>
          <a:stretch>
            <a:fillRect/>
          </a:stretch>
        </p:blipFill>
        <p:spPr>
          <a:xfrm>
            <a:off x="1393900" y="2199238"/>
            <a:ext cx="323850" cy="276225"/>
          </a:xfrm>
          <a:prstGeom prst="rect">
            <a:avLst/>
          </a:prstGeom>
          <a:noFill/>
          <a:ln>
            <a:noFill/>
          </a:ln>
        </p:spPr>
      </p:pic>
      <p:pic>
        <p:nvPicPr>
          <p:cNvPr id="188" name="Google Shape;188;p24"/>
          <p:cNvPicPr preferRelativeResize="0"/>
          <p:nvPr/>
        </p:nvPicPr>
        <p:blipFill>
          <a:blip r:embed="rId4">
            <a:alphaModFix/>
          </a:blip>
          <a:stretch>
            <a:fillRect/>
          </a:stretch>
        </p:blipFill>
        <p:spPr>
          <a:xfrm>
            <a:off x="2188075" y="3352100"/>
            <a:ext cx="1217925" cy="327900"/>
          </a:xfrm>
          <a:prstGeom prst="rect">
            <a:avLst/>
          </a:prstGeom>
          <a:noFill/>
          <a:ln>
            <a:noFill/>
          </a:ln>
        </p:spPr>
      </p:pic>
      <p:sp>
        <p:nvSpPr>
          <p:cNvPr id="189" name="Google Shape;189;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5"/>
          <p:cNvSpPr txBox="1"/>
          <p:nvPr>
            <p:ph type="title"/>
          </p:nvPr>
        </p:nvSpPr>
        <p:spPr>
          <a:xfrm>
            <a:off x="754550" y="58627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300"/>
              <a:t>Traitement des dataframes</a:t>
            </a:r>
            <a:endParaRPr sz="2300"/>
          </a:p>
        </p:txBody>
      </p:sp>
      <p:sp>
        <p:nvSpPr>
          <p:cNvPr id="195" name="Google Shape;195;p25"/>
          <p:cNvSpPr txBox="1"/>
          <p:nvPr/>
        </p:nvSpPr>
        <p:spPr>
          <a:xfrm>
            <a:off x="754550" y="1387250"/>
            <a:ext cx="79695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latin typeface="Lato"/>
                <a:ea typeface="Lato"/>
                <a:cs typeface="Lato"/>
                <a:sym typeface="Lato"/>
              </a:rPr>
              <a:t>Combiner les </a:t>
            </a:r>
            <a:r>
              <a:rPr b="1" lang="en" sz="1200">
                <a:solidFill>
                  <a:schemeClr val="accent1"/>
                </a:solidFill>
                <a:latin typeface="Lato"/>
                <a:ea typeface="Lato"/>
                <a:cs typeface="Lato"/>
                <a:sym typeface="Lato"/>
              </a:rPr>
              <a:t>différentes</a:t>
            </a:r>
            <a:r>
              <a:rPr b="1" lang="en" sz="1200">
                <a:solidFill>
                  <a:schemeClr val="accent1"/>
                </a:solidFill>
                <a:latin typeface="Lato"/>
                <a:ea typeface="Lato"/>
                <a:cs typeface="Lato"/>
                <a:sym typeface="Lato"/>
              </a:rPr>
              <a:t> colonnes en une même dataframe </a:t>
            </a:r>
            <a:endParaRPr b="1"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rgbClr val="1155CC"/>
                </a:solidFill>
                <a:latin typeface="Lato"/>
                <a:ea typeface="Lato"/>
                <a:cs typeface="Lato"/>
                <a:sym typeface="Lato"/>
              </a:rPr>
              <a:t>de1 &lt;- c(2, 3, 4, 1, 2, 3, 5, 6, 5, 4) </a:t>
            </a:r>
            <a:endParaRPr sz="1200">
              <a:solidFill>
                <a:srgbClr val="1155CC"/>
              </a:solidFill>
              <a:latin typeface="Lato"/>
              <a:ea typeface="Lato"/>
              <a:cs typeface="Lato"/>
              <a:sym typeface="Lato"/>
            </a:endParaRPr>
          </a:p>
          <a:p>
            <a:pPr indent="0" lvl="0" marL="0" rtl="0" algn="l">
              <a:spcBef>
                <a:spcPts val="0"/>
              </a:spcBef>
              <a:spcAft>
                <a:spcPts val="0"/>
              </a:spcAft>
              <a:buNone/>
            </a:pPr>
            <a:r>
              <a:rPr lang="en" sz="1200">
                <a:solidFill>
                  <a:srgbClr val="1155CC"/>
                </a:solidFill>
                <a:latin typeface="Lato"/>
                <a:ea typeface="Lato"/>
                <a:cs typeface="Lato"/>
                <a:sym typeface="Lato"/>
              </a:rPr>
              <a:t>de2 &lt;- c(1, 4, 2, 3, 5, 4, 6, 2, 5, 3) </a:t>
            </a:r>
            <a:endParaRPr sz="1200">
              <a:solidFill>
                <a:srgbClr val="1155CC"/>
              </a:solidFill>
              <a:latin typeface="Lato"/>
              <a:ea typeface="Lato"/>
              <a:cs typeface="Lato"/>
              <a:sym typeface="Lato"/>
            </a:endParaRPr>
          </a:p>
          <a:p>
            <a:pPr indent="0" lvl="0" marL="0" rtl="0" algn="l">
              <a:spcBef>
                <a:spcPts val="0"/>
              </a:spcBef>
              <a:spcAft>
                <a:spcPts val="0"/>
              </a:spcAft>
              <a:buNone/>
            </a:pPr>
            <a:r>
              <a:rPr lang="en" sz="1200">
                <a:solidFill>
                  <a:srgbClr val="1155CC"/>
                </a:solidFill>
                <a:latin typeface="Lato"/>
                <a:ea typeface="Lato"/>
                <a:cs typeface="Lato"/>
                <a:sym typeface="Lato"/>
              </a:rPr>
              <a:t>des &lt;- cbind(de1, de2) </a:t>
            </a:r>
            <a:endParaRPr sz="1200">
              <a:solidFill>
                <a:srgbClr val="1155CC"/>
              </a:solidFill>
              <a:latin typeface="Lato"/>
              <a:ea typeface="Lato"/>
              <a:cs typeface="Lato"/>
              <a:sym typeface="Lato"/>
            </a:endParaRPr>
          </a:p>
          <a:p>
            <a:pPr indent="0" lvl="0" marL="0" rtl="0" algn="l">
              <a:spcBef>
                <a:spcPts val="0"/>
              </a:spcBef>
              <a:spcAft>
                <a:spcPts val="0"/>
              </a:spcAft>
              <a:buNone/>
            </a:pPr>
            <a:r>
              <a:rPr lang="en" sz="1200">
                <a:solidFill>
                  <a:srgbClr val="1155CC"/>
                </a:solidFill>
                <a:latin typeface="Lato"/>
                <a:ea typeface="Lato"/>
                <a:cs typeface="Lato"/>
                <a:sym typeface="Lato"/>
              </a:rPr>
              <a:t>des2</a:t>
            </a:r>
            <a:r>
              <a:rPr lang="en" sz="1200">
                <a:solidFill>
                  <a:srgbClr val="1155CC"/>
                </a:solidFill>
                <a:latin typeface="Lato"/>
                <a:ea typeface="Lato"/>
                <a:cs typeface="Lato"/>
                <a:sym typeface="Lato"/>
              </a:rPr>
              <a:t>&lt;- rbind(de1, de2) </a:t>
            </a:r>
            <a:endParaRPr sz="1200">
              <a:solidFill>
                <a:srgbClr val="1155CC"/>
              </a:solidFill>
              <a:latin typeface="Lato"/>
              <a:ea typeface="Lato"/>
              <a:cs typeface="Lato"/>
              <a:sym typeface="Lato"/>
            </a:endParaRPr>
          </a:p>
          <a:p>
            <a:pPr indent="0" lvl="0" marL="0" rtl="0" algn="l">
              <a:spcBef>
                <a:spcPts val="0"/>
              </a:spcBef>
              <a:spcAft>
                <a:spcPts val="0"/>
              </a:spcAft>
              <a:buNone/>
            </a:pPr>
            <a:r>
              <a:t/>
            </a:r>
            <a:endParaRPr sz="1200">
              <a:solidFill>
                <a:srgbClr val="1155CC"/>
              </a:solidFill>
              <a:latin typeface="Lato"/>
              <a:ea typeface="Lato"/>
              <a:cs typeface="Lato"/>
              <a:sym typeface="Lato"/>
            </a:endParaRPr>
          </a:p>
          <a:p>
            <a:pPr indent="0" lvl="0" marL="0" rtl="0" algn="l">
              <a:spcBef>
                <a:spcPts val="0"/>
              </a:spcBef>
              <a:spcAft>
                <a:spcPts val="0"/>
              </a:spcAft>
              <a:buNone/>
            </a:pPr>
            <a:r>
              <a:rPr b="1" lang="en" sz="1200">
                <a:solidFill>
                  <a:schemeClr val="accent1"/>
                </a:solidFill>
                <a:latin typeface="Lato"/>
                <a:ea typeface="Lato"/>
                <a:cs typeface="Lato"/>
                <a:sym typeface="Lato"/>
              </a:rPr>
              <a:t>Créer</a:t>
            </a:r>
            <a:r>
              <a:rPr b="1" lang="en" sz="1200">
                <a:solidFill>
                  <a:schemeClr val="accent1"/>
                </a:solidFill>
                <a:latin typeface="Lato"/>
                <a:ea typeface="Lato"/>
                <a:cs typeface="Lato"/>
                <a:sym typeface="Lato"/>
              </a:rPr>
              <a:t> une </a:t>
            </a:r>
            <a:r>
              <a:rPr b="1" lang="en" sz="1200">
                <a:solidFill>
                  <a:schemeClr val="accent1"/>
                </a:solidFill>
                <a:latin typeface="Lato"/>
                <a:ea typeface="Lato"/>
                <a:cs typeface="Lato"/>
                <a:sym typeface="Lato"/>
              </a:rPr>
              <a:t>nouveau</a:t>
            </a:r>
            <a:r>
              <a:rPr b="1" lang="en" sz="1200">
                <a:solidFill>
                  <a:schemeClr val="accent1"/>
                </a:solidFill>
                <a:latin typeface="Lato"/>
                <a:ea typeface="Lato"/>
                <a:cs typeface="Lato"/>
                <a:sym typeface="Lato"/>
              </a:rPr>
              <a:t> </a:t>
            </a:r>
            <a:r>
              <a:rPr b="1" lang="en" sz="1200">
                <a:solidFill>
                  <a:schemeClr val="accent1"/>
                </a:solidFill>
                <a:latin typeface="Lato"/>
                <a:ea typeface="Lato"/>
                <a:cs typeface="Lato"/>
                <a:sym typeface="Lato"/>
              </a:rPr>
              <a:t>dataframe</a:t>
            </a:r>
            <a:r>
              <a:rPr b="1" lang="en" sz="1200">
                <a:solidFill>
                  <a:schemeClr val="accent1"/>
                </a:solidFill>
                <a:latin typeface="Lato"/>
                <a:ea typeface="Lato"/>
                <a:cs typeface="Lato"/>
                <a:sym typeface="Lato"/>
              </a:rPr>
              <a:t> à partir d’une autre dataframe</a:t>
            </a:r>
            <a:endParaRPr b="1"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rgbClr val="1155CC"/>
                </a:solidFill>
                <a:latin typeface="Lato"/>
                <a:ea typeface="Lato"/>
                <a:cs typeface="Lato"/>
                <a:sym typeface="Lato"/>
              </a:rPr>
              <a:t>des_plus=data.frame(des, lanceur = rep(c("Luc", "Kim"), each = 5))</a:t>
            </a:r>
            <a:endParaRPr sz="1200">
              <a:solidFill>
                <a:srgbClr val="1155CC"/>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b="1" lang="en" sz="1200">
                <a:solidFill>
                  <a:schemeClr val="accent1"/>
                </a:solidFill>
                <a:latin typeface="Lato"/>
                <a:ea typeface="Lato"/>
                <a:cs typeface="Lato"/>
                <a:sym typeface="Lato"/>
              </a:rPr>
              <a:t>Extraction des éléments d’une dataframe</a:t>
            </a:r>
            <a:endParaRPr b="1"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rgbClr val="1155CC"/>
                </a:solidFill>
                <a:latin typeface="Lato"/>
                <a:ea typeface="Lato"/>
                <a:cs typeface="Lato"/>
                <a:sym typeface="Lato"/>
              </a:rPr>
              <a:t>des_plus[c("de1", "de2")] </a:t>
            </a:r>
            <a:endParaRPr sz="1200">
              <a:solidFill>
                <a:srgbClr val="1155CC"/>
              </a:solidFill>
              <a:latin typeface="Lato"/>
              <a:ea typeface="Lato"/>
              <a:cs typeface="Lato"/>
              <a:sym typeface="Lato"/>
            </a:endParaRPr>
          </a:p>
          <a:p>
            <a:pPr indent="0" lvl="0" marL="0" rtl="0" algn="l">
              <a:spcBef>
                <a:spcPts val="0"/>
              </a:spcBef>
              <a:spcAft>
                <a:spcPts val="0"/>
              </a:spcAft>
              <a:buNone/>
            </a:pPr>
            <a:r>
              <a:t/>
            </a:r>
            <a:endParaRPr sz="1200">
              <a:solidFill>
                <a:schemeClr val="accent1"/>
              </a:solidFill>
              <a:latin typeface="Lato"/>
              <a:ea typeface="Lato"/>
              <a:cs typeface="Lato"/>
              <a:sym typeface="Lato"/>
            </a:endParaRPr>
          </a:p>
          <a:p>
            <a:pPr indent="0" lvl="0" marL="0" rtl="0" algn="l">
              <a:spcBef>
                <a:spcPts val="0"/>
              </a:spcBef>
              <a:spcAft>
                <a:spcPts val="0"/>
              </a:spcAft>
              <a:buNone/>
            </a:pPr>
            <a:r>
              <a:rPr b="1" lang="en" sz="1200">
                <a:solidFill>
                  <a:schemeClr val="accent1"/>
                </a:solidFill>
                <a:latin typeface="Lato"/>
                <a:ea typeface="Lato"/>
                <a:cs typeface="Lato"/>
                <a:sym typeface="Lato"/>
              </a:rPr>
              <a:t>Facteurs (objet) </a:t>
            </a:r>
            <a:endParaRPr b="1" sz="1200">
              <a:solidFill>
                <a:schemeClr val="accent1"/>
              </a:solidFill>
              <a:latin typeface="Lato"/>
              <a:ea typeface="Lato"/>
              <a:cs typeface="Lato"/>
              <a:sym typeface="Lato"/>
            </a:endParaRPr>
          </a:p>
          <a:p>
            <a:pPr indent="0" lvl="0" marL="0" rtl="0" algn="l">
              <a:spcBef>
                <a:spcPts val="0"/>
              </a:spcBef>
              <a:spcAft>
                <a:spcPts val="0"/>
              </a:spcAft>
              <a:buNone/>
            </a:pPr>
            <a:r>
              <a:rPr lang="en" sz="1200">
                <a:solidFill>
                  <a:schemeClr val="accent1"/>
                </a:solidFill>
                <a:latin typeface="Lato"/>
                <a:ea typeface="Lato"/>
                <a:cs typeface="Lato"/>
                <a:sym typeface="Lato"/>
              </a:rPr>
              <a:t>Factor w/ 2 levels</a:t>
            </a:r>
            <a:endParaRPr sz="1200">
              <a:solidFill>
                <a:schemeClr val="accent1"/>
              </a:solidFill>
              <a:latin typeface="Lato"/>
              <a:ea typeface="Lato"/>
              <a:cs typeface="Lato"/>
              <a:sym typeface="Lato"/>
            </a:endParaRPr>
          </a:p>
        </p:txBody>
      </p:sp>
      <p:sp>
        <p:nvSpPr>
          <p:cNvPr id="196" name="Google Shape;196;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727650" y="6364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Conversion de type de données</a:t>
            </a:r>
            <a:endParaRPr sz="2300"/>
          </a:p>
          <a:p>
            <a:pPr indent="0" lvl="0" marL="0" rtl="0" algn="l">
              <a:lnSpc>
                <a:spcPct val="115000"/>
              </a:lnSpc>
              <a:spcBef>
                <a:spcPts val="1200"/>
              </a:spcBef>
              <a:spcAft>
                <a:spcPts val="1200"/>
              </a:spcAft>
              <a:buNone/>
            </a:pPr>
            <a:r>
              <a:t/>
            </a:r>
            <a:endParaRPr sz="2300"/>
          </a:p>
        </p:txBody>
      </p:sp>
      <p:sp>
        <p:nvSpPr>
          <p:cNvPr id="202" name="Google Shape;202;p26"/>
          <p:cNvSpPr txBox="1"/>
          <p:nvPr>
            <p:ph idx="1" type="body"/>
          </p:nvPr>
        </p:nvSpPr>
        <p:spPr>
          <a:xfrm>
            <a:off x="754575" y="147202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Pour savoir avec quel type de données on travaille avec:</a:t>
            </a:r>
            <a:endParaRPr b="1"/>
          </a:p>
          <a:p>
            <a:pPr indent="0" lvl="0" marL="0" rtl="0" algn="l">
              <a:spcBef>
                <a:spcPts val="1200"/>
              </a:spcBef>
              <a:spcAft>
                <a:spcPts val="0"/>
              </a:spcAft>
              <a:buNone/>
            </a:pPr>
            <a:r>
              <a:rPr lang="en">
                <a:solidFill>
                  <a:srgbClr val="1155CC"/>
                </a:solidFill>
              </a:rPr>
              <a:t>typeof(x) ,str(x)</a:t>
            </a:r>
            <a:endParaRPr>
              <a:solidFill>
                <a:srgbClr val="1155CC"/>
              </a:solidFill>
            </a:endParaRPr>
          </a:p>
          <a:p>
            <a:pPr indent="0" lvl="0" marL="0" rtl="0" algn="l">
              <a:spcBef>
                <a:spcPts val="1200"/>
              </a:spcBef>
              <a:spcAft>
                <a:spcPts val="0"/>
              </a:spcAft>
              <a:buNone/>
            </a:pPr>
            <a:r>
              <a:rPr b="1" lang="en"/>
              <a:t>Si on importe les données et on voit que l’importation n’est pas bien faite et on veut changer le types des variables :</a:t>
            </a:r>
            <a:endParaRPr b="1"/>
          </a:p>
          <a:p>
            <a:pPr indent="0" lvl="0" marL="0" rtl="0" algn="l">
              <a:spcBef>
                <a:spcPts val="1200"/>
              </a:spcBef>
              <a:spcAft>
                <a:spcPts val="0"/>
              </a:spcAft>
              <a:buNone/>
            </a:pPr>
            <a:r>
              <a:rPr lang="en">
                <a:solidFill>
                  <a:srgbClr val="1155CC"/>
                </a:solidFill>
              </a:rPr>
              <a:t>as.numeric(</a:t>
            </a:r>
            <a:r>
              <a:rPr lang="en">
                <a:solidFill>
                  <a:srgbClr val="1155CC"/>
                </a:solidFill>
              </a:rPr>
              <a:t>), </a:t>
            </a:r>
            <a:r>
              <a:rPr lang="en">
                <a:solidFill>
                  <a:srgbClr val="1155CC"/>
                </a:solidFill>
              </a:rPr>
              <a:t>as.factor() </a:t>
            </a:r>
            <a:endParaRPr>
              <a:solidFill>
                <a:srgbClr val="1155CC"/>
              </a:solidFill>
            </a:endParaRPr>
          </a:p>
          <a:p>
            <a:pPr indent="0" lvl="0" marL="0" rtl="0" algn="l">
              <a:spcBef>
                <a:spcPts val="1200"/>
              </a:spcBef>
              <a:spcAft>
                <a:spcPts val="0"/>
              </a:spcAft>
              <a:buNone/>
            </a:pPr>
            <a:r>
              <a:rPr b="1" lang="en"/>
              <a:t>Si on a une liste et on veut la transformer en dataframe (et vice versa)  </a:t>
            </a:r>
            <a:r>
              <a:rPr b="1" lang="en"/>
              <a:t>tout</a:t>
            </a:r>
            <a:r>
              <a:rPr b="1" lang="en"/>
              <a:t> en  ajoutant les noms des variables (colonnes):</a:t>
            </a:r>
            <a:endParaRPr b="1"/>
          </a:p>
          <a:p>
            <a:pPr indent="0" lvl="0" marL="0" rtl="0" algn="l">
              <a:spcBef>
                <a:spcPts val="1200"/>
              </a:spcBef>
              <a:spcAft>
                <a:spcPts val="0"/>
              </a:spcAft>
              <a:buNone/>
            </a:pPr>
            <a:r>
              <a:rPr lang="en">
                <a:solidFill>
                  <a:srgbClr val="1155CC"/>
                </a:solidFill>
              </a:rPr>
              <a:t>as.data.frame(), as.list(),</a:t>
            </a:r>
            <a:r>
              <a:rPr i="1" lang="en">
                <a:solidFill>
                  <a:srgbClr val="1155CC"/>
                </a:solidFill>
              </a:rPr>
              <a:t> as.matrix(), as.vector()</a:t>
            </a:r>
            <a:endParaRPr i="1">
              <a:solidFill>
                <a:srgbClr val="1155CC"/>
              </a:solidFill>
            </a:endParaRPr>
          </a:p>
          <a:p>
            <a:pPr indent="0" lvl="0" marL="0" rtl="0" algn="l">
              <a:spcBef>
                <a:spcPts val="1200"/>
              </a:spcBef>
              <a:spcAft>
                <a:spcPts val="1200"/>
              </a:spcAft>
              <a:buNone/>
            </a:pPr>
            <a:r>
              <a:t/>
            </a:r>
            <a:endParaRPr/>
          </a:p>
        </p:txBody>
      </p:sp>
      <p:sp>
        <p:nvSpPr>
          <p:cNvPr id="203" name="Google Shape;203;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727650" y="6364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Résumé de </a:t>
            </a:r>
            <a:r>
              <a:rPr lang="en" sz="2300"/>
              <a:t>Data frames</a:t>
            </a:r>
            <a:endParaRPr sz="2300"/>
          </a:p>
          <a:p>
            <a:pPr indent="0" lvl="0" marL="0" rtl="0" algn="l">
              <a:lnSpc>
                <a:spcPct val="115000"/>
              </a:lnSpc>
              <a:spcBef>
                <a:spcPts val="1200"/>
              </a:spcBef>
              <a:spcAft>
                <a:spcPts val="1200"/>
              </a:spcAft>
              <a:buNone/>
            </a:pPr>
            <a:r>
              <a:t/>
            </a:r>
            <a:endParaRPr sz="2300"/>
          </a:p>
        </p:txBody>
      </p:sp>
      <p:sp>
        <p:nvSpPr>
          <p:cNvPr id="209" name="Google Shape;209;p27"/>
          <p:cNvSpPr txBox="1"/>
          <p:nvPr>
            <p:ph idx="1" type="body"/>
          </p:nvPr>
        </p:nvSpPr>
        <p:spPr>
          <a:xfrm>
            <a:off x="758625" y="1310275"/>
            <a:ext cx="7688700" cy="3706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014"/>
              <a:t>Objet récursif à 2 dimensions, conçu pour stocker : </a:t>
            </a:r>
            <a:endParaRPr b="1" sz="1014"/>
          </a:p>
          <a:p>
            <a:pPr indent="0" lvl="0" marL="0" rtl="0" algn="l">
              <a:lnSpc>
                <a:spcPct val="95000"/>
              </a:lnSpc>
              <a:spcBef>
                <a:spcPts val="1200"/>
              </a:spcBef>
              <a:spcAft>
                <a:spcPts val="0"/>
              </a:spcAft>
              <a:buSzPts val="605"/>
              <a:buNone/>
            </a:pPr>
            <a:r>
              <a:rPr b="1" lang="en" sz="1014"/>
              <a:t>• des jeux de données (ligne = observation, colonne = variable) </a:t>
            </a:r>
            <a:endParaRPr b="1" sz="1014"/>
          </a:p>
          <a:p>
            <a:pPr indent="457200" lvl="0" marL="0" rtl="0" algn="l">
              <a:lnSpc>
                <a:spcPct val="95000"/>
              </a:lnSpc>
              <a:spcBef>
                <a:spcPts val="1200"/>
              </a:spcBef>
              <a:spcAft>
                <a:spcPts val="0"/>
              </a:spcAft>
              <a:buSzPts val="605"/>
              <a:buNone/>
            </a:pPr>
            <a:r>
              <a:rPr b="1" lang="en" sz="1014"/>
              <a:t>– ≈ liste de vecteurs ou facteurs de même longueur (un élément = une colonne) ; </a:t>
            </a:r>
            <a:endParaRPr b="1" sz="1014"/>
          </a:p>
          <a:p>
            <a:pPr indent="0" lvl="0" marL="457200" rtl="0" algn="l">
              <a:lnSpc>
                <a:spcPct val="95000"/>
              </a:lnSpc>
              <a:spcBef>
                <a:spcPts val="1200"/>
              </a:spcBef>
              <a:spcAft>
                <a:spcPts val="0"/>
              </a:spcAft>
              <a:buSzPts val="605"/>
              <a:buNone/>
            </a:pPr>
            <a:r>
              <a:rPr b="1" lang="en" sz="1014"/>
              <a:t>– ≈ matrice avec données dont le type peut varier entre les colonnes ; </a:t>
            </a:r>
            <a:endParaRPr b="1" sz="1014"/>
          </a:p>
          <a:p>
            <a:pPr indent="0" lvl="0" marL="0" rtl="0" algn="l">
              <a:lnSpc>
                <a:spcPct val="95000"/>
              </a:lnSpc>
              <a:spcBef>
                <a:spcPts val="1200"/>
              </a:spcBef>
              <a:spcAft>
                <a:spcPts val="0"/>
              </a:spcAft>
              <a:buSzPts val="605"/>
              <a:buNone/>
            </a:pPr>
            <a:r>
              <a:rPr b="1" lang="en" sz="1014"/>
              <a:t>• fonctions de création : </a:t>
            </a:r>
            <a:endParaRPr b="1" sz="1014"/>
          </a:p>
          <a:p>
            <a:pPr indent="457200" lvl="0" marL="0" rtl="0" algn="l">
              <a:lnSpc>
                <a:spcPct val="95000"/>
              </a:lnSpc>
              <a:spcBef>
                <a:spcPts val="1200"/>
              </a:spcBef>
              <a:spcAft>
                <a:spcPts val="0"/>
              </a:spcAft>
              <a:buSzPts val="605"/>
              <a:buNone/>
            </a:pPr>
            <a:r>
              <a:rPr b="1" lang="en" sz="1014"/>
              <a:t>– </a:t>
            </a:r>
            <a:r>
              <a:rPr b="1" lang="en" sz="1014">
                <a:solidFill>
                  <a:srgbClr val="1155CC"/>
                </a:solidFill>
              </a:rPr>
              <a:t>data.frame, as.data.frame</a:t>
            </a:r>
            <a:r>
              <a:rPr b="1" lang="en" sz="1014"/>
              <a:t> ; </a:t>
            </a:r>
            <a:endParaRPr b="1" sz="1014"/>
          </a:p>
          <a:p>
            <a:pPr indent="0" lvl="0" marL="0" rtl="0" algn="l">
              <a:lnSpc>
                <a:spcPct val="95000"/>
              </a:lnSpc>
              <a:spcBef>
                <a:spcPts val="1200"/>
              </a:spcBef>
              <a:spcAft>
                <a:spcPts val="0"/>
              </a:spcAft>
              <a:buSzPts val="605"/>
              <a:buNone/>
            </a:pPr>
            <a:r>
              <a:rPr b="1" lang="en" sz="1014"/>
              <a:t>• fonctions d’ajout de valeurs : </a:t>
            </a:r>
            <a:endParaRPr b="1" sz="1014"/>
          </a:p>
          <a:p>
            <a:pPr indent="457200" lvl="0" marL="0" rtl="0" algn="l">
              <a:lnSpc>
                <a:spcPct val="95000"/>
              </a:lnSpc>
              <a:spcBef>
                <a:spcPts val="1200"/>
              </a:spcBef>
              <a:spcAft>
                <a:spcPts val="0"/>
              </a:spcAft>
              <a:buSzPts val="605"/>
              <a:buNone/>
            </a:pPr>
            <a:r>
              <a:rPr b="1" lang="en" sz="1014"/>
              <a:t>– par concaténation avec : </a:t>
            </a:r>
            <a:r>
              <a:rPr b="1" lang="en" sz="1014">
                <a:solidFill>
                  <a:srgbClr val="1155CC"/>
                </a:solidFill>
              </a:rPr>
              <a:t>data.frame, cbind, rbind</a:t>
            </a:r>
            <a:r>
              <a:rPr b="1" lang="en" sz="1014"/>
              <a:t> ; </a:t>
            </a:r>
            <a:endParaRPr b="1" sz="1014"/>
          </a:p>
          <a:p>
            <a:pPr indent="0" lvl="0" marL="0" rtl="0" algn="l">
              <a:lnSpc>
                <a:spcPct val="95000"/>
              </a:lnSpc>
              <a:spcBef>
                <a:spcPts val="1200"/>
              </a:spcBef>
              <a:spcAft>
                <a:spcPts val="0"/>
              </a:spcAft>
              <a:buSzPts val="605"/>
              <a:buNone/>
            </a:pPr>
            <a:r>
              <a:rPr b="1" lang="en" sz="1014"/>
              <a:t>• comment réaliser une extraction avec un opérateur : </a:t>
            </a:r>
            <a:endParaRPr b="1" sz="1014"/>
          </a:p>
          <a:p>
            <a:pPr indent="457200" lvl="0" marL="0" rtl="0" algn="l">
              <a:lnSpc>
                <a:spcPct val="95000"/>
              </a:lnSpc>
              <a:spcBef>
                <a:spcPts val="1200"/>
              </a:spcBef>
              <a:spcAft>
                <a:spcPts val="0"/>
              </a:spcAft>
              <a:buSzPts val="605"/>
              <a:buNone/>
            </a:pPr>
            <a:r>
              <a:rPr b="1" lang="en" sz="1014"/>
              <a:t>–</a:t>
            </a:r>
            <a:r>
              <a:rPr b="1" lang="en" sz="1014">
                <a:solidFill>
                  <a:srgbClr val="1155CC"/>
                </a:solidFill>
              </a:rPr>
              <a:t> [</a:t>
            </a:r>
            <a:r>
              <a:rPr b="1" lang="en" sz="1014"/>
              <a:t> ou </a:t>
            </a:r>
            <a:r>
              <a:rPr b="1" lang="en" sz="1014">
                <a:solidFill>
                  <a:srgbClr val="1155CC"/>
                </a:solidFill>
              </a:rPr>
              <a:t>[[</a:t>
            </a:r>
            <a:r>
              <a:rPr b="1" lang="en" sz="1014"/>
              <a:t> avec 1 argument identifiant une ou des colonnes ; </a:t>
            </a:r>
            <a:endParaRPr b="1" sz="1014"/>
          </a:p>
          <a:p>
            <a:pPr indent="457200" lvl="0" marL="0" rtl="0" algn="l">
              <a:lnSpc>
                <a:spcPct val="95000"/>
              </a:lnSpc>
              <a:spcBef>
                <a:spcPts val="1200"/>
              </a:spcBef>
              <a:spcAft>
                <a:spcPts val="0"/>
              </a:spcAft>
              <a:buSzPts val="605"/>
              <a:buNone/>
            </a:pPr>
            <a:r>
              <a:rPr b="1" lang="en" sz="1014"/>
              <a:t>– </a:t>
            </a:r>
            <a:r>
              <a:rPr b="1" lang="en" sz="1014">
                <a:solidFill>
                  <a:srgbClr val="1155CC"/>
                </a:solidFill>
              </a:rPr>
              <a:t>[</a:t>
            </a:r>
            <a:r>
              <a:rPr b="1" lang="en" sz="1014"/>
              <a:t> ou </a:t>
            </a:r>
            <a:r>
              <a:rPr b="1" lang="en" sz="1014">
                <a:solidFill>
                  <a:srgbClr val="1155CC"/>
                </a:solidFill>
              </a:rPr>
              <a:t>[[</a:t>
            </a:r>
            <a:r>
              <a:rPr b="1" lang="en" sz="1014"/>
              <a:t> avec 2 arguments, soit un par dimension ;</a:t>
            </a:r>
            <a:endParaRPr b="1" sz="1014"/>
          </a:p>
          <a:p>
            <a:pPr indent="457200" lvl="0" marL="0" rtl="0" algn="l">
              <a:lnSpc>
                <a:spcPct val="95000"/>
              </a:lnSpc>
              <a:spcBef>
                <a:spcPts val="1200"/>
              </a:spcBef>
              <a:spcAft>
                <a:spcPts val="1200"/>
              </a:spcAft>
              <a:buSzPts val="605"/>
              <a:buNone/>
            </a:pPr>
            <a:r>
              <a:rPr b="1" lang="en" sz="1014"/>
              <a:t> – ou encore </a:t>
            </a:r>
            <a:r>
              <a:rPr b="1" lang="en" sz="1014">
                <a:solidFill>
                  <a:srgbClr val="1155CC"/>
                </a:solidFill>
              </a:rPr>
              <a:t>$</a:t>
            </a:r>
            <a:r>
              <a:rPr b="1" lang="en" sz="1014"/>
              <a:t> pour extraire une colonne nommée.</a:t>
            </a:r>
            <a:endParaRPr sz="1014"/>
          </a:p>
        </p:txBody>
      </p:sp>
      <p:sp>
        <p:nvSpPr>
          <p:cNvPr id="210" name="Google Shape;210;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696050" y="661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détaillé</a:t>
            </a:r>
            <a:endParaRPr/>
          </a:p>
        </p:txBody>
      </p:sp>
      <p:sp>
        <p:nvSpPr>
          <p:cNvPr id="216" name="Google Shape;216;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Variables numériques et qualitatives</a:t>
            </a:r>
            <a:endParaRPr/>
          </a:p>
          <a:p>
            <a:pPr indent="0" lvl="0" marL="0" rtl="0" algn="l">
              <a:spcBef>
                <a:spcPts val="1200"/>
              </a:spcBef>
              <a:spcAft>
                <a:spcPts val="0"/>
              </a:spcAft>
              <a:buNone/>
            </a:pPr>
            <a:r>
              <a:rPr lang="en"/>
              <a:t>Transformations de variables </a:t>
            </a:r>
            <a:endParaRPr/>
          </a:p>
          <a:p>
            <a:pPr indent="0" lvl="0" marL="0" rtl="0" algn="l">
              <a:spcBef>
                <a:spcPts val="1200"/>
              </a:spcBef>
              <a:spcAft>
                <a:spcPts val="0"/>
              </a:spcAft>
              <a:buNone/>
            </a:pPr>
            <a:r>
              <a:rPr lang="en"/>
              <a:t>Statistique</a:t>
            </a:r>
            <a:r>
              <a:rPr lang="en"/>
              <a:t> descriptive de notre jeu de données</a:t>
            </a:r>
            <a:endParaRPr/>
          </a:p>
          <a:p>
            <a:pPr indent="0" lvl="0" marL="0" rtl="0" algn="l">
              <a:spcBef>
                <a:spcPts val="1200"/>
              </a:spcBef>
              <a:spcAft>
                <a:spcPts val="1200"/>
              </a:spcAft>
              <a:buNone/>
            </a:pPr>
            <a:r>
              <a:rPr lang="en"/>
              <a:t>Manipulation</a:t>
            </a:r>
            <a:r>
              <a:rPr lang="en"/>
              <a:t> de jeux de données</a:t>
            </a:r>
            <a:endParaRPr/>
          </a:p>
        </p:txBody>
      </p:sp>
      <p:sp>
        <p:nvSpPr>
          <p:cNvPr id="217" name="Google Shape;217;p28"/>
          <p:cNvSpPr txBox="1"/>
          <p:nvPr>
            <p:ph type="title"/>
          </p:nvPr>
        </p:nvSpPr>
        <p:spPr>
          <a:xfrm>
            <a:off x="729450" y="13033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Prétraitement des données (nettoyage) en</a:t>
            </a:r>
            <a:r>
              <a:rPr lang="en" sz="2040"/>
              <a:t> R</a:t>
            </a:r>
            <a:endParaRPr sz="2040"/>
          </a:p>
        </p:txBody>
      </p:sp>
      <p:sp>
        <p:nvSpPr>
          <p:cNvPr id="218" name="Google Shape;218;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9"/>
          <p:cNvSpPr txBox="1"/>
          <p:nvPr>
            <p:ph type="title"/>
          </p:nvPr>
        </p:nvSpPr>
        <p:spPr>
          <a:xfrm>
            <a:off x="461025" y="574975"/>
            <a:ext cx="84513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Variables quantitative (numériques) et qualitatives (catégorielles)</a:t>
            </a:r>
            <a:endParaRPr sz="2000"/>
          </a:p>
          <a:p>
            <a:pPr indent="0" lvl="0" marL="0" rtl="0" algn="l">
              <a:lnSpc>
                <a:spcPct val="115000"/>
              </a:lnSpc>
              <a:spcBef>
                <a:spcPts val="1200"/>
              </a:spcBef>
              <a:spcAft>
                <a:spcPts val="1200"/>
              </a:spcAft>
              <a:buNone/>
            </a:pPr>
            <a:r>
              <a:t/>
            </a:r>
            <a:endParaRPr sz="1500"/>
          </a:p>
        </p:txBody>
      </p:sp>
      <p:sp>
        <p:nvSpPr>
          <p:cNvPr id="224" name="Google Shape;224;p29"/>
          <p:cNvSpPr txBox="1"/>
          <p:nvPr>
            <p:ph idx="1" type="body"/>
          </p:nvPr>
        </p:nvSpPr>
        <p:spPr>
          <a:xfrm>
            <a:off x="641825" y="1475150"/>
            <a:ext cx="7688700" cy="2530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 sz="964"/>
              <a:t>Variable </a:t>
            </a:r>
            <a:r>
              <a:rPr b="1" lang="en" sz="964"/>
              <a:t>numérique:</a:t>
            </a:r>
            <a:r>
              <a:rPr b="1" lang="en" sz="964"/>
              <a:t> </a:t>
            </a:r>
            <a:r>
              <a:rPr b="1" lang="en" sz="964"/>
              <a:t>discrète</a:t>
            </a:r>
            <a:r>
              <a:rPr b="1" lang="en" sz="964"/>
              <a:t> ou continue</a:t>
            </a:r>
            <a:endParaRPr b="1" sz="964"/>
          </a:p>
          <a:p>
            <a:pPr indent="0" lvl="0" marL="0" rtl="0" algn="l">
              <a:lnSpc>
                <a:spcPct val="95000"/>
              </a:lnSpc>
              <a:spcBef>
                <a:spcPts val="1200"/>
              </a:spcBef>
              <a:spcAft>
                <a:spcPts val="0"/>
              </a:spcAft>
              <a:buSzPts val="523"/>
              <a:buNone/>
            </a:pPr>
            <a:r>
              <a:rPr b="1" i="1" lang="en" sz="870"/>
              <a:t>Variable discrète: </a:t>
            </a:r>
            <a:endParaRPr b="1" i="1" sz="870"/>
          </a:p>
          <a:p>
            <a:pPr indent="0" lvl="0" marL="0" rtl="0" algn="l">
              <a:lnSpc>
                <a:spcPct val="95000"/>
              </a:lnSpc>
              <a:spcBef>
                <a:spcPts val="1200"/>
              </a:spcBef>
              <a:spcAft>
                <a:spcPts val="0"/>
              </a:spcAft>
              <a:buSzPts val="523"/>
              <a:buNone/>
            </a:pPr>
            <a:r>
              <a:rPr lang="en" sz="931"/>
              <a:t>• Si l’ensemble des valeurs que peut prendre la variable est fini ou dénombrable, la variable est discrète. </a:t>
            </a:r>
            <a:endParaRPr sz="931"/>
          </a:p>
          <a:p>
            <a:pPr indent="0" lvl="0" marL="0" rtl="0" algn="l">
              <a:lnSpc>
                <a:spcPct val="95000"/>
              </a:lnSpc>
              <a:spcBef>
                <a:spcPts val="1200"/>
              </a:spcBef>
              <a:spcAft>
                <a:spcPts val="0"/>
              </a:spcAft>
              <a:buSzPts val="523"/>
              <a:buNone/>
            </a:pPr>
            <a:r>
              <a:rPr lang="en" sz="931"/>
              <a:t>• pile ou face, nombre de voitures à un feu rouge, nombre </a:t>
            </a:r>
            <a:r>
              <a:rPr lang="en" sz="931"/>
              <a:t>d'actes</a:t>
            </a:r>
            <a:r>
              <a:rPr lang="en" sz="931"/>
              <a:t> dans un match de tennis..</a:t>
            </a:r>
            <a:endParaRPr sz="931"/>
          </a:p>
          <a:p>
            <a:pPr indent="0" lvl="0" marL="0" rtl="0" algn="l">
              <a:lnSpc>
                <a:spcPct val="95000"/>
              </a:lnSpc>
              <a:spcBef>
                <a:spcPts val="1200"/>
              </a:spcBef>
              <a:spcAft>
                <a:spcPts val="0"/>
              </a:spcAft>
              <a:buSzPts val="523"/>
              <a:buNone/>
            </a:pPr>
            <a:r>
              <a:rPr b="1" i="1" lang="en" sz="870"/>
              <a:t>Variable continue:</a:t>
            </a:r>
            <a:endParaRPr b="1" i="1" sz="870"/>
          </a:p>
          <a:p>
            <a:pPr indent="0" lvl="0" marL="0" rtl="0" algn="l">
              <a:lnSpc>
                <a:spcPct val="95000"/>
              </a:lnSpc>
              <a:spcBef>
                <a:spcPts val="1200"/>
              </a:spcBef>
              <a:spcAft>
                <a:spcPts val="0"/>
              </a:spcAft>
              <a:buSzPts val="523"/>
              <a:buNone/>
            </a:pPr>
            <a:r>
              <a:rPr lang="en" sz="931"/>
              <a:t>• Si l’ensemble des valeurs que peut prendre la variable est infini (R ou un intervalle de R) la variable est continue. </a:t>
            </a:r>
            <a:endParaRPr sz="931"/>
          </a:p>
          <a:p>
            <a:pPr indent="0" lvl="0" marL="0" rtl="0" algn="l">
              <a:lnSpc>
                <a:spcPct val="95000"/>
              </a:lnSpc>
              <a:spcBef>
                <a:spcPts val="1200"/>
              </a:spcBef>
              <a:spcAft>
                <a:spcPts val="0"/>
              </a:spcAft>
              <a:buSzPts val="523"/>
              <a:buNone/>
            </a:pPr>
            <a:r>
              <a:rPr lang="en" sz="931"/>
              <a:t>• Durée de trajet, taille, vitesse d’un service, longueur d’un saut... </a:t>
            </a:r>
            <a:endParaRPr sz="931"/>
          </a:p>
          <a:p>
            <a:pPr indent="0" lvl="0" marL="0" rtl="0" algn="l">
              <a:lnSpc>
                <a:spcPct val="95000"/>
              </a:lnSpc>
              <a:spcBef>
                <a:spcPts val="1200"/>
              </a:spcBef>
              <a:spcAft>
                <a:spcPts val="0"/>
              </a:spcAft>
              <a:buSzPts val="523"/>
              <a:buNone/>
            </a:pPr>
            <a:r>
              <a:t/>
            </a:r>
            <a:endParaRPr sz="931"/>
          </a:p>
          <a:p>
            <a:pPr indent="0" lvl="0" marL="0" rtl="0" algn="l">
              <a:lnSpc>
                <a:spcPct val="95000"/>
              </a:lnSpc>
              <a:spcBef>
                <a:spcPts val="1200"/>
              </a:spcBef>
              <a:spcAft>
                <a:spcPts val="0"/>
              </a:spcAft>
              <a:buSzPts val="523"/>
              <a:buNone/>
            </a:pPr>
            <a:r>
              <a:rPr b="1" lang="en" sz="964"/>
              <a:t>Variable qualitative : </a:t>
            </a:r>
            <a:r>
              <a:rPr lang="en" sz="964"/>
              <a:t>réfère à une caractéristique qui n’est pas quantifiable. Une variable catégorique peut être nominale ou ordinale. Exp: Classement des élèves selon le comportement</a:t>
            </a:r>
            <a:r>
              <a:rPr b="1" lang="en" sz="964"/>
              <a:t> </a:t>
            </a:r>
            <a:endParaRPr b="1" sz="964"/>
          </a:p>
          <a:p>
            <a:pPr indent="0" lvl="0" marL="0" rtl="0" algn="l">
              <a:lnSpc>
                <a:spcPct val="95000"/>
              </a:lnSpc>
              <a:spcBef>
                <a:spcPts val="1200"/>
              </a:spcBef>
              <a:spcAft>
                <a:spcPts val="1200"/>
              </a:spcAft>
              <a:buSzPts val="523"/>
              <a:buNone/>
            </a:pPr>
            <a:r>
              <a:t/>
            </a:r>
            <a:endParaRPr sz="917"/>
          </a:p>
        </p:txBody>
      </p:sp>
      <p:sp>
        <p:nvSpPr>
          <p:cNvPr id="225" name="Google Shape;225;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727650" y="6744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Transformations des variables </a:t>
            </a:r>
            <a:endParaRPr sz="2300"/>
          </a:p>
          <a:p>
            <a:pPr indent="0" lvl="0" marL="0" rtl="0" algn="l">
              <a:lnSpc>
                <a:spcPct val="115000"/>
              </a:lnSpc>
              <a:spcBef>
                <a:spcPts val="1200"/>
              </a:spcBef>
              <a:spcAft>
                <a:spcPts val="1200"/>
              </a:spcAft>
              <a:buNone/>
            </a:pPr>
            <a:r>
              <a:t/>
            </a:r>
            <a:endParaRPr sz="2300"/>
          </a:p>
        </p:txBody>
      </p:sp>
      <p:sp>
        <p:nvSpPr>
          <p:cNvPr id="231" name="Google Shape;231;p30"/>
          <p:cNvSpPr txBox="1"/>
          <p:nvPr>
            <p:ph idx="1" type="body"/>
          </p:nvPr>
        </p:nvSpPr>
        <p:spPr>
          <a:xfrm>
            <a:off x="700150" y="1626900"/>
            <a:ext cx="7688700" cy="2261100"/>
          </a:xfrm>
          <a:prstGeom prst="rect">
            <a:avLst/>
          </a:prstGeom>
        </p:spPr>
        <p:txBody>
          <a:bodyPr anchorCtr="0" anchor="t" bIns="91425" lIns="91425" spcFirstLastPara="1" rIns="91425" wrap="square" tIns="91425">
            <a:noAutofit/>
          </a:bodyPr>
          <a:lstStyle/>
          <a:p>
            <a:pPr indent="-289083" lvl="0" marL="457200" marR="88900" rtl="0" algn="l">
              <a:lnSpc>
                <a:spcPct val="132857"/>
              </a:lnSpc>
              <a:spcBef>
                <a:spcPts val="0"/>
              </a:spcBef>
              <a:spcAft>
                <a:spcPts val="0"/>
              </a:spcAft>
              <a:buSzPts val="952"/>
              <a:buChar char="●"/>
            </a:pPr>
            <a:r>
              <a:rPr b="1" lang="en" sz="952"/>
              <a:t>Sélectionne</a:t>
            </a:r>
            <a:r>
              <a:rPr b="1" lang="en" sz="952"/>
              <a:t> des variables qui nous donne des informations utiles (qui ne sont pas nulles):</a:t>
            </a:r>
            <a:endParaRPr b="1" sz="952"/>
          </a:p>
          <a:p>
            <a:pPr indent="0" lvl="0" marL="0" marR="88900" rtl="0" algn="l">
              <a:lnSpc>
                <a:spcPct val="132857"/>
              </a:lnSpc>
              <a:spcBef>
                <a:spcPts val="800"/>
              </a:spcBef>
              <a:spcAft>
                <a:spcPts val="0"/>
              </a:spcAft>
              <a:buSzPts val="852"/>
              <a:buNone/>
            </a:pPr>
            <a:r>
              <a:rPr lang="en" sz="952">
                <a:solidFill>
                  <a:srgbClr val="1155CC"/>
                </a:solidFill>
              </a:rPr>
              <a:t>new_data_frame &lt;- subset(new_data_frame, select = c (dep,sexe,jour,hosp,rea,rad,dc))</a:t>
            </a:r>
            <a:endParaRPr sz="952">
              <a:solidFill>
                <a:srgbClr val="1155CC"/>
              </a:solidFill>
            </a:endParaRPr>
          </a:p>
          <a:p>
            <a:pPr indent="-289083" lvl="0" marL="457200" marR="88900" rtl="0" algn="l">
              <a:lnSpc>
                <a:spcPct val="132857"/>
              </a:lnSpc>
              <a:spcBef>
                <a:spcPts val="800"/>
              </a:spcBef>
              <a:spcAft>
                <a:spcPts val="0"/>
              </a:spcAft>
              <a:buSzPts val="952"/>
              <a:buChar char="●"/>
            </a:pPr>
            <a:r>
              <a:rPr b="1" lang="en" sz="952"/>
              <a:t>Changements des noms des variables dans un dataframe:</a:t>
            </a:r>
            <a:endParaRPr b="1" sz="952"/>
          </a:p>
          <a:p>
            <a:pPr indent="0" lvl="0" marL="0" marR="88900" rtl="0" algn="l">
              <a:lnSpc>
                <a:spcPct val="132857"/>
              </a:lnSpc>
              <a:spcBef>
                <a:spcPts val="800"/>
              </a:spcBef>
              <a:spcAft>
                <a:spcPts val="0"/>
              </a:spcAft>
              <a:buSzPts val="852"/>
              <a:buNone/>
            </a:pPr>
            <a:r>
              <a:rPr lang="en" sz="952">
                <a:solidFill>
                  <a:srgbClr val="1155CC"/>
                </a:solidFill>
              </a:rPr>
              <a:t>colnames(new_data_frame)&lt;-c("department","gender","date","nb_hospitalizations","nb_reanimations","nb_returned_home","nb_deaths")</a:t>
            </a:r>
            <a:endParaRPr sz="952">
              <a:solidFill>
                <a:srgbClr val="1155CC"/>
              </a:solidFill>
            </a:endParaRPr>
          </a:p>
          <a:p>
            <a:pPr indent="-289083" lvl="0" marL="457200" marR="88900" rtl="0" algn="l">
              <a:lnSpc>
                <a:spcPct val="132857"/>
              </a:lnSpc>
              <a:spcBef>
                <a:spcPts val="800"/>
              </a:spcBef>
              <a:spcAft>
                <a:spcPts val="0"/>
              </a:spcAft>
              <a:buSzPts val="952"/>
              <a:buChar char="●"/>
            </a:pPr>
            <a:r>
              <a:rPr b="1" lang="en" sz="952"/>
              <a:t>indiquer que la variable de sexe est une variable factorielle, car nous ne voulons pas traiter ses valeurs comme des valeurs numériques</a:t>
            </a:r>
            <a:endParaRPr b="1" sz="952"/>
          </a:p>
          <a:p>
            <a:pPr indent="0" lvl="0" marL="0" marR="88900" rtl="0" algn="l">
              <a:lnSpc>
                <a:spcPct val="132857"/>
              </a:lnSpc>
              <a:spcBef>
                <a:spcPts val="800"/>
              </a:spcBef>
              <a:spcAft>
                <a:spcPts val="0"/>
              </a:spcAft>
              <a:buSzPts val="852"/>
              <a:buNone/>
            </a:pPr>
            <a:r>
              <a:rPr lang="en" sz="952">
                <a:solidFill>
                  <a:srgbClr val="1155CC"/>
                </a:solidFill>
              </a:rPr>
              <a:t>new_data_frame$gender&lt;-factor(new_data_frame$gender,</a:t>
            </a:r>
            <a:endParaRPr sz="952">
              <a:solidFill>
                <a:srgbClr val="1155CC"/>
              </a:solidFill>
            </a:endParaRPr>
          </a:p>
          <a:p>
            <a:pPr indent="0" lvl="0" marL="0" marR="88900" rtl="0" algn="l">
              <a:lnSpc>
                <a:spcPct val="132857"/>
              </a:lnSpc>
              <a:spcBef>
                <a:spcPts val="800"/>
              </a:spcBef>
              <a:spcAft>
                <a:spcPts val="0"/>
              </a:spcAft>
              <a:buSzPts val="852"/>
              <a:buNone/>
            </a:pPr>
            <a:r>
              <a:rPr lang="en" sz="952">
                <a:solidFill>
                  <a:srgbClr val="1155CC"/>
                </a:solidFill>
              </a:rPr>
              <a:t>labels=c("males &amp; females","males","females"))</a:t>
            </a:r>
            <a:endParaRPr sz="952">
              <a:solidFill>
                <a:srgbClr val="1155CC"/>
              </a:solidFill>
            </a:endParaRPr>
          </a:p>
          <a:p>
            <a:pPr indent="0" lvl="0" marL="0" marR="88900" rtl="0" algn="l">
              <a:lnSpc>
                <a:spcPct val="132857"/>
              </a:lnSpc>
              <a:spcBef>
                <a:spcPts val="800"/>
              </a:spcBef>
              <a:spcAft>
                <a:spcPts val="800"/>
              </a:spcAft>
              <a:buSzPts val="852"/>
              <a:buNone/>
            </a:pPr>
            <a:r>
              <a:rPr lang="en" sz="952">
                <a:solidFill>
                  <a:srgbClr val="1155CC"/>
                </a:solidFill>
              </a:rPr>
              <a:t>head(new_data_frame) </a:t>
            </a:r>
            <a:endParaRPr sz="952">
              <a:solidFill>
                <a:srgbClr val="1155CC"/>
              </a:solidFill>
            </a:endParaRPr>
          </a:p>
        </p:txBody>
      </p:sp>
      <p:pic>
        <p:nvPicPr>
          <p:cNvPr id="232" name="Google Shape;232;p30"/>
          <p:cNvPicPr preferRelativeResize="0"/>
          <p:nvPr/>
        </p:nvPicPr>
        <p:blipFill>
          <a:blip r:embed="rId3">
            <a:alphaModFix/>
          </a:blip>
          <a:stretch>
            <a:fillRect/>
          </a:stretch>
        </p:blipFill>
        <p:spPr>
          <a:xfrm>
            <a:off x="5477700" y="3560725"/>
            <a:ext cx="3294725" cy="1490475"/>
          </a:xfrm>
          <a:prstGeom prst="rect">
            <a:avLst/>
          </a:prstGeom>
          <a:noFill/>
          <a:ln>
            <a:noFill/>
          </a:ln>
        </p:spPr>
      </p:pic>
      <p:sp>
        <p:nvSpPr>
          <p:cNvPr id="233" name="Google Shape;233;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727650" y="59462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Statistique descriptive de notre jeu de données </a:t>
            </a:r>
            <a:endParaRPr sz="2300"/>
          </a:p>
          <a:p>
            <a:pPr indent="0" lvl="0" marL="0" rtl="0" algn="l">
              <a:lnSpc>
                <a:spcPct val="115000"/>
              </a:lnSpc>
              <a:spcBef>
                <a:spcPts val="1200"/>
              </a:spcBef>
              <a:spcAft>
                <a:spcPts val="1200"/>
              </a:spcAft>
              <a:buNone/>
            </a:pPr>
            <a:r>
              <a:t/>
            </a:r>
            <a:endParaRPr sz="2300"/>
          </a:p>
        </p:txBody>
      </p:sp>
      <p:sp>
        <p:nvSpPr>
          <p:cNvPr id="239" name="Google Shape;239;p31"/>
          <p:cNvSpPr txBox="1"/>
          <p:nvPr>
            <p:ph idx="1" type="body"/>
          </p:nvPr>
        </p:nvSpPr>
        <p:spPr>
          <a:xfrm>
            <a:off x="727650" y="1342275"/>
            <a:ext cx="7688700" cy="16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Fonction summary: </a:t>
            </a:r>
            <a:endParaRPr/>
          </a:p>
          <a:p>
            <a:pPr indent="-311150" lvl="0" marL="457200" rtl="0" algn="l">
              <a:spcBef>
                <a:spcPts val="1200"/>
              </a:spcBef>
              <a:spcAft>
                <a:spcPts val="0"/>
              </a:spcAft>
              <a:buSzPts val="1300"/>
              <a:buChar char="●"/>
            </a:pPr>
            <a:r>
              <a:rPr lang="en"/>
              <a:t>vecteur numérique : minimum, premier quartile, médiane, moyenne, troisième quartile, maximum ;</a:t>
            </a:r>
            <a:endParaRPr/>
          </a:p>
          <a:p>
            <a:pPr indent="-311150" lvl="0" marL="457200" rtl="0" algn="l">
              <a:spcBef>
                <a:spcPts val="0"/>
              </a:spcBef>
              <a:spcAft>
                <a:spcPts val="0"/>
              </a:spcAft>
              <a:buSzPts val="1300"/>
              <a:buChar char="●"/>
            </a:pPr>
            <a:r>
              <a:rPr lang="en"/>
              <a:t>facteur : fréquences des modalités (comme la fonction table vue plus loin) ; </a:t>
            </a:r>
            <a:endParaRPr/>
          </a:p>
          <a:p>
            <a:pPr indent="-311150" lvl="0" marL="457200" rtl="0" algn="l">
              <a:spcBef>
                <a:spcPts val="0"/>
              </a:spcBef>
              <a:spcAft>
                <a:spcPts val="0"/>
              </a:spcAft>
              <a:buSzPts val="1300"/>
              <a:buChar char="●"/>
            </a:pPr>
            <a:r>
              <a:rPr lang="en"/>
              <a:t>matrice ou data frame : la fonction summary est appliquée séparément à chacune des colonnes. </a:t>
            </a:r>
            <a:endParaRPr/>
          </a:p>
          <a:p>
            <a:pPr indent="0" lvl="0" marL="0" rtl="0" algn="l">
              <a:spcBef>
                <a:spcPts val="1200"/>
              </a:spcBef>
              <a:spcAft>
                <a:spcPts val="1200"/>
              </a:spcAft>
              <a:buNone/>
            </a:pPr>
            <a:r>
              <a:rPr lang="en">
                <a:solidFill>
                  <a:srgbClr val="1155CC"/>
                </a:solidFill>
              </a:rPr>
              <a:t>summary(new_data_frame)</a:t>
            </a:r>
            <a:endParaRPr>
              <a:solidFill>
                <a:srgbClr val="1155CC"/>
              </a:solidFill>
            </a:endParaRPr>
          </a:p>
        </p:txBody>
      </p:sp>
      <p:sp>
        <p:nvSpPr>
          <p:cNvPr id="240" name="Google Shape;240;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1" name="Google Shape;241;p31"/>
          <p:cNvPicPr preferRelativeResize="0"/>
          <p:nvPr/>
        </p:nvPicPr>
        <p:blipFill rotWithShape="1">
          <a:blip r:embed="rId3">
            <a:alphaModFix/>
          </a:blip>
          <a:srcRect b="81639" l="0" r="0" t="0"/>
          <a:stretch/>
        </p:blipFill>
        <p:spPr>
          <a:xfrm>
            <a:off x="516300" y="3298425"/>
            <a:ext cx="3853950" cy="768276"/>
          </a:xfrm>
          <a:prstGeom prst="rect">
            <a:avLst/>
          </a:prstGeom>
          <a:noFill/>
          <a:ln>
            <a:noFill/>
          </a:ln>
        </p:spPr>
      </p:pic>
      <p:pic>
        <p:nvPicPr>
          <p:cNvPr id="242" name="Google Shape;242;p31"/>
          <p:cNvPicPr preferRelativeResize="0"/>
          <p:nvPr/>
        </p:nvPicPr>
        <p:blipFill rotWithShape="1">
          <a:blip r:embed="rId3">
            <a:alphaModFix/>
          </a:blip>
          <a:srcRect b="0" l="0" r="0" t="23844"/>
          <a:stretch/>
        </p:blipFill>
        <p:spPr>
          <a:xfrm>
            <a:off x="4959350" y="2813175"/>
            <a:ext cx="2438325" cy="20161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750375" y="64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des matières</a:t>
            </a:r>
            <a:endParaRPr/>
          </a:p>
        </p:txBody>
      </p:sp>
      <p:sp>
        <p:nvSpPr>
          <p:cNvPr id="99" name="Google Shape;99;p14"/>
          <p:cNvSpPr txBox="1"/>
          <p:nvPr>
            <p:ph idx="1" type="body"/>
          </p:nvPr>
        </p:nvSpPr>
        <p:spPr>
          <a:xfrm>
            <a:off x="750375" y="13297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à R</a:t>
            </a:r>
            <a:endParaRPr/>
          </a:p>
          <a:p>
            <a:pPr indent="0" lvl="0" marL="0" rtl="0" algn="l">
              <a:spcBef>
                <a:spcPts val="1200"/>
              </a:spcBef>
              <a:spcAft>
                <a:spcPts val="0"/>
              </a:spcAft>
              <a:buNone/>
            </a:pPr>
            <a:r>
              <a:rPr lang="en"/>
              <a:t>Prétraitement</a:t>
            </a:r>
            <a:r>
              <a:rPr lang="en"/>
              <a:t> des données en R</a:t>
            </a:r>
            <a:endParaRPr/>
          </a:p>
          <a:p>
            <a:pPr indent="0" lvl="0" marL="0" rtl="0" algn="l">
              <a:spcBef>
                <a:spcPts val="1200"/>
              </a:spcBef>
              <a:spcAft>
                <a:spcPts val="0"/>
              </a:spcAft>
              <a:buNone/>
            </a:pPr>
            <a:r>
              <a:rPr lang="en"/>
              <a:t>Graph mining (Visualisation des données)</a:t>
            </a:r>
            <a:endParaRPr/>
          </a:p>
          <a:p>
            <a:pPr indent="0" lvl="0" marL="0" rtl="0" algn="l">
              <a:spcBef>
                <a:spcPts val="1200"/>
              </a:spcBef>
              <a:spcAft>
                <a:spcPts val="1200"/>
              </a:spcAft>
              <a:buNone/>
            </a:pPr>
            <a:r>
              <a:rPr lang="en"/>
              <a:t>R shiny</a:t>
            </a:r>
            <a:endParaRPr/>
          </a:p>
        </p:txBody>
      </p:sp>
      <p:sp>
        <p:nvSpPr>
          <p:cNvPr id="100" name="Google Shape;100;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762925" y="5862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Manipulation des données de Covid with dyplyr</a:t>
            </a:r>
            <a:endParaRPr sz="2300"/>
          </a:p>
          <a:p>
            <a:pPr indent="0" lvl="0" marL="0" rtl="0" algn="l">
              <a:lnSpc>
                <a:spcPct val="115000"/>
              </a:lnSpc>
              <a:spcBef>
                <a:spcPts val="1200"/>
              </a:spcBef>
              <a:spcAft>
                <a:spcPts val="1200"/>
              </a:spcAft>
              <a:buNone/>
            </a:pPr>
            <a:r>
              <a:t/>
            </a:r>
            <a:endParaRPr sz="2300"/>
          </a:p>
        </p:txBody>
      </p:sp>
      <p:sp>
        <p:nvSpPr>
          <p:cNvPr id="248" name="Google Shape;248;p32"/>
          <p:cNvSpPr txBox="1"/>
          <p:nvPr>
            <p:ph idx="1" type="body"/>
          </p:nvPr>
        </p:nvSpPr>
        <p:spPr>
          <a:xfrm>
            <a:off x="601200" y="1412900"/>
            <a:ext cx="8424300" cy="2261100"/>
          </a:xfrm>
          <a:prstGeom prst="rect">
            <a:avLst/>
          </a:prstGeom>
        </p:spPr>
        <p:txBody>
          <a:bodyPr anchorCtr="0" anchor="t" bIns="91425" lIns="91425" spcFirstLastPara="1" rIns="91425" wrap="square" tIns="91425">
            <a:noAutofit/>
          </a:bodyPr>
          <a:lstStyle/>
          <a:p>
            <a:pPr indent="0" lvl="0" marL="88900" marR="88900" rtl="0" algn="l">
              <a:lnSpc>
                <a:spcPct val="122857"/>
              </a:lnSpc>
              <a:spcBef>
                <a:spcPts val="0"/>
              </a:spcBef>
              <a:spcAft>
                <a:spcPts val="0"/>
              </a:spcAft>
              <a:buSzPts val="688"/>
              <a:buNone/>
            </a:pPr>
            <a:r>
              <a:rPr lang="en" sz="887">
                <a:solidFill>
                  <a:srgbClr val="1155CC"/>
                </a:solidFill>
              </a:rPr>
              <a:t>install.packages("dplyr"), library(dyplyr)</a:t>
            </a:r>
            <a:endParaRPr sz="887">
              <a:solidFill>
                <a:srgbClr val="1155CC"/>
              </a:solidFill>
            </a:endParaRPr>
          </a:p>
          <a:p>
            <a:pPr indent="0" lvl="0" marL="88900" marR="88900" rtl="0" algn="l">
              <a:lnSpc>
                <a:spcPct val="122857"/>
              </a:lnSpc>
              <a:spcBef>
                <a:spcPts val="800"/>
              </a:spcBef>
              <a:spcAft>
                <a:spcPts val="0"/>
              </a:spcAft>
              <a:buSzPts val="688"/>
              <a:buNone/>
            </a:pPr>
            <a:r>
              <a:rPr lang="en" sz="887">
                <a:solidFill>
                  <a:srgbClr val="1155CC"/>
                </a:solidFill>
              </a:rPr>
              <a:t>productionnper1998 &lt;- honeyfinaldf %&gt;%</a:t>
            </a:r>
            <a:endParaRPr sz="887">
              <a:solidFill>
                <a:srgbClr val="1155CC"/>
              </a:solidFill>
            </a:endParaRPr>
          </a:p>
          <a:p>
            <a:pPr indent="0" lvl="0" marL="88900" marR="88900" rtl="0" algn="l">
              <a:lnSpc>
                <a:spcPct val="122857"/>
              </a:lnSpc>
              <a:spcBef>
                <a:spcPts val="800"/>
              </a:spcBef>
              <a:spcAft>
                <a:spcPts val="0"/>
              </a:spcAft>
              <a:buSzPts val="688"/>
              <a:buNone/>
            </a:pPr>
            <a:r>
              <a:rPr lang="en" sz="887"/>
              <a:t>   </a:t>
            </a:r>
            <a:r>
              <a:rPr lang="en" sz="887">
                <a:solidFill>
                  <a:srgbClr val="1155CC"/>
                </a:solidFill>
              </a:rPr>
              <a:t> filter(year==1998) %&gt;% </a:t>
            </a:r>
            <a:r>
              <a:rPr lang="en" sz="887"/>
              <a:t>                </a:t>
            </a:r>
            <a:r>
              <a:rPr b="1" lang="en" sz="825"/>
              <a:t>filtrer nos données avec une seule catégorie d’une variable qualitative comme l’année</a:t>
            </a:r>
            <a:endParaRPr sz="887"/>
          </a:p>
          <a:p>
            <a:pPr indent="0" lvl="0" marL="88900" marR="88900" rtl="0" algn="l">
              <a:lnSpc>
                <a:spcPct val="122857"/>
              </a:lnSpc>
              <a:spcBef>
                <a:spcPts val="800"/>
              </a:spcBef>
              <a:spcAft>
                <a:spcPts val="0"/>
              </a:spcAft>
              <a:buSzPts val="688"/>
              <a:buNone/>
            </a:pPr>
            <a:r>
              <a:rPr lang="en" sz="887"/>
              <a:t>   </a:t>
            </a:r>
            <a:r>
              <a:rPr lang="en" sz="887">
                <a:solidFill>
                  <a:srgbClr val="1155CC"/>
                </a:solidFill>
              </a:rPr>
              <a:t> group_by(state) %&gt;%     </a:t>
            </a:r>
            <a:r>
              <a:rPr lang="en" sz="887"/>
              <a:t>                  </a:t>
            </a:r>
            <a:r>
              <a:rPr b="1" lang="en" sz="825"/>
              <a:t>regrouper les données en fonction de la variable "state" (État)</a:t>
            </a:r>
            <a:endParaRPr sz="887"/>
          </a:p>
          <a:p>
            <a:pPr indent="0" lvl="0" marL="88900" marR="88900" rtl="0" algn="l">
              <a:lnSpc>
                <a:spcPct val="122857"/>
              </a:lnSpc>
              <a:spcBef>
                <a:spcPts val="800"/>
              </a:spcBef>
              <a:spcAft>
                <a:spcPts val="0"/>
              </a:spcAft>
              <a:buSzPts val="688"/>
              <a:buNone/>
            </a:pPr>
            <a:r>
              <a:rPr lang="en" sz="887">
                <a:solidFill>
                  <a:srgbClr val="1155CC"/>
                </a:solidFill>
              </a:rPr>
              <a:t>    summarise(sumprod=sum(totalprod)) %&gt;%</a:t>
            </a:r>
            <a:r>
              <a:rPr lang="en" sz="887"/>
              <a:t>    </a:t>
            </a:r>
            <a:r>
              <a:rPr b="1" lang="en" sz="825"/>
              <a:t>Filtrer les données et avoir un résumé statistique</a:t>
            </a:r>
            <a:r>
              <a:rPr b="1" lang="en" sz="825"/>
              <a:t> calcule la somme totale de la variable "totalprod" (production totale)</a:t>
            </a:r>
            <a:endParaRPr b="1" sz="825"/>
          </a:p>
          <a:p>
            <a:pPr indent="0" lvl="0" marL="88900" marR="88900" rtl="0" algn="l">
              <a:lnSpc>
                <a:spcPct val="122857"/>
              </a:lnSpc>
              <a:spcBef>
                <a:spcPts val="800"/>
              </a:spcBef>
              <a:spcAft>
                <a:spcPts val="0"/>
              </a:spcAft>
              <a:buSzPts val="688"/>
              <a:buNone/>
            </a:pPr>
            <a:r>
              <a:rPr lang="en" sz="887"/>
              <a:t>    </a:t>
            </a:r>
            <a:r>
              <a:rPr lang="en" sz="887">
                <a:solidFill>
                  <a:srgbClr val="1155CC"/>
                </a:solidFill>
              </a:rPr>
              <a:t>arrange(desc(sumprod)) %&gt;%  </a:t>
            </a:r>
            <a:r>
              <a:rPr lang="en" sz="887"/>
              <a:t>      </a:t>
            </a:r>
            <a:r>
              <a:rPr b="1" lang="en" sz="825"/>
              <a:t>trie les données en ordre décroissant en fonction de la variable "sumprod",</a:t>
            </a:r>
            <a:endParaRPr b="1" sz="825"/>
          </a:p>
          <a:p>
            <a:pPr indent="0" lvl="0" marL="88900" marR="88900" rtl="0" algn="l">
              <a:lnSpc>
                <a:spcPct val="122857"/>
              </a:lnSpc>
              <a:spcBef>
                <a:spcPts val="800"/>
              </a:spcBef>
              <a:spcAft>
                <a:spcPts val="0"/>
              </a:spcAft>
              <a:buSzPts val="688"/>
              <a:buNone/>
            </a:pPr>
            <a:r>
              <a:rPr lang="en" sz="887"/>
              <a:t>    </a:t>
            </a:r>
            <a:r>
              <a:rPr lang="en" sz="887">
                <a:solidFill>
                  <a:srgbClr val="1155CC"/>
                </a:solidFill>
              </a:rPr>
              <a:t>head(10) %&gt;%</a:t>
            </a:r>
            <a:endParaRPr sz="887">
              <a:solidFill>
                <a:srgbClr val="1155CC"/>
              </a:solidFill>
            </a:endParaRPr>
          </a:p>
          <a:p>
            <a:pPr indent="0" lvl="0" marL="88900" marR="88900" rtl="0" algn="l">
              <a:lnSpc>
                <a:spcPct val="142857"/>
              </a:lnSpc>
              <a:spcBef>
                <a:spcPts val="800"/>
              </a:spcBef>
              <a:spcAft>
                <a:spcPts val="0"/>
              </a:spcAft>
              <a:buNone/>
            </a:pPr>
            <a:r>
              <a:rPr lang="en" sz="887"/>
              <a:t>   </a:t>
            </a:r>
            <a:r>
              <a:rPr lang="en" sz="887">
                <a:solidFill>
                  <a:srgbClr val="1155CC"/>
                </a:solidFill>
              </a:rPr>
              <a:t> mutate(percentage=round(sumprod/sum(sumprod)*100,2))</a:t>
            </a:r>
            <a:r>
              <a:rPr b="1" lang="en" sz="825"/>
              <a:t>  crée une nouvelle variable "percentage" qui calcule le pourcentage de la production totale de chaque État</a:t>
            </a:r>
            <a:endParaRPr b="1" sz="825"/>
          </a:p>
          <a:p>
            <a:pPr indent="0" lvl="0" marL="0" marR="88900" rtl="0" algn="l">
              <a:lnSpc>
                <a:spcPct val="122857"/>
              </a:lnSpc>
              <a:spcBef>
                <a:spcPts val="800"/>
              </a:spcBef>
              <a:spcAft>
                <a:spcPts val="0"/>
              </a:spcAft>
              <a:buSzPts val="688"/>
              <a:buNone/>
            </a:pPr>
            <a:r>
              <a:t/>
            </a:r>
            <a:endParaRPr sz="825"/>
          </a:p>
          <a:p>
            <a:pPr indent="0" lvl="0" marL="0" marR="88900" rtl="0" algn="l">
              <a:lnSpc>
                <a:spcPct val="122857"/>
              </a:lnSpc>
              <a:spcBef>
                <a:spcPts val="800"/>
              </a:spcBef>
              <a:spcAft>
                <a:spcPts val="800"/>
              </a:spcAft>
              <a:buSzPts val="688"/>
              <a:buNone/>
            </a:pPr>
            <a:r>
              <a:t/>
            </a:r>
            <a:endParaRPr sz="1012"/>
          </a:p>
        </p:txBody>
      </p:sp>
      <p:sp>
        <p:nvSpPr>
          <p:cNvPr id="249" name="Google Shape;249;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3"/>
          <p:cNvSpPr txBox="1"/>
          <p:nvPr>
            <p:ph type="title"/>
          </p:nvPr>
        </p:nvSpPr>
        <p:spPr>
          <a:xfrm>
            <a:off x="767125" y="57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détaillé</a:t>
            </a:r>
            <a:endParaRPr/>
          </a:p>
        </p:txBody>
      </p:sp>
      <p:sp>
        <p:nvSpPr>
          <p:cNvPr id="255" name="Google Shape;255;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Génération des plot avec le package de ggplot2</a:t>
            </a:r>
            <a:endParaRPr sz="1400"/>
          </a:p>
          <a:p>
            <a:pPr indent="0" lvl="0" marL="0" rtl="0" algn="l">
              <a:spcBef>
                <a:spcPts val="1200"/>
              </a:spcBef>
              <a:spcAft>
                <a:spcPts val="0"/>
              </a:spcAft>
              <a:buNone/>
            </a:pPr>
            <a:r>
              <a:rPr lang="en" sz="1400"/>
              <a:t>Les </a:t>
            </a:r>
            <a:r>
              <a:rPr lang="en" sz="1400"/>
              <a:t>différences</a:t>
            </a:r>
            <a:r>
              <a:rPr lang="en" sz="1400"/>
              <a:t> entre </a:t>
            </a:r>
            <a:r>
              <a:rPr lang="en" sz="1400"/>
              <a:t>plots</a:t>
            </a:r>
            <a:endParaRPr sz="1400"/>
          </a:p>
          <a:p>
            <a:pPr indent="0" lvl="0" marL="0" rtl="0" algn="l">
              <a:spcBef>
                <a:spcPts val="1200"/>
              </a:spcBef>
              <a:spcAft>
                <a:spcPts val="0"/>
              </a:spcAft>
              <a:buNone/>
            </a:pPr>
            <a:r>
              <a:rPr lang="en" sz="1400"/>
              <a:t>Modifications des paramètres</a:t>
            </a:r>
            <a:endParaRPr sz="1400"/>
          </a:p>
          <a:p>
            <a:pPr indent="0" lvl="0" marL="0" rtl="0" algn="l">
              <a:spcBef>
                <a:spcPts val="1200"/>
              </a:spcBef>
              <a:spcAft>
                <a:spcPts val="0"/>
              </a:spcAft>
              <a:buNone/>
            </a:pPr>
            <a:r>
              <a:rPr lang="en" sz="1400"/>
              <a:t>Mettre en commun des jeux de données</a:t>
            </a:r>
            <a:endParaRPr sz="1400"/>
          </a:p>
          <a:p>
            <a:pPr indent="0" lvl="0" marL="0" rtl="0" algn="l">
              <a:spcBef>
                <a:spcPts val="1200"/>
              </a:spcBef>
              <a:spcAft>
                <a:spcPts val="1200"/>
              </a:spcAft>
              <a:buNone/>
            </a:pPr>
            <a:r>
              <a:t/>
            </a:r>
            <a:endParaRPr/>
          </a:p>
        </p:txBody>
      </p:sp>
      <p:sp>
        <p:nvSpPr>
          <p:cNvPr id="256" name="Google Shape;256;p33"/>
          <p:cNvSpPr txBox="1"/>
          <p:nvPr>
            <p:ph type="title"/>
          </p:nvPr>
        </p:nvSpPr>
        <p:spPr>
          <a:xfrm>
            <a:off x="825725" y="1268375"/>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Graph mining</a:t>
            </a:r>
            <a:endParaRPr sz="2040"/>
          </a:p>
        </p:txBody>
      </p:sp>
      <p:sp>
        <p:nvSpPr>
          <p:cNvPr id="257" name="Google Shape;257;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4"/>
          <p:cNvSpPr txBox="1"/>
          <p:nvPr>
            <p:ph type="title"/>
          </p:nvPr>
        </p:nvSpPr>
        <p:spPr>
          <a:xfrm>
            <a:off x="767100" y="6113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Génération des plot avec le package de ggplot2</a:t>
            </a:r>
            <a:endParaRPr sz="2300"/>
          </a:p>
          <a:p>
            <a:pPr indent="0" lvl="0" marL="0" rtl="0" algn="l">
              <a:lnSpc>
                <a:spcPct val="115000"/>
              </a:lnSpc>
              <a:spcBef>
                <a:spcPts val="1200"/>
              </a:spcBef>
              <a:spcAft>
                <a:spcPts val="1200"/>
              </a:spcAft>
              <a:buNone/>
            </a:pPr>
            <a:r>
              <a:t/>
            </a:r>
            <a:endParaRPr sz="2300"/>
          </a:p>
        </p:txBody>
      </p:sp>
      <p:sp>
        <p:nvSpPr>
          <p:cNvPr id="263" name="Google Shape;263;p34"/>
          <p:cNvSpPr txBox="1"/>
          <p:nvPr>
            <p:ph idx="1" type="body"/>
          </p:nvPr>
        </p:nvSpPr>
        <p:spPr>
          <a:xfrm>
            <a:off x="767100" y="1379950"/>
            <a:ext cx="7688700" cy="2500800"/>
          </a:xfrm>
          <a:prstGeom prst="rect">
            <a:avLst/>
          </a:prstGeom>
        </p:spPr>
        <p:txBody>
          <a:bodyPr anchorCtr="0" anchor="t" bIns="91425" lIns="91425" spcFirstLastPara="1" rIns="91425" wrap="square" tIns="91425">
            <a:normAutofit fontScale="25000" lnSpcReduction="20000"/>
          </a:bodyPr>
          <a:lstStyle/>
          <a:p>
            <a:pPr indent="0" lvl="0" marL="88900" marR="88900" rtl="0" algn="l">
              <a:lnSpc>
                <a:spcPct val="142857"/>
              </a:lnSpc>
              <a:spcBef>
                <a:spcPts val="0"/>
              </a:spcBef>
              <a:spcAft>
                <a:spcPts val="0"/>
              </a:spcAft>
              <a:buNone/>
            </a:pPr>
            <a:r>
              <a:rPr lang="en" sz="3721">
                <a:highlight>
                  <a:srgbClr val="FFFFFF"/>
                </a:highlight>
              </a:rPr>
              <a:t>We use the package </a:t>
            </a:r>
            <a:r>
              <a:rPr i="1" lang="en" sz="3721">
                <a:highlight>
                  <a:srgbClr val="FFFFFF"/>
                </a:highlight>
              </a:rPr>
              <a:t>ggplot2</a:t>
            </a:r>
            <a:r>
              <a:rPr lang="en" sz="3721">
                <a:highlight>
                  <a:srgbClr val="FFFFFF"/>
                </a:highlight>
              </a:rPr>
              <a:t> to map variables to nice graphics</a:t>
            </a:r>
            <a:endParaRPr sz="3771"/>
          </a:p>
          <a:p>
            <a:pPr indent="0" lvl="0" marL="88900" marR="88900" rtl="0" algn="l">
              <a:lnSpc>
                <a:spcPct val="142857"/>
              </a:lnSpc>
              <a:spcBef>
                <a:spcPts val="800"/>
              </a:spcBef>
              <a:spcAft>
                <a:spcPts val="0"/>
              </a:spcAft>
              <a:buNone/>
            </a:pPr>
            <a:r>
              <a:rPr lang="en" sz="3727">
                <a:solidFill>
                  <a:srgbClr val="1155CC"/>
                </a:solidFill>
              </a:rPr>
              <a:t>install.packages("ggplot2"), library(ggplot2)</a:t>
            </a:r>
            <a:endParaRPr sz="3727">
              <a:solidFill>
                <a:srgbClr val="1155CC"/>
              </a:solidFill>
            </a:endParaRPr>
          </a:p>
          <a:p>
            <a:pPr indent="-288123" lvl="0" marL="457200" marR="88900" rtl="0" algn="l">
              <a:lnSpc>
                <a:spcPct val="142857"/>
              </a:lnSpc>
              <a:spcBef>
                <a:spcPts val="800"/>
              </a:spcBef>
              <a:spcAft>
                <a:spcPts val="0"/>
              </a:spcAft>
              <a:buSzPct val="100757"/>
              <a:buChar char="●"/>
            </a:pPr>
            <a:r>
              <a:rPr lang="en" sz="3721">
                <a:highlight>
                  <a:srgbClr val="FFFFFF"/>
                </a:highlight>
              </a:rPr>
              <a:t>graphique à barres pour représenter la production de miel totale par État aux États-Unis en 1998</a:t>
            </a:r>
            <a:endParaRPr sz="3749"/>
          </a:p>
          <a:p>
            <a:pPr indent="0" lvl="0" marL="88900" marR="88900" rtl="0" algn="l">
              <a:lnSpc>
                <a:spcPct val="100000"/>
              </a:lnSpc>
              <a:spcBef>
                <a:spcPts val="800"/>
              </a:spcBef>
              <a:spcAft>
                <a:spcPts val="0"/>
              </a:spcAft>
              <a:buNone/>
            </a:pPr>
            <a:r>
              <a:rPr lang="en" sz="3727">
                <a:solidFill>
                  <a:srgbClr val="1155CC"/>
                </a:solidFill>
              </a:rPr>
              <a:t>y1998 &lt;- ggplot(data = productionnper1998, aes(x=reorder(state,sumprod),y=sumprod/1000000, fill = state)) +</a:t>
            </a:r>
            <a:endParaRPr sz="3727">
              <a:solidFill>
                <a:srgbClr val="1155CC"/>
              </a:solidFill>
            </a:endParaRPr>
          </a:p>
          <a:p>
            <a:pPr indent="0" lvl="0" marL="88900" marR="88900" rtl="0" algn="l">
              <a:lnSpc>
                <a:spcPct val="100000"/>
              </a:lnSpc>
              <a:spcBef>
                <a:spcPts val="800"/>
              </a:spcBef>
              <a:spcAft>
                <a:spcPts val="0"/>
              </a:spcAft>
              <a:buNone/>
            </a:pPr>
            <a:r>
              <a:rPr lang="en" sz="3727">
                <a:solidFill>
                  <a:srgbClr val="1155CC"/>
                </a:solidFill>
              </a:rPr>
              <a:t>  geom_bar(stat = "identity") +</a:t>
            </a:r>
            <a:endParaRPr sz="3727">
              <a:solidFill>
                <a:srgbClr val="1155CC"/>
              </a:solidFill>
            </a:endParaRPr>
          </a:p>
          <a:p>
            <a:pPr indent="0" lvl="0" marL="88900" marR="88900" rtl="0" algn="l">
              <a:lnSpc>
                <a:spcPct val="100000"/>
              </a:lnSpc>
              <a:spcBef>
                <a:spcPts val="800"/>
              </a:spcBef>
              <a:spcAft>
                <a:spcPts val="0"/>
              </a:spcAft>
              <a:buNone/>
            </a:pPr>
            <a:r>
              <a:rPr lang="en" sz="3727">
                <a:solidFill>
                  <a:srgbClr val="1155CC"/>
                </a:solidFill>
              </a:rPr>
              <a:t>  guides() + </a:t>
            </a:r>
            <a:endParaRPr sz="3727">
              <a:solidFill>
                <a:srgbClr val="1155CC"/>
              </a:solidFill>
            </a:endParaRPr>
          </a:p>
          <a:p>
            <a:pPr indent="0" lvl="0" marL="88900" marR="88900" rtl="0" algn="l">
              <a:lnSpc>
                <a:spcPct val="100000"/>
              </a:lnSpc>
              <a:spcBef>
                <a:spcPts val="800"/>
              </a:spcBef>
              <a:spcAft>
                <a:spcPts val="0"/>
              </a:spcAft>
              <a:buNone/>
            </a:pPr>
            <a:r>
              <a:rPr lang="en" sz="3727">
                <a:solidFill>
                  <a:srgbClr val="1155CC"/>
                </a:solidFill>
              </a:rPr>
              <a:t>  xlab("State") + </a:t>
            </a:r>
            <a:endParaRPr sz="3727">
              <a:solidFill>
                <a:srgbClr val="1155CC"/>
              </a:solidFill>
            </a:endParaRPr>
          </a:p>
          <a:p>
            <a:pPr indent="0" lvl="0" marL="88900" marR="88900" rtl="0" algn="l">
              <a:lnSpc>
                <a:spcPct val="100000"/>
              </a:lnSpc>
              <a:spcBef>
                <a:spcPts val="800"/>
              </a:spcBef>
              <a:spcAft>
                <a:spcPts val="0"/>
              </a:spcAft>
              <a:buNone/>
            </a:pPr>
            <a:r>
              <a:rPr lang="en" sz="3727">
                <a:solidFill>
                  <a:srgbClr val="1155CC"/>
                </a:solidFill>
              </a:rPr>
              <a:t>  ylab("Total Honey Produced (in Million lb)") +</a:t>
            </a:r>
            <a:endParaRPr sz="3727">
              <a:solidFill>
                <a:srgbClr val="1155CC"/>
              </a:solidFill>
            </a:endParaRPr>
          </a:p>
          <a:p>
            <a:pPr indent="0" lvl="0" marL="88900" marR="88900" rtl="0" algn="l">
              <a:lnSpc>
                <a:spcPct val="100000"/>
              </a:lnSpc>
              <a:spcBef>
                <a:spcPts val="800"/>
              </a:spcBef>
              <a:spcAft>
                <a:spcPts val="0"/>
              </a:spcAft>
              <a:buNone/>
            </a:pPr>
            <a:r>
              <a:rPr lang="en" sz="3727">
                <a:solidFill>
                  <a:srgbClr val="1155CC"/>
                </a:solidFill>
              </a:rPr>
              <a:t>  ggtitle("Honey Production in 1998") +</a:t>
            </a:r>
            <a:endParaRPr sz="3727">
              <a:solidFill>
                <a:srgbClr val="1155CC"/>
              </a:solidFill>
            </a:endParaRPr>
          </a:p>
          <a:p>
            <a:pPr indent="0" lvl="0" marL="88900" marR="88900" rtl="0" algn="l">
              <a:lnSpc>
                <a:spcPct val="100000"/>
              </a:lnSpc>
              <a:spcBef>
                <a:spcPts val="800"/>
              </a:spcBef>
              <a:spcAft>
                <a:spcPts val="0"/>
              </a:spcAft>
              <a:buNone/>
            </a:pPr>
            <a:r>
              <a:rPr lang="en" sz="3727">
                <a:solidFill>
                  <a:srgbClr val="1155CC"/>
                </a:solidFill>
              </a:rPr>
              <a:t>  coord_flip()</a:t>
            </a:r>
            <a:endParaRPr sz="3727">
              <a:solidFill>
                <a:srgbClr val="1155CC"/>
              </a:solidFill>
            </a:endParaRPr>
          </a:p>
          <a:p>
            <a:pPr indent="0" lvl="0" marL="88900" marR="88900" rtl="0" algn="l">
              <a:lnSpc>
                <a:spcPct val="100000"/>
              </a:lnSpc>
              <a:spcBef>
                <a:spcPts val="800"/>
              </a:spcBef>
              <a:spcAft>
                <a:spcPts val="0"/>
              </a:spcAft>
              <a:buNone/>
            </a:pPr>
            <a:r>
              <a:rPr lang="en" sz="3727">
                <a:solidFill>
                  <a:srgbClr val="1155CC"/>
                </a:solidFill>
              </a:rPr>
              <a:t>y1998</a:t>
            </a:r>
            <a:endParaRPr sz="3727">
              <a:solidFill>
                <a:srgbClr val="1155CC"/>
              </a:solidFill>
            </a:endParaRPr>
          </a:p>
          <a:p>
            <a:pPr indent="0" lvl="0" marL="88900" marR="88900" rtl="0" algn="l">
              <a:lnSpc>
                <a:spcPct val="142857"/>
              </a:lnSpc>
              <a:spcBef>
                <a:spcPts val="800"/>
              </a:spcBef>
              <a:spcAft>
                <a:spcPts val="0"/>
              </a:spcAft>
              <a:buNone/>
            </a:pPr>
            <a:r>
              <a:t/>
            </a:r>
            <a:endParaRPr sz="1420">
              <a:solidFill>
                <a:srgbClr val="1155CC"/>
              </a:solidFill>
            </a:endParaRPr>
          </a:p>
          <a:p>
            <a:pPr indent="0" lvl="0" marL="0" rtl="0" algn="l">
              <a:spcBef>
                <a:spcPts val="800"/>
              </a:spcBef>
              <a:spcAft>
                <a:spcPts val="0"/>
              </a:spcAft>
              <a:buNone/>
            </a:pPr>
            <a:r>
              <a:t/>
            </a:r>
            <a:endParaRPr sz="1302">
              <a:solidFill>
                <a:srgbClr val="1155CC"/>
              </a:solidFill>
            </a:endParaRPr>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a:p>
            <a:pPr indent="0" lvl="0" marL="88900" marR="88900" rtl="0" algn="l">
              <a:lnSpc>
                <a:spcPct val="142857"/>
              </a:lnSpc>
              <a:spcBef>
                <a:spcPts val="0"/>
              </a:spcBef>
              <a:spcAft>
                <a:spcPts val="800"/>
              </a:spcAft>
              <a:buNone/>
            </a:pPr>
            <a:r>
              <a:t/>
            </a:r>
            <a:endParaRPr sz="1000"/>
          </a:p>
        </p:txBody>
      </p:sp>
      <p:sp>
        <p:nvSpPr>
          <p:cNvPr id="264" name="Google Shape;264;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65" name="Google Shape;265;p34"/>
          <p:cNvPicPr preferRelativeResize="0"/>
          <p:nvPr/>
        </p:nvPicPr>
        <p:blipFill>
          <a:blip r:embed="rId3">
            <a:alphaModFix/>
          </a:blip>
          <a:stretch>
            <a:fillRect/>
          </a:stretch>
        </p:blipFill>
        <p:spPr>
          <a:xfrm>
            <a:off x="4790079" y="2571750"/>
            <a:ext cx="3685401" cy="24801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754575" y="6155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Les différences entre plots</a:t>
            </a:r>
            <a:endParaRPr sz="2300"/>
          </a:p>
          <a:p>
            <a:pPr indent="0" lvl="0" marL="0" rtl="0" algn="l">
              <a:lnSpc>
                <a:spcPct val="115000"/>
              </a:lnSpc>
              <a:spcBef>
                <a:spcPts val="1200"/>
              </a:spcBef>
              <a:spcAft>
                <a:spcPts val="1200"/>
              </a:spcAft>
              <a:buNone/>
            </a:pPr>
            <a:r>
              <a:t/>
            </a:r>
            <a:endParaRPr sz="2300"/>
          </a:p>
        </p:txBody>
      </p:sp>
      <p:sp>
        <p:nvSpPr>
          <p:cNvPr id="271" name="Google Shape;271;p35"/>
          <p:cNvSpPr txBox="1"/>
          <p:nvPr>
            <p:ph idx="1" type="body"/>
          </p:nvPr>
        </p:nvSpPr>
        <p:spPr>
          <a:xfrm>
            <a:off x="754575" y="1392500"/>
            <a:ext cx="7688700" cy="2261100"/>
          </a:xfrm>
          <a:prstGeom prst="rect">
            <a:avLst/>
          </a:prstGeom>
        </p:spPr>
        <p:txBody>
          <a:bodyPr anchorCtr="0" anchor="t" bIns="91425" lIns="91425" spcFirstLastPara="1" rIns="91425" wrap="square" tIns="91425">
            <a:normAutofit fontScale="25000" lnSpcReduction="20000"/>
          </a:bodyPr>
          <a:lstStyle/>
          <a:p>
            <a:pPr indent="-290512" lvl="0" marL="457200" rtl="0" algn="l">
              <a:lnSpc>
                <a:spcPct val="115000"/>
              </a:lnSpc>
              <a:spcBef>
                <a:spcPts val="0"/>
              </a:spcBef>
              <a:spcAft>
                <a:spcPts val="0"/>
              </a:spcAft>
              <a:buSzPct val="100000"/>
              <a:buChar char="●"/>
            </a:pPr>
            <a:r>
              <a:rPr lang="en" sz="3900"/>
              <a:t>Lorsque vous souhaitez montrer la tendance au fil des ans, il est généralement plus approprié d'utiliser un line plot car il permet de visualiser clairement comment la variable évolue avec le temps. Un boxplot, en revanche, ne serait pas adapté pour montrer cette évolution temporelle, car il ne représente pas les données dans un ordre séquentiel.</a:t>
            </a:r>
            <a:endParaRPr sz="3900"/>
          </a:p>
          <a:p>
            <a:pPr indent="0" lvl="0" marL="0" rtl="0" algn="l">
              <a:lnSpc>
                <a:spcPct val="100000"/>
              </a:lnSpc>
              <a:spcBef>
                <a:spcPts val="1200"/>
              </a:spcBef>
              <a:spcAft>
                <a:spcPts val="0"/>
              </a:spcAft>
              <a:buNone/>
            </a:pPr>
            <a:r>
              <a:rPr lang="en" sz="3400">
                <a:solidFill>
                  <a:srgbClr val="1155CC"/>
                </a:solidFill>
                <a:latin typeface="Arial"/>
                <a:ea typeface="Arial"/>
                <a:cs typeface="Arial"/>
                <a:sym typeface="Arial"/>
              </a:rPr>
              <a:t>ggplot(data=change, aes(x=year, y=YearTotal/1000000)) + </a:t>
            </a:r>
            <a:endParaRPr sz="3400">
              <a:solidFill>
                <a:srgbClr val="1155CC"/>
              </a:solidFill>
              <a:latin typeface="Arial"/>
              <a:ea typeface="Arial"/>
              <a:cs typeface="Arial"/>
              <a:sym typeface="Arial"/>
            </a:endParaRPr>
          </a:p>
          <a:p>
            <a:pPr indent="0" lvl="0" marL="0" rtl="0" algn="l">
              <a:lnSpc>
                <a:spcPct val="100000"/>
              </a:lnSpc>
              <a:spcBef>
                <a:spcPts val="1200"/>
              </a:spcBef>
              <a:spcAft>
                <a:spcPts val="0"/>
              </a:spcAft>
              <a:buNone/>
            </a:pPr>
            <a:r>
              <a:rPr lang="en" sz="3400">
                <a:solidFill>
                  <a:srgbClr val="1155CC"/>
                </a:solidFill>
                <a:latin typeface="Arial"/>
                <a:ea typeface="Arial"/>
                <a:cs typeface="Arial"/>
                <a:sym typeface="Arial"/>
              </a:rPr>
              <a:t>  geom_smooth(method = "lm") + </a:t>
            </a:r>
            <a:endParaRPr sz="3400">
              <a:solidFill>
                <a:srgbClr val="1155CC"/>
              </a:solidFill>
              <a:latin typeface="Arial"/>
              <a:ea typeface="Arial"/>
              <a:cs typeface="Arial"/>
              <a:sym typeface="Arial"/>
            </a:endParaRPr>
          </a:p>
          <a:p>
            <a:pPr indent="0" lvl="0" marL="0" rtl="0" algn="l">
              <a:lnSpc>
                <a:spcPct val="100000"/>
              </a:lnSpc>
              <a:spcBef>
                <a:spcPts val="1200"/>
              </a:spcBef>
              <a:spcAft>
                <a:spcPts val="0"/>
              </a:spcAft>
              <a:buNone/>
            </a:pPr>
            <a:r>
              <a:rPr lang="en" sz="3400">
                <a:solidFill>
                  <a:srgbClr val="1155CC"/>
                </a:solidFill>
                <a:latin typeface="Arial"/>
                <a:ea typeface="Arial"/>
                <a:cs typeface="Arial"/>
                <a:sym typeface="Arial"/>
              </a:rPr>
              <a:t>  geom_line(color = "red", size = 2) +</a:t>
            </a:r>
            <a:endParaRPr sz="3400">
              <a:solidFill>
                <a:srgbClr val="1155CC"/>
              </a:solidFill>
              <a:latin typeface="Arial"/>
              <a:ea typeface="Arial"/>
              <a:cs typeface="Arial"/>
              <a:sym typeface="Arial"/>
            </a:endParaRPr>
          </a:p>
          <a:p>
            <a:pPr indent="0" lvl="0" marL="0" rtl="0" algn="l">
              <a:lnSpc>
                <a:spcPct val="100000"/>
              </a:lnSpc>
              <a:spcBef>
                <a:spcPts val="1200"/>
              </a:spcBef>
              <a:spcAft>
                <a:spcPts val="0"/>
              </a:spcAft>
              <a:buNone/>
            </a:pPr>
            <a:r>
              <a:rPr lang="en" sz="3400">
                <a:solidFill>
                  <a:srgbClr val="1155CC"/>
                </a:solidFill>
                <a:latin typeface="Arial"/>
                <a:ea typeface="Arial"/>
                <a:cs typeface="Arial"/>
                <a:sym typeface="Arial"/>
              </a:rPr>
              <a:t>  geom_point() +</a:t>
            </a:r>
            <a:endParaRPr sz="3400">
              <a:solidFill>
                <a:srgbClr val="1155CC"/>
              </a:solidFill>
              <a:latin typeface="Arial"/>
              <a:ea typeface="Arial"/>
              <a:cs typeface="Arial"/>
              <a:sym typeface="Arial"/>
            </a:endParaRPr>
          </a:p>
          <a:p>
            <a:pPr indent="0" lvl="0" marL="0" rtl="0" algn="l">
              <a:lnSpc>
                <a:spcPct val="100000"/>
              </a:lnSpc>
              <a:spcBef>
                <a:spcPts val="1200"/>
              </a:spcBef>
              <a:spcAft>
                <a:spcPts val="0"/>
              </a:spcAft>
              <a:buNone/>
            </a:pPr>
            <a:r>
              <a:rPr lang="en" sz="3400">
                <a:solidFill>
                  <a:srgbClr val="1155CC"/>
                </a:solidFill>
                <a:latin typeface="Arial"/>
                <a:ea typeface="Arial"/>
                <a:cs typeface="Arial"/>
                <a:sym typeface="Arial"/>
              </a:rPr>
              <a:t>  scale_x_continuous(breaks=seq(1998, 2012, 2)) +</a:t>
            </a:r>
            <a:endParaRPr sz="3400">
              <a:solidFill>
                <a:srgbClr val="1155CC"/>
              </a:solidFill>
              <a:latin typeface="Arial"/>
              <a:ea typeface="Arial"/>
              <a:cs typeface="Arial"/>
              <a:sym typeface="Arial"/>
            </a:endParaRPr>
          </a:p>
          <a:p>
            <a:pPr indent="0" lvl="0" marL="0" rtl="0" algn="l">
              <a:lnSpc>
                <a:spcPct val="100000"/>
              </a:lnSpc>
              <a:spcBef>
                <a:spcPts val="1200"/>
              </a:spcBef>
              <a:spcAft>
                <a:spcPts val="0"/>
              </a:spcAft>
              <a:buNone/>
            </a:pPr>
            <a:r>
              <a:rPr lang="en" sz="3400">
                <a:solidFill>
                  <a:srgbClr val="1155CC"/>
                </a:solidFill>
                <a:latin typeface="Arial"/>
                <a:ea typeface="Arial"/>
                <a:cs typeface="Arial"/>
                <a:sym typeface="Arial"/>
              </a:rPr>
              <a:t>  ylab("Production (in Million lb)") +</a:t>
            </a:r>
            <a:endParaRPr sz="3400">
              <a:solidFill>
                <a:srgbClr val="1155CC"/>
              </a:solidFill>
              <a:latin typeface="Arial"/>
              <a:ea typeface="Arial"/>
              <a:cs typeface="Arial"/>
              <a:sym typeface="Arial"/>
            </a:endParaRPr>
          </a:p>
          <a:p>
            <a:pPr indent="0" lvl="0" marL="0" rtl="0" algn="l">
              <a:lnSpc>
                <a:spcPct val="100000"/>
              </a:lnSpc>
              <a:spcBef>
                <a:spcPts val="1200"/>
              </a:spcBef>
              <a:spcAft>
                <a:spcPts val="0"/>
              </a:spcAft>
              <a:buNone/>
            </a:pPr>
            <a:r>
              <a:rPr lang="en" sz="3400">
                <a:solidFill>
                  <a:srgbClr val="1155CC"/>
                </a:solidFill>
                <a:latin typeface="Arial"/>
                <a:ea typeface="Arial"/>
                <a:cs typeface="Arial"/>
                <a:sym typeface="Arial"/>
              </a:rPr>
              <a:t>  xlab("Years") +</a:t>
            </a:r>
            <a:endParaRPr sz="3400">
              <a:solidFill>
                <a:srgbClr val="1155CC"/>
              </a:solidFill>
              <a:latin typeface="Arial"/>
              <a:ea typeface="Arial"/>
              <a:cs typeface="Arial"/>
              <a:sym typeface="Arial"/>
            </a:endParaRPr>
          </a:p>
          <a:p>
            <a:pPr indent="0" lvl="0" marL="88900" marR="88900" rtl="0" algn="l">
              <a:lnSpc>
                <a:spcPct val="100000"/>
              </a:lnSpc>
              <a:spcBef>
                <a:spcPts val="1200"/>
              </a:spcBef>
              <a:spcAft>
                <a:spcPts val="0"/>
              </a:spcAft>
              <a:buNone/>
            </a:pPr>
            <a:r>
              <a:rPr lang="en" sz="3400">
                <a:solidFill>
                  <a:srgbClr val="1155CC"/>
                </a:solidFill>
                <a:latin typeface="Arial"/>
                <a:ea typeface="Arial"/>
                <a:cs typeface="Arial"/>
                <a:sym typeface="Arial"/>
              </a:rPr>
              <a:t>  background_grid(major = "xy", minor="y", size.major = 0.2)</a:t>
            </a:r>
            <a:endParaRPr sz="3400">
              <a:solidFill>
                <a:srgbClr val="1155CC"/>
              </a:solidFill>
              <a:latin typeface="Arial"/>
              <a:ea typeface="Arial"/>
              <a:cs typeface="Arial"/>
              <a:sym typeface="Arial"/>
            </a:endParaRPr>
          </a:p>
          <a:p>
            <a:pPr indent="0" lvl="0" marL="0" rtl="0" algn="l">
              <a:lnSpc>
                <a:spcPct val="100000"/>
              </a:lnSpc>
              <a:spcBef>
                <a:spcPts val="800"/>
              </a:spcBef>
              <a:spcAft>
                <a:spcPts val="0"/>
              </a:spcAft>
              <a:buNone/>
            </a:pPr>
            <a:r>
              <a:t/>
            </a:r>
            <a:endParaRPr sz="11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72" name="Google Shape;272;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73" name="Google Shape;273;p35"/>
          <p:cNvPicPr preferRelativeResize="0"/>
          <p:nvPr/>
        </p:nvPicPr>
        <p:blipFill>
          <a:blip r:embed="rId3">
            <a:alphaModFix/>
          </a:blip>
          <a:stretch>
            <a:fillRect/>
          </a:stretch>
        </p:blipFill>
        <p:spPr>
          <a:xfrm>
            <a:off x="4514420" y="2082175"/>
            <a:ext cx="4163251" cy="2535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type="title"/>
          </p:nvPr>
        </p:nvSpPr>
        <p:spPr>
          <a:xfrm>
            <a:off x="704350" y="615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détaillé</a:t>
            </a:r>
            <a:endParaRPr/>
          </a:p>
        </p:txBody>
      </p:sp>
      <p:sp>
        <p:nvSpPr>
          <p:cNvPr id="279" name="Google Shape;279;p3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Développement</a:t>
            </a:r>
            <a:r>
              <a:rPr lang="en"/>
              <a:t> web en R</a:t>
            </a:r>
            <a:endParaRPr/>
          </a:p>
          <a:p>
            <a:pPr indent="0" lvl="0" marL="0" rtl="0" algn="l">
              <a:spcBef>
                <a:spcPts val="1200"/>
              </a:spcBef>
              <a:spcAft>
                <a:spcPts val="0"/>
              </a:spcAft>
              <a:buNone/>
            </a:pPr>
            <a:r>
              <a:rPr lang="en"/>
              <a:t>UI elements</a:t>
            </a:r>
            <a:endParaRPr/>
          </a:p>
          <a:p>
            <a:pPr indent="0" lvl="0" marL="0" rtl="0" algn="l">
              <a:spcBef>
                <a:spcPts val="1200"/>
              </a:spcBef>
              <a:spcAft>
                <a:spcPts val="0"/>
              </a:spcAft>
              <a:buNone/>
            </a:pPr>
            <a:r>
              <a:rPr lang="en"/>
              <a:t>Plot interactif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280" name="Google Shape;280;p36"/>
          <p:cNvSpPr txBox="1"/>
          <p:nvPr>
            <p:ph type="title"/>
          </p:nvPr>
        </p:nvSpPr>
        <p:spPr>
          <a:xfrm>
            <a:off x="816525" y="1347213"/>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R shiny</a:t>
            </a:r>
            <a:endParaRPr sz="2040"/>
          </a:p>
        </p:txBody>
      </p:sp>
      <p:sp>
        <p:nvSpPr>
          <p:cNvPr id="281" name="Google Shape;281;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729450" y="5904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Développement web en R</a:t>
            </a:r>
            <a:endParaRPr sz="2300"/>
          </a:p>
          <a:p>
            <a:pPr indent="0" lvl="0" marL="0" rtl="0" algn="l">
              <a:lnSpc>
                <a:spcPct val="115000"/>
              </a:lnSpc>
              <a:spcBef>
                <a:spcPts val="1200"/>
              </a:spcBef>
              <a:spcAft>
                <a:spcPts val="0"/>
              </a:spcAft>
              <a:buNone/>
            </a:pPr>
            <a:r>
              <a:t/>
            </a:r>
            <a:endParaRPr b="0" sz="1100">
              <a:solidFill>
                <a:srgbClr val="333333"/>
              </a:solidFill>
              <a:latin typeface="Lato"/>
              <a:ea typeface="Lato"/>
              <a:cs typeface="Lato"/>
              <a:sym typeface="Lato"/>
            </a:endParaRPr>
          </a:p>
          <a:p>
            <a:pPr indent="0" lvl="0" marL="0" rtl="0" algn="l">
              <a:lnSpc>
                <a:spcPct val="115000"/>
              </a:lnSpc>
              <a:spcBef>
                <a:spcPts val="1200"/>
              </a:spcBef>
              <a:spcAft>
                <a:spcPts val="1200"/>
              </a:spcAft>
              <a:buNone/>
            </a:pPr>
            <a:r>
              <a:rPr b="0" lang="en" sz="1300">
                <a:solidFill>
                  <a:srgbClr val="333333"/>
                </a:solidFill>
                <a:latin typeface="Lato"/>
                <a:ea typeface="Lato"/>
                <a:cs typeface="Lato"/>
                <a:sym typeface="Lato"/>
              </a:rPr>
              <a:t>Comment créer une interface utilisateur interactive et une logique serveur pour afficher les données et les analyses basées sur le pays sélectionné par l'utilisateur ?</a:t>
            </a:r>
            <a:endParaRPr sz="2500"/>
          </a:p>
        </p:txBody>
      </p:sp>
      <p:sp>
        <p:nvSpPr>
          <p:cNvPr id="287" name="Google Shape;287;p37"/>
          <p:cNvSpPr txBox="1"/>
          <p:nvPr>
            <p:ph idx="1" type="body"/>
          </p:nvPr>
        </p:nvSpPr>
        <p:spPr>
          <a:xfrm>
            <a:off x="729450" y="210602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100">
                <a:solidFill>
                  <a:srgbClr val="DD1144"/>
                </a:solidFill>
              </a:rPr>
              <a:t>install.packages("shiny")</a:t>
            </a:r>
            <a:r>
              <a:rPr b="1" lang="en" sz="1100">
                <a:solidFill>
                  <a:srgbClr val="990000"/>
                </a:solidFill>
              </a:rPr>
              <a:t>, </a:t>
            </a:r>
            <a:r>
              <a:rPr b="1" lang="en" sz="1100">
                <a:solidFill>
                  <a:srgbClr val="DD1144"/>
                </a:solidFill>
              </a:rPr>
              <a:t>library</a:t>
            </a:r>
            <a:r>
              <a:rPr lang="en" sz="1100">
                <a:solidFill>
                  <a:srgbClr val="333333"/>
                </a:solidFill>
              </a:rPr>
              <a:t>(shiny)</a:t>
            </a:r>
            <a:endParaRPr sz="1100">
              <a:solidFill>
                <a:srgbClr val="333333"/>
              </a:solidFill>
            </a:endParaRPr>
          </a:p>
          <a:p>
            <a:pPr indent="0" lvl="0" marL="0" rtl="0" algn="l">
              <a:spcBef>
                <a:spcPts val="1200"/>
              </a:spcBef>
              <a:spcAft>
                <a:spcPts val="0"/>
              </a:spcAft>
              <a:buNone/>
            </a:pPr>
            <a:r>
              <a:rPr b="1" lang="en" sz="1100">
                <a:solidFill>
                  <a:srgbClr val="DD1144"/>
                </a:solidFill>
              </a:rPr>
              <a:t>library</a:t>
            </a:r>
            <a:r>
              <a:rPr lang="en" sz="1100">
                <a:solidFill>
                  <a:srgbClr val="333333"/>
                </a:solidFill>
              </a:rPr>
              <a:t>(dplyr)</a:t>
            </a:r>
            <a:endParaRPr sz="1100">
              <a:solidFill>
                <a:srgbClr val="333333"/>
              </a:solidFill>
            </a:endParaRPr>
          </a:p>
          <a:p>
            <a:pPr indent="0" lvl="0" marL="0" rtl="0" algn="l">
              <a:spcBef>
                <a:spcPts val="1200"/>
              </a:spcBef>
              <a:spcAft>
                <a:spcPts val="0"/>
              </a:spcAft>
              <a:buNone/>
            </a:pPr>
            <a:r>
              <a:rPr lang="en" sz="1100">
                <a:solidFill>
                  <a:srgbClr val="333333"/>
                </a:solidFill>
              </a:rPr>
              <a:t>new_data_frame &lt;- read.csv(file=</a:t>
            </a:r>
            <a:r>
              <a:rPr lang="en" sz="1100">
                <a:solidFill>
                  <a:srgbClr val="DD1144"/>
                </a:solidFill>
              </a:rPr>
              <a:t>"covid_data.csv"</a:t>
            </a:r>
            <a:r>
              <a:rPr lang="en" sz="1100">
                <a:solidFill>
                  <a:srgbClr val="333333"/>
                </a:solidFill>
              </a:rPr>
              <a:t>,header=</a:t>
            </a:r>
            <a:r>
              <a:rPr lang="en" sz="1100">
                <a:solidFill>
                  <a:srgbClr val="990073"/>
                </a:solidFill>
              </a:rPr>
              <a:t>T</a:t>
            </a:r>
            <a:r>
              <a:rPr lang="en" sz="1100">
                <a:solidFill>
                  <a:srgbClr val="333333"/>
                </a:solidFill>
              </a:rPr>
              <a:t>,sep=</a:t>
            </a:r>
            <a:r>
              <a:rPr lang="en" sz="1100">
                <a:solidFill>
                  <a:srgbClr val="DD1144"/>
                </a:solidFill>
              </a:rPr>
              <a:t>";"</a:t>
            </a:r>
            <a:r>
              <a:rPr lang="en" sz="1100">
                <a:solidFill>
                  <a:srgbClr val="333333"/>
                </a:solidFill>
              </a:rPr>
              <a:t>)</a:t>
            </a:r>
            <a:endParaRPr sz="1100">
              <a:solidFill>
                <a:srgbClr val="333333"/>
              </a:solidFill>
            </a:endParaRPr>
          </a:p>
          <a:p>
            <a:pPr indent="0" lvl="0" marL="0" rtl="0" algn="l">
              <a:spcBef>
                <a:spcPts val="1200"/>
              </a:spcBef>
              <a:spcAft>
                <a:spcPts val="0"/>
              </a:spcAft>
              <a:buNone/>
            </a:pPr>
            <a:r>
              <a:rPr lang="en" sz="1100">
                <a:solidFill>
                  <a:srgbClr val="333333"/>
                </a:solidFill>
              </a:rPr>
              <a:t>new_data_frame &lt;- new_data_frame %&gt;% select(c(dep,sexe,jour,hosp,rea,rad,dc))</a:t>
            </a:r>
            <a:endParaRPr sz="1100">
              <a:solidFill>
                <a:srgbClr val="333333"/>
              </a:solidFill>
            </a:endParaRPr>
          </a:p>
          <a:p>
            <a:pPr indent="0" lvl="0" marL="0" rtl="0" algn="l">
              <a:spcBef>
                <a:spcPts val="1200"/>
              </a:spcBef>
              <a:spcAft>
                <a:spcPts val="0"/>
              </a:spcAft>
              <a:buNone/>
            </a:pPr>
            <a:r>
              <a:rPr lang="en" sz="1100">
                <a:solidFill>
                  <a:srgbClr val="333333"/>
                </a:solidFill>
              </a:rPr>
              <a:t>colnames(new_data_frame)&lt;-c(</a:t>
            </a:r>
            <a:r>
              <a:rPr lang="en" sz="1100">
                <a:solidFill>
                  <a:srgbClr val="DD1144"/>
                </a:solidFill>
              </a:rPr>
              <a:t>"department"</a:t>
            </a:r>
            <a:r>
              <a:rPr lang="en" sz="1100">
                <a:solidFill>
                  <a:srgbClr val="333333"/>
                </a:solidFill>
              </a:rPr>
              <a:t>,</a:t>
            </a:r>
            <a:r>
              <a:rPr lang="en" sz="1100">
                <a:solidFill>
                  <a:srgbClr val="DD1144"/>
                </a:solidFill>
              </a:rPr>
              <a:t>"gender"</a:t>
            </a:r>
            <a:r>
              <a:rPr lang="en" sz="1100">
                <a:solidFill>
                  <a:srgbClr val="333333"/>
                </a:solidFill>
              </a:rPr>
              <a:t>,</a:t>
            </a:r>
            <a:r>
              <a:rPr lang="en" sz="1100">
                <a:solidFill>
                  <a:srgbClr val="DD1144"/>
                </a:solidFill>
              </a:rPr>
              <a:t>"Number of hospitalizations"</a:t>
            </a:r>
            <a:r>
              <a:rPr lang="en" sz="1100">
                <a:solidFill>
                  <a:srgbClr val="333333"/>
                </a:solidFill>
              </a:rPr>
              <a:t>,</a:t>
            </a:r>
            <a:r>
              <a:rPr lang="en" sz="1100">
                <a:solidFill>
                  <a:srgbClr val="DD1144"/>
                </a:solidFill>
              </a:rPr>
              <a:t>"Number of reanimations"</a:t>
            </a:r>
            <a:r>
              <a:rPr lang="en" sz="1100">
                <a:solidFill>
                  <a:srgbClr val="333333"/>
                </a:solidFill>
              </a:rPr>
              <a:t>,</a:t>
            </a:r>
            <a:r>
              <a:rPr lang="en" sz="1100">
                <a:solidFill>
                  <a:srgbClr val="DD1144"/>
                </a:solidFill>
              </a:rPr>
              <a:t>"Number of returned home"</a:t>
            </a:r>
            <a:r>
              <a:rPr lang="en" sz="1100">
                <a:solidFill>
                  <a:srgbClr val="333333"/>
                </a:solidFill>
              </a:rPr>
              <a:t>,</a:t>
            </a:r>
            <a:r>
              <a:rPr lang="en" sz="1100">
                <a:solidFill>
                  <a:srgbClr val="DD1144"/>
                </a:solidFill>
              </a:rPr>
              <a:t>"Number of deaths"</a:t>
            </a:r>
            <a:r>
              <a:rPr lang="en" sz="1100">
                <a:solidFill>
                  <a:srgbClr val="333333"/>
                </a:solidFill>
              </a:rPr>
              <a:t>,</a:t>
            </a:r>
            <a:r>
              <a:rPr lang="en" sz="1100">
                <a:solidFill>
                  <a:srgbClr val="DD1144"/>
                </a:solidFill>
              </a:rPr>
              <a:t>"date"</a:t>
            </a:r>
            <a:r>
              <a:rPr lang="en" sz="1100">
                <a:solidFill>
                  <a:srgbClr val="333333"/>
                </a:solidFill>
              </a:rPr>
              <a:t>)</a:t>
            </a:r>
            <a:endParaRPr sz="1100">
              <a:solidFill>
                <a:srgbClr val="333333"/>
              </a:solidFill>
            </a:endParaRPr>
          </a:p>
          <a:p>
            <a:pPr indent="0" lvl="0" marL="0" marR="88900" rtl="0" algn="l">
              <a:lnSpc>
                <a:spcPct val="142857"/>
              </a:lnSpc>
              <a:spcBef>
                <a:spcPts val="1200"/>
              </a:spcBef>
              <a:spcAft>
                <a:spcPts val="800"/>
              </a:spcAft>
              <a:buNone/>
            </a:pPr>
            <a:r>
              <a:rPr lang="en" sz="1100">
                <a:solidFill>
                  <a:srgbClr val="333333"/>
                </a:solidFill>
              </a:rPr>
              <a:t>new_data_frame$gender&lt;-factor(new_data_frame$gender,labels=c(</a:t>
            </a:r>
            <a:r>
              <a:rPr lang="en" sz="1100">
                <a:solidFill>
                  <a:srgbClr val="DD1144"/>
                </a:solidFill>
              </a:rPr>
              <a:t>"males &amp; females"</a:t>
            </a:r>
            <a:r>
              <a:rPr lang="en" sz="1100">
                <a:solidFill>
                  <a:srgbClr val="333333"/>
                </a:solidFill>
              </a:rPr>
              <a:t>,</a:t>
            </a:r>
            <a:r>
              <a:rPr lang="en" sz="1100">
                <a:solidFill>
                  <a:srgbClr val="DD1144"/>
                </a:solidFill>
              </a:rPr>
              <a:t>"males"</a:t>
            </a:r>
            <a:r>
              <a:rPr lang="en" sz="1100">
                <a:solidFill>
                  <a:srgbClr val="333333"/>
                </a:solidFill>
              </a:rPr>
              <a:t>,</a:t>
            </a:r>
            <a:r>
              <a:rPr lang="en" sz="1100">
                <a:solidFill>
                  <a:srgbClr val="DD1144"/>
                </a:solidFill>
              </a:rPr>
              <a:t>"females"</a:t>
            </a:r>
            <a:r>
              <a:rPr lang="en" sz="1100">
                <a:solidFill>
                  <a:srgbClr val="333333"/>
                </a:solidFill>
              </a:rPr>
              <a:t>))</a:t>
            </a:r>
            <a:endParaRPr sz="1400"/>
          </a:p>
        </p:txBody>
      </p:sp>
      <p:sp>
        <p:nvSpPr>
          <p:cNvPr id="288" name="Google Shape;288;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746200" y="5569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UI elements</a:t>
            </a:r>
            <a:endParaRPr sz="2300"/>
          </a:p>
          <a:p>
            <a:pPr indent="0" lvl="0" marL="0" rtl="0" algn="l">
              <a:lnSpc>
                <a:spcPct val="115000"/>
              </a:lnSpc>
              <a:spcBef>
                <a:spcPts val="1200"/>
              </a:spcBef>
              <a:spcAft>
                <a:spcPts val="1200"/>
              </a:spcAft>
              <a:buNone/>
            </a:pPr>
            <a:r>
              <a:t/>
            </a:r>
            <a:endParaRPr sz="2300"/>
          </a:p>
        </p:txBody>
      </p:sp>
      <p:sp>
        <p:nvSpPr>
          <p:cNvPr id="294" name="Google Shape;294;p38"/>
          <p:cNvSpPr txBox="1"/>
          <p:nvPr>
            <p:ph idx="1" type="body"/>
          </p:nvPr>
        </p:nvSpPr>
        <p:spPr>
          <a:xfrm>
            <a:off x="746200" y="14412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rgbClr val="333333"/>
                </a:solidFill>
              </a:rPr>
              <a:t>ui &lt;- fluidPage(</a:t>
            </a:r>
            <a:endParaRPr sz="1200">
              <a:solidFill>
                <a:srgbClr val="333333"/>
              </a:solidFill>
            </a:endParaRPr>
          </a:p>
          <a:p>
            <a:pPr indent="0" lvl="0" marL="0" rtl="0" algn="l">
              <a:spcBef>
                <a:spcPts val="1200"/>
              </a:spcBef>
              <a:spcAft>
                <a:spcPts val="0"/>
              </a:spcAft>
              <a:buNone/>
            </a:pPr>
            <a:r>
              <a:rPr lang="en" sz="1200">
                <a:solidFill>
                  <a:srgbClr val="333333"/>
                </a:solidFill>
              </a:rPr>
              <a:t>  varSelectInput(</a:t>
            </a:r>
            <a:r>
              <a:rPr lang="en" sz="1200">
                <a:solidFill>
                  <a:srgbClr val="DD1144"/>
                </a:solidFill>
              </a:rPr>
              <a:t>"variable"</a:t>
            </a:r>
            <a:r>
              <a:rPr lang="en" sz="1200">
                <a:solidFill>
                  <a:srgbClr val="333333"/>
                </a:solidFill>
              </a:rPr>
              <a:t>, label = </a:t>
            </a:r>
            <a:r>
              <a:rPr lang="en" sz="1200">
                <a:solidFill>
                  <a:srgbClr val="DD1144"/>
                </a:solidFill>
              </a:rPr>
              <a:t>"Please choose a variable"</a:t>
            </a:r>
            <a:r>
              <a:rPr lang="en" sz="1200">
                <a:solidFill>
                  <a:srgbClr val="333333"/>
                </a:solidFill>
              </a:rPr>
              <a:t>, new_data_frame),</a:t>
            </a:r>
            <a:endParaRPr sz="1200">
              <a:solidFill>
                <a:srgbClr val="333333"/>
              </a:solidFill>
            </a:endParaRPr>
          </a:p>
          <a:p>
            <a:pPr indent="0" lvl="0" marL="0" rtl="0" algn="l">
              <a:spcBef>
                <a:spcPts val="1200"/>
              </a:spcBef>
              <a:spcAft>
                <a:spcPts val="0"/>
              </a:spcAft>
              <a:buNone/>
            </a:pPr>
            <a:r>
              <a:rPr lang="en" sz="1200">
                <a:solidFill>
                  <a:srgbClr val="333333"/>
                </a:solidFill>
              </a:rPr>
              <a:t>  verbatimTextOutput(</a:t>
            </a:r>
            <a:r>
              <a:rPr lang="en" sz="1200">
                <a:solidFill>
                  <a:srgbClr val="DD1144"/>
                </a:solidFill>
              </a:rPr>
              <a:t>"summary"</a:t>
            </a:r>
            <a:r>
              <a:rPr lang="en" sz="1200">
                <a:solidFill>
                  <a:srgbClr val="333333"/>
                </a:solidFill>
              </a:rPr>
              <a:t>),</a:t>
            </a:r>
            <a:endParaRPr sz="1200">
              <a:solidFill>
                <a:srgbClr val="333333"/>
              </a:solidFill>
            </a:endParaRPr>
          </a:p>
          <a:p>
            <a:pPr indent="0" lvl="0" marL="0" rtl="0" algn="l">
              <a:spcBef>
                <a:spcPts val="1200"/>
              </a:spcBef>
              <a:spcAft>
                <a:spcPts val="0"/>
              </a:spcAft>
              <a:buNone/>
            </a:pPr>
            <a:r>
              <a:rPr lang="en" sz="1200">
                <a:solidFill>
                  <a:srgbClr val="333333"/>
                </a:solidFill>
              </a:rPr>
              <a:t>  tableOutput(</a:t>
            </a:r>
            <a:r>
              <a:rPr lang="en" sz="1200">
                <a:solidFill>
                  <a:srgbClr val="DD1144"/>
                </a:solidFill>
              </a:rPr>
              <a:t>"table"</a:t>
            </a:r>
            <a:r>
              <a:rPr lang="en" sz="1200">
                <a:solidFill>
                  <a:srgbClr val="333333"/>
                </a:solidFill>
              </a:rPr>
              <a:t>)</a:t>
            </a:r>
            <a:endParaRPr sz="1200">
              <a:solidFill>
                <a:srgbClr val="333333"/>
              </a:solidFill>
            </a:endParaRPr>
          </a:p>
          <a:p>
            <a:pPr indent="0" lvl="0" marL="88900" marR="88900" rtl="0" algn="l">
              <a:lnSpc>
                <a:spcPct val="142857"/>
              </a:lnSpc>
              <a:spcBef>
                <a:spcPts val="1200"/>
              </a:spcBef>
              <a:spcAft>
                <a:spcPts val="800"/>
              </a:spcAft>
              <a:buNone/>
            </a:pPr>
            <a:r>
              <a:rPr lang="en" sz="1200">
                <a:solidFill>
                  <a:srgbClr val="333333"/>
                </a:solidFill>
              </a:rPr>
              <a:t>)</a:t>
            </a:r>
            <a:endParaRPr sz="1500"/>
          </a:p>
        </p:txBody>
      </p:sp>
      <p:sp>
        <p:nvSpPr>
          <p:cNvPr id="295" name="Google Shape;295;p3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727650" y="57370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Plot interactif </a:t>
            </a:r>
            <a:endParaRPr sz="2300"/>
          </a:p>
          <a:p>
            <a:pPr indent="0" lvl="0" marL="0" rtl="0" algn="l">
              <a:lnSpc>
                <a:spcPct val="115000"/>
              </a:lnSpc>
              <a:spcBef>
                <a:spcPts val="1200"/>
              </a:spcBef>
              <a:spcAft>
                <a:spcPts val="0"/>
              </a:spcAft>
              <a:buNone/>
            </a:pPr>
            <a:r>
              <a:t/>
            </a:r>
            <a:endParaRPr sz="2300"/>
          </a:p>
          <a:p>
            <a:pPr indent="0" lvl="0" marL="0" rtl="0" algn="l">
              <a:lnSpc>
                <a:spcPct val="115000"/>
              </a:lnSpc>
              <a:spcBef>
                <a:spcPts val="1200"/>
              </a:spcBef>
              <a:spcAft>
                <a:spcPts val="1200"/>
              </a:spcAft>
              <a:buNone/>
            </a:pPr>
            <a:r>
              <a:t/>
            </a:r>
            <a:endParaRPr sz="2300"/>
          </a:p>
        </p:txBody>
      </p:sp>
      <p:sp>
        <p:nvSpPr>
          <p:cNvPr id="301" name="Google Shape;301;p39"/>
          <p:cNvSpPr txBox="1"/>
          <p:nvPr>
            <p:ph idx="1" type="body"/>
          </p:nvPr>
        </p:nvSpPr>
        <p:spPr>
          <a:xfrm>
            <a:off x="727650" y="155992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150">
                <a:solidFill>
                  <a:srgbClr val="333333"/>
                </a:solidFill>
              </a:rPr>
              <a:t>server &lt;- </a:t>
            </a:r>
            <a:r>
              <a:rPr b="1" lang="en" sz="1150">
                <a:solidFill>
                  <a:srgbClr val="990000"/>
                </a:solidFill>
              </a:rPr>
              <a:t>function</a:t>
            </a:r>
            <a:r>
              <a:rPr lang="en" sz="1150">
                <a:solidFill>
                  <a:srgbClr val="333333"/>
                </a:solidFill>
              </a:rPr>
              <a:t>(input, output, session) {</a:t>
            </a:r>
            <a:endParaRPr sz="1150">
              <a:solidFill>
                <a:srgbClr val="333333"/>
              </a:solidFill>
            </a:endParaRPr>
          </a:p>
          <a:p>
            <a:pPr indent="0" lvl="0" marL="0" rtl="0" algn="l">
              <a:lnSpc>
                <a:spcPct val="95000"/>
              </a:lnSpc>
              <a:spcBef>
                <a:spcPts val="1200"/>
              </a:spcBef>
              <a:spcAft>
                <a:spcPts val="0"/>
              </a:spcAft>
              <a:buSzPts val="275"/>
              <a:buNone/>
            </a:pPr>
            <a:r>
              <a:rPr lang="en" sz="1150">
                <a:solidFill>
                  <a:srgbClr val="333333"/>
                </a:solidFill>
              </a:rPr>
              <a:t>dataset &lt;- reactive({new_data_frame  %&gt;% select(c(!!input$variable))})</a:t>
            </a:r>
            <a:endParaRPr sz="1150">
              <a:solidFill>
                <a:srgbClr val="333333"/>
              </a:solidFill>
            </a:endParaRPr>
          </a:p>
          <a:p>
            <a:pPr indent="0" lvl="0" marL="0" rtl="0" algn="l">
              <a:lnSpc>
                <a:spcPct val="95000"/>
              </a:lnSpc>
              <a:spcBef>
                <a:spcPts val="1200"/>
              </a:spcBef>
              <a:spcAft>
                <a:spcPts val="0"/>
              </a:spcAft>
              <a:buSzPts val="275"/>
              <a:buNone/>
            </a:pPr>
            <a:r>
              <a:rPr lang="en" sz="1150">
                <a:solidFill>
                  <a:srgbClr val="333333"/>
                </a:solidFill>
              </a:rPr>
              <a:t>  output$summary &lt;- renderPrint({ summary(dataset()) })</a:t>
            </a:r>
            <a:endParaRPr sz="1150">
              <a:solidFill>
                <a:srgbClr val="333333"/>
              </a:solidFill>
            </a:endParaRPr>
          </a:p>
          <a:p>
            <a:pPr indent="0" lvl="0" marL="0" rtl="0" algn="l">
              <a:lnSpc>
                <a:spcPct val="95000"/>
              </a:lnSpc>
              <a:spcBef>
                <a:spcPts val="1200"/>
              </a:spcBef>
              <a:spcAft>
                <a:spcPts val="0"/>
              </a:spcAft>
              <a:buSzPts val="275"/>
              <a:buNone/>
            </a:pPr>
            <a:r>
              <a:rPr lang="en" sz="1150">
                <a:solidFill>
                  <a:srgbClr val="333333"/>
                </a:solidFill>
              </a:rPr>
              <a:t>  output$table &lt;- renderTable({head(dataset())})}</a:t>
            </a:r>
            <a:endParaRPr sz="1150">
              <a:solidFill>
                <a:srgbClr val="333333"/>
              </a:solidFill>
            </a:endParaRPr>
          </a:p>
          <a:p>
            <a:pPr indent="0" lvl="0" marL="0" rtl="0" algn="l">
              <a:lnSpc>
                <a:spcPct val="95000"/>
              </a:lnSpc>
              <a:spcBef>
                <a:spcPts val="1200"/>
              </a:spcBef>
              <a:spcAft>
                <a:spcPts val="0"/>
              </a:spcAft>
              <a:buSzPts val="275"/>
              <a:buNone/>
            </a:pPr>
            <a:r>
              <a:rPr lang="en" sz="1150">
                <a:solidFill>
                  <a:srgbClr val="333333"/>
                </a:solidFill>
              </a:rPr>
              <a:t>shinyApp(ui, server)</a:t>
            </a:r>
            <a:endParaRPr sz="1150">
              <a:solidFill>
                <a:srgbClr val="333333"/>
              </a:solidFill>
            </a:endParaRPr>
          </a:p>
          <a:p>
            <a:pPr indent="0" lvl="0" marL="0" rtl="0" algn="l">
              <a:lnSpc>
                <a:spcPct val="95000"/>
              </a:lnSpc>
              <a:spcBef>
                <a:spcPts val="1200"/>
              </a:spcBef>
              <a:spcAft>
                <a:spcPts val="1200"/>
              </a:spcAft>
              <a:buSzPts val="275"/>
              <a:buNone/>
            </a:pPr>
            <a:r>
              <a:t/>
            </a:r>
            <a:endParaRPr sz="1325"/>
          </a:p>
        </p:txBody>
      </p:sp>
      <p:pic>
        <p:nvPicPr>
          <p:cNvPr id="302" name="Google Shape;302;p39"/>
          <p:cNvPicPr preferRelativeResize="0"/>
          <p:nvPr/>
        </p:nvPicPr>
        <p:blipFill>
          <a:blip r:embed="rId3">
            <a:alphaModFix/>
          </a:blip>
          <a:stretch>
            <a:fillRect/>
          </a:stretch>
        </p:blipFill>
        <p:spPr>
          <a:xfrm>
            <a:off x="4950725" y="2571750"/>
            <a:ext cx="3505200" cy="2133600"/>
          </a:xfrm>
          <a:prstGeom prst="rect">
            <a:avLst/>
          </a:prstGeom>
          <a:noFill/>
          <a:ln>
            <a:noFill/>
          </a:ln>
        </p:spPr>
      </p:pic>
      <p:sp>
        <p:nvSpPr>
          <p:cNvPr id="303" name="Google Shape;303;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0"/>
          <p:cNvSpPr txBox="1"/>
          <p:nvPr>
            <p:ph type="title"/>
          </p:nvPr>
        </p:nvSpPr>
        <p:spPr>
          <a:xfrm>
            <a:off x="727650" y="6364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Résumé des fonctions</a:t>
            </a:r>
            <a:endParaRPr sz="2300"/>
          </a:p>
          <a:p>
            <a:pPr indent="0" lvl="0" marL="0" rtl="0" algn="l">
              <a:lnSpc>
                <a:spcPct val="115000"/>
              </a:lnSpc>
              <a:spcBef>
                <a:spcPts val="1200"/>
              </a:spcBef>
              <a:spcAft>
                <a:spcPts val="1200"/>
              </a:spcAft>
              <a:buNone/>
            </a:pPr>
            <a:r>
              <a:t/>
            </a:r>
            <a:endParaRPr sz="2300"/>
          </a:p>
        </p:txBody>
      </p:sp>
      <p:sp>
        <p:nvSpPr>
          <p:cNvPr id="309" name="Google Shape;309;p40"/>
          <p:cNvSpPr txBox="1"/>
          <p:nvPr>
            <p:ph idx="1" type="body"/>
          </p:nvPr>
        </p:nvSpPr>
        <p:spPr>
          <a:xfrm>
            <a:off x="682175" y="1254650"/>
            <a:ext cx="7688700" cy="37068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lang="en" sz="1150">
                <a:solidFill>
                  <a:srgbClr val="333333"/>
                </a:solidFill>
              </a:rPr>
              <a:t>1. </a:t>
            </a:r>
            <a:r>
              <a:rPr lang="en" sz="1150">
                <a:solidFill>
                  <a:srgbClr val="1155CC"/>
                </a:solidFill>
              </a:rPr>
              <a:t>aggregate()</a:t>
            </a:r>
            <a:r>
              <a:rPr lang="en" sz="1150">
                <a:solidFill>
                  <a:srgbClr val="333333"/>
                </a:solidFill>
              </a:rPr>
              <a:t>:est utilisée pour appliquer une fonction aux données subdivisées par un ou plusieurs facteurs (groupes). </a:t>
            </a:r>
            <a:r>
              <a:rPr lang="en" sz="1150">
                <a:solidFill>
                  <a:srgbClr val="1155CC"/>
                </a:solidFill>
              </a:rPr>
              <a:t>moyenne_totalprod_par_an &lt;- aggregate(totalprod ~ year, data = honey_data, FUN = mean)</a:t>
            </a:r>
            <a:endParaRPr sz="1150">
              <a:solidFill>
                <a:srgbClr val="1155CC"/>
              </a:solidFill>
            </a:endParaRPr>
          </a:p>
          <a:p>
            <a:pPr indent="0" lvl="0" marL="0" rtl="0" algn="l">
              <a:lnSpc>
                <a:spcPct val="160000"/>
              </a:lnSpc>
              <a:spcBef>
                <a:spcPts val="1400"/>
              </a:spcBef>
              <a:spcAft>
                <a:spcPts val="0"/>
              </a:spcAft>
              <a:buNone/>
            </a:pPr>
            <a:r>
              <a:rPr lang="en" sz="1150">
                <a:solidFill>
                  <a:srgbClr val="333333"/>
                </a:solidFill>
              </a:rPr>
              <a:t>2. </a:t>
            </a:r>
            <a:r>
              <a:rPr lang="en" sz="1150">
                <a:solidFill>
                  <a:srgbClr val="1155CC"/>
                </a:solidFill>
              </a:rPr>
              <a:t>apply()</a:t>
            </a:r>
            <a:r>
              <a:rPr lang="en" sz="1150">
                <a:solidFill>
                  <a:srgbClr val="333333"/>
                </a:solidFill>
              </a:rPr>
              <a:t> : s'applique à un tableau ou à une matrice pour exécuter une fonction sur les lignes ou les </a:t>
            </a:r>
            <a:r>
              <a:rPr lang="en" sz="1150">
                <a:solidFill>
                  <a:srgbClr val="1155CC"/>
                </a:solidFill>
              </a:rPr>
              <a:t>colonnes.apply(honey_data[, c("yieldpercol", "priceperlb")], 2, mean, na.rm = TRUE)</a:t>
            </a:r>
            <a:endParaRPr sz="1150">
              <a:solidFill>
                <a:srgbClr val="1155CC"/>
              </a:solidFill>
            </a:endParaRPr>
          </a:p>
          <a:p>
            <a:pPr indent="0" lvl="0" marL="0" rtl="0" algn="l">
              <a:lnSpc>
                <a:spcPct val="160000"/>
              </a:lnSpc>
              <a:spcBef>
                <a:spcPts val="1400"/>
              </a:spcBef>
              <a:spcAft>
                <a:spcPts val="0"/>
              </a:spcAft>
              <a:buNone/>
            </a:pPr>
            <a:r>
              <a:rPr lang="en" sz="1150">
                <a:solidFill>
                  <a:srgbClr val="333333"/>
                </a:solidFill>
              </a:rPr>
              <a:t>3. </a:t>
            </a:r>
            <a:r>
              <a:rPr lang="en" sz="1150">
                <a:solidFill>
                  <a:srgbClr val="1155CC"/>
                </a:solidFill>
              </a:rPr>
              <a:t>arrange()</a:t>
            </a:r>
            <a:r>
              <a:rPr lang="en" sz="1150">
                <a:solidFill>
                  <a:srgbClr val="333333"/>
                </a:solidFill>
              </a:rPr>
              <a:t>: nous pouvons trier les données</a:t>
            </a:r>
            <a:endParaRPr sz="1150">
              <a:solidFill>
                <a:srgbClr val="333333"/>
              </a:solidFill>
            </a:endParaRPr>
          </a:p>
          <a:p>
            <a:pPr indent="0" lvl="0" marL="0" rtl="0" algn="l">
              <a:lnSpc>
                <a:spcPct val="160000"/>
              </a:lnSpc>
              <a:spcBef>
                <a:spcPts val="1400"/>
              </a:spcBef>
              <a:spcAft>
                <a:spcPts val="0"/>
              </a:spcAft>
              <a:buNone/>
            </a:pPr>
            <a:r>
              <a:rPr lang="en" sz="1150">
                <a:solidFill>
                  <a:srgbClr val="1155CC"/>
                </a:solidFill>
              </a:rPr>
              <a:t>donnees_triees &lt;- arrange(honey_data, desc(totalprod))</a:t>
            </a:r>
            <a:endParaRPr sz="1150">
              <a:solidFill>
                <a:srgbClr val="1155CC"/>
              </a:solidFill>
            </a:endParaRPr>
          </a:p>
          <a:p>
            <a:pPr indent="0" lvl="0" marL="0" rtl="0" algn="l">
              <a:lnSpc>
                <a:spcPct val="160000"/>
              </a:lnSpc>
              <a:spcBef>
                <a:spcPts val="1400"/>
              </a:spcBef>
              <a:spcAft>
                <a:spcPts val="0"/>
              </a:spcAft>
              <a:buNone/>
            </a:pPr>
            <a:r>
              <a:rPr lang="en" sz="1150">
                <a:solidFill>
                  <a:srgbClr val="333333"/>
                </a:solidFill>
              </a:rPr>
              <a:t>4. </a:t>
            </a:r>
            <a:r>
              <a:rPr lang="en" sz="1150">
                <a:solidFill>
                  <a:srgbClr val="1155CC"/>
                </a:solidFill>
              </a:rPr>
              <a:t>summarise()</a:t>
            </a:r>
            <a:r>
              <a:rPr lang="en" sz="1150">
                <a:solidFill>
                  <a:srgbClr val="333333"/>
                </a:solidFill>
              </a:rPr>
              <a:t> et </a:t>
            </a:r>
            <a:r>
              <a:rPr lang="en" sz="1150">
                <a:solidFill>
                  <a:srgbClr val="1155CC"/>
                </a:solidFill>
              </a:rPr>
              <a:t>group_by()</a:t>
            </a:r>
            <a:r>
              <a:rPr lang="en" sz="1150">
                <a:solidFill>
                  <a:srgbClr val="333333"/>
                </a:solidFill>
              </a:rPr>
              <a:t> : sont souvent utilisées ensemble pour créer des résumés statistiques par groupe. </a:t>
            </a:r>
            <a:r>
              <a:rPr lang="en" sz="1150">
                <a:solidFill>
                  <a:srgbClr val="1155CC"/>
                </a:solidFill>
              </a:rPr>
              <a:t>moyenne_numcol_par_etat &lt;- honey_data %&gt;%</a:t>
            </a:r>
            <a:endParaRPr sz="1150">
              <a:solidFill>
                <a:srgbClr val="1155CC"/>
              </a:solidFill>
            </a:endParaRPr>
          </a:p>
          <a:p>
            <a:pPr indent="457200" lvl="0" marL="1371600" rtl="0" algn="l">
              <a:lnSpc>
                <a:spcPct val="160000"/>
              </a:lnSpc>
              <a:spcBef>
                <a:spcPts val="1400"/>
              </a:spcBef>
              <a:spcAft>
                <a:spcPts val="0"/>
              </a:spcAft>
              <a:buNone/>
            </a:pPr>
            <a:r>
              <a:rPr lang="en" sz="1150">
                <a:solidFill>
                  <a:srgbClr val="1155CC"/>
                </a:solidFill>
              </a:rPr>
              <a:t>group_by(state) %&gt;%</a:t>
            </a:r>
            <a:endParaRPr sz="1150">
              <a:solidFill>
                <a:srgbClr val="1155CC"/>
              </a:solidFill>
            </a:endParaRPr>
          </a:p>
          <a:p>
            <a:pPr indent="457200" lvl="0" marL="1371600" rtl="0" algn="l">
              <a:lnSpc>
                <a:spcPct val="160000"/>
              </a:lnSpc>
              <a:spcBef>
                <a:spcPts val="1400"/>
              </a:spcBef>
              <a:spcAft>
                <a:spcPts val="0"/>
              </a:spcAft>
              <a:buNone/>
            </a:pPr>
            <a:r>
              <a:rPr lang="en" sz="1150">
                <a:solidFill>
                  <a:srgbClr val="1155CC"/>
                </a:solidFill>
              </a:rPr>
              <a:t>summarise(moyenne_numcol = mean(numcol, na.rm = TRUE))</a:t>
            </a:r>
            <a:endParaRPr sz="1150">
              <a:solidFill>
                <a:srgbClr val="1155CC"/>
              </a:solidFill>
            </a:endParaRPr>
          </a:p>
          <a:p>
            <a:pPr indent="0" lvl="0" marL="0" rtl="0" algn="l">
              <a:lnSpc>
                <a:spcPct val="160000"/>
              </a:lnSpc>
              <a:spcBef>
                <a:spcPts val="1400"/>
              </a:spcBef>
              <a:spcAft>
                <a:spcPts val="0"/>
              </a:spcAft>
              <a:buNone/>
            </a:pPr>
            <a:r>
              <a:t/>
            </a:r>
            <a:endParaRPr sz="1150">
              <a:solidFill>
                <a:srgbClr val="333333"/>
              </a:solidFill>
            </a:endParaRPr>
          </a:p>
          <a:p>
            <a:pPr indent="0" lvl="0" marL="0" rtl="0" algn="l">
              <a:lnSpc>
                <a:spcPct val="160000"/>
              </a:lnSpc>
              <a:spcBef>
                <a:spcPts val="1400"/>
              </a:spcBef>
              <a:spcAft>
                <a:spcPts val="0"/>
              </a:spcAft>
              <a:buNone/>
            </a:pPr>
            <a:r>
              <a:t/>
            </a:r>
            <a:endParaRPr sz="1150">
              <a:solidFill>
                <a:srgbClr val="333333"/>
              </a:solidFill>
            </a:endParaRPr>
          </a:p>
          <a:p>
            <a:pPr indent="0" lvl="0" marL="0" rtl="0" algn="l">
              <a:lnSpc>
                <a:spcPct val="160000"/>
              </a:lnSpc>
              <a:spcBef>
                <a:spcPts val="1400"/>
              </a:spcBef>
              <a:spcAft>
                <a:spcPts val="0"/>
              </a:spcAft>
              <a:buNone/>
            </a:pPr>
            <a:r>
              <a:t/>
            </a:r>
            <a:endParaRPr b="1" sz="1650">
              <a:solidFill>
                <a:srgbClr val="000000"/>
              </a:solidFill>
              <a:highlight>
                <a:srgbClr val="343541"/>
              </a:highlight>
              <a:latin typeface="Roboto"/>
              <a:ea typeface="Roboto"/>
              <a:cs typeface="Roboto"/>
              <a:sym typeface="Roboto"/>
            </a:endParaRPr>
          </a:p>
          <a:p>
            <a:pPr indent="0" lvl="0" marL="0" rtl="0" algn="l">
              <a:lnSpc>
                <a:spcPct val="160000"/>
              </a:lnSpc>
              <a:spcBef>
                <a:spcPts val="1400"/>
              </a:spcBef>
              <a:spcAft>
                <a:spcPts val="0"/>
              </a:spcAft>
              <a:buNone/>
            </a:pPr>
            <a:r>
              <a:t/>
            </a:r>
            <a:endParaRPr b="1" sz="1650">
              <a:solidFill>
                <a:srgbClr val="000000"/>
              </a:solidFill>
              <a:highlight>
                <a:srgbClr val="343541"/>
              </a:highlight>
              <a:latin typeface="Roboto"/>
              <a:ea typeface="Roboto"/>
              <a:cs typeface="Roboto"/>
              <a:sym typeface="Roboto"/>
            </a:endParaRPr>
          </a:p>
          <a:p>
            <a:pPr indent="0" lvl="0" marL="0" rtl="0" algn="l">
              <a:lnSpc>
                <a:spcPct val="160000"/>
              </a:lnSpc>
              <a:spcBef>
                <a:spcPts val="1400"/>
              </a:spcBef>
              <a:spcAft>
                <a:spcPts val="0"/>
              </a:spcAft>
              <a:buNone/>
            </a:pPr>
            <a:r>
              <a:t/>
            </a:r>
            <a:endParaRPr b="1" sz="1650">
              <a:solidFill>
                <a:srgbClr val="000000"/>
              </a:solidFill>
              <a:highlight>
                <a:srgbClr val="343541"/>
              </a:highlight>
              <a:latin typeface="Roboto"/>
              <a:ea typeface="Roboto"/>
              <a:cs typeface="Roboto"/>
              <a:sym typeface="Roboto"/>
            </a:endParaRPr>
          </a:p>
          <a:p>
            <a:pPr indent="0" lvl="0" marL="0" rtl="0" algn="l">
              <a:spcBef>
                <a:spcPts val="400"/>
              </a:spcBef>
              <a:spcAft>
                <a:spcPts val="0"/>
              </a:spcAft>
              <a:buNone/>
            </a:pPr>
            <a:r>
              <a:t/>
            </a:r>
            <a:endParaRPr sz="1100">
              <a:solidFill>
                <a:srgbClr val="000000"/>
              </a:solidFill>
              <a:latin typeface="Arial"/>
              <a:ea typeface="Arial"/>
              <a:cs typeface="Arial"/>
              <a:sym typeface="Arial"/>
            </a:endParaRPr>
          </a:p>
          <a:p>
            <a:pPr indent="0" lvl="0" marL="0" rtl="0" algn="l">
              <a:lnSpc>
                <a:spcPct val="160000"/>
              </a:lnSpc>
              <a:spcBef>
                <a:spcPts val="1400"/>
              </a:spcBef>
              <a:spcAft>
                <a:spcPts val="0"/>
              </a:spcAft>
              <a:buNone/>
            </a:pPr>
            <a:r>
              <a:t/>
            </a:r>
            <a:endParaRPr sz="1150">
              <a:solidFill>
                <a:srgbClr val="333333"/>
              </a:solidFill>
            </a:endParaRPr>
          </a:p>
          <a:p>
            <a:pPr indent="0" lvl="0" marL="0" rtl="0" algn="l">
              <a:lnSpc>
                <a:spcPct val="160000"/>
              </a:lnSpc>
              <a:spcBef>
                <a:spcPts val="1400"/>
              </a:spcBef>
              <a:spcAft>
                <a:spcPts val="0"/>
              </a:spcAft>
              <a:buNone/>
            </a:pPr>
            <a:r>
              <a:t/>
            </a:r>
            <a:endParaRPr sz="1150">
              <a:solidFill>
                <a:srgbClr val="333333"/>
              </a:solidFill>
            </a:endParaRPr>
          </a:p>
          <a:p>
            <a:pPr indent="0" lvl="0" marL="0" rtl="0" algn="l">
              <a:lnSpc>
                <a:spcPct val="160000"/>
              </a:lnSpc>
              <a:spcBef>
                <a:spcPts val="1400"/>
              </a:spcBef>
              <a:spcAft>
                <a:spcPts val="0"/>
              </a:spcAft>
              <a:buNone/>
            </a:pPr>
            <a:r>
              <a:t/>
            </a:r>
            <a:endParaRPr sz="1650">
              <a:solidFill>
                <a:srgbClr val="000000"/>
              </a:solidFill>
              <a:highlight>
                <a:srgbClr val="343541"/>
              </a:highlight>
              <a:latin typeface="Roboto"/>
              <a:ea typeface="Roboto"/>
              <a:cs typeface="Roboto"/>
              <a:sym typeface="Roboto"/>
            </a:endParaRPr>
          </a:p>
          <a:p>
            <a:pPr indent="0" lvl="0" marL="0" rtl="0" algn="l">
              <a:lnSpc>
                <a:spcPct val="160000"/>
              </a:lnSpc>
              <a:spcBef>
                <a:spcPts val="1400"/>
              </a:spcBef>
              <a:spcAft>
                <a:spcPts val="0"/>
              </a:spcAft>
              <a:buNone/>
            </a:pPr>
            <a:r>
              <a:t/>
            </a:r>
            <a:endParaRPr sz="1650">
              <a:solidFill>
                <a:srgbClr val="000000"/>
              </a:solidFill>
              <a:highlight>
                <a:srgbClr val="343541"/>
              </a:highlight>
              <a:latin typeface="Roboto"/>
              <a:ea typeface="Roboto"/>
              <a:cs typeface="Roboto"/>
              <a:sym typeface="Roboto"/>
            </a:endParaRPr>
          </a:p>
          <a:p>
            <a:pPr indent="0" lvl="0" marL="0" rtl="0" algn="l">
              <a:lnSpc>
                <a:spcPct val="95000"/>
              </a:lnSpc>
              <a:spcBef>
                <a:spcPts val="400"/>
              </a:spcBef>
              <a:spcAft>
                <a:spcPts val="1200"/>
              </a:spcAft>
              <a:buSzPts val="605"/>
              <a:buNone/>
            </a:pPr>
            <a:r>
              <a:t/>
            </a:r>
            <a:endParaRPr sz="1014"/>
          </a:p>
        </p:txBody>
      </p:sp>
      <p:sp>
        <p:nvSpPr>
          <p:cNvPr id="310" name="Google Shape;310;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1"/>
          <p:cNvSpPr txBox="1"/>
          <p:nvPr>
            <p:ph type="title"/>
          </p:nvPr>
        </p:nvSpPr>
        <p:spPr>
          <a:xfrm>
            <a:off x="727650" y="6364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Résumé des fonctions</a:t>
            </a:r>
            <a:endParaRPr sz="2300"/>
          </a:p>
          <a:p>
            <a:pPr indent="0" lvl="0" marL="0" rtl="0" algn="l">
              <a:lnSpc>
                <a:spcPct val="115000"/>
              </a:lnSpc>
              <a:spcBef>
                <a:spcPts val="1200"/>
              </a:spcBef>
              <a:spcAft>
                <a:spcPts val="1200"/>
              </a:spcAft>
              <a:buNone/>
            </a:pPr>
            <a:r>
              <a:t/>
            </a:r>
            <a:endParaRPr sz="2300"/>
          </a:p>
        </p:txBody>
      </p:sp>
      <p:sp>
        <p:nvSpPr>
          <p:cNvPr id="316" name="Google Shape;316;p41"/>
          <p:cNvSpPr txBox="1"/>
          <p:nvPr>
            <p:ph idx="1" type="body"/>
          </p:nvPr>
        </p:nvSpPr>
        <p:spPr>
          <a:xfrm>
            <a:off x="758625" y="1310275"/>
            <a:ext cx="7688700" cy="3706800"/>
          </a:xfrm>
          <a:prstGeom prst="rect">
            <a:avLst/>
          </a:prstGeom>
        </p:spPr>
        <p:txBody>
          <a:bodyPr anchorCtr="0" anchor="t" bIns="91425" lIns="91425" spcFirstLastPara="1" rIns="91425" wrap="square" tIns="91425">
            <a:noAutofit/>
          </a:bodyPr>
          <a:lstStyle/>
          <a:p>
            <a:pPr indent="0" lvl="0" marL="0" rtl="0" algn="l">
              <a:lnSpc>
                <a:spcPct val="160000"/>
              </a:lnSpc>
              <a:spcBef>
                <a:spcPts val="1400"/>
              </a:spcBef>
              <a:spcAft>
                <a:spcPts val="0"/>
              </a:spcAft>
              <a:buNone/>
            </a:pPr>
            <a:r>
              <a:rPr lang="en" sz="1150">
                <a:solidFill>
                  <a:srgbClr val="333333"/>
                </a:solidFill>
              </a:rPr>
              <a:t>5. </a:t>
            </a:r>
            <a:r>
              <a:rPr lang="en" sz="1150">
                <a:solidFill>
                  <a:srgbClr val="1155CC"/>
                </a:solidFill>
              </a:rPr>
              <a:t>table()</a:t>
            </a:r>
            <a:r>
              <a:rPr lang="en" sz="1150">
                <a:solidFill>
                  <a:srgbClr val="333333"/>
                </a:solidFill>
              </a:rPr>
              <a:t>: </a:t>
            </a:r>
            <a:r>
              <a:rPr lang="en" sz="1150">
                <a:solidFill>
                  <a:srgbClr val="333333"/>
                </a:solidFill>
              </a:rPr>
              <a:t>créer</a:t>
            </a:r>
            <a:r>
              <a:rPr lang="en" sz="1150">
                <a:solidFill>
                  <a:srgbClr val="333333"/>
                </a:solidFill>
              </a:rPr>
              <a:t> un tableau de contingence des données.</a:t>
            </a:r>
            <a:endParaRPr sz="1150">
              <a:solidFill>
                <a:srgbClr val="333333"/>
              </a:solidFill>
            </a:endParaRPr>
          </a:p>
          <a:p>
            <a:pPr indent="0" lvl="0" marL="0" rtl="0" algn="l">
              <a:lnSpc>
                <a:spcPct val="160000"/>
              </a:lnSpc>
              <a:spcBef>
                <a:spcPts val="1400"/>
              </a:spcBef>
              <a:spcAft>
                <a:spcPts val="0"/>
              </a:spcAft>
              <a:buNone/>
            </a:pPr>
            <a:r>
              <a:rPr lang="en" sz="1150">
                <a:solidFill>
                  <a:srgbClr val="1155CC"/>
                </a:solidFill>
              </a:rPr>
              <a:t>tableau_annee &lt;- table(honey_data$year)</a:t>
            </a:r>
            <a:endParaRPr sz="1150">
              <a:solidFill>
                <a:srgbClr val="1155CC"/>
              </a:solidFill>
            </a:endParaRPr>
          </a:p>
          <a:p>
            <a:pPr indent="0" lvl="0" marL="0" rtl="0" algn="l">
              <a:lnSpc>
                <a:spcPct val="160000"/>
              </a:lnSpc>
              <a:spcBef>
                <a:spcPts val="1400"/>
              </a:spcBef>
              <a:spcAft>
                <a:spcPts val="0"/>
              </a:spcAft>
              <a:buNone/>
            </a:pPr>
            <a:r>
              <a:rPr lang="en" sz="1150">
                <a:solidFill>
                  <a:srgbClr val="333333"/>
                </a:solidFill>
              </a:rPr>
              <a:t>6. </a:t>
            </a:r>
            <a:r>
              <a:rPr lang="en" sz="1150">
                <a:solidFill>
                  <a:srgbClr val="1155CC"/>
                </a:solidFill>
              </a:rPr>
              <a:t>theme()</a:t>
            </a:r>
            <a:r>
              <a:rPr lang="en" sz="1150">
                <a:solidFill>
                  <a:srgbClr val="333333"/>
                </a:solidFill>
              </a:rPr>
              <a:t>:  permet de personnaliser l'apparence d'un graphique. </a:t>
            </a:r>
            <a:endParaRPr sz="1150">
              <a:solidFill>
                <a:srgbClr val="333333"/>
              </a:solidFill>
            </a:endParaRPr>
          </a:p>
          <a:p>
            <a:pPr indent="0" lvl="0" marL="0" rtl="0" algn="l">
              <a:lnSpc>
                <a:spcPct val="160000"/>
              </a:lnSpc>
              <a:spcBef>
                <a:spcPts val="1400"/>
              </a:spcBef>
              <a:spcAft>
                <a:spcPts val="0"/>
              </a:spcAft>
              <a:buNone/>
            </a:pPr>
            <a:r>
              <a:rPr lang="en" sz="1150">
                <a:solidFill>
                  <a:srgbClr val="1155CC"/>
                </a:solidFill>
              </a:rPr>
              <a:t>ggplot(moyenne_numcol_par_etat, aes(x = state, y = moyenne_numcol)) +</a:t>
            </a:r>
            <a:endParaRPr sz="1150">
              <a:solidFill>
                <a:srgbClr val="1155CC"/>
              </a:solidFill>
            </a:endParaRPr>
          </a:p>
          <a:p>
            <a:pPr indent="0" lvl="0" marL="0" rtl="0" algn="l">
              <a:lnSpc>
                <a:spcPct val="160000"/>
              </a:lnSpc>
              <a:spcBef>
                <a:spcPts val="1400"/>
              </a:spcBef>
              <a:spcAft>
                <a:spcPts val="0"/>
              </a:spcAft>
              <a:buNone/>
            </a:pPr>
            <a:r>
              <a:rPr lang="en" sz="1150">
                <a:solidFill>
                  <a:srgbClr val="1155CC"/>
                </a:solidFill>
              </a:rPr>
              <a:t>  geom_bar(stat = "identity") +</a:t>
            </a:r>
            <a:endParaRPr sz="1150">
              <a:solidFill>
                <a:srgbClr val="1155CC"/>
              </a:solidFill>
            </a:endParaRPr>
          </a:p>
          <a:p>
            <a:pPr indent="0" lvl="0" marL="0" rtl="0" algn="l">
              <a:lnSpc>
                <a:spcPct val="160000"/>
              </a:lnSpc>
              <a:spcBef>
                <a:spcPts val="1400"/>
              </a:spcBef>
              <a:spcAft>
                <a:spcPts val="0"/>
              </a:spcAft>
              <a:buNone/>
            </a:pPr>
            <a:r>
              <a:rPr lang="en" sz="1150">
                <a:solidFill>
                  <a:srgbClr val="1155CC"/>
                </a:solidFill>
              </a:rPr>
              <a:t>  theme(axis.text.x = element_text(angle = 90))</a:t>
            </a:r>
            <a:endParaRPr sz="1150">
              <a:solidFill>
                <a:srgbClr val="1155CC"/>
              </a:solidFill>
            </a:endParaRPr>
          </a:p>
          <a:p>
            <a:pPr indent="0" lvl="0" marL="0" rtl="0" algn="l">
              <a:lnSpc>
                <a:spcPct val="160000"/>
              </a:lnSpc>
              <a:spcBef>
                <a:spcPts val="1400"/>
              </a:spcBef>
              <a:spcAft>
                <a:spcPts val="0"/>
              </a:spcAft>
              <a:buNone/>
            </a:pPr>
            <a:r>
              <a:t/>
            </a:r>
            <a:endParaRPr b="1" sz="1650">
              <a:solidFill>
                <a:srgbClr val="000000"/>
              </a:solidFill>
              <a:highlight>
                <a:srgbClr val="343541"/>
              </a:highlight>
              <a:latin typeface="Roboto"/>
              <a:ea typeface="Roboto"/>
              <a:cs typeface="Roboto"/>
              <a:sym typeface="Roboto"/>
            </a:endParaRPr>
          </a:p>
          <a:p>
            <a:pPr indent="0" lvl="0" marL="0" rtl="0" algn="l">
              <a:lnSpc>
                <a:spcPct val="160000"/>
              </a:lnSpc>
              <a:spcBef>
                <a:spcPts val="1400"/>
              </a:spcBef>
              <a:spcAft>
                <a:spcPts val="0"/>
              </a:spcAft>
              <a:buNone/>
            </a:pPr>
            <a:r>
              <a:t/>
            </a:r>
            <a:endParaRPr b="1" sz="1650">
              <a:solidFill>
                <a:srgbClr val="000000"/>
              </a:solidFill>
              <a:highlight>
                <a:srgbClr val="343541"/>
              </a:highlight>
              <a:latin typeface="Roboto"/>
              <a:ea typeface="Roboto"/>
              <a:cs typeface="Roboto"/>
              <a:sym typeface="Roboto"/>
            </a:endParaRPr>
          </a:p>
          <a:p>
            <a:pPr indent="0" lvl="0" marL="0" rtl="0" algn="l">
              <a:lnSpc>
                <a:spcPct val="160000"/>
              </a:lnSpc>
              <a:spcBef>
                <a:spcPts val="1400"/>
              </a:spcBef>
              <a:spcAft>
                <a:spcPts val="0"/>
              </a:spcAft>
              <a:buNone/>
            </a:pPr>
            <a:r>
              <a:t/>
            </a:r>
            <a:endParaRPr b="1" sz="1650">
              <a:solidFill>
                <a:srgbClr val="000000"/>
              </a:solidFill>
              <a:highlight>
                <a:srgbClr val="343541"/>
              </a:highlight>
              <a:latin typeface="Roboto"/>
              <a:ea typeface="Roboto"/>
              <a:cs typeface="Roboto"/>
              <a:sym typeface="Roboto"/>
            </a:endParaRPr>
          </a:p>
          <a:p>
            <a:pPr indent="0" lvl="0" marL="0" rtl="0" algn="l">
              <a:spcBef>
                <a:spcPts val="400"/>
              </a:spcBef>
              <a:spcAft>
                <a:spcPts val="0"/>
              </a:spcAft>
              <a:buNone/>
            </a:pPr>
            <a:r>
              <a:t/>
            </a:r>
            <a:endParaRPr sz="1100">
              <a:solidFill>
                <a:srgbClr val="000000"/>
              </a:solidFill>
              <a:latin typeface="Arial"/>
              <a:ea typeface="Arial"/>
              <a:cs typeface="Arial"/>
              <a:sym typeface="Arial"/>
            </a:endParaRPr>
          </a:p>
          <a:p>
            <a:pPr indent="0" lvl="0" marL="0" rtl="0" algn="l">
              <a:lnSpc>
                <a:spcPct val="160000"/>
              </a:lnSpc>
              <a:spcBef>
                <a:spcPts val="1400"/>
              </a:spcBef>
              <a:spcAft>
                <a:spcPts val="0"/>
              </a:spcAft>
              <a:buNone/>
            </a:pPr>
            <a:r>
              <a:t/>
            </a:r>
            <a:endParaRPr sz="1150">
              <a:solidFill>
                <a:srgbClr val="333333"/>
              </a:solidFill>
            </a:endParaRPr>
          </a:p>
          <a:p>
            <a:pPr indent="0" lvl="0" marL="0" rtl="0" algn="l">
              <a:lnSpc>
                <a:spcPct val="160000"/>
              </a:lnSpc>
              <a:spcBef>
                <a:spcPts val="1400"/>
              </a:spcBef>
              <a:spcAft>
                <a:spcPts val="0"/>
              </a:spcAft>
              <a:buNone/>
            </a:pPr>
            <a:r>
              <a:t/>
            </a:r>
            <a:endParaRPr sz="1150">
              <a:solidFill>
                <a:srgbClr val="333333"/>
              </a:solidFill>
            </a:endParaRPr>
          </a:p>
          <a:p>
            <a:pPr indent="0" lvl="0" marL="0" rtl="0" algn="l">
              <a:lnSpc>
                <a:spcPct val="160000"/>
              </a:lnSpc>
              <a:spcBef>
                <a:spcPts val="1400"/>
              </a:spcBef>
              <a:spcAft>
                <a:spcPts val="0"/>
              </a:spcAft>
              <a:buNone/>
            </a:pPr>
            <a:r>
              <a:t/>
            </a:r>
            <a:endParaRPr sz="1650">
              <a:solidFill>
                <a:srgbClr val="000000"/>
              </a:solidFill>
              <a:highlight>
                <a:srgbClr val="343541"/>
              </a:highlight>
              <a:latin typeface="Roboto"/>
              <a:ea typeface="Roboto"/>
              <a:cs typeface="Roboto"/>
              <a:sym typeface="Roboto"/>
            </a:endParaRPr>
          </a:p>
          <a:p>
            <a:pPr indent="0" lvl="0" marL="0" rtl="0" algn="l">
              <a:lnSpc>
                <a:spcPct val="160000"/>
              </a:lnSpc>
              <a:spcBef>
                <a:spcPts val="1400"/>
              </a:spcBef>
              <a:spcAft>
                <a:spcPts val="0"/>
              </a:spcAft>
              <a:buNone/>
            </a:pPr>
            <a:r>
              <a:t/>
            </a:r>
            <a:endParaRPr sz="1650">
              <a:solidFill>
                <a:srgbClr val="000000"/>
              </a:solidFill>
              <a:highlight>
                <a:srgbClr val="343541"/>
              </a:highlight>
              <a:latin typeface="Roboto"/>
              <a:ea typeface="Roboto"/>
              <a:cs typeface="Roboto"/>
              <a:sym typeface="Roboto"/>
            </a:endParaRPr>
          </a:p>
          <a:p>
            <a:pPr indent="0" lvl="0" marL="0" rtl="0" algn="l">
              <a:lnSpc>
                <a:spcPct val="95000"/>
              </a:lnSpc>
              <a:spcBef>
                <a:spcPts val="400"/>
              </a:spcBef>
              <a:spcAft>
                <a:spcPts val="1200"/>
              </a:spcAft>
              <a:buSzPts val="605"/>
              <a:buNone/>
            </a:pPr>
            <a:r>
              <a:t/>
            </a:r>
            <a:endParaRPr sz="1014"/>
          </a:p>
        </p:txBody>
      </p:sp>
      <p:sp>
        <p:nvSpPr>
          <p:cNvPr id="317" name="Google Shape;317;p4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750375" y="623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Plan détaillé</a:t>
            </a:r>
            <a:endParaRPr/>
          </a:p>
        </p:txBody>
      </p:sp>
      <p:sp>
        <p:nvSpPr>
          <p:cNvPr id="106" name="Google Shape;106;p15"/>
          <p:cNvSpPr txBox="1"/>
          <p:nvPr>
            <p:ph idx="1" type="body"/>
          </p:nvPr>
        </p:nvSpPr>
        <p:spPr>
          <a:xfrm>
            <a:off x="799750" y="1819400"/>
            <a:ext cx="7688700" cy="30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 Rstudio</a:t>
            </a:r>
            <a:endParaRPr sz="1200"/>
          </a:p>
          <a:p>
            <a:pPr indent="0" lvl="0" marL="0" rtl="0" algn="l">
              <a:spcBef>
                <a:spcPts val="1200"/>
              </a:spcBef>
              <a:spcAft>
                <a:spcPts val="0"/>
              </a:spcAft>
              <a:buNone/>
            </a:pPr>
            <a:r>
              <a:rPr lang="en" sz="1200"/>
              <a:t>C’est quoi les “dataframe” ?</a:t>
            </a:r>
            <a:endParaRPr sz="1200"/>
          </a:p>
          <a:p>
            <a:pPr indent="0" lvl="0" marL="0" rtl="0" algn="l">
              <a:spcBef>
                <a:spcPts val="1200"/>
              </a:spcBef>
              <a:spcAft>
                <a:spcPts val="0"/>
              </a:spcAft>
              <a:buNone/>
            </a:pPr>
            <a:r>
              <a:rPr lang="en" sz="1200"/>
              <a:t>Rmarkdown et R shiny</a:t>
            </a:r>
            <a:endParaRPr sz="1200"/>
          </a:p>
          <a:p>
            <a:pPr indent="0" lvl="0" marL="0" rtl="0" algn="l">
              <a:spcBef>
                <a:spcPts val="1200"/>
              </a:spcBef>
              <a:spcAft>
                <a:spcPts val="0"/>
              </a:spcAft>
              <a:buNone/>
            </a:pPr>
            <a:r>
              <a:rPr lang="en" sz="1200"/>
              <a:t>Lecture</a:t>
            </a:r>
            <a:r>
              <a:rPr lang="en" sz="1200"/>
              <a:t> et écriture des fichiers externes à partir de R (Production du miel aux USA)</a:t>
            </a:r>
            <a:endParaRPr sz="1200"/>
          </a:p>
          <a:p>
            <a:pPr indent="0" lvl="0" marL="0" rtl="0" algn="l">
              <a:spcBef>
                <a:spcPts val="1200"/>
              </a:spcBef>
              <a:spcAft>
                <a:spcPts val="0"/>
              </a:spcAft>
              <a:buNone/>
            </a:pPr>
            <a:r>
              <a:rPr lang="en" sz="1200"/>
              <a:t>Types de données et objets</a:t>
            </a:r>
            <a:endParaRPr sz="1200"/>
          </a:p>
          <a:p>
            <a:pPr indent="0" lvl="0" marL="0" rtl="0" algn="l">
              <a:spcBef>
                <a:spcPts val="1200"/>
              </a:spcBef>
              <a:spcAft>
                <a:spcPts val="0"/>
              </a:spcAft>
              <a:buNone/>
            </a:pPr>
            <a:r>
              <a:rPr lang="en" sz="1200"/>
              <a:t>Les données d’exemple de production du miel aux USA</a:t>
            </a:r>
            <a:endParaRPr sz="1200"/>
          </a:p>
          <a:p>
            <a:pPr indent="0" lvl="0" marL="0" rtl="0" algn="l">
              <a:spcBef>
                <a:spcPts val="1200"/>
              </a:spcBef>
              <a:spcAft>
                <a:spcPts val="0"/>
              </a:spcAft>
              <a:buNone/>
            </a:pPr>
            <a:r>
              <a:rPr lang="en" sz="1200"/>
              <a:t>Extraction d’éléments</a:t>
            </a:r>
            <a:endParaRPr sz="1200"/>
          </a:p>
          <a:p>
            <a:pPr indent="0" lvl="0" marL="0" rtl="0" algn="l">
              <a:spcBef>
                <a:spcPts val="1200"/>
              </a:spcBef>
              <a:spcAft>
                <a:spcPts val="1200"/>
              </a:spcAft>
              <a:buNone/>
            </a:pPr>
            <a:r>
              <a:rPr lang="en" sz="1200"/>
              <a:t>Conversion des types de données</a:t>
            </a:r>
            <a:endParaRPr sz="1200"/>
          </a:p>
        </p:txBody>
      </p:sp>
      <p:sp>
        <p:nvSpPr>
          <p:cNvPr id="107" name="Google Shape;107;p15"/>
          <p:cNvSpPr txBox="1"/>
          <p:nvPr>
            <p:ph type="title"/>
          </p:nvPr>
        </p:nvSpPr>
        <p:spPr>
          <a:xfrm>
            <a:off x="750375" y="1284200"/>
            <a:ext cx="76887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40"/>
              <a:t>Introduction à R</a:t>
            </a:r>
            <a:endParaRPr sz="2040"/>
          </a:p>
        </p:txBody>
      </p:sp>
      <p:sp>
        <p:nvSpPr>
          <p:cNvPr id="108" name="Google Shape;108;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2"/>
          <p:cNvSpPr txBox="1"/>
          <p:nvPr>
            <p:ph type="title"/>
          </p:nvPr>
        </p:nvSpPr>
        <p:spPr>
          <a:xfrm>
            <a:off x="727650" y="636475"/>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t>TP, le dataframe de Vin </a:t>
            </a:r>
            <a:endParaRPr sz="2300"/>
          </a:p>
          <a:p>
            <a:pPr indent="0" lvl="0" marL="0" rtl="0" algn="l">
              <a:lnSpc>
                <a:spcPct val="115000"/>
              </a:lnSpc>
              <a:spcBef>
                <a:spcPts val="1200"/>
              </a:spcBef>
              <a:spcAft>
                <a:spcPts val="1200"/>
              </a:spcAft>
              <a:buNone/>
            </a:pPr>
            <a:r>
              <a:t/>
            </a:r>
            <a:endParaRPr sz="2300"/>
          </a:p>
        </p:txBody>
      </p:sp>
      <p:sp>
        <p:nvSpPr>
          <p:cNvPr id="323" name="Google Shape;323;p42"/>
          <p:cNvSpPr txBox="1"/>
          <p:nvPr>
            <p:ph idx="1" type="body"/>
          </p:nvPr>
        </p:nvSpPr>
        <p:spPr>
          <a:xfrm>
            <a:off x="758625" y="1310275"/>
            <a:ext cx="7688700" cy="3706800"/>
          </a:xfrm>
          <a:prstGeom prst="rect">
            <a:avLst/>
          </a:prstGeom>
        </p:spPr>
        <p:txBody>
          <a:bodyPr anchorCtr="0" anchor="t" bIns="91425" lIns="91425" spcFirstLastPara="1" rIns="91425" wrap="square" tIns="91425">
            <a:noAutofit/>
          </a:bodyPr>
          <a:lstStyle/>
          <a:p>
            <a:pPr indent="0" lvl="0" marL="0" rtl="0" algn="ctr">
              <a:lnSpc>
                <a:spcPct val="160000"/>
              </a:lnSpc>
              <a:spcBef>
                <a:spcPts val="1400"/>
              </a:spcBef>
              <a:spcAft>
                <a:spcPts val="0"/>
              </a:spcAft>
              <a:buNone/>
            </a:pPr>
            <a:r>
              <a:rPr b="1" i="1" lang="en" sz="1150">
                <a:solidFill>
                  <a:srgbClr val="333333"/>
                </a:solidFill>
              </a:rPr>
              <a:t>Le dataframe wine_data contient des critiques de vins, incluant des évaluations (points), des informations sur le prix, le pays d'origine, la province, la région, le nom du dégustateur et le nom de la cave. Il offre un aperçu des caractéristiques et des perceptions de divers vins du monde entier, permettant des analyses approfondies sur la qualité, la popularité et la valeur des vins en fonction de divers facteurs géographiques et descriptifs.</a:t>
            </a:r>
            <a:endParaRPr b="1" i="1" sz="1150">
              <a:solidFill>
                <a:srgbClr val="1155CC"/>
              </a:solidFill>
            </a:endParaRPr>
          </a:p>
          <a:p>
            <a:pPr indent="0" lvl="0" marL="0" rtl="0" algn="l">
              <a:lnSpc>
                <a:spcPct val="160000"/>
              </a:lnSpc>
              <a:spcBef>
                <a:spcPts val="1400"/>
              </a:spcBef>
              <a:spcAft>
                <a:spcPts val="0"/>
              </a:spcAft>
              <a:buNone/>
            </a:pPr>
            <a:r>
              <a:t/>
            </a:r>
            <a:endParaRPr b="1" sz="1650">
              <a:solidFill>
                <a:srgbClr val="000000"/>
              </a:solidFill>
              <a:highlight>
                <a:srgbClr val="343541"/>
              </a:highlight>
              <a:latin typeface="Roboto"/>
              <a:ea typeface="Roboto"/>
              <a:cs typeface="Roboto"/>
              <a:sym typeface="Roboto"/>
            </a:endParaRPr>
          </a:p>
          <a:p>
            <a:pPr indent="0" lvl="0" marL="0" rtl="0" algn="l">
              <a:lnSpc>
                <a:spcPct val="160000"/>
              </a:lnSpc>
              <a:spcBef>
                <a:spcPts val="1400"/>
              </a:spcBef>
              <a:spcAft>
                <a:spcPts val="0"/>
              </a:spcAft>
              <a:buNone/>
            </a:pPr>
            <a:r>
              <a:t/>
            </a:r>
            <a:endParaRPr b="1" sz="1650">
              <a:solidFill>
                <a:srgbClr val="000000"/>
              </a:solidFill>
              <a:highlight>
                <a:srgbClr val="343541"/>
              </a:highlight>
              <a:latin typeface="Roboto"/>
              <a:ea typeface="Roboto"/>
              <a:cs typeface="Roboto"/>
              <a:sym typeface="Roboto"/>
            </a:endParaRPr>
          </a:p>
          <a:p>
            <a:pPr indent="0" lvl="0" marL="0" rtl="0" algn="l">
              <a:lnSpc>
                <a:spcPct val="160000"/>
              </a:lnSpc>
              <a:spcBef>
                <a:spcPts val="1400"/>
              </a:spcBef>
              <a:spcAft>
                <a:spcPts val="0"/>
              </a:spcAft>
              <a:buNone/>
            </a:pPr>
            <a:r>
              <a:t/>
            </a:r>
            <a:endParaRPr b="1" sz="1650">
              <a:solidFill>
                <a:srgbClr val="000000"/>
              </a:solidFill>
              <a:highlight>
                <a:srgbClr val="343541"/>
              </a:highlight>
              <a:latin typeface="Roboto"/>
              <a:ea typeface="Roboto"/>
              <a:cs typeface="Roboto"/>
              <a:sym typeface="Roboto"/>
            </a:endParaRPr>
          </a:p>
          <a:p>
            <a:pPr indent="0" lvl="0" marL="0" rtl="0" algn="l">
              <a:spcBef>
                <a:spcPts val="400"/>
              </a:spcBef>
              <a:spcAft>
                <a:spcPts val="0"/>
              </a:spcAft>
              <a:buNone/>
            </a:pPr>
            <a:r>
              <a:t/>
            </a:r>
            <a:endParaRPr sz="1100">
              <a:solidFill>
                <a:srgbClr val="000000"/>
              </a:solidFill>
              <a:latin typeface="Arial"/>
              <a:ea typeface="Arial"/>
              <a:cs typeface="Arial"/>
              <a:sym typeface="Arial"/>
            </a:endParaRPr>
          </a:p>
          <a:p>
            <a:pPr indent="0" lvl="0" marL="0" rtl="0" algn="l">
              <a:lnSpc>
                <a:spcPct val="160000"/>
              </a:lnSpc>
              <a:spcBef>
                <a:spcPts val="1400"/>
              </a:spcBef>
              <a:spcAft>
                <a:spcPts val="0"/>
              </a:spcAft>
              <a:buNone/>
            </a:pPr>
            <a:r>
              <a:t/>
            </a:r>
            <a:endParaRPr sz="1150">
              <a:solidFill>
                <a:srgbClr val="333333"/>
              </a:solidFill>
            </a:endParaRPr>
          </a:p>
          <a:p>
            <a:pPr indent="0" lvl="0" marL="0" rtl="0" algn="l">
              <a:lnSpc>
                <a:spcPct val="160000"/>
              </a:lnSpc>
              <a:spcBef>
                <a:spcPts val="1400"/>
              </a:spcBef>
              <a:spcAft>
                <a:spcPts val="0"/>
              </a:spcAft>
              <a:buNone/>
            </a:pPr>
            <a:r>
              <a:t/>
            </a:r>
            <a:endParaRPr sz="1150">
              <a:solidFill>
                <a:srgbClr val="333333"/>
              </a:solidFill>
            </a:endParaRPr>
          </a:p>
          <a:p>
            <a:pPr indent="0" lvl="0" marL="0" rtl="0" algn="l">
              <a:lnSpc>
                <a:spcPct val="160000"/>
              </a:lnSpc>
              <a:spcBef>
                <a:spcPts val="1400"/>
              </a:spcBef>
              <a:spcAft>
                <a:spcPts val="0"/>
              </a:spcAft>
              <a:buNone/>
            </a:pPr>
            <a:r>
              <a:t/>
            </a:r>
            <a:endParaRPr sz="1650">
              <a:solidFill>
                <a:srgbClr val="000000"/>
              </a:solidFill>
              <a:highlight>
                <a:srgbClr val="343541"/>
              </a:highlight>
              <a:latin typeface="Roboto"/>
              <a:ea typeface="Roboto"/>
              <a:cs typeface="Roboto"/>
              <a:sym typeface="Roboto"/>
            </a:endParaRPr>
          </a:p>
          <a:p>
            <a:pPr indent="0" lvl="0" marL="0" rtl="0" algn="l">
              <a:lnSpc>
                <a:spcPct val="160000"/>
              </a:lnSpc>
              <a:spcBef>
                <a:spcPts val="1400"/>
              </a:spcBef>
              <a:spcAft>
                <a:spcPts val="0"/>
              </a:spcAft>
              <a:buNone/>
            </a:pPr>
            <a:r>
              <a:t/>
            </a:r>
            <a:endParaRPr sz="1650">
              <a:solidFill>
                <a:srgbClr val="000000"/>
              </a:solidFill>
              <a:highlight>
                <a:srgbClr val="343541"/>
              </a:highlight>
              <a:latin typeface="Roboto"/>
              <a:ea typeface="Roboto"/>
              <a:cs typeface="Roboto"/>
              <a:sym typeface="Roboto"/>
            </a:endParaRPr>
          </a:p>
          <a:p>
            <a:pPr indent="0" lvl="0" marL="0" rtl="0" algn="l">
              <a:lnSpc>
                <a:spcPct val="95000"/>
              </a:lnSpc>
              <a:spcBef>
                <a:spcPts val="400"/>
              </a:spcBef>
              <a:spcAft>
                <a:spcPts val="1200"/>
              </a:spcAft>
              <a:buSzPts val="605"/>
              <a:buNone/>
            </a:pPr>
            <a:r>
              <a:t/>
            </a:r>
            <a:endParaRPr sz="1014"/>
          </a:p>
        </p:txBody>
      </p:sp>
      <p:sp>
        <p:nvSpPr>
          <p:cNvPr id="324" name="Google Shape;324;p4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788025" y="573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à R</a:t>
            </a:r>
            <a:endParaRPr/>
          </a:p>
        </p:txBody>
      </p:sp>
      <p:sp>
        <p:nvSpPr>
          <p:cNvPr id="114" name="Google Shape;114;p16"/>
          <p:cNvSpPr txBox="1"/>
          <p:nvPr>
            <p:ph idx="1" type="body"/>
          </p:nvPr>
        </p:nvSpPr>
        <p:spPr>
          <a:xfrm>
            <a:off x="695975" y="1300450"/>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Le logiciel R est un freeware disponible sur le site</a:t>
            </a:r>
            <a:endParaRPr/>
          </a:p>
          <a:p>
            <a:pPr indent="0" lvl="0" marL="0" rtl="0" algn="l">
              <a:lnSpc>
                <a:spcPct val="100000"/>
              </a:lnSpc>
              <a:spcBef>
                <a:spcPts val="1200"/>
              </a:spcBef>
              <a:spcAft>
                <a:spcPts val="0"/>
              </a:spcAft>
              <a:buNone/>
            </a:pPr>
            <a:r>
              <a:rPr lang="en"/>
              <a:t> </a:t>
            </a:r>
            <a:r>
              <a:rPr lang="en" u="sng">
                <a:solidFill>
                  <a:schemeClr val="hlink"/>
                </a:solidFill>
                <a:hlinkClick r:id="rId3"/>
              </a:rPr>
              <a:t>http://cran.r-project.org/</a:t>
            </a:r>
            <a:endParaRPr/>
          </a:p>
          <a:p>
            <a:pPr indent="0" lvl="0" marL="0" rtl="0" algn="l">
              <a:lnSpc>
                <a:spcPct val="100000"/>
              </a:lnSpc>
              <a:spcBef>
                <a:spcPts val="1200"/>
              </a:spcBef>
              <a:spcAft>
                <a:spcPts val="0"/>
              </a:spcAft>
              <a:buNone/>
            </a:pPr>
            <a:r>
              <a:rPr lang="en"/>
              <a:t>On peut utiliser un environnement de développement</a:t>
            </a:r>
            <a:endParaRPr/>
          </a:p>
          <a:p>
            <a:pPr indent="0" lvl="0" marL="0" rtl="0" algn="l">
              <a:lnSpc>
                <a:spcPct val="100000"/>
              </a:lnSpc>
              <a:spcBef>
                <a:spcPts val="1200"/>
              </a:spcBef>
              <a:spcAft>
                <a:spcPts val="0"/>
              </a:spcAft>
              <a:buNone/>
            </a:pPr>
            <a:r>
              <a:rPr lang="en"/>
              <a:t>intégré (IDE) de R qu’on l'appelle </a:t>
            </a:r>
            <a:r>
              <a:rPr b="1" lang="en"/>
              <a:t>RStudio </a:t>
            </a:r>
            <a:r>
              <a:rPr lang="en"/>
              <a:t>sur </a:t>
            </a:r>
            <a:endParaRPr/>
          </a:p>
          <a:p>
            <a:pPr indent="0" lvl="0" marL="0" rtl="0" algn="l">
              <a:lnSpc>
                <a:spcPct val="100000"/>
              </a:lnSpc>
              <a:spcBef>
                <a:spcPts val="1200"/>
              </a:spcBef>
              <a:spcAft>
                <a:spcPts val="1200"/>
              </a:spcAft>
              <a:buNone/>
            </a:pPr>
            <a:r>
              <a:rPr lang="en"/>
              <a:t>ce site </a:t>
            </a:r>
            <a:r>
              <a:rPr lang="en" u="sng">
                <a:solidFill>
                  <a:schemeClr val="hlink"/>
                </a:solidFill>
                <a:hlinkClick r:id="rId4"/>
              </a:rPr>
              <a:t>https://posit.co/download/rstudio-desktop/</a:t>
            </a:r>
            <a:endParaRPr/>
          </a:p>
        </p:txBody>
      </p:sp>
      <p:pic>
        <p:nvPicPr>
          <p:cNvPr id="115" name="Google Shape;115;p16"/>
          <p:cNvPicPr preferRelativeResize="0"/>
          <p:nvPr/>
        </p:nvPicPr>
        <p:blipFill rotWithShape="1">
          <a:blip r:embed="rId5">
            <a:alphaModFix/>
          </a:blip>
          <a:srcRect b="59698" l="0" r="51195" t="0"/>
          <a:stretch/>
        </p:blipFill>
        <p:spPr>
          <a:xfrm>
            <a:off x="417525" y="3067725"/>
            <a:ext cx="4374426" cy="2010074"/>
          </a:xfrm>
          <a:prstGeom prst="rect">
            <a:avLst/>
          </a:prstGeom>
          <a:noFill/>
          <a:ln>
            <a:noFill/>
          </a:ln>
        </p:spPr>
      </p:pic>
      <p:pic>
        <p:nvPicPr>
          <p:cNvPr id="116" name="Google Shape;116;p16"/>
          <p:cNvPicPr preferRelativeResize="0"/>
          <p:nvPr/>
        </p:nvPicPr>
        <p:blipFill rotWithShape="1">
          <a:blip r:embed="rId5">
            <a:alphaModFix/>
          </a:blip>
          <a:srcRect b="0" l="0" r="50614" t="57805"/>
          <a:stretch/>
        </p:blipFill>
        <p:spPr>
          <a:xfrm>
            <a:off x="4909125" y="2865750"/>
            <a:ext cx="4196601" cy="2010074"/>
          </a:xfrm>
          <a:prstGeom prst="rect">
            <a:avLst/>
          </a:prstGeom>
          <a:noFill/>
          <a:ln>
            <a:noFill/>
          </a:ln>
        </p:spPr>
      </p:pic>
      <p:pic>
        <p:nvPicPr>
          <p:cNvPr id="117" name="Google Shape;117;p16"/>
          <p:cNvPicPr preferRelativeResize="0"/>
          <p:nvPr/>
        </p:nvPicPr>
        <p:blipFill rotWithShape="1">
          <a:blip r:embed="rId5">
            <a:alphaModFix/>
          </a:blip>
          <a:srcRect b="55877" l="50409" r="0" t="11434"/>
          <a:stretch/>
        </p:blipFill>
        <p:spPr>
          <a:xfrm>
            <a:off x="4980275" y="1108900"/>
            <a:ext cx="4125450" cy="1557200"/>
          </a:xfrm>
          <a:prstGeom prst="rect">
            <a:avLst/>
          </a:prstGeom>
          <a:noFill/>
          <a:ln>
            <a:noFill/>
          </a:ln>
        </p:spPr>
      </p:pic>
      <p:sp>
        <p:nvSpPr>
          <p:cNvPr id="118" name="Google Shape;118;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750375" y="628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 à R</a:t>
            </a:r>
            <a:endParaRPr/>
          </a:p>
        </p:txBody>
      </p:sp>
      <p:sp>
        <p:nvSpPr>
          <p:cNvPr id="124" name="Google Shape;124;p17"/>
          <p:cNvSpPr txBox="1"/>
          <p:nvPr>
            <p:ph idx="1" type="body"/>
          </p:nvPr>
        </p:nvSpPr>
        <p:spPr>
          <a:xfrm>
            <a:off x="242900" y="2780900"/>
            <a:ext cx="7688700" cy="2261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lang="en"/>
              <a:t>Environnement de R</a:t>
            </a:r>
            <a:endParaRPr/>
          </a:p>
        </p:txBody>
      </p:sp>
      <p:pic>
        <p:nvPicPr>
          <p:cNvPr id="125" name="Google Shape;125;p17"/>
          <p:cNvPicPr preferRelativeResize="0"/>
          <p:nvPr/>
        </p:nvPicPr>
        <p:blipFill rotWithShape="1">
          <a:blip r:embed="rId3">
            <a:alphaModFix/>
          </a:blip>
          <a:srcRect b="55877" l="50409" r="0" t="11434"/>
          <a:stretch/>
        </p:blipFill>
        <p:spPr>
          <a:xfrm>
            <a:off x="341025" y="3192650"/>
            <a:ext cx="4383374" cy="1557200"/>
          </a:xfrm>
          <a:prstGeom prst="rect">
            <a:avLst/>
          </a:prstGeom>
          <a:noFill/>
          <a:ln>
            <a:noFill/>
          </a:ln>
        </p:spPr>
      </p:pic>
      <p:pic>
        <p:nvPicPr>
          <p:cNvPr id="126" name="Google Shape;126;p17"/>
          <p:cNvPicPr preferRelativeResize="0"/>
          <p:nvPr/>
        </p:nvPicPr>
        <p:blipFill rotWithShape="1">
          <a:blip r:embed="rId3">
            <a:alphaModFix/>
          </a:blip>
          <a:srcRect b="0" l="50000" r="0" t="44882"/>
          <a:stretch/>
        </p:blipFill>
        <p:spPr>
          <a:xfrm>
            <a:off x="4724401" y="2036950"/>
            <a:ext cx="4419601" cy="2625725"/>
          </a:xfrm>
          <a:prstGeom prst="rect">
            <a:avLst/>
          </a:prstGeom>
          <a:noFill/>
          <a:ln>
            <a:noFill/>
          </a:ln>
        </p:spPr>
      </p:pic>
      <p:sp>
        <p:nvSpPr>
          <p:cNvPr id="127" name="Google Shape;127;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7"/>
          <p:cNvSpPr txBox="1"/>
          <p:nvPr/>
        </p:nvSpPr>
        <p:spPr>
          <a:xfrm>
            <a:off x="535200" y="1356150"/>
            <a:ext cx="8049000" cy="59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accent1"/>
                </a:solidFill>
                <a:latin typeface="Lato"/>
                <a:ea typeface="Lato"/>
                <a:cs typeface="Lato"/>
                <a:sym typeface="Lato"/>
              </a:rPr>
              <a:t>Langage d’analyse </a:t>
            </a:r>
            <a:r>
              <a:rPr b="1" lang="en">
                <a:solidFill>
                  <a:schemeClr val="accent1"/>
                </a:solidFill>
                <a:latin typeface="Lato"/>
                <a:ea typeface="Lato"/>
                <a:cs typeface="Lato"/>
                <a:sym typeface="Lato"/>
              </a:rPr>
              <a:t>statistique</a:t>
            </a:r>
            <a:r>
              <a:rPr lang="en">
                <a:solidFill>
                  <a:schemeClr val="accent1"/>
                </a:solidFill>
                <a:latin typeface="Lato"/>
                <a:ea typeface="Lato"/>
                <a:cs typeface="Lato"/>
                <a:sym typeface="Lato"/>
              </a:rPr>
              <a:t>: </a:t>
            </a:r>
            <a:r>
              <a:rPr lang="en" sz="1300">
                <a:solidFill>
                  <a:schemeClr val="accent1"/>
                </a:solidFill>
                <a:latin typeface="Lato"/>
                <a:ea typeface="Lato"/>
                <a:cs typeface="Lato"/>
                <a:sym typeface="Lato"/>
              </a:rPr>
              <a:t>qui est l’étude de la collecte de données, leur analyse, leur traitement, l’interprétation des résultats et leur présentation afin de rendre les données compréhensibles par tous.</a:t>
            </a:r>
            <a:r>
              <a:rPr lang="en" sz="1200">
                <a:latin typeface="Lato"/>
                <a:ea typeface="Lato"/>
                <a:cs typeface="Lato"/>
                <a:sym typeface="Lato"/>
              </a:rPr>
              <a:t> </a:t>
            </a:r>
            <a:endParaRPr sz="1200">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708525" y="60300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300"/>
              <a:t>C’est quoi les “</a:t>
            </a:r>
            <a:r>
              <a:rPr lang="en" sz="2300"/>
              <a:t>dataframe” ?</a:t>
            </a:r>
            <a:endParaRPr sz="2300"/>
          </a:p>
        </p:txBody>
      </p:sp>
      <p:sp>
        <p:nvSpPr>
          <p:cNvPr id="134" name="Google Shape;134;p18"/>
          <p:cNvSpPr txBox="1"/>
          <p:nvPr/>
        </p:nvSpPr>
        <p:spPr>
          <a:xfrm>
            <a:off x="767475" y="1270050"/>
            <a:ext cx="7969500" cy="199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i="1" lang="en" sz="1300">
                <a:solidFill>
                  <a:schemeClr val="accent1"/>
                </a:solidFill>
                <a:latin typeface="Lato"/>
                <a:ea typeface="Lato"/>
                <a:cs typeface="Lato"/>
                <a:sym typeface="Lato"/>
              </a:rPr>
              <a:t>Il s’agit d’une structure spécifiquement conçue pour stocker des jeux de données, représenté sous la forme de tableaux de valeurs, stockés dans un fichier informatique</a:t>
            </a:r>
            <a:endParaRPr b="1" i="1"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Données </a:t>
            </a:r>
            <a:r>
              <a:rPr lang="en" sz="1300">
                <a:solidFill>
                  <a:schemeClr val="accent1"/>
                </a:solidFill>
                <a:latin typeface="Lato"/>
                <a:ea typeface="Lato"/>
                <a:cs typeface="Lato"/>
                <a:sym typeface="Lato"/>
              </a:rPr>
              <a:t>: En statistique, des données sont des valeurs numériques (des nombres) ou alphanumériques (des chaînes de caractères), représentant les observations de certaines variables sur certains individus</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Individu </a:t>
            </a:r>
            <a:r>
              <a:rPr lang="en" sz="1300">
                <a:solidFill>
                  <a:schemeClr val="accent1"/>
                </a:solidFill>
                <a:latin typeface="Lato"/>
                <a:ea typeface="Lato"/>
                <a:cs typeface="Lato"/>
                <a:sym typeface="Lato"/>
              </a:rPr>
              <a:t>ou unité statistique : </a:t>
            </a:r>
            <a:r>
              <a:rPr lang="en" sz="1300">
                <a:solidFill>
                  <a:schemeClr val="accent1"/>
                </a:solidFill>
                <a:latin typeface="Lato"/>
                <a:ea typeface="Lato"/>
                <a:cs typeface="Lato"/>
                <a:sym typeface="Lato"/>
              </a:rPr>
              <a:t>Un individu est un élément de la population. L’ensemble des individus constitue la population</a:t>
            </a:r>
            <a:endParaRPr sz="1300">
              <a:solidFill>
                <a:schemeClr val="accent1"/>
              </a:solidFill>
              <a:latin typeface="Lato"/>
              <a:ea typeface="Lato"/>
              <a:cs typeface="Lato"/>
              <a:sym typeface="Lato"/>
            </a:endParaRPr>
          </a:p>
          <a:p>
            <a:pPr indent="-311150" lvl="0" marL="457200" rtl="0" algn="l">
              <a:lnSpc>
                <a:spcPct val="115000"/>
              </a:lnSpc>
              <a:spcBef>
                <a:spcPts val="0"/>
              </a:spcBef>
              <a:spcAft>
                <a:spcPts val="0"/>
              </a:spcAft>
              <a:buClr>
                <a:schemeClr val="accent1"/>
              </a:buClr>
              <a:buSzPts val="1300"/>
              <a:buFont typeface="Lato"/>
              <a:buChar char="●"/>
            </a:pPr>
            <a:r>
              <a:rPr b="1" lang="en" sz="1300">
                <a:solidFill>
                  <a:schemeClr val="accent1"/>
                </a:solidFill>
                <a:latin typeface="Lato"/>
                <a:ea typeface="Lato"/>
                <a:cs typeface="Lato"/>
                <a:sym typeface="Lato"/>
              </a:rPr>
              <a:t>Variable </a:t>
            </a:r>
            <a:r>
              <a:rPr lang="en" sz="1300">
                <a:solidFill>
                  <a:schemeClr val="accent1"/>
                </a:solidFill>
                <a:latin typeface="Lato"/>
                <a:ea typeface="Lato"/>
                <a:cs typeface="Lato"/>
                <a:sym typeface="Lato"/>
              </a:rPr>
              <a:t>: Le terme variable désigne la représentation d’une caractéristique des individus</a:t>
            </a:r>
            <a:endParaRPr sz="1300">
              <a:solidFill>
                <a:schemeClr val="accent1"/>
              </a:solidFill>
              <a:latin typeface="Lato"/>
              <a:ea typeface="Lato"/>
              <a:cs typeface="Lato"/>
              <a:sym typeface="Lato"/>
            </a:endParaRPr>
          </a:p>
        </p:txBody>
      </p:sp>
      <p:sp>
        <p:nvSpPr>
          <p:cNvPr id="135" name="Google Shape;135;p18"/>
          <p:cNvSpPr txBox="1"/>
          <p:nvPr/>
        </p:nvSpPr>
        <p:spPr>
          <a:xfrm>
            <a:off x="767475" y="3481875"/>
            <a:ext cx="7878000" cy="140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accent1"/>
                </a:solidFill>
                <a:latin typeface="Lato"/>
                <a:ea typeface="Lato"/>
                <a:cs typeface="Lato"/>
                <a:sym typeface="Lato"/>
              </a:rPr>
              <a:t>Creation de dataframe:</a:t>
            </a:r>
            <a:endParaRPr b="1" sz="1300">
              <a:solidFill>
                <a:schemeClr val="accent1"/>
              </a:solidFill>
              <a:latin typeface="Lato"/>
              <a:ea typeface="Lato"/>
              <a:cs typeface="Lato"/>
              <a:sym typeface="Lato"/>
            </a:endParaRPr>
          </a:p>
          <a:p>
            <a:pPr indent="0" lvl="0" marL="0" rtl="0" algn="l">
              <a:spcBef>
                <a:spcPts val="0"/>
              </a:spcBef>
              <a:spcAft>
                <a:spcPts val="0"/>
              </a:spcAft>
              <a:buNone/>
            </a:pPr>
            <a:r>
              <a:t/>
            </a:r>
            <a:endParaRPr b="1">
              <a:solidFill>
                <a:schemeClr val="accent1"/>
              </a:solidFill>
              <a:latin typeface="Lato"/>
              <a:ea typeface="Lato"/>
              <a:cs typeface="Lato"/>
              <a:sym typeface="Lato"/>
            </a:endParaRPr>
          </a:p>
          <a:p>
            <a:pPr indent="0" lvl="0" marL="0" rtl="0" algn="l">
              <a:spcBef>
                <a:spcPts val="0"/>
              </a:spcBef>
              <a:spcAft>
                <a:spcPts val="0"/>
              </a:spcAft>
              <a:buNone/>
            </a:pPr>
            <a:r>
              <a:rPr lang="en" sz="1300">
                <a:solidFill>
                  <a:srgbClr val="1155CC"/>
                </a:solidFill>
                <a:latin typeface="Lato"/>
                <a:ea typeface="Lato"/>
                <a:cs typeface="Lato"/>
                <a:sym typeface="Lato"/>
              </a:rPr>
              <a:t>x1 = c(7, 3, 2, 9, 0)</a:t>
            </a:r>
            <a:endParaRPr sz="1300">
              <a:solidFill>
                <a:srgbClr val="1155CC"/>
              </a:solidFill>
              <a:latin typeface="Lato"/>
              <a:ea typeface="Lato"/>
              <a:cs typeface="Lato"/>
              <a:sym typeface="Lato"/>
            </a:endParaRPr>
          </a:p>
          <a:p>
            <a:pPr indent="0" lvl="0" marL="0" rtl="0" algn="l">
              <a:spcBef>
                <a:spcPts val="0"/>
              </a:spcBef>
              <a:spcAft>
                <a:spcPts val="0"/>
              </a:spcAft>
              <a:buNone/>
            </a:pPr>
            <a:r>
              <a:rPr lang="en" sz="1300">
                <a:solidFill>
                  <a:srgbClr val="1155CC"/>
                </a:solidFill>
                <a:latin typeface="Lato"/>
                <a:ea typeface="Lato"/>
                <a:cs typeface="Lato"/>
                <a:sym typeface="Lato"/>
              </a:rPr>
              <a:t>x2 = c(4, 4, 1, 1, 8)</a:t>
            </a:r>
            <a:endParaRPr sz="1300">
              <a:solidFill>
                <a:srgbClr val="1155CC"/>
              </a:solidFill>
              <a:latin typeface="Lato"/>
              <a:ea typeface="Lato"/>
              <a:cs typeface="Lato"/>
              <a:sym typeface="Lato"/>
            </a:endParaRPr>
          </a:p>
          <a:p>
            <a:pPr indent="0" lvl="0" marL="0" rtl="0" algn="l">
              <a:spcBef>
                <a:spcPts val="0"/>
              </a:spcBef>
              <a:spcAft>
                <a:spcPts val="0"/>
              </a:spcAft>
              <a:buNone/>
            </a:pPr>
            <a:r>
              <a:rPr lang="en" sz="1300">
                <a:solidFill>
                  <a:srgbClr val="1155CC"/>
                </a:solidFill>
                <a:latin typeface="Lato"/>
                <a:ea typeface="Lato"/>
                <a:cs typeface="Lato"/>
                <a:sym typeface="Lato"/>
              </a:rPr>
              <a:t>x3 = c(5, 3, 9, 2, 4)</a:t>
            </a:r>
            <a:endParaRPr sz="1300">
              <a:solidFill>
                <a:srgbClr val="1155CC"/>
              </a:solidFill>
              <a:latin typeface="Lato"/>
              <a:ea typeface="Lato"/>
              <a:cs typeface="Lato"/>
              <a:sym typeface="Lato"/>
            </a:endParaRPr>
          </a:p>
          <a:p>
            <a:pPr indent="0" lvl="0" marL="0" rtl="0" algn="l">
              <a:spcBef>
                <a:spcPts val="0"/>
              </a:spcBef>
              <a:spcAft>
                <a:spcPts val="0"/>
              </a:spcAft>
              <a:buNone/>
            </a:pPr>
            <a:r>
              <a:rPr lang="en" sz="1300">
                <a:solidFill>
                  <a:srgbClr val="1155CC"/>
                </a:solidFill>
                <a:latin typeface="Lato"/>
                <a:ea typeface="Lato"/>
                <a:cs typeface="Lato"/>
                <a:sym typeface="Lato"/>
              </a:rPr>
              <a:t>Data1&lt;-Data.frame (x1,x2,x3)</a:t>
            </a:r>
            <a:endParaRPr sz="1300">
              <a:solidFill>
                <a:srgbClr val="1155CC"/>
              </a:solidFill>
              <a:latin typeface="Lato"/>
              <a:ea typeface="Lato"/>
              <a:cs typeface="Lato"/>
              <a:sym typeface="Lato"/>
            </a:endParaRPr>
          </a:p>
        </p:txBody>
      </p:sp>
      <p:sp>
        <p:nvSpPr>
          <p:cNvPr id="136" name="Google Shape;136;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18"/>
          <p:cNvSpPr txBox="1"/>
          <p:nvPr/>
        </p:nvSpPr>
        <p:spPr>
          <a:xfrm>
            <a:off x="4913050" y="3747250"/>
            <a:ext cx="3146100" cy="9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1300">
                <a:solidFill>
                  <a:srgbClr val="1155CC"/>
                </a:solidFill>
                <a:latin typeface="Lato"/>
                <a:ea typeface="Lato"/>
                <a:cs typeface="Lato"/>
                <a:sym typeface="Lato"/>
              </a:rPr>
              <a:t>attributes(Data1) </a:t>
            </a:r>
            <a:endParaRPr sz="1300">
              <a:solidFill>
                <a:srgbClr val="1155CC"/>
              </a:solidFill>
              <a:latin typeface="Lato"/>
              <a:ea typeface="Lato"/>
              <a:cs typeface="Lato"/>
              <a:sym typeface="Lato"/>
            </a:endParaRPr>
          </a:p>
          <a:p>
            <a:pPr indent="0" lvl="0" marL="0" marR="0" rtl="0" algn="l">
              <a:lnSpc>
                <a:spcPct val="100000"/>
              </a:lnSpc>
              <a:spcBef>
                <a:spcPts val="0"/>
              </a:spcBef>
              <a:spcAft>
                <a:spcPts val="0"/>
              </a:spcAft>
              <a:buNone/>
            </a:pPr>
            <a:r>
              <a:rPr lang="en" sz="1300">
                <a:solidFill>
                  <a:srgbClr val="1155CC"/>
                </a:solidFill>
                <a:latin typeface="Lato"/>
                <a:ea typeface="Lato"/>
                <a:cs typeface="Lato"/>
                <a:sym typeface="Lato"/>
              </a:rPr>
              <a:t>names(</a:t>
            </a:r>
            <a:r>
              <a:rPr lang="en" sz="1300">
                <a:solidFill>
                  <a:srgbClr val="1155CC"/>
                </a:solidFill>
                <a:latin typeface="Lato"/>
                <a:ea typeface="Lato"/>
                <a:cs typeface="Lato"/>
                <a:sym typeface="Lato"/>
              </a:rPr>
              <a:t>Data1</a:t>
            </a:r>
            <a:r>
              <a:rPr lang="en" sz="1300">
                <a:solidFill>
                  <a:srgbClr val="1155CC"/>
                </a:solidFill>
                <a:latin typeface="Lato"/>
                <a:ea typeface="Lato"/>
                <a:cs typeface="Lato"/>
                <a:sym typeface="Lato"/>
              </a:rPr>
              <a:t>)</a:t>
            </a:r>
            <a:endParaRPr sz="1300">
              <a:solidFill>
                <a:srgbClr val="1155CC"/>
              </a:solidFill>
              <a:latin typeface="Lato"/>
              <a:ea typeface="Lato"/>
              <a:cs typeface="Lato"/>
              <a:sym typeface="Lato"/>
            </a:endParaRPr>
          </a:p>
          <a:p>
            <a:pPr indent="0" lvl="0" marL="0" marR="0" rtl="0" algn="l">
              <a:lnSpc>
                <a:spcPct val="100000"/>
              </a:lnSpc>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txBox="1"/>
          <p:nvPr>
            <p:ph type="title"/>
          </p:nvPr>
        </p:nvSpPr>
        <p:spPr>
          <a:xfrm>
            <a:off x="746200" y="577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Rmarkdown</a:t>
            </a:r>
            <a:endParaRPr/>
          </a:p>
        </p:txBody>
      </p:sp>
      <p:sp>
        <p:nvSpPr>
          <p:cNvPr id="143" name="Google Shape;143;p19"/>
          <p:cNvSpPr txBox="1"/>
          <p:nvPr>
            <p:ph idx="1" type="body"/>
          </p:nvPr>
        </p:nvSpPr>
        <p:spPr>
          <a:xfrm>
            <a:off x="746200" y="1266950"/>
            <a:ext cx="7688700" cy="2261100"/>
          </a:xfrm>
          <a:prstGeom prst="rect">
            <a:avLst/>
          </a:prstGeom>
        </p:spPr>
        <p:txBody>
          <a:bodyPr anchorCtr="0" anchor="t" bIns="91425" lIns="91425" spcFirstLastPara="1" rIns="91425" wrap="square" tIns="91425">
            <a:normAutofit/>
          </a:bodyPr>
          <a:lstStyle/>
          <a:p>
            <a:pPr indent="0" lvl="0" marL="0" marR="101600" rtl="0" algn="l">
              <a:lnSpc>
                <a:spcPct val="142857"/>
              </a:lnSpc>
              <a:spcBef>
                <a:spcPts val="0"/>
              </a:spcBef>
              <a:spcAft>
                <a:spcPts val="0"/>
              </a:spcAft>
              <a:buNone/>
            </a:pPr>
            <a:r>
              <a:rPr lang="en" sz="1200"/>
              <a:t>Markdown est une syntaxe de formatage simple pour la création de documents HTML, PDF et MS Word</a:t>
            </a:r>
            <a:endParaRPr sz="1200">
              <a:highlight>
                <a:srgbClr val="F5F5F5"/>
              </a:highlight>
            </a:endParaRPr>
          </a:p>
          <a:p>
            <a:pPr indent="0" lvl="0" marL="0" marR="101600" rtl="0" algn="l">
              <a:lnSpc>
                <a:spcPct val="142857"/>
              </a:lnSpc>
              <a:spcBef>
                <a:spcPts val="800"/>
              </a:spcBef>
              <a:spcAft>
                <a:spcPts val="800"/>
              </a:spcAft>
              <a:buNone/>
            </a:pPr>
            <a:r>
              <a:rPr lang="en" sz="950">
                <a:solidFill>
                  <a:srgbClr val="333333"/>
                </a:solidFill>
                <a:latin typeface="Arial"/>
                <a:ea typeface="Arial"/>
                <a:cs typeface="Arial"/>
                <a:sym typeface="Arial"/>
              </a:rPr>
              <a:t>install.packages(</a:t>
            </a:r>
            <a:r>
              <a:rPr lang="en" sz="950">
                <a:solidFill>
                  <a:srgbClr val="036A07"/>
                </a:solidFill>
                <a:latin typeface="Arial"/>
                <a:ea typeface="Arial"/>
                <a:cs typeface="Arial"/>
                <a:sym typeface="Arial"/>
              </a:rPr>
              <a:t>"rmarkdown"</a:t>
            </a:r>
            <a:r>
              <a:rPr lang="en" sz="950">
                <a:solidFill>
                  <a:srgbClr val="333333"/>
                </a:solidFill>
                <a:latin typeface="Arial"/>
                <a:ea typeface="Arial"/>
                <a:cs typeface="Arial"/>
                <a:sym typeface="Arial"/>
              </a:rPr>
              <a:t>)</a:t>
            </a:r>
            <a:endParaRPr sz="1200"/>
          </a:p>
        </p:txBody>
      </p:sp>
      <p:pic>
        <p:nvPicPr>
          <p:cNvPr id="144" name="Google Shape;144;p19"/>
          <p:cNvPicPr preferRelativeResize="0"/>
          <p:nvPr/>
        </p:nvPicPr>
        <p:blipFill>
          <a:blip r:embed="rId3">
            <a:alphaModFix/>
          </a:blip>
          <a:stretch>
            <a:fillRect/>
          </a:stretch>
        </p:blipFill>
        <p:spPr>
          <a:xfrm>
            <a:off x="705625" y="2350975"/>
            <a:ext cx="3097775" cy="2727450"/>
          </a:xfrm>
          <a:prstGeom prst="rect">
            <a:avLst/>
          </a:prstGeom>
          <a:noFill/>
          <a:ln>
            <a:noFill/>
          </a:ln>
        </p:spPr>
      </p:pic>
      <p:pic>
        <p:nvPicPr>
          <p:cNvPr id="145" name="Google Shape;145;p19"/>
          <p:cNvPicPr preferRelativeResize="0"/>
          <p:nvPr/>
        </p:nvPicPr>
        <p:blipFill>
          <a:blip r:embed="rId4">
            <a:alphaModFix/>
          </a:blip>
          <a:stretch>
            <a:fillRect/>
          </a:stretch>
        </p:blipFill>
        <p:spPr>
          <a:xfrm>
            <a:off x="4009200" y="3396225"/>
            <a:ext cx="4600650" cy="1620525"/>
          </a:xfrm>
          <a:prstGeom prst="rect">
            <a:avLst/>
          </a:prstGeom>
          <a:noFill/>
          <a:ln>
            <a:noFill/>
          </a:ln>
        </p:spPr>
      </p:pic>
      <p:pic>
        <p:nvPicPr>
          <p:cNvPr id="146" name="Google Shape;146;p19"/>
          <p:cNvPicPr preferRelativeResize="0"/>
          <p:nvPr/>
        </p:nvPicPr>
        <p:blipFill>
          <a:blip r:embed="rId5">
            <a:alphaModFix/>
          </a:blip>
          <a:stretch>
            <a:fillRect/>
          </a:stretch>
        </p:blipFill>
        <p:spPr>
          <a:xfrm>
            <a:off x="3980875" y="1988000"/>
            <a:ext cx="4600650" cy="1366700"/>
          </a:xfrm>
          <a:prstGeom prst="rect">
            <a:avLst/>
          </a:prstGeom>
          <a:noFill/>
          <a:ln>
            <a:noFill/>
          </a:ln>
        </p:spPr>
      </p:pic>
      <p:sp>
        <p:nvSpPr>
          <p:cNvPr id="147" name="Google Shape;147;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746200" y="615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 Shiny</a:t>
            </a:r>
            <a:endParaRPr/>
          </a:p>
        </p:txBody>
      </p:sp>
      <p:sp>
        <p:nvSpPr>
          <p:cNvPr id="153" name="Google Shape;153;p20"/>
          <p:cNvSpPr txBox="1"/>
          <p:nvPr/>
        </p:nvSpPr>
        <p:spPr>
          <a:xfrm>
            <a:off x="746200" y="1305600"/>
            <a:ext cx="66543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accent1"/>
                </a:solidFill>
                <a:latin typeface="Lato"/>
                <a:ea typeface="Lato"/>
                <a:cs typeface="Lato"/>
                <a:sym typeface="Lato"/>
              </a:rPr>
              <a:t>Shiny est un package R qui permet de créer des applications Web interactives capables d'exécuter du code R sur le backend.</a:t>
            </a:r>
            <a:endParaRPr sz="1200">
              <a:solidFill>
                <a:schemeClr val="accent1"/>
              </a:solidFill>
              <a:latin typeface="Lato"/>
              <a:ea typeface="Lato"/>
              <a:cs typeface="Lato"/>
              <a:sym typeface="Lato"/>
            </a:endParaRPr>
          </a:p>
          <a:p>
            <a:pPr indent="0" lvl="0" marL="0" rtl="0" algn="l">
              <a:spcBef>
                <a:spcPts val="0"/>
              </a:spcBef>
              <a:spcAft>
                <a:spcPts val="0"/>
              </a:spcAft>
              <a:buNone/>
            </a:pPr>
            <a:r>
              <a:t/>
            </a:r>
            <a:endParaRPr sz="1300">
              <a:latin typeface="Lato"/>
              <a:ea typeface="Lato"/>
              <a:cs typeface="Lato"/>
              <a:sym typeface="Lato"/>
            </a:endParaRPr>
          </a:p>
          <a:p>
            <a:pPr indent="0" lvl="0" marL="0" rtl="0" algn="l">
              <a:spcBef>
                <a:spcPts val="0"/>
              </a:spcBef>
              <a:spcAft>
                <a:spcPts val="0"/>
              </a:spcAft>
              <a:buNone/>
            </a:pPr>
            <a:r>
              <a:rPr lang="en" sz="1200">
                <a:solidFill>
                  <a:schemeClr val="accent1"/>
                </a:solidFill>
              </a:rPr>
              <a:t>install.packages</a:t>
            </a:r>
            <a:r>
              <a:rPr lang="en" sz="1200">
                <a:solidFill>
                  <a:srgbClr val="696969"/>
                </a:solidFill>
              </a:rPr>
              <a:t>(</a:t>
            </a:r>
            <a:r>
              <a:rPr lang="en" sz="1200">
                <a:solidFill>
                  <a:srgbClr val="008000"/>
                </a:solidFill>
              </a:rPr>
              <a:t>"shiny"</a:t>
            </a:r>
            <a:r>
              <a:rPr lang="en" sz="1200">
                <a:solidFill>
                  <a:srgbClr val="696969"/>
                </a:solidFill>
              </a:rPr>
              <a:t>)</a:t>
            </a:r>
            <a:endParaRPr>
              <a:latin typeface="Lato"/>
              <a:ea typeface="Lato"/>
              <a:cs typeface="Lato"/>
              <a:sym typeface="Lato"/>
            </a:endParaRPr>
          </a:p>
        </p:txBody>
      </p:sp>
      <p:pic>
        <p:nvPicPr>
          <p:cNvPr id="154" name="Google Shape;154;p20"/>
          <p:cNvPicPr preferRelativeResize="0"/>
          <p:nvPr/>
        </p:nvPicPr>
        <p:blipFill>
          <a:blip r:embed="rId3">
            <a:alphaModFix/>
          </a:blip>
          <a:stretch>
            <a:fillRect/>
          </a:stretch>
        </p:blipFill>
        <p:spPr>
          <a:xfrm>
            <a:off x="1050800" y="2588500"/>
            <a:ext cx="6229350" cy="2124075"/>
          </a:xfrm>
          <a:prstGeom prst="rect">
            <a:avLst/>
          </a:prstGeom>
          <a:noFill/>
          <a:ln>
            <a:noFill/>
          </a:ln>
        </p:spPr>
      </p:pic>
      <p:sp>
        <p:nvSpPr>
          <p:cNvPr id="155" name="Google Shape;155;p20"/>
          <p:cNvSpPr txBox="1"/>
          <p:nvPr/>
        </p:nvSpPr>
        <p:spPr>
          <a:xfrm>
            <a:off x="2688875" y="-1095475"/>
            <a:ext cx="521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56" name="Google Shape;156;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746200" y="59880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sz="2300"/>
              <a:t>Lecture et écriture des fichiers externes à partir de R</a:t>
            </a:r>
            <a:endParaRPr sz="2300"/>
          </a:p>
        </p:txBody>
      </p:sp>
      <p:sp>
        <p:nvSpPr>
          <p:cNvPr id="162" name="Google Shape;162;p21"/>
          <p:cNvSpPr txBox="1"/>
          <p:nvPr>
            <p:ph idx="1" type="body"/>
          </p:nvPr>
        </p:nvSpPr>
        <p:spPr>
          <a:xfrm>
            <a:off x="727650" y="1342300"/>
            <a:ext cx="7688700" cy="3731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75"/>
              <a:buNone/>
            </a:pPr>
            <a:r>
              <a:rPr b="1" lang="en" sz="1000"/>
              <a:t>Répertoire de travail </a:t>
            </a:r>
            <a:endParaRPr b="1" sz="1000"/>
          </a:p>
          <a:p>
            <a:pPr indent="0" lvl="0" marL="0" rtl="0" algn="l">
              <a:lnSpc>
                <a:spcPct val="100000"/>
              </a:lnSpc>
              <a:spcBef>
                <a:spcPts val="1200"/>
              </a:spcBef>
              <a:spcAft>
                <a:spcPts val="0"/>
              </a:spcAft>
              <a:buSzPts val="275"/>
              <a:buNone/>
            </a:pPr>
            <a:r>
              <a:rPr lang="en" sz="1000"/>
              <a:t>Lorsqu’un fichier est identifié par un chemin d’accès relatif dans une commande, R doit faire une supposition quant au répertoire à partir duquel chercher le fichier,Pour connaître le répertoire de travail d’une session R:</a:t>
            </a:r>
            <a:endParaRPr sz="1000"/>
          </a:p>
          <a:p>
            <a:pPr indent="0" lvl="0" marL="0" rtl="0" algn="l">
              <a:lnSpc>
                <a:spcPct val="100000"/>
              </a:lnSpc>
              <a:spcBef>
                <a:spcPts val="1200"/>
              </a:spcBef>
              <a:spcAft>
                <a:spcPts val="0"/>
              </a:spcAft>
              <a:buSzPts val="275"/>
              <a:buNone/>
            </a:pPr>
            <a:r>
              <a:rPr lang="en" sz="1000">
                <a:solidFill>
                  <a:srgbClr val="1155CC"/>
                </a:solidFill>
              </a:rPr>
              <a:t>getwd()</a:t>
            </a:r>
            <a:endParaRPr sz="1000">
              <a:solidFill>
                <a:srgbClr val="1155CC"/>
              </a:solidFill>
            </a:endParaRPr>
          </a:p>
          <a:p>
            <a:pPr indent="0" lvl="0" marL="0" rtl="0" algn="l">
              <a:lnSpc>
                <a:spcPct val="100000"/>
              </a:lnSpc>
              <a:spcBef>
                <a:spcPts val="1200"/>
              </a:spcBef>
              <a:spcAft>
                <a:spcPts val="0"/>
              </a:spcAft>
              <a:buSzPts val="275"/>
              <a:buNone/>
            </a:pPr>
            <a:r>
              <a:rPr lang="en" sz="1000">
                <a:solidFill>
                  <a:srgbClr val="1155CC"/>
                </a:solidFill>
              </a:rPr>
              <a:t>setwd("C:/coursR") </a:t>
            </a:r>
            <a:endParaRPr sz="1000">
              <a:solidFill>
                <a:srgbClr val="1155CC"/>
              </a:solidFill>
            </a:endParaRPr>
          </a:p>
          <a:p>
            <a:pPr indent="0" lvl="0" marL="0" rtl="0" algn="l">
              <a:lnSpc>
                <a:spcPct val="100000"/>
              </a:lnSpc>
              <a:spcBef>
                <a:spcPts val="1200"/>
              </a:spcBef>
              <a:spcAft>
                <a:spcPts val="0"/>
              </a:spcAft>
              <a:buSzPts val="275"/>
              <a:buNone/>
            </a:pPr>
            <a:r>
              <a:rPr b="1" lang="en" sz="1000"/>
              <a:t>Lecture des fichiers csv</a:t>
            </a:r>
            <a:endParaRPr b="1" sz="1000"/>
          </a:p>
          <a:p>
            <a:pPr indent="0" lvl="0" marL="0" rtl="0" algn="l">
              <a:lnSpc>
                <a:spcPct val="100000"/>
              </a:lnSpc>
              <a:spcBef>
                <a:spcPts val="1200"/>
              </a:spcBef>
              <a:spcAft>
                <a:spcPts val="0"/>
              </a:spcAft>
              <a:buSzPts val="275"/>
              <a:buNone/>
            </a:pPr>
            <a:r>
              <a:rPr lang="en" sz="1000">
                <a:solidFill>
                  <a:srgbClr val="1155CC"/>
                </a:solidFill>
              </a:rPr>
              <a:t>read.csv("data_ex.csv")</a:t>
            </a:r>
            <a:endParaRPr sz="1000">
              <a:solidFill>
                <a:srgbClr val="1155CC"/>
              </a:solidFill>
            </a:endParaRPr>
          </a:p>
          <a:p>
            <a:pPr indent="0" lvl="0" marL="0" rtl="0" algn="l">
              <a:lnSpc>
                <a:spcPct val="100000"/>
              </a:lnSpc>
              <a:spcBef>
                <a:spcPts val="1200"/>
              </a:spcBef>
              <a:spcAft>
                <a:spcPts val="0"/>
              </a:spcAft>
              <a:buSzPts val="275"/>
              <a:buNone/>
            </a:pPr>
            <a:r>
              <a:rPr b="1" lang="en" sz="1000"/>
              <a:t>Lecture des fichiers excel</a:t>
            </a:r>
            <a:endParaRPr b="1" sz="1000"/>
          </a:p>
          <a:p>
            <a:pPr indent="0" lvl="0" marL="0" rtl="0" algn="l">
              <a:lnSpc>
                <a:spcPct val="100000"/>
              </a:lnSpc>
              <a:spcBef>
                <a:spcPts val="1200"/>
              </a:spcBef>
              <a:spcAft>
                <a:spcPts val="0"/>
              </a:spcAft>
              <a:buSzPts val="275"/>
              <a:buNone/>
            </a:pPr>
            <a:r>
              <a:rPr lang="en" sz="1000">
                <a:solidFill>
                  <a:srgbClr val="1155CC"/>
                </a:solidFill>
              </a:rPr>
              <a:t>library(readxl) </a:t>
            </a:r>
            <a:endParaRPr sz="1000">
              <a:solidFill>
                <a:srgbClr val="1155CC"/>
              </a:solidFill>
            </a:endParaRPr>
          </a:p>
          <a:p>
            <a:pPr indent="0" lvl="0" marL="0" rtl="0" algn="l">
              <a:lnSpc>
                <a:spcPct val="100000"/>
              </a:lnSpc>
              <a:spcBef>
                <a:spcPts val="1200"/>
              </a:spcBef>
              <a:spcAft>
                <a:spcPts val="0"/>
              </a:spcAft>
              <a:buSzPts val="275"/>
              <a:buNone/>
            </a:pPr>
            <a:r>
              <a:rPr lang="en" sz="1000">
                <a:solidFill>
                  <a:srgbClr val="1155CC"/>
                </a:solidFill>
              </a:rPr>
              <a:t>read_excel("data_ex.xlsx")</a:t>
            </a:r>
            <a:endParaRPr sz="1000">
              <a:solidFill>
                <a:srgbClr val="1155CC"/>
              </a:solidFill>
            </a:endParaRPr>
          </a:p>
          <a:p>
            <a:pPr indent="0" lvl="0" marL="0" rtl="0" algn="l">
              <a:lnSpc>
                <a:spcPct val="100000"/>
              </a:lnSpc>
              <a:spcBef>
                <a:spcPts val="1200"/>
              </a:spcBef>
              <a:spcAft>
                <a:spcPts val="0"/>
              </a:spcAft>
              <a:buSzPts val="275"/>
              <a:buNone/>
            </a:pPr>
            <a:r>
              <a:rPr b="1" lang="en" sz="1000"/>
              <a:t>Nos données d’exemple</a:t>
            </a:r>
            <a:endParaRPr b="1" sz="1000"/>
          </a:p>
          <a:p>
            <a:pPr indent="0" lvl="0" marL="0" rtl="0" algn="l">
              <a:lnSpc>
                <a:spcPct val="135714"/>
              </a:lnSpc>
              <a:spcBef>
                <a:spcPts val="1200"/>
              </a:spcBef>
              <a:spcAft>
                <a:spcPts val="0"/>
              </a:spcAft>
              <a:buSzPts val="275"/>
              <a:buNone/>
            </a:pPr>
            <a:r>
              <a:rPr lang="en" sz="1000">
                <a:solidFill>
                  <a:srgbClr val="1155CC"/>
                </a:solidFill>
                <a:highlight>
                  <a:srgbClr val="FFFFFE"/>
                </a:highlight>
              </a:rPr>
              <a:t>new_data_frame&lt;-</a:t>
            </a:r>
            <a:r>
              <a:rPr lang="en" sz="1000">
                <a:solidFill>
                  <a:srgbClr val="1155CC"/>
                </a:solidFill>
                <a:highlight>
                  <a:srgbClr val="FFFFFE"/>
                </a:highlight>
              </a:rPr>
              <a:t>as.data.frame(read.csv("https://www.data.gouv.fr/fr/datasets/r/63352e38-d353-4b54-bfd1-f1b3ee1cabd7", sep=";"))</a:t>
            </a:r>
            <a:endParaRPr sz="1000">
              <a:solidFill>
                <a:srgbClr val="1155CC"/>
              </a:solidFill>
              <a:highlight>
                <a:srgbClr val="FFFFFE"/>
              </a:highlight>
            </a:endParaRPr>
          </a:p>
          <a:p>
            <a:pPr indent="0" lvl="0" marL="0" rtl="0" algn="l">
              <a:spcBef>
                <a:spcPts val="0"/>
              </a:spcBef>
              <a:spcAft>
                <a:spcPts val="1200"/>
              </a:spcAft>
              <a:buSzPts val="275"/>
              <a:buNone/>
            </a:pPr>
            <a:r>
              <a:t/>
            </a:r>
            <a:endParaRPr sz="1000"/>
          </a:p>
        </p:txBody>
      </p:sp>
      <p:sp>
        <p:nvSpPr>
          <p:cNvPr id="163" name="Google Shape;163;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