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1" r:id="rId5"/>
    <p:sldId id="262" r:id="rId6"/>
    <p:sldId id="263" r:id="rId7"/>
    <p:sldId id="260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97726B-212C-4E1B-996B-A8102FD23FB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4A83761-0B82-492F-92FF-44CCDE7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hub.lacity.org/datasets/lacounty::2010-census-data-by-block/data" TargetMode="External"/><Relationship Id="rId2" Type="http://schemas.openxmlformats.org/officeDocument/2006/relationships/hyperlink" Target="https://data.laci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81554"/>
            <a:ext cx="8991600" cy="2151110"/>
          </a:xfrm>
          <a:solidFill>
            <a:srgbClr val="FFFFFF">
              <a:alpha val="14902"/>
            </a:srgbClr>
          </a:solidFill>
          <a:ln>
            <a:solidFill>
              <a:srgbClr val="404040">
                <a:alpha val="40000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tr-TR" cap="none" dirty="0" smtClean="0">
                <a:latin typeface="+mn-lt"/>
              </a:rPr>
              <a:t>LOCAT</a:t>
            </a:r>
            <a:r>
              <a:rPr lang="en-US" cap="none" dirty="0" smtClean="0">
                <a:latin typeface="+mn-lt"/>
              </a:rPr>
              <a:t>I</a:t>
            </a:r>
            <a:r>
              <a:rPr lang="tr-TR" cap="none" dirty="0" smtClean="0">
                <a:latin typeface="+mn-lt"/>
              </a:rPr>
              <a:t>NG COFFEE SHOP </a:t>
            </a:r>
            <a:r>
              <a:rPr lang="en-US" cap="none" dirty="0" smtClean="0">
                <a:latin typeface="+mn-lt"/>
              </a:rPr>
              <a:t>I</a:t>
            </a:r>
            <a:r>
              <a:rPr lang="tr-TR" cap="none" dirty="0" smtClean="0">
                <a:latin typeface="+mn-lt"/>
              </a:rPr>
              <a:t>N LOS ANGELES </a:t>
            </a:r>
            <a:r>
              <a:rPr lang="en-US" cap="none" dirty="0" smtClean="0">
                <a:latin typeface="+mn-lt"/>
              </a:rPr>
              <a:t>T</a:t>
            </a:r>
            <a:r>
              <a:rPr lang="tr-TR" cap="none" dirty="0" smtClean="0">
                <a:latin typeface="+mn-lt"/>
              </a:rPr>
              <a:t>HROUGH DATA ANALYS</a:t>
            </a:r>
            <a:r>
              <a:rPr lang="en-US" cap="none" dirty="0" smtClean="0">
                <a:latin typeface="+mn-lt"/>
              </a:rPr>
              <a:t>I</a:t>
            </a:r>
            <a:r>
              <a:rPr lang="tr-TR" cap="none" dirty="0" smtClean="0">
                <a:latin typeface="+mn-lt"/>
              </a:rPr>
              <a:t>S</a:t>
            </a:r>
            <a:r>
              <a:rPr lang="en-US" b="1" cap="none" dirty="0" smtClean="0">
                <a:latin typeface="+mn-lt"/>
              </a:rPr>
              <a:t/>
            </a:r>
            <a:br>
              <a:rPr lang="en-US" b="1" cap="none" dirty="0" smtClean="0">
                <a:latin typeface="+mn-lt"/>
              </a:rPr>
            </a:b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Aynaz </a:t>
            </a:r>
            <a:r>
              <a:rPr lang="en-US" dirty="0" err="1" smtClean="0"/>
              <a:t>Mirzazada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682" y="2239577"/>
            <a:ext cx="7729728" cy="1188720"/>
          </a:xfrm>
        </p:spPr>
        <p:txBody>
          <a:bodyPr/>
          <a:lstStyle/>
          <a:p>
            <a:r>
              <a:rPr lang="en-US" dirty="0" smtClean="0"/>
              <a:t>Thanks for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4352192"/>
            <a:ext cx="7729728" cy="138783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Coursera Capstone Data </a:t>
            </a:r>
            <a:r>
              <a:rPr lang="en-US" sz="2000" dirty="0"/>
              <a:t>Science Project “The Battle of </a:t>
            </a:r>
            <a:r>
              <a:rPr lang="en-US" sz="2000" dirty="0" smtClean="0"/>
              <a:t>Neighborhoods”</a:t>
            </a:r>
          </a:p>
          <a:p>
            <a:pPr marL="0" indent="0" algn="ctr">
              <a:buNone/>
            </a:pPr>
            <a:r>
              <a:rPr lang="en-US" sz="2000" dirty="0" smtClean="0"/>
              <a:t>July, 2020</a:t>
            </a:r>
          </a:p>
          <a:p>
            <a:pPr marL="0" indent="0" algn="ctr">
              <a:buNone/>
            </a:pPr>
            <a:r>
              <a:rPr lang="en-US" sz="2000" dirty="0" smtClean="0"/>
              <a:t>Aynaz </a:t>
            </a:r>
            <a:r>
              <a:rPr lang="en-US" sz="2000" dirty="0" err="1" smtClean="0"/>
              <a:t>Mirzazada</a:t>
            </a:r>
            <a:endParaRPr lang="en-US" sz="2000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2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404040">
                <a:alpha val="40000"/>
              </a:srgbClr>
            </a:solidFill>
          </a:ln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Coffee shop targeting the university students in the ages of 19 - 27</a:t>
            </a:r>
          </a:p>
          <a:p>
            <a:r>
              <a:rPr lang="en-US" sz="2000" dirty="0" smtClean="0"/>
              <a:t>Quiet place to study and be productive</a:t>
            </a:r>
          </a:p>
          <a:p>
            <a:r>
              <a:rPr lang="en-US" sz="2000" dirty="0" smtClean="0"/>
              <a:t>Targeted location is California, targeted city Los Angeles</a:t>
            </a:r>
          </a:p>
          <a:p>
            <a:r>
              <a:rPr lang="en-US" sz="2000" dirty="0" smtClean="0"/>
              <a:t>Finding out the city with the highest youth population and highest number of education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144764" cy="3101983"/>
          </a:xfrm>
        </p:spPr>
        <p:txBody>
          <a:bodyPr>
            <a:normAutofit/>
          </a:bodyPr>
          <a:lstStyle/>
          <a:p>
            <a:r>
              <a:rPr lang="tr-TR" sz="2000" dirty="0"/>
              <a:t>California </a:t>
            </a:r>
            <a:r>
              <a:rPr lang="tr-TR" sz="2000" dirty="0" err="1"/>
              <a:t>Census</a:t>
            </a:r>
            <a:r>
              <a:rPr lang="tr-TR" sz="2000" dirty="0"/>
              <a:t> Data </a:t>
            </a:r>
            <a:r>
              <a:rPr lang="tr-TR" sz="2000" dirty="0" smtClean="0"/>
              <a:t>is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en-US" sz="2000" dirty="0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u="sng" dirty="0">
                <a:hlinkClick r:id="rId2"/>
              </a:rPr>
              <a:t>Los Angeles Open Data </a:t>
            </a:r>
            <a:r>
              <a:rPr lang="tr-TR" sz="2000" u="sng" dirty="0" smtClean="0">
                <a:hlinkClick r:id="rId2"/>
              </a:rPr>
              <a:t>Portal</a:t>
            </a:r>
            <a:endParaRPr lang="en-US" sz="2000" u="sng" dirty="0" smtClean="0"/>
          </a:p>
          <a:p>
            <a:r>
              <a:rPr lang="tr-TR" sz="2000" dirty="0"/>
              <a:t>Los Angeles </a:t>
            </a:r>
            <a:r>
              <a:rPr lang="tr-TR" sz="2000" dirty="0" err="1"/>
              <a:t>Education</a:t>
            </a:r>
            <a:r>
              <a:rPr lang="tr-TR" sz="2000" dirty="0"/>
              <a:t> </a:t>
            </a:r>
            <a:r>
              <a:rPr lang="tr-TR" sz="2000" dirty="0" err="1"/>
              <a:t>Facilities</a:t>
            </a:r>
            <a:r>
              <a:rPr lang="tr-TR" sz="2000" dirty="0"/>
              <a:t> </a:t>
            </a:r>
            <a:r>
              <a:rPr lang="tr-TR" sz="2000" dirty="0" smtClean="0"/>
              <a:t>data</a:t>
            </a:r>
            <a:r>
              <a:rPr lang="en-US" sz="2000" dirty="0" smtClean="0"/>
              <a:t> from </a:t>
            </a:r>
            <a:r>
              <a:rPr lang="tr-TR" sz="2000" u="sng" dirty="0">
                <a:hlinkClick r:id="rId2"/>
              </a:rPr>
              <a:t>Los Angeles Open Data </a:t>
            </a:r>
            <a:r>
              <a:rPr lang="tr-TR" sz="2000" u="sng" dirty="0" smtClean="0">
                <a:hlinkClick r:id="rId2"/>
              </a:rPr>
              <a:t>Portal</a:t>
            </a:r>
            <a:endParaRPr lang="en-US" sz="2000" u="sng" dirty="0" smtClean="0"/>
          </a:p>
          <a:p>
            <a:r>
              <a:rPr lang="en-US" sz="2000" dirty="0" smtClean="0"/>
              <a:t>Los Angeles geographical coordinates</a:t>
            </a:r>
            <a:r>
              <a:rPr lang="en-US" sz="2000" dirty="0"/>
              <a:t> </a:t>
            </a:r>
            <a:r>
              <a:rPr lang="en-US" sz="2000" dirty="0" smtClean="0"/>
              <a:t>data from </a:t>
            </a:r>
            <a:r>
              <a:rPr lang="en-US" sz="2000" dirty="0">
                <a:hlinkClick r:id="rId3"/>
              </a:rPr>
              <a:t>LA City </a:t>
            </a:r>
            <a:r>
              <a:rPr lang="en-US" sz="2000" dirty="0" err="1">
                <a:hlinkClick r:id="rId3"/>
              </a:rPr>
              <a:t>Geohub</a:t>
            </a:r>
            <a:r>
              <a:rPr lang="en-US" sz="2000" dirty="0">
                <a:hlinkClick r:id="rId3"/>
              </a:rPr>
              <a:t> </a:t>
            </a:r>
            <a:endParaRPr lang="en-US" sz="2000" dirty="0" smtClean="0"/>
          </a:p>
          <a:p>
            <a:r>
              <a:rPr lang="en-US" sz="2000" dirty="0" smtClean="0"/>
              <a:t>Foursquare API for geolocation from </a:t>
            </a:r>
            <a:r>
              <a:rPr lang="en-US" sz="2000" dirty="0" smtClean="0">
                <a:hlinkClick r:id="rId4"/>
              </a:rPr>
              <a:t>Foursquare Developer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9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855"/>
            <a:ext cx="7729728" cy="1188720"/>
          </a:xfrm>
          <a:ln>
            <a:solidFill>
              <a:srgbClr val="404040">
                <a:alpha val="40000"/>
              </a:srgbClr>
            </a:solidFill>
          </a:ln>
        </p:spPr>
        <p:txBody>
          <a:bodyPr/>
          <a:lstStyle/>
          <a:p>
            <a:r>
              <a:rPr lang="en-US" cap="none" dirty="0" smtClean="0"/>
              <a:t>Number of Young Age Groups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313" y="1790333"/>
            <a:ext cx="6772922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93" y="1790333"/>
            <a:ext cx="265747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8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250" y="234931"/>
            <a:ext cx="7729728" cy="1188720"/>
          </a:xfrm>
          <a:ln>
            <a:solidFill>
              <a:srgbClr val="404040">
                <a:alpha val="40000"/>
              </a:srgbClr>
            </a:solidFill>
          </a:ln>
        </p:spPr>
        <p:txBody>
          <a:bodyPr/>
          <a:lstStyle/>
          <a:p>
            <a:r>
              <a:rPr lang="en-US" cap="none" dirty="0" smtClean="0"/>
              <a:t>The Highest Youth Population in LA</a:t>
            </a:r>
            <a:endParaRPr 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844" y="1825625"/>
            <a:ext cx="60125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9" y="1825625"/>
            <a:ext cx="1733550" cy="430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642338" y="2444262"/>
            <a:ext cx="1116625" cy="1529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60609" y="2092569"/>
            <a:ext cx="1733550" cy="281354"/>
          </a:xfrm>
          <a:prstGeom prst="roundRect">
            <a:avLst/>
          </a:prstGeom>
          <a:solidFill>
            <a:srgbClr val="E48312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044" y="234796"/>
            <a:ext cx="7729728" cy="1188720"/>
          </a:xfrm>
        </p:spPr>
        <p:txBody>
          <a:bodyPr/>
          <a:lstStyle/>
          <a:p>
            <a:r>
              <a:rPr lang="en-US" cap="none" dirty="0" smtClean="0"/>
              <a:t>Location for Education Facilities in LA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78" y="1593055"/>
            <a:ext cx="4116909" cy="3101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Woodland Hills, Los Angeles is the neighborhood with the highest number of educational facilities in Los Angeles.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593055"/>
            <a:ext cx="6086475" cy="4910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1543582" y="3144046"/>
            <a:ext cx="2476500" cy="2447925"/>
            <a:chOff x="2000249" y="1593055"/>
            <a:chExt cx="2476500" cy="24479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49" y="1593055"/>
              <a:ext cx="2476500" cy="24479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ounded Rectangle 6"/>
            <p:cNvSpPr/>
            <p:nvPr/>
          </p:nvSpPr>
          <p:spPr>
            <a:xfrm>
              <a:off x="2018566" y="1837593"/>
              <a:ext cx="2404697" cy="290146"/>
            </a:xfrm>
            <a:prstGeom prst="roundRect">
              <a:avLst/>
            </a:prstGeom>
            <a:solidFill>
              <a:srgbClr val="E48312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6022732" y="2286000"/>
            <a:ext cx="580291" cy="98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70100"/>
            <a:ext cx="7729728" cy="1188720"/>
          </a:xfrm>
        </p:spPr>
        <p:txBody>
          <a:bodyPr/>
          <a:lstStyle/>
          <a:p>
            <a:r>
              <a:rPr lang="en-US" dirty="0" smtClean="0"/>
              <a:t>Los Angeles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" t="1086"/>
          <a:stretch/>
        </p:blipFill>
        <p:spPr>
          <a:xfrm>
            <a:off x="2286000" y="1820007"/>
            <a:ext cx="7674864" cy="4736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1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2177"/>
            <a:ext cx="7729728" cy="1188720"/>
          </a:xfrm>
        </p:spPr>
        <p:txBody>
          <a:bodyPr/>
          <a:lstStyle/>
          <a:p>
            <a:r>
              <a:rPr lang="en-US" dirty="0" smtClean="0"/>
              <a:t>Result after k-means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106" y="1925867"/>
            <a:ext cx="7729728" cy="3101983"/>
          </a:xfrm>
        </p:spPr>
        <p:txBody>
          <a:bodyPr/>
          <a:lstStyle/>
          <a:p>
            <a:r>
              <a:rPr lang="en-US" dirty="0" smtClean="0"/>
              <a:t>K=5 means clustering</a:t>
            </a:r>
          </a:p>
          <a:p>
            <a:r>
              <a:rPr lang="en-US" dirty="0" smtClean="0"/>
              <a:t>Woodland Hills is in the Cluster 3</a:t>
            </a:r>
          </a:p>
          <a:p>
            <a:r>
              <a:rPr lang="en-US" dirty="0" smtClean="0"/>
              <a:t>Highest youth population in California</a:t>
            </a:r>
          </a:p>
          <a:p>
            <a:r>
              <a:rPr lang="en-US" dirty="0" smtClean="0"/>
              <a:t>Densest location for educational facilities</a:t>
            </a:r>
          </a:p>
          <a:p>
            <a:r>
              <a:rPr lang="en-US" dirty="0" smtClean="0"/>
              <a:t>No any common coffee shop in top 10 </a:t>
            </a:r>
          </a:p>
          <a:p>
            <a:r>
              <a:rPr lang="en-US" dirty="0" smtClean="0"/>
              <a:t>No heavy competition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 rotWithShape="1">
          <a:blip r:embed="rId2"/>
          <a:srcRect l="603" r="1"/>
          <a:stretch/>
        </p:blipFill>
        <p:spPr>
          <a:xfrm>
            <a:off x="5011615" y="1855910"/>
            <a:ext cx="6330461" cy="3999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9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research can be used for businesses with similar target audiences</a:t>
            </a:r>
          </a:p>
          <a:p>
            <a:r>
              <a:rPr lang="en-US" dirty="0" smtClean="0"/>
              <a:t>Location can be chosen far from highway closer to city center, for easier transportation</a:t>
            </a:r>
          </a:p>
          <a:p>
            <a:r>
              <a:rPr lang="en-US" dirty="0" smtClean="0"/>
              <a:t>Cluster 3 is especially diverse for its common</a:t>
            </a:r>
            <a:r>
              <a:rPr lang="tr-TR" dirty="0" smtClean="0"/>
              <a:t> </a:t>
            </a:r>
            <a:r>
              <a:rPr lang="tr-TR" dirty="0" err="1" smtClean="0"/>
              <a:t>venues</a:t>
            </a:r>
            <a:r>
              <a:rPr lang="en-US" dirty="0"/>
              <a:t> </a:t>
            </a:r>
            <a:r>
              <a:rPr lang="en-US" dirty="0" smtClean="0"/>
              <a:t>which is an opportunity for many visitors.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140</TotalTime>
  <Words>243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LOCATING COFFEE SHOP IN LOS ANGELES THROUGH DATA ANALYSIS </vt:lpstr>
      <vt:lpstr>Objectives</vt:lpstr>
      <vt:lpstr>Data acquisition</vt:lpstr>
      <vt:lpstr>Number of Young Age Groups</vt:lpstr>
      <vt:lpstr>The Highest Youth Population in LA</vt:lpstr>
      <vt:lpstr>Location for Education Facilities in LA</vt:lpstr>
      <vt:lpstr>Los Angeles Mapping</vt:lpstr>
      <vt:lpstr>Result after k-means clustering</vt:lpstr>
      <vt:lpstr>Business perspectives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Aynaz MİRZAZADA</dc:creator>
  <cp:lastModifiedBy>Aynaz MİRZAZADA</cp:lastModifiedBy>
  <cp:revision>13</cp:revision>
  <dcterms:created xsi:type="dcterms:W3CDTF">2020-07-06T06:24:27Z</dcterms:created>
  <dcterms:modified xsi:type="dcterms:W3CDTF">2020-07-06T10:29:15Z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d072cc5d-8e25-4e94-903c-9108b1b187c7</vt:lpwstr>
  </property>
  <property fmtid="{D5CDD505-2E9C-101B-9397-08002B2CF9AE}" pid="3" name="ExpireDate">
    <vt:lpwstr>2022-07-06</vt:lpwstr>
  </property>
</Properties>
</file>