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8" r:id="rId6"/>
    <p:sldId id="262" r:id="rId7"/>
    <p:sldId id="278" r:id="rId8"/>
    <p:sldId id="279" r:id="rId9"/>
    <p:sldId id="280" r:id="rId10"/>
    <p:sldId id="277" r:id="rId11"/>
    <p:sldId id="275" r:id="rId12"/>
    <p:sldId id="276" r:id="rId13"/>
    <p:sldId id="269" r:id="rId14"/>
    <p:sldId id="265" r:id="rId15"/>
    <p:sldId id="264" r:id="rId16"/>
    <p:sldId id="263" r:id="rId17"/>
    <p:sldId id="273" r:id="rId18"/>
    <p:sldId id="272" r:id="rId19"/>
    <p:sldId id="27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1F0EE-5760-159F-9407-2A275F13B9DF}"/>
              </a:ext>
            </a:extLst>
          </p:cNvPr>
          <p:cNvSpPr txBox="1">
            <a:spLocks/>
          </p:cNvSpPr>
          <p:nvPr/>
        </p:nvSpPr>
        <p:spPr>
          <a:xfrm>
            <a:off x="597160" y="1828800"/>
            <a:ext cx="806164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D</a:t>
            </a:r>
            <a:r>
              <a:rPr lang="en-US" sz="3200" dirty="0" err="1"/>
              <a:t>esign</a:t>
            </a:r>
            <a:r>
              <a:rPr lang="en-US" sz="3200" dirty="0"/>
              <a:t> and implementation of a weather measurement system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F28CE7C-FD2E-2228-86BA-47B91FFB8F92}"/>
              </a:ext>
            </a:extLst>
          </p:cNvPr>
          <p:cNvSpPr txBox="1">
            <a:spLocks/>
          </p:cNvSpPr>
          <p:nvPr/>
        </p:nvSpPr>
        <p:spPr>
          <a:xfrm>
            <a:off x="597160" y="3580285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Ayomide Ajayi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BE2100-F6C8-58CB-C1B4-3EF4B27852EC}"/>
              </a:ext>
            </a:extLst>
          </p:cNvPr>
          <p:cNvSpPr txBox="1"/>
          <p:nvPr/>
        </p:nvSpPr>
        <p:spPr>
          <a:xfrm>
            <a:off x="597160" y="51652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Embedded Systems Lecturer: Prof. Lajos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Harasztosi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DE77F-C441-C4AC-B711-18BC81C77864}"/>
              </a:ext>
            </a:extLst>
          </p:cNvPr>
          <p:cNvSpPr txBox="1"/>
          <p:nvPr/>
        </p:nvSpPr>
        <p:spPr>
          <a:xfrm>
            <a:off x="642087" y="544821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-apple-system"/>
              </a:rPr>
              <a:t>26/11/2023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484FFF-2BB8-5F82-50C0-ABB719BDFE0E}"/>
              </a:ext>
            </a:extLst>
          </p:cNvPr>
          <p:cNvSpPr txBox="1">
            <a:spLocks/>
          </p:cNvSpPr>
          <p:nvPr/>
        </p:nvSpPr>
        <p:spPr>
          <a:xfrm>
            <a:off x="569166" y="619410"/>
            <a:ext cx="10189029" cy="101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WEB app on pc with AN extended chart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AF979-B144-1C1D-F0D4-535E0C2441AC}"/>
              </a:ext>
            </a:extLst>
          </p:cNvPr>
          <p:cNvSpPr txBox="1"/>
          <p:nvPr/>
        </p:nvSpPr>
        <p:spPr>
          <a:xfrm>
            <a:off x="2460950" y="6244126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https://sensor-client-kappa.vercel.app/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305F8-D73A-195A-F04E-8DD1EE4AB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 t="4246" b="5883"/>
          <a:stretch/>
        </p:blipFill>
        <p:spPr>
          <a:xfrm>
            <a:off x="1310610" y="1375749"/>
            <a:ext cx="921167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5F16E7-E4E7-F10C-4DFF-8B8BABD5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62" y="1464905"/>
            <a:ext cx="10272237" cy="48310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74EE500-5BC6-C4F5-C47E-3116B2D5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16" y="562038"/>
            <a:ext cx="9171992" cy="743536"/>
          </a:xfrm>
        </p:spPr>
        <p:txBody>
          <a:bodyPr>
            <a:normAutofit fontScale="90000"/>
          </a:bodyPr>
          <a:lstStyle/>
          <a:p>
            <a:r>
              <a:rPr lang="en-GB" dirty="0"/>
              <a:t>JLCPCB PCB ordering process using </a:t>
            </a:r>
            <a:r>
              <a:rPr lang="en-GB" dirty="0" err="1"/>
              <a:t>gerber</a:t>
            </a:r>
            <a:r>
              <a:rPr lang="en-GB" dirty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3E2B3CD2-C09A-151A-FCB0-D01F3688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3" y="163547"/>
            <a:ext cx="8230313" cy="6530906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64BCDA2B-67F8-1C9A-E87E-CBF7079E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136525"/>
            <a:ext cx="8322907" cy="1019760"/>
          </a:xfrm>
        </p:spPr>
        <p:txBody>
          <a:bodyPr/>
          <a:lstStyle/>
          <a:p>
            <a:r>
              <a:rPr lang="en-GB" dirty="0"/>
              <a:t>3d view of the 2-layer </a:t>
            </a:r>
            <a:r>
              <a:rPr lang="en-GB" dirty="0" err="1"/>
              <a:t>pcb</a:t>
            </a:r>
            <a:r>
              <a:rPr lang="en-GB" dirty="0"/>
              <a:t> on </a:t>
            </a:r>
            <a:r>
              <a:rPr lang="en-GB" dirty="0" err="1"/>
              <a:t>jlcpcb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328">
            <a:extLst>
              <a:ext uri="{FF2B5EF4-FFF2-40B4-BE49-F238E27FC236}">
                <a16:creationId xmlns:a16="http://schemas.microsoft.com/office/drawing/2014/main" id="{BB3622CA-49F9-6B0B-B456-F4390A2B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41" y="205272"/>
            <a:ext cx="4762918" cy="6503437"/>
          </a:xfrm>
          <a:prstGeom prst="rect">
            <a:avLst/>
          </a:prstGeom>
        </p:spPr>
      </p:pic>
      <p:sp>
        <p:nvSpPr>
          <p:cNvPr id="330" name="Title 1">
            <a:extLst>
              <a:ext uri="{FF2B5EF4-FFF2-40B4-BE49-F238E27FC236}">
                <a16:creationId xmlns:a16="http://schemas.microsoft.com/office/drawing/2014/main" id="{6378BCA1-E339-A03A-9C6B-0FFE43F1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7610" y="2947109"/>
            <a:ext cx="6063941" cy="1019760"/>
          </a:xfrm>
        </p:spPr>
        <p:txBody>
          <a:bodyPr/>
          <a:lstStyle/>
          <a:p>
            <a:r>
              <a:rPr lang="en-GB" dirty="0"/>
              <a:t>Firmware script 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039CB41-E1B4-1940-CD16-44F0A87A2347}"/>
              </a:ext>
            </a:extLst>
          </p:cNvPr>
          <p:cNvSpPr txBox="1"/>
          <p:nvPr/>
        </p:nvSpPr>
        <p:spPr>
          <a:xfrm rot="16200000">
            <a:off x="617373" y="2974912"/>
            <a:ext cx="40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https://github.com/ayo-ajayi/iot-sensor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6105CD-676B-187B-F5E8-4B046105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33" y="168055"/>
            <a:ext cx="5717333" cy="652188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BB2C5C-F8DA-BD13-2237-2217089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82814" y="3049746"/>
            <a:ext cx="6063941" cy="1019760"/>
          </a:xfrm>
        </p:spPr>
        <p:txBody>
          <a:bodyPr/>
          <a:lstStyle/>
          <a:p>
            <a:r>
              <a:rPr lang="en-GB" dirty="0"/>
              <a:t>server script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3E492-8964-D4FB-CAF4-040EE2578C9B}"/>
              </a:ext>
            </a:extLst>
          </p:cNvPr>
          <p:cNvSpPr txBox="1"/>
          <p:nvPr/>
        </p:nvSpPr>
        <p:spPr>
          <a:xfrm rot="16200000">
            <a:off x="-272638" y="3374959"/>
            <a:ext cx="40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https://github.com/ayo-ajayi/iot-sensor</a:t>
            </a:r>
          </a:p>
        </p:txBody>
      </p:sp>
    </p:spTree>
    <p:extLst>
      <p:ext uri="{BB962C8B-B14F-4D97-AF65-F5344CB8AC3E}">
        <p14:creationId xmlns:p14="http://schemas.microsoft.com/office/powerpoint/2010/main" val="179510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327">
            <a:extLst>
              <a:ext uri="{FF2B5EF4-FFF2-40B4-BE49-F238E27FC236}">
                <a16:creationId xmlns:a16="http://schemas.microsoft.com/office/drawing/2014/main" id="{A51CD5A1-AF22-92C0-A294-A08B929D2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11" y="214604"/>
            <a:ext cx="5292177" cy="6428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8C0F8-1D25-3993-75A3-340367A9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7610" y="2947109"/>
            <a:ext cx="6063941" cy="1019760"/>
          </a:xfrm>
        </p:spPr>
        <p:txBody>
          <a:bodyPr/>
          <a:lstStyle/>
          <a:p>
            <a:r>
              <a:rPr lang="en-GB" dirty="0"/>
              <a:t>Web app script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4E6F4-7A23-16CF-0827-5D65D75D4CA4}"/>
              </a:ext>
            </a:extLst>
          </p:cNvPr>
          <p:cNvSpPr txBox="1"/>
          <p:nvPr/>
        </p:nvSpPr>
        <p:spPr>
          <a:xfrm rot="16200000">
            <a:off x="617373" y="2974912"/>
            <a:ext cx="40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https://github.com/ayo-ajayi/iot-sensor</a:t>
            </a:r>
          </a:p>
        </p:txBody>
      </p:sp>
    </p:spTree>
    <p:extLst>
      <p:ext uri="{BB962C8B-B14F-4D97-AF65-F5344CB8AC3E}">
        <p14:creationId xmlns:p14="http://schemas.microsoft.com/office/powerpoint/2010/main" val="334169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Software used for project: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PlatformIO</a:t>
            </a:r>
            <a:r>
              <a:rPr lang="en-GB" dirty="0"/>
              <a:t> [C++] – Microcontroller programming</a:t>
            </a:r>
          </a:p>
          <a:p>
            <a:r>
              <a:rPr lang="en-GB" dirty="0"/>
              <a:t>Golang – Server Development</a:t>
            </a:r>
          </a:p>
          <a:p>
            <a:r>
              <a:rPr lang="en-GB" dirty="0"/>
              <a:t>ReactJS – Client/Web Interface</a:t>
            </a:r>
          </a:p>
          <a:p>
            <a:r>
              <a:rPr lang="en-GB" dirty="0"/>
              <a:t>MongoDB – Database for storing data</a:t>
            </a:r>
          </a:p>
          <a:p>
            <a:r>
              <a:rPr lang="en-GB" dirty="0"/>
              <a:t>Fritzing – PCB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7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 err="1"/>
              <a:t>ajayi</a:t>
            </a:r>
            <a:r>
              <a:rPr lang="en-GB" dirty="0"/>
              <a:t>a</a:t>
            </a:r>
            <a:r>
              <a:rPr lang="en-US" dirty="0"/>
              <a:t>yomide247@gmail.com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3" y="575064"/>
            <a:ext cx="7996335" cy="1019760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1FD4C-40A3-147C-DE45-1D113B685B22}"/>
              </a:ext>
            </a:extLst>
          </p:cNvPr>
          <p:cNvSpPr txBox="1"/>
          <p:nvPr/>
        </p:nvSpPr>
        <p:spPr>
          <a:xfrm>
            <a:off x="1138335" y="1828800"/>
            <a:ext cx="6876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an autonomous weather monitoring system that sends temperature and humidity data to the cloud to be accessible from anywhere in the world.</a:t>
            </a:r>
          </a:p>
          <a:p>
            <a:endParaRPr lang="en-GB" dirty="0"/>
          </a:p>
          <a:p>
            <a:r>
              <a:rPr lang="en-GB" dirty="0"/>
              <a:t>Components used:</a:t>
            </a:r>
            <a:br>
              <a:rPr lang="en-GB" dirty="0"/>
            </a:br>
            <a:r>
              <a:rPr lang="en-GB" dirty="0"/>
              <a:t>DHT22  - Temperature and Humidity sensor</a:t>
            </a:r>
          </a:p>
          <a:p>
            <a:r>
              <a:rPr lang="en-GB" dirty="0"/>
              <a:t>Battery – Power supply</a:t>
            </a:r>
          </a:p>
          <a:p>
            <a:r>
              <a:rPr lang="en-GB" dirty="0"/>
              <a:t>Resistors – two 1k Ohms resistors</a:t>
            </a:r>
          </a:p>
          <a:p>
            <a:r>
              <a:rPr lang="en-GB" dirty="0"/>
              <a:t>Tact switch</a:t>
            </a:r>
          </a:p>
          <a:p>
            <a:r>
              <a:rPr lang="en-GB" dirty="0"/>
              <a:t>2 LEDs – </a:t>
            </a:r>
            <a:r>
              <a:rPr lang="en-GB" dirty="0" err="1"/>
              <a:t>WiFi</a:t>
            </a:r>
            <a:r>
              <a:rPr lang="en-GB" dirty="0"/>
              <a:t> indicator and Power indicator</a:t>
            </a:r>
          </a:p>
          <a:p>
            <a:r>
              <a:rPr lang="en-GB" dirty="0"/>
              <a:t>Node MCU – ESP8266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6BB504-1217-F1A5-FD82-4D084ECEB8FD}"/>
              </a:ext>
            </a:extLst>
          </p:cNvPr>
          <p:cNvSpPr txBox="1"/>
          <p:nvPr/>
        </p:nvSpPr>
        <p:spPr>
          <a:xfrm>
            <a:off x="3916526" y="45096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SCHEMATIC 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B7291-7136-7D2B-688C-9E9EB726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8" y="986094"/>
            <a:ext cx="10646063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9FF86D-3822-3F26-771C-13ECB0B1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02" y="739742"/>
            <a:ext cx="7666384" cy="584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D7D56E-3B72-83A9-33B2-13095251501B}"/>
              </a:ext>
            </a:extLst>
          </p:cNvPr>
          <p:cNvSpPr txBox="1"/>
          <p:nvPr/>
        </p:nvSpPr>
        <p:spPr>
          <a:xfrm>
            <a:off x="2356114" y="37041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PRINTED CIRCUIT BOARD DESIGN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4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3DA02-C6BC-74F7-7D73-9AABEB9E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1" y="690465"/>
            <a:ext cx="10399651" cy="50791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15BDFC-A43B-9161-8BC2-0E9AD457A8E0}"/>
              </a:ext>
            </a:extLst>
          </p:cNvPr>
          <p:cNvSpPr txBox="1"/>
          <p:nvPr/>
        </p:nvSpPr>
        <p:spPr>
          <a:xfrm>
            <a:off x="1331946" y="32113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BREADBOARD CIRCUIT LAYOUT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715BDFC-A43B-9161-8BC2-0E9AD457A8E0}"/>
              </a:ext>
            </a:extLst>
          </p:cNvPr>
          <p:cNvSpPr txBox="1"/>
          <p:nvPr/>
        </p:nvSpPr>
        <p:spPr>
          <a:xfrm>
            <a:off x="2423627" y="88097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CIRCUIT AT WORK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circuit board with wires and lights&#10;&#10;Description automatically generated">
            <a:extLst>
              <a:ext uri="{FF2B5EF4-FFF2-40B4-BE49-F238E27FC236}">
                <a16:creationId xmlns:a16="http://schemas.microsoft.com/office/drawing/2014/main" id="{DD76A579-E390-6B22-EAD7-875E7EEEA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" t="10902" b="11655"/>
          <a:stretch/>
        </p:blipFill>
        <p:spPr>
          <a:xfrm>
            <a:off x="2705878" y="1315616"/>
            <a:ext cx="6599852" cy="38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6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136525"/>
            <a:ext cx="7996335" cy="1019760"/>
          </a:xfrm>
        </p:spPr>
        <p:txBody>
          <a:bodyPr>
            <a:normAutofit/>
          </a:bodyPr>
          <a:lstStyle/>
          <a:p>
            <a:r>
              <a:rPr lang="en-US" dirty="0"/>
              <a:t>Pinout Diagram of </a:t>
            </a:r>
            <a:r>
              <a:rPr lang="en-GB" dirty="0"/>
              <a:t>ESP8266 </a:t>
            </a:r>
            <a:r>
              <a:rPr lang="en-GB" dirty="0" err="1"/>
              <a:t>NodeMCU</a:t>
            </a:r>
            <a:r>
              <a:rPr lang="en-GB" dirty="0"/>
              <a:t> V2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73C3F-5BDC-F3FC-40EF-C67F57BA1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" r="-528"/>
          <a:stretch/>
        </p:blipFill>
        <p:spPr>
          <a:xfrm>
            <a:off x="1796046" y="1489481"/>
            <a:ext cx="6814554" cy="45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6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136525"/>
            <a:ext cx="8322907" cy="1019760"/>
          </a:xfrm>
        </p:spPr>
        <p:txBody>
          <a:bodyPr/>
          <a:lstStyle/>
          <a:p>
            <a:r>
              <a:rPr lang="en-GB" dirty="0"/>
              <a:t>Other components used in the project</a:t>
            </a:r>
            <a:endParaRPr lang="en-US" dirty="0"/>
          </a:p>
        </p:txBody>
      </p:sp>
      <p:pic>
        <p:nvPicPr>
          <p:cNvPr id="1026" name="Picture 2" descr="DHT22 / Temperature and humidity sensor (AM2302)">
            <a:extLst>
              <a:ext uri="{FF2B5EF4-FFF2-40B4-BE49-F238E27FC236}">
                <a16:creationId xmlns:a16="http://schemas.microsoft.com/office/drawing/2014/main" id="{7ABDA150-FDFD-2DB1-57EF-76BF6911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23" y="2719156"/>
            <a:ext cx="1673617" cy="167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istor - Wikipedia">
            <a:extLst>
              <a:ext uri="{FF2B5EF4-FFF2-40B4-BE49-F238E27FC236}">
                <a16:creationId xmlns:a16="http://schemas.microsoft.com/office/drawing/2014/main" id="{9419C40D-84BC-C388-B259-39D92910F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93" y="1446024"/>
            <a:ext cx="3125755" cy="446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40CF18-BB29-FA49-49A3-8D7F4A96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25" y="1683458"/>
            <a:ext cx="2876281" cy="295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6x6x9mm Tact Push Button Switch, 4 Pin | ATO.com">
            <a:extLst>
              <a:ext uri="{FF2B5EF4-FFF2-40B4-BE49-F238E27FC236}">
                <a16:creationId xmlns:a16="http://schemas.microsoft.com/office/drawing/2014/main" id="{E9DF0892-5F29-EB35-A7B0-B3BB08F07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907" y="4076688"/>
            <a:ext cx="2195707" cy="219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uracell CopperTop battery - 12 x 9V - alkaline - DUR01601 - Office Basics  - CDW.com">
            <a:extLst>
              <a:ext uri="{FF2B5EF4-FFF2-40B4-BE49-F238E27FC236}">
                <a16:creationId xmlns:a16="http://schemas.microsoft.com/office/drawing/2014/main" id="{B44A3F33-37A1-876C-9E98-FFF78DF1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94" y="4462645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41464B-1BF5-3650-F1BA-0992A7BF2DF3}"/>
              </a:ext>
            </a:extLst>
          </p:cNvPr>
          <p:cNvSpPr txBox="1"/>
          <p:nvPr/>
        </p:nvSpPr>
        <p:spPr>
          <a:xfrm>
            <a:off x="8462865" y="182195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LEDs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3D1D3-A2B4-CDC7-721F-78F8D078864B}"/>
              </a:ext>
            </a:extLst>
          </p:cNvPr>
          <p:cNvSpPr txBox="1"/>
          <p:nvPr/>
        </p:nvSpPr>
        <p:spPr>
          <a:xfrm>
            <a:off x="4152311" y="1544958"/>
            <a:ext cx="774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Resistors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90162-3ADD-1723-F4DF-80283C82CA4B}"/>
              </a:ext>
            </a:extLst>
          </p:cNvPr>
          <p:cNvSpPr txBox="1"/>
          <p:nvPr/>
        </p:nvSpPr>
        <p:spPr>
          <a:xfrm>
            <a:off x="2321831" y="6201127"/>
            <a:ext cx="67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Battery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2B9AB-F4B8-A842-304C-331004F34BED}"/>
              </a:ext>
            </a:extLst>
          </p:cNvPr>
          <p:cNvSpPr txBox="1"/>
          <p:nvPr/>
        </p:nvSpPr>
        <p:spPr>
          <a:xfrm>
            <a:off x="721567" y="2540074"/>
            <a:ext cx="292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DHT22 Temperature and Humidity Sensor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37CC6-1B34-6779-6725-C9EBAE94B05B}"/>
              </a:ext>
            </a:extLst>
          </p:cNvPr>
          <p:cNvSpPr txBox="1"/>
          <p:nvPr/>
        </p:nvSpPr>
        <p:spPr>
          <a:xfrm>
            <a:off x="9239179" y="6133895"/>
            <a:ext cx="625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00613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5D49-45E7-4A4E-8D76-DF30FFD183EC}"/>
              </a:ext>
            </a:extLst>
          </p:cNvPr>
          <p:cNvSpPr txBox="1">
            <a:spLocks/>
          </p:cNvSpPr>
          <p:nvPr/>
        </p:nvSpPr>
        <p:spPr>
          <a:xfrm>
            <a:off x="0" y="18661"/>
            <a:ext cx="8817428" cy="10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Web APP view on mobile phone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4FBB2-58D3-2B78-6105-62D6E583C02E}"/>
              </a:ext>
            </a:extLst>
          </p:cNvPr>
          <p:cNvSpPr txBox="1"/>
          <p:nvPr/>
        </p:nvSpPr>
        <p:spPr>
          <a:xfrm>
            <a:off x="2460950" y="6244126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https://sensor-client-kappa.vercel.app/</a:t>
            </a:r>
          </a:p>
        </p:txBody>
      </p:sp>
      <p:pic>
        <p:nvPicPr>
          <p:cNvPr id="6" name="Picture 5" descr="A screenshot of a weather report&#10;&#10;Description automatically generated">
            <a:extLst>
              <a:ext uri="{FF2B5EF4-FFF2-40B4-BE49-F238E27FC236}">
                <a16:creationId xmlns:a16="http://schemas.microsoft.com/office/drawing/2014/main" id="{35B93F7C-F074-433D-9058-4B30A34B8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784" y="52966"/>
            <a:ext cx="3128000" cy="677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purl.org/dc/dcmitype/"/>
    <ds:schemaRef ds:uri="71af3243-3dd4-4a8d-8c0d-dd76da1f02a5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sharepoint/v3"/>
    <ds:schemaRef ds:uri="230e9df3-be65-4c73-a93b-d1236ebd677e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{15471EB2-9031-4050-A192-FE46FFC8C0CE}tf67328976_win32</Template>
  <TotalTime>666</TotalTime>
  <Words>240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Tenorite</vt:lpstr>
      <vt:lpstr>Office Theme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Pinout Diagram of ESP8266 NodeMCU V2</vt:lpstr>
      <vt:lpstr>Other components used in the project</vt:lpstr>
      <vt:lpstr>PowerPoint Presentation</vt:lpstr>
      <vt:lpstr>PowerPoint Presentation</vt:lpstr>
      <vt:lpstr>JLCPCB PCB ordering process using gerber file</vt:lpstr>
      <vt:lpstr>3d view of the 2-layer pcb on jlcpcb</vt:lpstr>
      <vt:lpstr>Firmware script </vt:lpstr>
      <vt:lpstr>server script </vt:lpstr>
      <vt:lpstr>Web app script </vt:lpstr>
      <vt:lpstr>Software used for project: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Ayomide Ajayi</dc:creator>
  <cp:lastModifiedBy>Ayomide Ajayi</cp:lastModifiedBy>
  <cp:revision>3</cp:revision>
  <dcterms:created xsi:type="dcterms:W3CDTF">2023-11-26T18:31:54Z</dcterms:created>
  <dcterms:modified xsi:type="dcterms:W3CDTF">2023-12-06T00:00:49Z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