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97" r:id="rId5"/>
    <p:sldId id="274" r:id="rId6"/>
    <p:sldId id="295" r:id="rId7"/>
    <p:sldId id="276" r:id="rId8"/>
    <p:sldId id="277" r:id="rId9"/>
    <p:sldId id="303" r:id="rId10"/>
    <p:sldId id="302" r:id="rId11"/>
    <p:sldId id="304" r:id="rId12"/>
    <p:sldId id="296" r:id="rId13"/>
    <p:sldId id="280" r:id="rId14"/>
    <p:sldId id="284" r:id="rId15"/>
    <p:sldId id="291" r:id="rId16"/>
    <p:sldId id="292" r:id="rId17"/>
    <p:sldId id="293" r:id="rId18"/>
    <p:sldId id="288" r:id="rId19"/>
    <p:sldId id="300" r:id="rId20"/>
    <p:sldId id="287" r:id="rId21"/>
    <p:sldId id="301" r:id="rId22"/>
    <p:sldId id="290" r:id="rId23"/>
    <p:sldId id="285" r:id="rId24"/>
    <p:sldId id="29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1646" autoAdjust="0"/>
  </p:normalViewPr>
  <p:slideViewPr>
    <p:cSldViewPr>
      <p:cViewPr varScale="1">
        <p:scale>
          <a:sx n="101" d="100"/>
          <a:sy n="101" d="100"/>
        </p:scale>
        <p:origin x="816"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8800" b="0" dirty="0">
              <a:highlight>
                <a:srgbClr val="000000"/>
              </a:highlight>
            </a:rPr>
            <a:t>Q&amp;A</a:t>
          </a:r>
          <a:endParaRPr lang="en-US" sz="8800" b="0" i="0" u="none" dirty="0">
            <a:solidFill>
              <a:schemeClr val="bg1">
                <a:lumMod val="95000"/>
                <a:lumOff val="5000"/>
              </a:schemeClr>
            </a:solidFill>
            <a:effectLst>
              <a:outerShdw blurRad="38100" dist="38100" dir="2700000" algn="tl">
                <a:srgbClr val="000000">
                  <a:alpha val="43137"/>
                </a:srgbClr>
              </a:outerShdw>
            </a:effectLst>
            <a:highlight>
              <a:srgbClr val="000000"/>
            </a:highlight>
            <a:latin typeface="+mn-lt"/>
          </a:endParaRPr>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75161E7E-EB91-497F-BFE5-A48E4B36A5CF}" type="parTrans" cxnId="{E911AB90-F687-4605-AA38-DA47326564A6}">
      <dgm:prSet/>
      <dgm:spPr/>
      <dgm:t>
        <a:bodyPr/>
        <a:lstStyle/>
        <a:p>
          <a:pPr algn="ctr"/>
          <a:endParaRPr lang="en-US"/>
        </a:p>
      </dgm:t>
    </dgm:pt>
    <dgm:pt modelId="{D45278AE-0AD5-41AC-AB25-B5A99A34371A}" type="pres">
      <dgm:prSet presAssocID="{0017ECB0-EAD0-485C-9FC3-0D2183502649}" presName="cycle" presStyleCnt="0">
        <dgm:presLayoutVars>
          <dgm:dir/>
          <dgm:resizeHandles val="exact"/>
        </dgm:presLayoutVars>
      </dgm:prSet>
      <dgm:spPr/>
    </dgm:pt>
    <dgm:pt modelId="{3A134EED-C912-4230-A5F1-7EA5F1836018}" type="pres">
      <dgm:prSet presAssocID="{80430C3A-0326-4FD6-B2FE-B67B6D7AD02B}" presName="node" presStyleLbl="node1" presStyleIdx="0" presStyleCnt="1" custScaleX="352376" custScaleY="184812">
        <dgm:presLayoutVars>
          <dgm:bulletEnabled val="1"/>
        </dgm:presLayoutVars>
      </dgm:prSet>
      <dgm:spPr/>
    </dgm:pt>
  </dgm:ptLst>
  <dgm:cxnLst>
    <dgm:cxn modelId="{2BDC2510-7A44-4928-969E-E46320365533}" type="presOf" srcId="{0017ECB0-EAD0-485C-9FC3-0D2183502649}" destId="{D45278AE-0AD5-41AC-AB25-B5A99A34371A}" srcOrd="0" destOrd="0" presId="urn:microsoft.com/office/officeart/2005/8/layout/cycle2"/>
    <dgm:cxn modelId="{9906472D-68F2-465C-8254-57BF1ACE865D}" type="presOf" srcId="{80430C3A-0326-4FD6-B2FE-B67B6D7AD02B}" destId="{3A134EED-C912-4230-A5F1-7EA5F1836018}" srcOrd="0" destOrd="0" presId="urn:microsoft.com/office/officeart/2005/8/layout/cycle2"/>
    <dgm:cxn modelId="{E911AB90-F687-4605-AA38-DA47326564A6}" srcId="{0017ECB0-EAD0-485C-9FC3-0D2183502649}" destId="{80430C3A-0326-4FD6-B2FE-B67B6D7AD02B}" srcOrd="0" destOrd="0" parTransId="{75161E7E-EB91-497F-BFE5-A48E4B36A5CF}" sibTransId="{37988EA0-436D-44F5-A579-BE367C252A11}"/>
    <dgm:cxn modelId="{FDB4D592-C692-4F77-B3B6-C9D53A49F385}" type="presParOf" srcId="{D45278AE-0AD5-41AC-AB25-B5A99A34371A}" destId="{3A134EED-C912-4230-A5F1-7EA5F183601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682BA47-4D1F-44D4-998D-5016D1342D21}">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Thank you</a:t>
          </a:r>
        </a:p>
      </dgm:t>
    </dgm:pt>
    <dgm:pt modelId="{B65D232B-3E3D-4178-9EB4-E512124DFF7D}" type="parTrans" cxnId="{A691D298-CC0D-4CE7-B520-9BEB6EB8DCE7}">
      <dgm:prSet/>
      <dgm:spPr/>
      <dgm:t>
        <a:bodyPr/>
        <a:lstStyle/>
        <a:p>
          <a:pPr algn="ctr"/>
          <a:endParaRPr lang="en-US"/>
        </a:p>
      </dgm:t>
    </dgm:pt>
    <dgm:pt modelId="{C57710FE-BC8D-423C-8171-75F5D1700C86}" type="sibTrans" cxnId="{A691D298-CC0D-4CE7-B520-9BEB6EB8DCE7}">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7E3EFA15-2DC1-401F-9341-2409152C2B0E}">
      <dgm:prSet custT="1"/>
      <dgm:spPr>
        <a:noFill/>
        <a:ln>
          <a:noFill/>
        </a:ln>
        <a:effectLst>
          <a:innerShdw blurRad="63500" dist="50800" dir="13500000">
            <a:prstClr val="black">
              <a:alpha val="50000"/>
            </a:prstClr>
          </a:innerShdw>
        </a:effectLst>
      </dgm:spPr>
      <dgm:t>
        <a:bodyPr/>
        <a:lstStyle/>
        <a:p>
          <a:pPr algn="ctr"/>
          <a:r>
            <a:rPr lang="en-US" sz="3000" b="0" i="0" u="none">
              <a:solidFill>
                <a:schemeClr val="bg1">
                  <a:lumMod val="95000"/>
                  <a:lumOff val="5000"/>
                </a:schemeClr>
              </a:solidFill>
              <a:effectLst>
                <a:outerShdw blurRad="38100" dist="38100" dir="2700000" algn="tl">
                  <a:srgbClr val="000000">
                    <a:alpha val="43137"/>
                  </a:srgbClr>
                </a:outerShdw>
              </a:effectLst>
              <a:latin typeface="+mn-lt"/>
            </a:rPr>
            <a:t>E ṣé</a:t>
          </a:r>
        </a:p>
      </dgm:t>
    </dgm:pt>
    <dgm:pt modelId="{A3E00D3F-32DF-4146-A6EB-437E0C6EE54A}" type="parTrans" cxnId="{3292AAC5-849B-4799-8B5C-FE4A6F09CB16}">
      <dgm:prSet/>
      <dgm:spPr/>
      <dgm:t>
        <a:bodyPr/>
        <a:lstStyle/>
        <a:p>
          <a:pPr algn="ctr"/>
          <a:endParaRPr lang="en-US"/>
        </a:p>
      </dgm:t>
    </dgm:pt>
    <dgm:pt modelId="{2628691E-F201-482E-B36C-DE2359F1731F}" type="sibTrans" cxnId="{3292AAC5-849B-4799-8B5C-FE4A6F09CB1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75161E7E-EB91-497F-BFE5-A48E4B36A5CF}" type="parTrans" cxnId="{E911AB90-F687-4605-AA38-DA47326564A6}">
      <dgm:prSet/>
      <dgm:spPr/>
      <dgm:t>
        <a:bodyPr/>
        <a:lstStyle/>
        <a:p>
          <a:pPr algn="ctr"/>
          <a:endParaRPr lang="en-US"/>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9EB657EF-1EA4-4BC6-ADE5-D662655CD012}">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Merci</a:t>
          </a:r>
        </a:p>
      </dgm:t>
    </dgm:pt>
    <dgm:pt modelId="{7EAC8DC1-71CF-4BCB-8972-20824DC1C973}" type="parTrans" cxnId="{595E7CD3-1387-4515-87D5-245C247CF7D0}">
      <dgm:prSet/>
      <dgm:spPr/>
      <dgm:t>
        <a:bodyPr/>
        <a:lstStyle/>
        <a:p>
          <a:pPr algn="ctr"/>
          <a:endParaRPr lang="en-US"/>
        </a:p>
      </dgm:t>
    </dgm:pt>
    <dgm:pt modelId="{F07D7F0C-14AB-49EF-82E0-4F09C9B436C7}" type="sibTrans" cxnId="{595E7CD3-1387-4515-87D5-245C247CF7D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1F1144B4-9314-4D61-966C-513C2E7B72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E34A2F9D-87B5-4B9C-AFF3-16D0A07B92DF}" type="parTrans" cxnId="{CF8D9B5A-1BEA-4542-928C-3FC474A355C4}">
      <dgm:prSet/>
      <dgm:spPr/>
      <dgm:t>
        <a:bodyPr/>
        <a:lstStyle/>
        <a:p>
          <a:pPr algn="ctr"/>
          <a:endParaRPr lang="en-US"/>
        </a:p>
      </dgm:t>
    </dgm:pt>
    <dgm:pt modelId="{FBD73D42-85AC-4235-B47E-7B6A915ACBDE}" type="sibTrans" cxnId="{CF8D9B5A-1BEA-4542-928C-3FC474A355C4}">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E9463E6A-3F21-45E1-A904-52150C15DA59}">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F138A4B-7750-4B34-92D1-203E2EA01EB4}" type="parTrans" cxnId="{AFF76723-C31D-415A-B68C-3E5C8C806BA6}">
      <dgm:prSet/>
      <dgm:spPr/>
      <dgm:t>
        <a:bodyPr/>
        <a:lstStyle/>
        <a:p>
          <a:pPr algn="ctr"/>
          <a:endParaRPr lang="en-US"/>
        </a:p>
      </dgm:t>
    </dgm:pt>
    <dgm:pt modelId="{D0A24BE3-8BE9-4219-9232-7C6C67CF3D95}" type="sibTrans" cxnId="{AFF76723-C31D-415A-B68C-3E5C8C806B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A63234BA-FEFB-4F02-8D34-2A93568763AA}">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5223C319-4318-4A87-B8B3-B6FD5C5B7CAC}" type="parTrans" cxnId="{E2B7CAE5-50AA-46CA-BAC4-1020F0F0218A}">
      <dgm:prSet/>
      <dgm:spPr/>
      <dgm:t>
        <a:bodyPr/>
        <a:lstStyle/>
        <a:p>
          <a:pPr algn="ctr"/>
          <a:endParaRPr lang="en-US"/>
        </a:p>
      </dgm:t>
    </dgm:pt>
    <dgm:pt modelId="{D5B0567E-F42D-4627-94F8-9C86C87EF429}" type="sibTrans" cxnId="{E2B7CAE5-50AA-46CA-BAC4-1020F0F0218A}">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F6C09383-FB28-4C08-A8B7-A14831228D72}">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B80CF9BD-48E7-4B96-A498-AC88BD568BCC}" type="parTrans" cxnId="{5E2E9D48-13C3-4582-8BFC-C8346894ED0D}">
      <dgm:prSet/>
      <dgm:spPr/>
      <dgm:t>
        <a:bodyPr/>
        <a:lstStyle/>
        <a:p>
          <a:pPr algn="ctr"/>
          <a:endParaRPr lang="en-US"/>
        </a:p>
      </dgm:t>
    </dgm:pt>
    <dgm:pt modelId="{B5C69B7E-19A4-4EA5-B8DA-0BEC539C54F8}" type="sibTrans" cxnId="{5E2E9D48-13C3-4582-8BFC-C8346894ED0D}">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00CE2F9-8D99-4E89-ABA5-43EC814239E7}">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4EE8C90A-F996-4380-88AB-B03472CD30FB}" type="parTrans" cxnId="{F60074D3-08C3-4D50-8273-365F08C60EE6}">
      <dgm:prSet/>
      <dgm:spPr/>
      <dgm:t>
        <a:bodyPr/>
        <a:lstStyle/>
        <a:p>
          <a:pPr algn="ctr"/>
          <a:endParaRPr lang="en-US"/>
        </a:p>
      </dgm:t>
    </dgm:pt>
    <dgm:pt modelId="{73D102A5-9352-4E20-BE98-FAA1088C062D}" type="sibTrans" cxnId="{F60074D3-08C3-4D50-8273-365F08C60EE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6BBE81B-A26C-4DC1-AF3F-AC077BB6139E}">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03354C8-D481-40CB-BFC6-9635CAA50AB1}" type="parTrans" cxnId="{5F4FF301-CD80-45C8-8C8C-1CBE49914210}">
      <dgm:prSet/>
      <dgm:spPr/>
      <dgm:t>
        <a:bodyPr/>
        <a:lstStyle/>
        <a:p>
          <a:pPr algn="ctr"/>
          <a:endParaRPr lang="en-US"/>
        </a:p>
      </dgm:t>
    </dgm:pt>
    <dgm:pt modelId="{CE61D721-0F49-4CA2-BD0C-C87CE2C1363A}" type="sibTrans" cxnId="{5F4FF301-CD80-45C8-8C8C-1CBE4991421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F2546AD-FA46-4F82-9B17-CEAF118BA8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 </a:t>
          </a:r>
        </a:p>
      </dgm:t>
    </dgm:pt>
    <dgm:pt modelId="{FD559E21-2CF2-47AB-B7A1-645FB19E3642}" type="parTrans" cxnId="{DBBAA206-B085-41C3-ADA5-D564551F569F}">
      <dgm:prSet/>
      <dgm:spPr/>
      <dgm:t>
        <a:bodyPr/>
        <a:lstStyle/>
        <a:p>
          <a:endParaRPr lang="en-US"/>
        </a:p>
      </dgm:t>
    </dgm:pt>
    <dgm:pt modelId="{6A788B8E-FD3C-43BF-BCF2-E6487A3406DB}" type="sibTrans" cxnId="{DBBAA206-B085-41C3-ADA5-D564551F569F}">
      <dgm:prSet/>
      <dgm:spPr>
        <a:noFill/>
        <a:ln>
          <a:noFill/>
        </a:ln>
        <a:effectLst>
          <a:innerShdw blurRad="63500" dist="50800" dir="13500000">
            <a:prstClr val="black">
              <a:alpha val="50000"/>
            </a:prstClr>
          </a:innerShdw>
        </a:effectLst>
      </dgm:spPr>
      <dgm:t>
        <a:bodyPr/>
        <a:lstStyle/>
        <a:p>
          <a:endParaRPr lang="en-US">
            <a:latin typeface="+mn-lt"/>
          </a:endParaRPr>
        </a:p>
      </dgm:t>
    </dgm:pt>
    <dgm:pt modelId="{3A8BD11F-6AAF-470F-9407-9669892ED4AA}">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CBC3B016-DEDB-40F9-80CF-8CC03D22DD94}" type="parTrans" cxnId="{0DEF2AD2-77B4-456D-8A25-5DAA46888277}">
      <dgm:prSet/>
      <dgm:spPr/>
      <dgm:t>
        <a:bodyPr/>
        <a:lstStyle/>
        <a:p>
          <a:endParaRPr lang="en-US"/>
        </a:p>
      </dgm:t>
    </dgm:pt>
    <dgm:pt modelId="{A24665D1-2A8B-4E98-9732-F3FA9DEB85EA}" type="sibTrans" cxnId="{0DEF2AD2-77B4-456D-8A25-5DAA46888277}">
      <dgm:prSet/>
      <dgm:spPr>
        <a:noFill/>
        <a:ln>
          <a:noFill/>
        </a:ln>
        <a:effectLst>
          <a:innerShdw blurRad="63500" dist="50800" dir="13500000">
            <a:prstClr val="black">
              <a:alpha val="50000"/>
            </a:prstClr>
          </a:innerShdw>
        </a:effectLst>
      </dgm:spPr>
      <dgm:t>
        <a:bodyPr/>
        <a:lstStyle/>
        <a:p>
          <a:endParaRPr lang="en-US">
            <a:latin typeface="+mn-lt"/>
          </a:endParaRPr>
        </a:p>
      </dgm:t>
    </dgm:pt>
    <dgm:pt modelId="{D45278AE-0AD5-41AC-AB25-B5A99A34371A}" type="pres">
      <dgm:prSet presAssocID="{0017ECB0-EAD0-485C-9FC3-0D2183502649}" presName="cycle" presStyleCnt="0">
        <dgm:presLayoutVars>
          <dgm:dir/>
          <dgm:resizeHandles val="exact"/>
        </dgm:presLayoutVars>
      </dgm:prSet>
      <dgm:spPr/>
    </dgm:pt>
    <dgm:pt modelId="{9B996C8B-26F7-48C1-9315-509F0FD6DEBE}" type="pres">
      <dgm:prSet presAssocID="{9682BA47-4D1F-44D4-998D-5016D1342D21}" presName="node" presStyleLbl="node1" presStyleIdx="0" presStyleCnt="12" custScaleX="352376" custScaleY="184812">
        <dgm:presLayoutVars>
          <dgm:bulletEnabled val="1"/>
        </dgm:presLayoutVars>
      </dgm:prSet>
      <dgm:spPr/>
    </dgm:pt>
    <dgm:pt modelId="{DDFE8377-F8B1-43C9-9CE4-AF917A6D1772}" type="pres">
      <dgm:prSet presAssocID="{C57710FE-BC8D-423C-8171-75F5D1700C86}" presName="sibTrans" presStyleLbl="sibTrans2D1" presStyleIdx="0" presStyleCnt="12" custScaleX="352372" custScaleY="184812"/>
      <dgm:spPr/>
    </dgm:pt>
    <dgm:pt modelId="{CF6B9B30-D252-4332-B7D0-0DDF593E6E05}" type="pres">
      <dgm:prSet presAssocID="{C57710FE-BC8D-423C-8171-75F5D1700C86}" presName="connectorText" presStyleLbl="sibTrans2D1" presStyleIdx="0" presStyleCnt="12"/>
      <dgm:spPr/>
    </dgm:pt>
    <dgm:pt modelId="{D2DBC2D5-5ED6-40DE-9C4B-1B12856C83EE}" type="pres">
      <dgm:prSet presAssocID="{7E3EFA15-2DC1-401F-9341-2409152C2B0E}" presName="node" presStyleLbl="node1" presStyleIdx="1" presStyleCnt="12" custScaleX="352376" custScaleY="184812">
        <dgm:presLayoutVars>
          <dgm:bulletEnabled val="1"/>
        </dgm:presLayoutVars>
      </dgm:prSet>
      <dgm:spPr/>
    </dgm:pt>
    <dgm:pt modelId="{1BBA9B06-7D90-4618-BAA6-0BC2D6AC3F30}" type="pres">
      <dgm:prSet presAssocID="{2628691E-F201-482E-B36C-DE2359F1731F}" presName="sibTrans" presStyleLbl="sibTrans2D1" presStyleIdx="1" presStyleCnt="12" custScaleX="352366" custScaleY="184812"/>
      <dgm:spPr/>
    </dgm:pt>
    <dgm:pt modelId="{D944843C-71D9-4D7E-8432-D357205D6036}" type="pres">
      <dgm:prSet presAssocID="{2628691E-F201-482E-B36C-DE2359F1731F}" presName="connectorText" presStyleLbl="sibTrans2D1" presStyleIdx="1" presStyleCnt="12"/>
      <dgm:spPr/>
    </dgm:pt>
    <dgm:pt modelId="{3A134EED-C912-4230-A5F1-7EA5F1836018}" type="pres">
      <dgm:prSet presAssocID="{80430C3A-0326-4FD6-B2FE-B67B6D7AD02B}" presName="node" presStyleLbl="node1" presStyleIdx="2" presStyleCnt="12" custScaleX="352376" custScaleY="184812">
        <dgm:presLayoutVars>
          <dgm:bulletEnabled val="1"/>
        </dgm:presLayoutVars>
      </dgm:prSet>
      <dgm:spPr/>
    </dgm:pt>
    <dgm:pt modelId="{8DE0560E-5637-4BD9-A13A-A45B1920F140}" type="pres">
      <dgm:prSet presAssocID="{37988EA0-436D-44F5-A579-BE367C252A11}" presName="sibTrans" presStyleLbl="sibTrans2D1" presStyleIdx="2" presStyleCnt="12" custScaleX="352374" custScaleY="184812"/>
      <dgm:spPr/>
    </dgm:pt>
    <dgm:pt modelId="{2C202712-1949-4ACD-B79D-F9D7E46C2D9E}" type="pres">
      <dgm:prSet presAssocID="{37988EA0-436D-44F5-A579-BE367C252A11}" presName="connectorText" presStyleLbl="sibTrans2D1" presStyleIdx="2" presStyleCnt="12"/>
      <dgm:spPr/>
    </dgm:pt>
    <dgm:pt modelId="{C6B3F838-6042-471E-A20C-8310670301BF}" type="pres">
      <dgm:prSet presAssocID="{9EB657EF-1EA4-4BC6-ADE5-D662655CD012}" presName="node" presStyleLbl="node1" presStyleIdx="3" presStyleCnt="12" custScaleX="352376" custScaleY="184812">
        <dgm:presLayoutVars>
          <dgm:bulletEnabled val="1"/>
        </dgm:presLayoutVars>
      </dgm:prSet>
      <dgm:spPr/>
    </dgm:pt>
    <dgm:pt modelId="{97578CCD-4C78-4942-A3CB-6699B71BCBFD}" type="pres">
      <dgm:prSet presAssocID="{F07D7F0C-14AB-49EF-82E0-4F09C9B436C7}" presName="sibTrans" presStyleLbl="sibTrans2D1" presStyleIdx="3" presStyleCnt="12" custScaleX="352369" custScaleY="184812"/>
      <dgm:spPr/>
    </dgm:pt>
    <dgm:pt modelId="{992FDB63-4A4E-4264-8FF7-7A8C07846682}" type="pres">
      <dgm:prSet presAssocID="{F07D7F0C-14AB-49EF-82E0-4F09C9B436C7}" presName="connectorText" presStyleLbl="sibTrans2D1" presStyleIdx="3" presStyleCnt="12"/>
      <dgm:spPr/>
    </dgm:pt>
    <dgm:pt modelId="{6224C12C-0D9C-48DB-A417-973385808958}" type="pres">
      <dgm:prSet presAssocID="{1F1144B4-9314-4D61-966C-513C2E7B7238}" presName="node" presStyleLbl="node1" presStyleIdx="4" presStyleCnt="12" custScaleX="352376" custScaleY="184812">
        <dgm:presLayoutVars>
          <dgm:bulletEnabled val="1"/>
        </dgm:presLayoutVars>
      </dgm:prSet>
      <dgm:spPr/>
    </dgm:pt>
    <dgm:pt modelId="{4F99308B-9599-4A9C-9355-F3D80C2C3F8A}" type="pres">
      <dgm:prSet presAssocID="{FBD73D42-85AC-4235-B47E-7B6A915ACBDE}" presName="sibTrans" presStyleLbl="sibTrans2D1" presStyleIdx="4" presStyleCnt="12" custScaleX="352372" custScaleY="184812"/>
      <dgm:spPr/>
    </dgm:pt>
    <dgm:pt modelId="{731ED5F7-6173-408A-819D-1332DA1FA021}" type="pres">
      <dgm:prSet presAssocID="{FBD73D42-85AC-4235-B47E-7B6A915ACBDE}" presName="connectorText" presStyleLbl="sibTrans2D1" presStyleIdx="4" presStyleCnt="12"/>
      <dgm:spPr/>
    </dgm:pt>
    <dgm:pt modelId="{6E7795CF-52E9-442D-8337-A648BBA86A88}" type="pres">
      <dgm:prSet presAssocID="{E9463E6A-3F21-45E1-A904-52150C15DA59}" presName="node" presStyleLbl="node1" presStyleIdx="5" presStyleCnt="12" custScaleX="352376" custScaleY="184812" custRadScaleRad="96891" custRadScaleInc="-58729">
        <dgm:presLayoutVars>
          <dgm:bulletEnabled val="1"/>
        </dgm:presLayoutVars>
      </dgm:prSet>
      <dgm:spPr/>
    </dgm:pt>
    <dgm:pt modelId="{5C5FB309-38D4-417C-8B55-5A16AC20E029}" type="pres">
      <dgm:prSet presAssocID="{D0A24BE3-8BE9-4219-9232-7C6C67CF3D95}" presName="sibTrans" presStyleLbl="sibTrans2D1" presStyleIdx="5" presStyleCnt="12" custScaleX="352366" custScaleY="184812"/>
      <dgm:spPr/>
    </dgm:pt>
    <dgm:pt modelId="{792410D7-D492-40D8-A321-218B08835FD3}" type="pres">
      <dgm:prSet presAssocID="{D0A24BE3-8BE9-4219-9232-7C6C67CF3D95}" presName="connectorText" presStyleLbl="sibTrans2D1" presStyleIdx="5" presStyleCnt="12"/>
      <dgm:spPr/>
    </dgm:pt>
    <dgm:pt modelId="{EA8827D6-550A-4E8A-B625-1DC26A25F195}" type="pres">
      <dgm:prSet presAssocID="{A63234BA-FEFB-4F02-8D34-2A93568763AA}" presName="node" presStyleLbl="node1" presStyleIdx="6" presStyleCnt="12" custScaleX="352376" custScaleY="184812">
        <dgm:presLayoutVars>
          <dgm:bulletEnabled val="1"/>
        </dgm:presLayoutVars>
      </dgm:prSet>
      <dgm:spPr/>
    </dgm:pt>
    <dgm:pt modelId="{858EAA3C-B3A3-4B76-81B2-8F76D75C13BC}" type="pres">
      <dgm:prSet presAssocID="{D5B0567E-F42D-4627-94F8-9C86C87EF429}" presName="sibTrans" presStyleLbl="sibTrans2D1" presStyleIdx="6" presStyleCnt="12" custScaleX="352370" custScaleY="184812"/>
      <dgm:spPr/>
    </dgm:pt>
    <dgm:pt modelId="{C7CEFE1D-E7C2-49C7-B62D-02E969E5EBDE}" type="pres">
      <dgm:prSet presAssocID="{D5B0567E-F42D-4627-94F8-9C86C87EF429}" presName="connectorText" presStyleLbl="sibTrans2D1" presStyleIdx="6" presStyleCnt="12"/>
      <dgm:spPr/>
    </dgm:pt>
    <dgm:pt modelId="{224FA678-9BAB-4FF6-B83F-8DF5FCE3BC02}" type="pres">
      <dgm:prSet presAssocID="{F6C09383-FB28-4C08-A8B7-A14831228D72}" presName="node" presStyleLbl="node1" presStyleIdx="7" presStyleCnt="12" custScaleX="352376" custScaleY="184812" custRadScaleRad="88942" custRadScaleInc="33962">
        <dgm:presLayoutVars>
          <dgm:bulletEnabled val="1"/>
        </dgm:presLayoutVars>
      </dgm:prSet>
      <dgm:spPr/>
    </dgm:pt>
    <dgm:pt modelId="{CECF98F8-BBE9-4D21-8156-523077841B96}" type="pres">
      <dgm:prSet presAssocID="{B5C69B7E-19A4-4EA5-B8DA-0BEC539C54F8}" presName="sibTrans" presStyleLbl="sibTrans2D1" presStyleIdx="7" presStyleCnt="12" custScaleX="352374" custScaleY="184812"/>
      <dgm:spPr/>
    </dgm:pt>
    <dgm:pt modelId="{DA1312D3-CCB8-4CD6-A3DC-A7DFD97F3430}" type="pres">
      <dgm:prSet presAssocID="{B5C69B7E-19A4-4EA5-B8DA-0BEC539C54F8}" presName="connectorText" presStyleLbl="sibTrans2D1" presStyleIdx="7" presStyleCnt="12"/>
      <dgm:spPr/>
    </dgm:pt>
    <dgm:pt modelId="{307C8B99-1893-47B0-BE68-F075E64433AB}" type="pres">
      <dgm:prSet presAssocID="{B00CE2F9-8D99-4E89-ABA5-43EC814239E7}" presName="node" presStyleLbl="node1" presStyleIdx="8" presStyleCnt="12" custScaleX="352376" custScaleY="184812">
        <dgm:presLayoutVars>
          <dgm:bulletEnabled val="1"/>
        </dgm:presLayoutVars>
      </dgm:prSet>
      <dgm:spPr/>
    </dgm:pt>
    <dgm:pt modelId="{A24E80D2-7D54-479A-A3DA-1838B353471E}" type="pres">
      <dgm:prSet presAssocID="{73D102A5-9352-4E20-BE98-FAA1088C062D}" presName="sibTrans" presStyleLbl="sibTrans2D1" presStyleIdx="8" presStyleCnt="12" custScaleX="352365" custScaleY="184812"/>
      <dgm:spPr/>
    </dgm:pt>
    <dgm:pt modelId="{7C7506AC-4F65-400F-A094-F4901A459FF9}" type="pres">
      <dgm:prSet presAssocID="{73D102A5-9352-4E20-BE98-FAA1088C062D}" presName="connectorText" presStyleLbl="sibTrans2D1" presStyleIdx="8" presStyleCnt="12"/>
      <dgm:spPr/>
    </dgm:pt>
    <dgm:pt modelId="{EB38897E-5FC0-4A94-953B-E5F1E78EB767}" type="pres">
      <dgm:prSet presAssocID="{B6BBE81B-A26C-4DC1-AF3F-AC077BB6139E}" presName="node" presStyleLbl="node1" presStyleIdx="9" presStyleCnt="12" custScaleX="352376" custScaleY="184812">
        <dgm:presLayoutVars>
          <dgm:bulletEnabled val="1"/>
        </dgm:presLayoutVars>
      </dgm:prSet>
      <dgm:spPr/>
    </dgm:pt>
    <dgm:pt modelId="{97E3337B-3494-40F6-BDAC-3CC91F06CFFB}" type="pres">
      <dgm:prSet presAssocID="{CE61D721-0F49-4CA2-BD0C-C87CE2C1363A}" presName="sibTrans" presStyleLbl="sibTrans2D1" presStyleIdx="9" presStyleCnt="12" custScaleX="352371" custScaleY="184812"/>
      <dgm:spPr/>
    </dgm:pt>
    <dgm:pt modelId="{F5C5CB78-E588-45A5-87C2-5B260DCAAE80}" type="pres">
      <dgm:prSet presAssocID="{CE61D721-0F49-4CA2-BD0C-C87CE2C1363A}" presName="connectorText" presStyleLbl="sibTrans2D1" presStyleIdx="9" presStyleCnt="12"/>
      <dgm:spPr/>
    </dgm:pt>
    <dgm:pt modelId="{8ED3F180-F144-4FAE-856D-2B154639FCFC}" type="pres">
      <dgm:prSet presAssocID="{3A8BD11F-6AAF-470F-9407-9669892ED4AA}" presName="node" presStyleLbl="node1" presStyleIdx="10" presStyleCnt="12" custScaleX="352376" custScaleY="184812">
        <dgm:presLayoutVars>
          <dgm:bulletEnabled val="1"/>
        </dgm:presLayoutVars>
      </dgm:prSet>
      <dgm:spPr/>
    </dgm:pt>
    <dgm:pt modelId="{613B220F-DA87-4327-868C-186AD1193C5F}" type="pres">
      <dgm:prSet presAssocID="{A24665D1-2A8B-4E98-9732-F3FA9DEB85EA}" presName="sibTrans" presStyleLbl="sibTrans2D1" presStyleIdx="10" presStyleCnt="12" custScaleX="103332" custScaleY="94738"/>
      <dgm:spPr/>
    </dgm:pt>
    <dgm:pt modelId="{80E9D34D-8299-4542-AA85-BB23F11DAC1C}" type="pres">
      <dgm:prSet presAssocID="{A24665D1-2A8B-4E98-9732-F3FA9DEB85EA}" presName="connectorText" presStyleLbl="sibTrans2D1" presStyleIdx="10" presStyleCnt="12"/>
      <dgm:spPr/>
    </dgm:pt>
    <dgm:pt modelId="{42143F77-04DE-498D-9A57-AB6D8878FD3B}" type="pres">
      <dgm:prSet presAssocID="{8F2546AD-FA46-4F82-9B17-CEAF118BA838}" presName="node" presStyleLbl="node1" presStyleIdx="11" presStyleCnt="12" custScaleX="352376" custScaleY="184812" custRadScaleRad="96452" custRadScaleInc="-26322">
        <dgm:presLayoutVars>
          <dgm:bulletEnabled val="1"/>
        </dgm:presLayoutVars>
      </dgm:prSet>
      <dgm:spPr/>
    </dgm:pt>
    <dgm:pt modelId="{3C31B3A0-944A-4EEA-AAA3-A8448C5A33D2}" type="pres">
      <dgm:prSet presAssocID="{6A788B8E-FD3C-43BF-BCF2-E6487A3406DB}" presName="sibTrans" presStyleLbl="sibTrans2D1" presStyleIdx="11" presStyleCnt="12" custScaleX="103332" custScaleY="94738"/>
      <dgm:spPr/>
    </dgm:pt>
    <dgm:pt modelId="{D7344429-6936-4CB9-8EF2-317FEF3263AD}" type="pres">
      <dgm:prSet presAssocID="{6A788B8E-FD3C-43BF-BCF2-E6487A3406DB}" presName="connectorText" presStyleLbl="sibTrans2D1" presStyleIdx="11" presStyleCnt="12"/>
      <dgm:spPr/>
    </dgm:pt>
  </dgm:ptLst>
  <dgm:cxnLst>
    <dgm:cxn modelId="{5F4FF301-CD80-45C8-8C8C-1CBE49914210}" srcId="{0017ECB0-EAD0-485C-9FC3-0D2183502649}" destId="{B6BBE81B-A26C-4DC1-AF3F-AC077BB6139E}" srcOrd="9" destOrd="0" parTransId="{303354C8-D481-40CB-BFC6-9635CAA50AB1}" sibTransId="{CE61D721-0F49-4CA2-BD0C-C87CE2C1363A}"/>
    <dgm:cxn modelId="{DBBAA206-B085-41C3-ADA5-D564551F569F}" srcId="{0017ECB0-EAD0-485C-9FC3-0D2183502649}" destId="{8F2546AD-FA46-4F82-9B17-CEAF118BA838}" srcOrd="11" destOrd="0" parTransId="{FD559E21-2CF2-47AB-B7A1-645FB19E3642}" sibTransId="{6A788B8E-FD3C-43BF-BCF2-E6487A3406DB}"/>
    <dgm:cxn modelId="{9F85F306-C2D4-4C4D-808C-F408376DDBC3}" type="presOf" srcId="{C57710FE-BC8D-423C-8171-75F5D1700C86}" destId="{CF6B9B30-D252-4332-B7D0-0DDF593E6E05}" srcOrd="1" destOrd="0" presId="urn:microsoft.com/office/officeart/2005/8/layout/cycle2"/>
    <dgm:cxn modelId="{2BDC2510-7A44-4928-969E-E46320365533}" type="presOf" srcId="{0017ECB0-EAD0-485C-9FC3-0D2183502649}" destId="{D45278AE-0AD5-41AC-AB25-B5A99A34371A}" srcOrd="0" destOrd="0" presId="urn:microsoft.com/office/officeart/2005/8/layout/cycle2"/>
    <dgm:cxn modelId="{A83E0F13-867D-4464-AFC3-AE56669B97C6}" type="presOf" srcId="{D0A24BE3-8BE9-4219-9232-7C6C67CF3D95}" destId="{792410D7-D492-40D8-A321-218B08835FD3}" srcOrd="1" destOrd="0" presId="urn:microsoft.com/office/officeart/2005/8/layout/cycle2"/>
    <dgm:cxn modelId="{1162051B-D87E-4C2C-83EF-8E4C8A76943A}" type="presOf" srcId="{B6BBE81B-A26C-4DC1-AF3F-AC077BB6139E}" destId="{EB38897E-5FC0-4A94-953B-E5F1E78EB767}" srcOrd="0" destOrd="0" presId="urn:microsoft.com/office/officeart/2005/8/layout/cycle2"/>
    <dgm:cxn modelId="{AFF76723-C31D-415A-B68C-3E5C8C806BA6}" srcId="{0017ECB0-EAD0-485C-9FC3-0D2183502649}" destId="{E9463E6A-3F21-45E1-A904-52150C15DA59}" srcOrd="5" destOrd="0" parTransId="{3F138A4B-7750-4B34-92D1-203E2EA01EB4}" sibTransId="{D0A24BE3-8BE9-4219-9232-7C6C67CF3D95}"/>
    <dgm:cxn modelId="{9906472D-68F2-465C-8254-57BF1ACE865D}" type="presOf" srcId="{80430C3A-0326-4FD6-B2FE-B67B6D7AD02B}" destId="{3A134EED-C912-4230-A5F1-7EA5F1836018}" srcOrd="0" destOrd="0" presId="urn:microsoft.com/office/officeart/2005/8/layout/cycle2"/>
    <dgm:cxn modelId="{E176332F-2534-4785-9FCF-D48B2871DF8A}" type="presOf" srcId="{B5C69B7E-19A4-4EA5-B8DA-0BEC539C54F8}" destId="{CECF98F8-BBE9-4D21-8156-523077841B96}" srcOrd="0" destOrd="0" presId="urn:microsoft.com/office/officeart/2005/8/layout/cycle2"/>
    <dgm:cxn modelId="{47007E5B-1870-4FAE-8D35-CC5F80EA1C92}" type="presOf" srcId="{6A788B8E-FD3C-43BF-BCF2-E6487A3406DB}" destId="{D7344429-6936-4CB9-8EF2-317FEF3263AD}" srcOrd="1" destOrd="0" presId="urn:microsoft.com/office/officeart/2005/8/layout/cycle2"/>
    <dgm:cxn modelId="{85A7AF5B-E40F-44D1-8824-F7C5CDEAE664}" type="presOf" srcId="{B5C69B7E-19A4-4EA5-B8DA-0BEC539C54F8}" destId="{DA1312D3-CCB8-4CD6-A3DC-A7DFD97F3430}" srcOrd="1" destOrd="0" presId="urn:microsoft.com/office/officeart/2005/8/layout/cycle2"/>
    <dgm:cxn modelId="{FA757848-9C51-48AD-AA5D-2C41028E10EA}" type="presOf" srcId="{3A8BD11F-6AAF-470F-9407-9669892ED4AA}" destId="{8ED3F180-F144-4FAE-856D-2B154639FCFC}" srcOrd="0" destOrd="0" presId="urn:microsoft.com/office/officeart/2005/8/layout/cycle2"/>
    <dgm:cxn modelId="{5E2E9D48-13C3-4582-8BFC-C8346894ED0D}" srcId="{0017ECB0-EAD0-485C-9FC3-0D2183502649}" destId="{F6C09383-FB28-4C08-A8B7-A14831228D72}" srcOrd="7" destOrd="0" parTransId="{B80CF9BD-48E7-4B96-A498-AC88BD568BCC}" sibTransId="{B5C69B7E-19A4-4EA5-B8DA-0BEC539C54F8}"/>
    <dgm:cxn modelId="{3B3FB24D-5170-41B9-B0EE-414F45AAC68C}" type="presOf" srcId="{6A788B8E-FD3C-43BF-BCF2-E6487A3406DB}" destId="{3C31B3A0-944A-4EEA-AAA3-A8448C5A33D2}" srcOrd="0" destOrd="0" presId="urn:microsoft.com/office/officeart/2005/8/layout/cycle2"/>
    <dgm:cxn modelId="{6FB5376E-85D2-4F14-9F7A-33153F4B477D}" type="presOf" srcId="{2628691E-F201-482E-B36C-DE2359F1731F}" destId="{D944843C-71D9-4D7E-8432-D357205D6036}" srcOrd="1" destOrd="0" presId="urn:microsoft.com/office/officeart/2005/8/layout/cycle2"/>
    <dgm:cxn modelId="{F7A96C70-802D-4D8E-BCC7-FFEA5B57FF0A}" type="presOf" srcId="{D0A24BE3-8BE9-4219-9232-7C6C67CF3D95}" destId="{5C5FB309-38D4-417C-8B55-5A16AC20E029}" srcOrd="0" destOrd="0" presId="urn:microsoft.com/office/officeart/2005/8/layout/cycle2"/>
    <dgm:cxn modelId="{C23F9C77-D5EF-43E2-B6FD-774F6AD041C8}" type="presOf" srcId="{1F1144B4-9314-4D61-966C-513C2E7B7238}" destId="{6224C12C-0D9C-48DB-A417-973385808958}" srcOrd="0" destOrd="0" presId="urn:microsoft.com/office/officeart/2005/8/layout/cycle2"/>
    <dgm:cxn modelId="{CF8D9B5A-1BEA-4542-928C-3FC474A355C4}" srcId="{0017ECB0-EAD0-485C-9FC3-0D2183502649}" destId="{1F1144B4-9314-4D61-966C-513C2E7B7238}" srcOrd="4" destOrd="0" parTransId="{E34A2F9D-87B5-4B9C-AFF3-16D0A07B92DF}" sibTransId="{FBD73D42-85AC-4235-B47E-7B6A915ACBDE}"/>
    <dgm:cxn modelId="{FDF29381-B3F4-45E9-8FF7-B7B9DC091313}" type="presOf" srcId="{FBD73D42-85AC-4235-B47E-7B6A915ACBDE}" destId="{731ED5F7-6173-408A-819D-1332DA1FA021}" srcOrd="1" destOrd="0" presId="urn:microsoft.com/office/officeart/2005/8/layout/cycle2"/>
    <dgm:cxn modelId="{ED1DC58A-9F01-47C5-9949-0DE7394671A7}" type="presOf" srcId="{F6C09383-FB28-4C08-A8B7-A14831228D72}" destId="{224FA678-9BAB-4FF6-B83F-8DF5FCE3BC02}" srcOrd="0" destOrd="0" presId="urn:microsoft.com/office/officeart/2005/8/layout/cycle2"/>
    <dgm:cxn modelId="{A5BFCD8B-D140-43DC-9391-0F3C83EE4F64}" type="presOf" srcId="{9EB657EF-1EA4-4BC6-ADE5-D662655CD012}" destId="{C6B3F838-6042-471E-A20C-8310670301BF}" srcOrd="0" destOrd="0" presId="urn:microsoft.com/office/officeart/2005/8/layout/cycle2"/>
    <dgm:cxn modelId="{F148C88F-8320-47B4-9DDF-6C2A8FABA743}" type="presOf" srcId="{A24665D1-2A8B-4E98-9732-F3FA9DEB85EA}" destId="{613B220F-DA87-4327-868C-186AD1193C5F}" srcOrd="0" destOrd="0" presId="urn:microsoft.com/office/officeart/2005/8/layout/cycle2"/>
    <dgm:cxn modelId="{E911AB90-F687-4605-AA38-DA47326564A6}" srcId="{0017ECB0-EAD0-485C-9FC3-0D2183502649}" destId="{80430C3A-0326-4FD6-B2FE-B67B6D7AD02B}" srcOrd="2" destOrd="0" parTransId="{75161E7E-EB91-497F-BFE5-A48E4B36A5CF}" sibTransId="{37988EA0-436D-44F5-A579-BE367C252A11}"/>
    <dgm:cxn modelId="{1F7D4791-DC7D-4661-B2F2-DEE8711067F3}" type="presOf" srcId="{73D102A5-9352-4E20-BE98-FAA1088C062D}" destId="{A24E80D2-7D54-479A-A3DA-1838B353471E}" srcOrd="0" destOrd="0" presId="urn:microsoft.com/office/officeart/2005/8/layout/cycle2"/>
    <dgm:cxn modelId="{A691D298-CC0D-4CE7-B520-9BEB6EB8DCE7}" srcId="{0017ECB0-EAD0-485C-9FC3-0D2183502649}" destId="{9682BA47-4D1F-44D4-998D-5016D1342D21}" srcOrd="0" destOrd="0" parTransId="{B65D232B-3E3D-4178-9EB4-E512124DFF7D}" sibTransId="{C57710FE-BC8D-423C-8171-75F5D1700C86}"/>
    <dgm:cxn modelId="{C4EF299B-9B98-4CC3-89D3-471A7AD18EDF}" type="presOf" srcId="{E9463E6A-3F21-45E1-A904-52150C15DA59}" destId="{6E7795CF-52E9-442D-8337-A648BBA86A88}" srcOrd="0" destOrd="0" presId="urn:microsoft.com/office/officeart/2005/8/layout/cycle2"/>
    <dgm:cxn modelId="{9444999B-E33C-4E80-9916-FD88D5C6A478}" type="presOf" srcId="{CE61D721-0F49-4CA2-BD0C-C87CE2C1363A}" destId="{97E3337B-3494-40F6-BDAC-3CC91F06CFFB}" srcOrd="0" destOrd="0" presId="urn:microsoft.com/office/officeart/2005/8/layout/cycle2"/>
    <dgm:cxn modelId="{734CD69D-2FEF-4DE6-97A4-BAAF63F319EE}" type="presOf" srcId="{A24665D1-2A8B-4E98-9732-F3FA9DEB85EA}" destId="{80E9D34D-8299-4542-AA85-BB23F11DAC1C}" srcOrd="1" destOrd="0" presId="urn:microsoft.com/office/officeart/2005/8/layout/cycle2"/>
    <dgm:cxn modelId="{931BA79E-1FB4-48CA-A04C-3B9C925F732A}" type="presOf" srcId="{FBD73D42-85AC-4235-B47E-7B6A915ACBDE}" destId="{4F99308B-9599-4A9C-9355-F3D80C2C3F8A}" srcOrd="0" destOrd="0" presId="urn:microsoft.com/office/officeart/2005/8/layout/cycle2"/>
    <dgm:cxn modelId="{94FA26B1-A18A-40E2-8568-84370DDE0FAF}" type="presOf" srcId="{8F2546AD-FA46-4F82-9B17-CEAF118BA838}" destId="{42143F77-04DE-498D-9A57-AB6D8878FD3B}" srcOrd="0" destOrd="0" presId="urn:microsoft.com/office/officeart/2005/8/layout/cycle2"/>
    <dgm:cxn modelId="{0FCF4BB1-9ABA-431B-9BAC-E198A82B2254}" type="presOf" srcId="{9682BA47-4D1F-44D4-998D-5016D1342D21}" destId="{9B996C8B-26F7-48C1-9315-509F0FD6DEBE}" srcOrd="0" destOrd="0" presId="urn:microsoft.com/office/officeart/2005/8/layout/cycle2"/>
    <dgm:cxn modelId="{B69A3DB3-07A2-49DE-A1D0-F060C8605B09}" type="presOf" srcId="{F07D7F0C-14AB-49EF-82E0-4F09C9B436C7}" destId="{97578CCD-4C78-4942-A3CB-6699B71BCBFD}" srcOrd="0" destOrd="0" presId="urn:microsoft.com/office/officeart/2005/8/layout/cycle2"/>
    <dgm:cxn modelId="{09C4BBB7-35EA-4E9B-AE8B-90403A6CF8A1}" type="presOf" srcId="{CE61D721-0F49-4CA2-BD0C-C87CE2C1363A}" destId="{F5C5CB78-E588-45A5-87C2-5B260DCAAE80}" srcOrd="1" destOrd="0" presId="urn:microsoft.com/office/officeart/2005/8/layout/cycle2"/>
    <dgm:cxn modelId="{784F23BA-2379-4599-A272-8CB7BB646E60}" type="presOf" srcId="{A63234BA-FEFB-4F02-8D34-2A93568763AA}" destId="{EA8827D6-550A-4E8A-B625-1DC26A25F195}" srcOrd="0" destOrd="0" presId="urn:microsoft.com/office/officeart/2005/8/layout/cycle2"/>
    <dgm:cxn modelId="{EA02BBBB-5927-4F6B-AF14-EE41E3A54141}" type="presOf" srcId="{2628691E-F201-482E-B36C-DE2359F1731F}" destId="{1BBA9B06-7D90-4618-BAA6-0BC2D6AC3F30}" srcOrd="0" destOrd="0" presId="urn:microsoft.com/office/officeart/2005/8/layout/cycle2"/>
    <dgm:cxn modelId="{3292AAC5-849B-4799-8B5C-FE4A6F09CB16}" srcId="{0017ECB0-EAD0-485C-9FC3-0D2183502649}" destId="{7E3EFA15-2DC1-401F-9341-2409152C2B0E}" srcOrd="1" destOrd="0" parTransId="{A3E00D3F-32DF-4146-A6EB-437E0C6EE54A}" sibTransId="{2628691E-F201-482E-B36C-DE2359F1731F}"/>
    <dgm:cxn modelId="{FEBC47CA-57D0-4BF1-B94E-E468B88F702B}" type="presOf" srcId="{37988EA0-436D-44F5-A579-BE367C252A11}" destId="{8DE0560E-5637-4BD9-A13A-A45B1920F140}" srcOrd="0" destOrd="0" presId="urn:microsoft.com/office/officeart/2005/8/layout/cycle2"/>
    <dgm:cxn modelId="{6837DBCD-7D9D-46EF-984E-BC403F0852A5}" type="presOf" srcId="{C57710FE-BC8D-423C-8171-75F5D1700C86}" destId="{DDFE8377-F8B1-43C9-9CE4-AF917A6D1772}" srcOrd="0" destOrd="0" presId="urn:microsoft.com/office/officeart/2005/8/layout/cycle2"/>
    <dgm:cxn modelId="{0DEF2AD2-77B4-456D-8A25-5DAA46888277}" srcId="{0017ECB0-EAD0-485C-9FC3-0D2183502649}" destId="{3A8BD11F-6AAF-470F-9407-9669892ED4AA}" srcOrd="10" destOrd="0" parTransId="{CBC3B016-DEDB-40F9-80CF-8CC03D22DD94}" sibTransId="{A24665D1-2A8B-4E98-9732-F3FA9DEB85EA}"/>
    <dgm:cxn modelId="{F60074D3-08C3-4D50-8273-365F08C60EE6}" srcId="{0017ECB0-EAD0-485C-9FC3-0D2183502649}" destId="{B00CE2F9-8D99-4E89-ABA5-43EC814239E7}" srcOrd="8" destOrd="0" parTransId="{4EE8C90A-F996-4380-88AB-B03472CD30FB}" sibTransId="{73D102A5-9352-4E20-BE98-FAA1088C062D}"/>
    <dgm:cxn modelId="{595E7CD3-1387-4515-87D5-245C247CF7D0}" srcId="{0017ECB0-EAD0-485C-9FC3-0D2183502649}" destId="{9EB657EF-1EA4-4BC6-ADE5-D662655CD012}" srcOrd="3" destOrd="0" parTransId="{7EAC8DC1-71CF-4BCB-8972-20824DC1C973}" sibTransId="{F07D7F0C-14AB-49EF-82E0-4F09C9B436C7}"/>
    <dgm:cxn modelId="{2FC923D6-6FC4-4947-B517-425F18447DD2}" type="presOf" srcId="{D5B0567E-F42D-4627-94F8-9C86C87EF429}" destId="{C7CEFE1D-E7C2-49C7-B62D-02E969E5EBDE}" srcOrd="1" destOrd="0" presId="urn:microsoft.com/office/officeart/2005/8/layout/cycle2"/>
    <dgm:cxn modelId="{042221DA-7115-4FDB-9083-FF700AC05C7C}" type="presOf" srcId="{7E3EFA15-2DC1-401F-9341-2409152C2B0E}" destId="{D2DBC2D5-5ED6-40DE-9C4B-1B12856C83EE}" srcOrd="0" destOrd="0" presId="urn:microsoft.com/office/officeart/2005/8/layout/cycle2"/>
    <dgm:cxn modelId="{E2B7CAE5-50AA-46CA-BAC4-1020F0F0218A}" srcId="{0017ECB0-EAD0-485C-9FC3-0D2183502649}" destId="{A63234BA-FEFB-4F02-8D34-2A93568763AA}" srcOrd="6" destOrd="0" parTransId="{5223C319-4318-4A87-B8B3-B6FD5C5B7CAC}" sibTransId="{D5B0567E-F42D-4627-94F8-9C86C87EF429}"/>
    <dgm:cxn modelId="{509F94ED-A5FB-401E-8F00-AF932CB98EF2}" type="presOf" srcId="{37988EA0-436D-44F5-A579-BE367C252A11}" destId="{2C202712-1949-4ACD-B79D-F9D7E46C2D9E}" srcOrd="1" destOrd="0" presId="urn:microsoft.com/office/officeart/2005/8/layout/cycle2"/>
    <dgm:cxn modelId="{291E89F0-8C44-45C3-A769-6B272CC2273A}" type="presOf" srcId="{B00CE2F9-8D99-4E89-ABA5-43EC814239E7}" destId="{307C8B99-1893-47B0-BE68-F075E64433AB}" srcOrd="0" destOrd="0" presId="urn:microsoft.com/office/officeart/2005/8/layout/cycle2"/>
    <dgm:cxn modelId="{1CD77AF5-F2CA-41ED-8BB2-7E3444511C53}" type="presOf" srcId="{F07D7F0C-14AB-49EF-82E0-4F09C9B436C7}" destId="{992FDB63-4A4E-4264-8FF7-7A8C07846682}" srcOrd="1" destOrd="0" presId="urn:microsoft.com/office/officeart/2005/8/layout/cycle2"/>
    <dgm:cxn modelId="{6A6326FC-DF89-4A6E-A21A-29B44FB43DFC}" type="presOf" srcId="{73D102A5-9352-4E20-BE98-FAA1088C062D}" destId="{7C7506AC-4F65-400F-A094-F4901A459FF9}" srcOrd="1" destOrd="0" presId="urn:microsoft.com/office/officeart/2005/8/layout/cycle2"/>
    <dgm:cxn modelId="{8983AEFD-1E28-48A3-B03E-FCB22610A581}" type="presOf" srcId="{D5B0567E-F42D-4627-94F8-9C86C87EF429}" destId="{858EAA3C-B3A3-4B76-81B2-8F76D75C13BC}" srcOrd="0" destOrd="0" presId="urn:microsoft.com/office/officeart/2005/8/layout/cycle2"/>
    <dgm:cxn modelId="{3C02FEC2-E9FB-4D0E-AE0D-7BA8D7034856}" type="presParOf" srcId="{D45278AE-0AD5-41AC-AB25-B5A99A34371A}" destId="{9B996C8B-26F7-48C1-9315-509F0FD6DEBE}" srcOrd="0" destOrd="0" presId="urn:microsoft.com/office/officeart/2005/8/layout/cycle2"/>
    <dgm:cxn modelId="{1E3AC14E-A0BE-421B-BDC5-DFCE38E91D0B}" type="presParOf" srcId="{D45278AE-0AD5-41AC-AB25-B5A99A34371A}" destId="{DDFE8377-F8B1-43C9-9CE4-AF917A6D1772}" srcOrd="1" destOrd="0" presId="urn:microsoft.com/office/officeart/2005/8/layout/cycle2"/>
    <dgm:cxn modelId="{FCA181C3-2963-4BBA-9DDE-1ED5ACD37678}" type="presParOf" srcId="{DDFE8377-F8B1-43C9-9CE4-AF917A6D1772}" destId="{CF6B9B30-D252-4332-B7D0-0DDF593E6E05}" srcOrd="0" destOrd="0" presId="urn:microsoft.com/office/officeart/2005/8/layout/cycle2"/>
    <dgm:cxn modelId="{9F6815C0-E1F6-472D-92D3-29CC19137A6F}" type="presParOf" srcId="{D45278AE-0AD5-41AC-AB25-B5A99A34371A}" destId="{D2DBC2D5-5ED6-40DE-9C4B-1B12856C83EE}" srcOrd="2" destOrd="0" presId="urn:microsoft.com/office/officeart/2005/8/layout/cycle2"/>
    <dgm:cxn modelId="{4847FB59-546A-4F2D-AEBA-1465C178F9F5}" type="presParOf" srcId="{D45278AE-0AD5-41AC-AB25-B5A99A34371A}" destId="{1BBA9B06-7D90-4618-BAA6-0BC2D6AC3F30}" srcOrd="3" destOrd="0" presId="urn:microsoft.com/office/officeart/2005/8/layout/cycle2"/>
    <dgm:cxn modelId="{7ABA6845-4BCD-4AA3-983B-26F907B8F358}" type="presParOf" srcId="{1BBA9B06-7D90-4618-BAA6-0BC2D6AC3F30}" destId="{D944843C-71D9-4D7E-8432-D357205D6036}" srcOrd="0" destOrd="0" presId="urn:microsoft.com/office/officeart/2005/8/layout/cycle2"/>
    <dgm:cxn modelId="{FDB4D592-C692-4F77-B3B6-C9D53A49F385}" type="presParOf" srcId="{D45278AE-0AD5-41AC-AB25-B5A99A34371A}" destId="{3A134EED-C912-4230-A5F1-7EA5F1836018}" srcOrd="4" destOrd="0" presId="urn:microsoft.com/office/officeart/2005/8/layout/cycle2"/>
    <dgm:cxn modelId="{DA5DA567-5640-4557-90BE-3BBA35148D84}" type="presParOf" srcId="{D45278AE-0AD5-41AC-AB25-B5A99A34371A}" destId="{8DE0560E-5637-4BD9-A13A-A45B1920F140}" srcOrd="5" destOrd="0" presId="urn:microsoft.com/office/officeart/2005/8/layout/cycle2"/>
    <dgm:cxn modelId="{07968068-742E-4079-98C8-38C891E0FCD0}" type="presParOf" srcId="{8DE0560E-5637-4BD9-A13A-A45B1920F140}" destId="{2C202712-1949-4ACD-B79D-F9D7E46C2D9E}" srcOrd="0" destOrd="0" presId="urn:microsoft.com/office/officeart/2005/8/layout/cycle2"/>
    <dgm:cxn modelId="{1E92355E-657D-4570-A06D-9C2321431B62}" type="presParOf" srcId="{D45278AE-0AD5-41AC-AB25-B5A99A34371A}" destId="{C6B3F838-6042-471E-A20C-8310670301BF}" srcOrd="6" destOrd="0" presId="urn:microsoft.com/office/officeart/2005/8/layout/cycle2"/>
    <dgm:cxn modelId="{5791DD5A-4B87-4B13-A327-BDB333030035}" type="presParOf" srcId="{D45278AE-0AD5-41AC-AB25-B5A99A34371A}" destId="{97578CCD-4C78-4942-A3CB-6699B71BCBFD}" srcOrd="7" destOrd="0" presId="urn:microsoft.com/office/officeart/2005/8/layout/cycle2"/>
    <dgm:cxn modelId="{D0627E57-B45C-43CD-A2F1-6D6FEBBB6EBE}" type="presParOf" srcId="{97578CCD-4C78-4942-A3CB-6699B71BCBFD}" destId="{992FDB63-4A4E-4264-8FF7-7A8C07846682}" srcOrd="0" destOrd="0" presId="urn:microsoft.com/office/officeart/2005/8/layout/cycle2"/>
    <dgm:cxn modelId="{5FD2836A-6AA3-48AA-92F5-AD529F61198A}" type="presParOf" srcId="{D45278AE-0AD5-41AC-AB25-B5A99A34371A}" destId="{6224C12C-0D9C-48DB-A417-973385808958}" srcOrd="8" destOrd="0" presId="urn:microsoft.com/office/officeart/2005/8/layout/cycle2"/>
    <dgm:cxn modelId="{04DD2010-9888-4CED-AA29-229F1EBBA090}" type="presParOf" srcId="{D45278AE-0AD5-41AC-AB25-B5A99A34371A}" destId="{4F99308B-9599-4A9C-9355-F3D80C2C3F8A}" srcOrd="9" destOrd="0" presId="urn:microsoft.com/office/officeart/2005/8/layout/cycle2"/>
    <dgm:cxn modelId="{3531EE6E-411D-43ED-95B7-3B1DB43C4B91}" type="presParOf" srcId="{4F99308B-9599-4A9C-9355-F3D80C2C3F8A}" destId="{731ED5F7-6173-408A-819D-1332DA1FA021}" srcOrd="0" destOrd="0" presId="urn:microsoft.com/office/officeart/2005/8/layout/cycle2"/>
    <dgm:cxn modelId="{565926EE-800C-4C6F-850E-E0312EAE873D}" type="presParOf" srcId="{D45278AE-0AD5-41AC-AB25-B5A99A34371A}" destId="{6E7795CF-52E9-442D-8337-A648BBA86A88}" srcOrd="10" destOrd="0" presId="urn:microsoft.com/office/officeart/2005/8/layout/cycle2"/>
    <dgm:cxn modelId="{A9A015D1-B6AA-4D1B-B61D-9B4E71C533C6}" type="presParOf" srcId="{D45278AE-0AD5-41AC-AB25-B5A99A34371A}" destId="{5C5FB309-38D4-417C-8B55-5A16AC20E029}" srcOrd="11" destOrd="0" presId="urn:microsoft.com/office/officeart/2005/8/layout/cycle2"/>
    <dgm:cxn modelId="{CD5B1BB1-4441-4140-B4DC-C0DBE2A51963}" type="presParOf" srcId="{5C5FB309-38D4-417C-8B55-5A16AC20E029}" destId="{792410D7-D492-40D8-A321-218B08835FD3}" srcOrd="0" destOrd="0" presId="urn:microsoft.com/office/officeart/2005/8/layout/cycle2"/>
    <dgm:cxn modelId="{4D9B844A-8587-4B45-8902-E8F8A963D228}" type="presParOf" srcId="{D45278AE-0AD5-41AC-AB25-B5A99A34371A}" destId="{EA8827D6-550A-4E8A-B625-1DC26A25F195}" srcOrd="12" destOrd="0" presId="urn:microsoft.com/office/officeart/2005/8/layout/cycle2"/>
    <dgm:cxn modelId="{5A266DCF-FCFB-43A1-A48A-C323A3FE7E40}" type="presParOf" srcId="{D45278AE-0AD5-41AC-AB25-B5A99A34371A}" destId="{858EAA3C-B3A3-4B76-81B2-8F76D75C13BC}" srcOrd="13" destOrd="0" presId="urn:microsoft.com/office/officeart/2005/8/layout/cycle2"/>
    <dgm:cxn modelId="{C10AE444-F3C3-4A57-9147-054B96DAF006}" type="presParOf" srcId="{858EAA3C-B3A3-4B76-81B2-8F76D75C13BC}" destId="{C7CEFE1D-E7C2-49C7-B62D-02E969E5EBDE}" srcOrd="0" destOrd="0" presId="urn:microsoft.com/office/officeart/2005/8/layout/cycle2"/>
    <dgm:cxn modelId="{0165474B-BDCE-46EE-8A85-5262DA2FADCB}" type="presParOf" srcId="{D45278AE-0AD5-41AC-AB25-B5A99A34371A}" destId="{224FA678-9BAB-4FF6-B83F-8DF5FCE3BC02}" srcOrd="14" destOrd="0" presId="urn:microsoft.com/office/officeart/2005/8/layout/cycle2"/>
    <dgm:cxn modelId="{16E439A9-8BFB-49BA-AE7F-BD2019ED0550}" type="presParOf" srcId="{D45278AE-0AD5-41AC-AB25-B5A99A34371A}" destId="{CECF98F8-BBE9-4D21-8156-523077841B96}" srcOrd="15" destOrd="0" presId="urn:microsoft.com/office/officeart/2005/8/layout/cycle2"/>
    <dgm:cxn modelId="{F8A4A448-72AE-4345-90CA-E57485AC7467}" type="presParOf" srcId="{CECF98F8-BBE9-4D21-8156-523077841B96}" destId="{DA1312D3-CCB8-4CD6-A3DC-A7DFD97F3430}" srcOrd="0" destOrd="0" presId="urn:microsoft.com/office/officeart/2005/8/layout/cycle2"/>
    <dgm:cxn modelId="{EC101937-F207-4A5D-8F04-27952B78BB7B}" type="presParOf" srcId="{D45278AE-0AD5-41AC-AB25-B5A99A34371A}" destId="{307C8B99-1893-47B0-BE68-F075E64433AB}" srcOrd="16" destOrd="0" presId="urn:microsoft.com/office/officeart/2005/8/layout/cycle2"/>
    <dgm:cxn modelId="{94AA5CC5-F1B2-41FF-8F48-FFD6C55B2A65}" type="presParOf" srcId="{D45278AE-0AD5-41AC-AB25-B5A99A34371A}" destId="{A24E80D2-7D54-479A-A3DA-1838B353471E}" srcOrd="17" destOrd="0" presId="urn:microsoft.com/office/officeart/2005/8/layout/cycle2"/>
    <dgm:cxn modelId="{5141F7ED-96D3-45E1-A9EC-5E4623450971}" type="presParOf" srcId="{A24E80D2-7D54-479A-A3DA-1838B353471E}" destId="{7C7506AC-4F65-400F-A094-F4901A459FF9}" srcOrd="0" destOrd="0" presId="urn:microsoft.com/office/officeart/2005/8/layout/cycle2"/>
    <dgm:cxn modelId="{73818B61-4DBA-4D54-8D33-A8C03026378C}" type="presParOf" srcId="{D45278AE-0AD5-41AC-AB25-B5A99A34371A}" destId="{EB38897E-5FC0-4A94-953B-E5F1E78EB767}" srcOrd="18" destOrd="0" presId="urn:microsoft.com/office/officeart/2005/8/layout/cycle2"/>
    <dgm:cxn modelId="{9195711D-9D96-4E0A-A2A7-35FB46EF9BAA}" type="presParOf" srcId="{D45278AE-0AD5-41AC-AB25-B5A99A34371A}" destId="{97E3337B-3494-40F6-BDAC-3CC91F06CFFB}" srcOrd="19" destOrd="0" presId="urn:microsoft.com/office/officeart/2005/8/layout/cycle2"/>
    <dgm:cxn modelId="{EA7BA558-AF50-4141-B0DA-34D2EE13F303}" type="presParOf" srcId="{97E3337B-3494-40F6-BDAC-3CC91F06CFFB}" destId="{F5C5CB78-E588-45A5-87C2-5B260DCAAE80}" srcOrd="0" destOrd="0" presId="urn:microsoft.com/office/officeart/2005/8/layout/cycle2"/>
    <dgm:cxn modelId="{A2108F8B-D9F1-4439-8465-57761B4776F4}" type="presParOf" srcId="{D45278AE-0AD5-41AC-AB25-B5A99A34371A}" destId="{8ED3F180-F144-4FAE-856D-2B154639FCFC}" srcOrd="20" destOrd="0" presId="urn:microsoft.com/office/officeart/2005/8/layout/cycle2"/>
    <dgm:cxn modelId="{4206F67C-A95E-41D1-A5C3-9F039F87E5B4}" type="presParOf" srcId="{D45278AE-0AD5-41AC-AB25-B5A99A34371A}" destId="{613B220F-DA87-4327-868C-186AD1193C5F}" srcOrd="21" destOrd="0" presId="urn:microsoft.com/office/officeart/2005/8/layout/cycle2"/>
    <dgm:cxn modelId="{57DD2D69-FA33-49E4-8728-57ADFAD3B414}" type="presParOf" srcId="{613B220F-DA87-4327-868C-186AD1193C5F}" destId="{80E9D34D-8299-4542-AA85-BB23F11DAC1C}" srcOrd="0" destOrd="0" presId="urn:microsoft.com/office/officeart/2005/8/layout/cycle2"/>
    <dgm:cxn modelId="{D79B68BE-0972-417D-845D-B71EE07A3857}" type="presParOf" srcId="{D45278AE-0AD5-41AC-AB25-B5A99A34371A}" destId="{42143F77-04DE-498D-9A57-AB6D8878FD3B}" srcOrd="22" destOrd="0" presId="urn:microsoft.com/office/officeart/2005/8/layout/cycle2"/>
    <dgm:cxn modelId="{A9DC5ED7-7605-4971-ACBD-C94AA941F8A1}" type="presParOf" srcId="{D45278AE-0AD5-41AC-AB25-B5A99A34371A}" destId="{3C31B3A0-944A-4EEA-AAA3-A8448C5A33D2}" srcOrd="23" destOrd="0" presId="urn:microsoft.com/office/officeart/2005/8/layout/cycle2"/>
    <dgm:cxn modelId="{26897936-4C86-4662-98B8-3BF988D0D883}" type="presParOf" srcId="{3C31B3A0-944A-4EEA-AAA3-A8448C5A33D2}" destId="{D7344429-6936-4CB9-8EF2-317FEF3263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34EED-C912-4230-A5F1-7EA5F1836018}">
      <dsp:nvSpPr>
        <dsp:cNvPr id="0" name=""/>
        <dsp:cNvSpPr/>
      </dsp:nvSpPr>
      <dsp:spPr>
        <a:xfrm>
          <a:off x="1882" y="189325"/>
          <a:ext cx="11085466" cy="581403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111760" tIns="111760" rIns="111760" bIns="111760" numCol="1" spcCol="1270" anchor="ctr" anchorCtr="0">
          <a:noAutofit/>
        </a:bodyPr>
        <a:lstStyle/>
        <a:p>
          <a:pPr marL="0" lvl="0" indent="0" algn="ctr" defTabSz="3911600">
            <a:lnSpc>
              <a:spcPct val="90000"/>
            </a:lnSpc>
            <a:spcBef>
              <a:spcPct val="0"/>
            </a:spcBef>
            <a:spcAft>
              <a:spcPct val="35000"/>
            </a:spcAft>
            <a:buNone/>
          </a:pPr>
          <a:r>
            <a:rPr lang="en-US" sz="8800" b="0" kern="1200" dirty="0">
              <a:highlight>
                <a:srgbClr val="000000"/>
              </a:highlight>
            </a:rPr>
            <a:t>Q&amp;A</a:t>
          </a:r>
          <a:endParaRPr lang="en-US" sz="8800" b="0" i="0" u="none" kern="1200" dirty="0">
            <a:solidFill>
              <a:schemeClr val="bg1">
                <a:lumMod val="95000"/>
                <a:lumOff val="5000"/>
              </a:schemeClr>
            </a:solidFill>
            <a:effectLst>
              <a:outerShdw blurRad="38100" dist="38100" dir="2700000" algn="tl">
                <a:srgbClr val="000000">
                  <a:alpha val="43137"/>
                </a:srgbClr>
              </a:outerShdw>
            </a:effectLst>
            <a:highlight>
              <a:srgbClr val="000000"/>
            </a:highlight>
            <a:latin typeface="+mn-lt"/>
          </a:endParaRPr>
        </a:p>
      </dsp:txBody>
      <dsp:txXfrm>
        <a:off x="1625311" y="1040771"/>
        <a:ext cx="7838608" cy="4111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96C8B-26F7-48C1-9315-509F0FD6DEBE}">
      <dsp:nvSpPr>
        <dsp:cNvPr id="0" name=""/>
        <dsp:cNvSpPr/>
      </dsp:nvSpPr>
      <dsp:spPr>
        <a:xfrm>
          <a:off x="3941897" y="-3835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Thank you</a:t>
          </a:r>
        </a:p>
      </dsp:txBody>
      <dsp:txXfrm>
        <a:off x="4411322" y="-137351"/>
        <a:ext cx="2266586" cy="1188765"/>
      </dsp:txXfrm>
    </dsp:sp>
    <dsp:sp modelId="{DDFE8377-F8B1-43C9-9CE4-AF917A6D1772}">
      <dsp:nvSpPr>
        <dsp:cNvPr id="0" name=""/>
        <dsp:cNvSpPr/>
      </dsp:nvSpPr>
      <dsp:spPr>
        <a:xfrm rot="11700000">
          <a:off x="4743707" y="356303"/>
          <a:ext cx="296751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4911025" y="491810"/>
        <a:ext cx="2797300" cy="340436"/>
      </dsp:txXfrm>
    </dsp:sp>
    <dsp:sp modelId="{D2DBC2D5-5ED6-40DE-9C4B-1B12856C83EE}">
      <dsp:nvSpPr>
        <dsp:cNvPr id="0" name=""/>
        <dsp:cNvSpPr/>
      </dsp:nvSpPr>
      <dsp:spPr>
        <a:xfrm>
          <a:off x="5261554" y="-299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a:solidFill>
                <a:schemeClr val="bg1">
                  <a:lumMod val="95000"/>
                  <a:lumOff val="5000"/>
                </a:schemeClr>
              </a:solidFill>
              <a:effectLst>
                <a:outerShdw blurRad="38100" dist="38100" dir="2700000" algn="tl">
                  <a:srgbClr val="000000">
                    <a:alpha val="43137"/>
                  </a:srgbClr>
                </a:outerShdw>
              </a:effectLst>
              <a:latin typeface="+mn-lt"/>
            </a:rPr>
            <a:t>E ṣé</a:t>
          </a:r>
        </a:p>
      </dsp:txBody>
      <dsp:txXfrm>
        <a:off x="5730979" y="216249"/>
        <a:ext cx="2266586" cy="1188765"/>
      </dsp:txXfrm>
    </dsp:sp>
    <dsp:sp modelId="{1BBA9B06-7D90-4618-BAA6-0BC2D6AC3F30}">
      <dsp:nvSpPr>
        <dsp:cNvPr id="0" name=""/>
        <dsp:cNvSpPr/>
      </dsp:nvSpPr>
      <dsp:spPr>
        <a:xfrm rot="13500000">
          <a:off x="6664799" y="1017804"/>
          <a:ext cx="1380684"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6810089" y="1191464"/>
        <a:ext cx="1210466" cy="340436"/>
      </dsp:txXfrm>
    </dsp:sp>
    <dsp:sp modelId="{3A134EED-C912-4230-A5F1-7EA5F1836018}">
      <dsp:nvSpPr>
        <dsp:cNvPr id="0" name=""/>
        <dsp:cNvSpPr/>
      </dsp:nvSpPr>
      <dsp:spPr>
        <a:xfrm>
          <a:off x="6227610"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1182304"/>
        <a:ext cx="2266586" cy="1188765"/>
      </dsp:txXfrm>
    </dsp:sp>
    <dsp:sp modelId="{8DE0560E-5637-4BD9-A13A-A45B1920F140}">
      <dsp:nvSpPr>
        <dsp:cNvPr id="0" name=""/>
        <dsp:cNvSpPr/>
      </dsp:nvSpPr>
      <dsp:spPr>
        <a:xfrm rot="15300000">
          <a:off x="7674846" y="2157995"/>
          <a:ext cx="66733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7781983" y="2353683"/>
        <a:ext cx="497120" cy="340436"/>
      </dsp:txXfrm>
    </dsp:sp>
    <dsp:sp modelId="{C6B3F838-6042-471E-A20C-8310670301BF}">
      <dsp:nvSpPr>
        <dsp:cNvPr id="0" name=""/>
        <dsp:cNvSpPr/>
      </dsp:nvSpPr>
      <dsp:spPr>
        <a:xfrm>
          <a:off x="6581211"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Merci</a:t>
          </a:r>
        </a:p>
      </dsp:txBody>
      <dsp:txXfrm>
        <a:off x="7050636" y="2501961"/>
        <a:ext cx="2266586" cy="1188765"/>
      </dsp:txXfrm>
    </dsp:sp>
    <dsp:sp modelId="{97578CCD-4C78-4942-A3CB-6699B71BCBFD}">
      <dsp:nvSpPr>
        <dsp:cNvPr id="0" name=""/>
        <dsp:cNvSpPr/>
      </dsp:nvSpPr>
      <dsp:spPr>
        <a:xfrm rot="17100000">
          <a:off x="7672077" y="3477652"/>
          <a:ext cx="66732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7735158" y="3673340"/>
        <a:ext cx="497110" cy="340436"/>
      </dsp:txXfrm>
    </dsp:sp>
    <dsp:sp modelId="{6224C12C-0D9C-48DB-A417-973385808958}">
      <dsp:nvSpPr>
        <dsp:cNvPr id="0" name=""/>
        <dsp:cNvSpPr/>
      </dsp:nvSpPr>
      <dsp:spPr>
        <a:xfrm>
          <a:off x="6227610"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3821617"/>
        <a:ext cx="2266586" cy="1188765"/>
      </dsp:txXfrm>
    </dsp:sp>
    <dsp:sp modelId="{4F99308B-9599-4A9C-9355-F3D80C2C3F8A}">
      <dsp:nvSpPr>
        <dsp:cNvPr id="0" name=""/>
        <dsp:cNvSpPr/>
      </dsp:nvSpPr>
      <dsp:spPr>
        <a:xfrm rot="18925226">
          <a:off x="6397533" y="4480993"/>
          <a:ext cx="215789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6422021" y="4654210"/>
        <a:ext cx="1987680" cy="340436"/>
      </dsp:txXfrm>
    </dsp:sp>
    <dsp:sp modelId="{6E7795CF-52E9-442D-8337-A648BBA86A88}">
      <dsp:nvSpPr>
        <dsp:cNvPr id="0" name=""/>
        <dsp:cNvSpPr/>
      </dsp:nvSpPr>
      <dsp:spPr>
        <a:xfrm>
          <a:off x="5544610" y="4248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014035" y="4494667"/>
        <a:ext cx="2266586" cy="1188765"/>
      </dsp:txXfrm>
    </dsp:sp>
    <dsp:sp modelId="{5C5FB309-38D4-417C-8B55-5A16AC20E029}">
      <dsp:nvSpPr>
        <dsp:cNvPr id="0" name=""/>
        <dsp:cNvSpPr/>
      </dsp:nvSpPr>
      <dsp:spPr>
        <a:xfrm rot="20281716">
          <a:off x="5387446" y="5134332"/>
          <a:ext cx="188891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5393627" y="5279654"/>
        <a:ext cx="1718693" cy="340436"/>
      </dsp:txXfrm>
    </dsp:sp>
    <dsp:sp modelId="{EA8827D6-550A-4E8A-B625-1DC26A25F195}">
      <dsp:nvSpPr>
        <dsp:cNvPr id="0" name=""/>
        <dsp:cNvSpPr/>
      </dsp:nvSpPr>
      <dsp:spPr>
        <a:xfrm>
          <a:off x="3941897" y="489507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4411322" y="5141274"/>
        <a:ext cx="2266586" cy="1188765"/>
      </dsp:txXfrm>
    </dsp:sp>
    <dsp:sp modelId="{858EAA3C-B3A3-4B76-81B2-8F76D75C13BC}">
      <dsp:nvSpPr>
        <dsp:cNvPr id="0" name=""/>
        <dsp:cNvSpPr/>
      </dsp:nvSpPr>
      <dsp:spPr>
        <a:xfrm rot="1681999">
          <a:off x="3904421" y="5085470"/>
          <a:ext cx="1903785"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3914406" y="5158949"/>
        <a:ext cx="1733567" cy="340436"/>
      </dsp:txXfrm>
    </dsp:sp>
    <dsp:sp modelId="{224FA678-9BAB-4FF6-B83F-8DF5FCE3BC02}">
      <dsp:nvSpPr>
        <dsp:cNvPr id="0" name=""/>
        <dsp:cNvSpPr/>
      </dsp:nvSpPr>
      <dsp:spPr>
        <a:xfrm>
          <a:off x="2592288" y="4176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3061713" y="4422667"/>
        <a:ext cx="2266586" cy="1188765"/>
      </dsp:txXfrm>
    </dsp:sp>
    <dsp:sp modelId="{CECF98F8-BBE9-4D21-8156-523077841B96}">
      <dsp:nvSpPr>
        <dsp:cNvPr id="0" name=""/>
        <dsp:cNvSpPr/>
      </dsp:nvSpPr>
      <dsp:spPr>
        <a:xfrm rot="1962214">
          <a:off x="2499109" y="4422314"/>
          <a:ext cx="2422939"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512601" y="4489809"/>
        <a:ext cx="2252721" cy="340436"/>
      </dsp:txXfrm>
    </dsp:sp>
    <dsp:sp modelId="{307C8B99-1893-47B0-BE68-F075E64433AB}">
      <dsp:nvSpPr>
        <dsp:cNvPr id="0" name=""/>
        <dsp:cNvSpPr/>
      </dsp:nvSpPr>
      <dsp:spPr>
        <a:xfrm>
          <a:off x="1656185"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3821617"/>
        <a:ext cx="2266586" cy="1188765"/>
      </dsp:txXfrm>
    </dsp:sp>
    <dsp:sp modelId="{A24E80D2-7D54-479A-A3DA-1838B353471E}">
      <dsp:nvSpPr>
        <dsp:cNvPr id="0" name=""/>
        <dsp:cNvSpPr/>
      </dsp:nvSpPr>
      <dsp:spPr>
        <a:xfrm rot="4500000">
          <a:off x="2747055" y="3467298"/>
          <a:ext cx="66732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810136" y="3498568"/>
        <a:ext cx="497103" cy="340436"/>
      </dsp:txXfrm>
    </dsp:sp>
    <dsp:sp modelId="{EB38897E-5FC0-4A94-953B-E5F1E78EB767}">
      <dsp:nvSpPr>
        <dsp:cNvPr id="0" name=""/>
        <dsp:cNvSpPr/>
      </dsp:nvSpPr>
      <dsp:spPr>
        <a:xfrm>
          <a:off x="1302584"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1772009" y="2501961"/>
        <a:ext cx="2266586" cy="1188765"/>
      </dsp:txXfrm>
    </dsp:sp>
    <dsp:sp modelId="{97E3337B-3494-40F6-BDAC-3CC91F06CFFB}">
      <dsp:nvSpPr>
        <dsp:cNvPr id="0" name=""/>
        <dsp:cNvSpPr/>
      </dsp:nvSpPr>
      <dsp:spPr>
        <a:xfrm rot="6300000">
          <a:off x="2749824" y="2147641"/>
          <a:ext cx="667332"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2856961" y="2178911"/>
        <a:ext cx="497114" cy="340436"/>
      </dsp:txXfrm>
    </dsp:sp>
    <dsp:sp modelId="{8ED3F180-F144-4FAE-856D-2B154639FCFC}">
      <dsp:nvSpPr>
        <dsp:cNvPr id="0" name=""/>
        <dsp:cNvSpPr/>
      </dsp:nvSpPr>
      <dsp:spPr>
        <a:xfrm>
          <a:off x="1656185"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1182304"/>
        <a:ext cx="2266586" cy="1188765"/>
      </dsp:txXfrm>
    </dsp:sp>
    <dsp:sp modelId="{613B220F-DA87-4327-868C-186AD1193C5F}">
      <dsp:nvSpPr>
        <dsp:cNvPr id="0" name=""/>
        <dsp:cNvSpPr/>
      </dsp:nvSpPr>
      <dsp:spPr>
        <a:xfrm rot="8249384">
          <a:off x="3431524" y="1225210"/>
          <a:ext cx="540688"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3507314" y="1253900"/>
        <a:ext cx="453431" cy="174514"/>
      </dsp:txXfrm>
    </dsp:sp>
    <dsp:sp modelId="{42143F77-04DE-498D-9A57-AB6D8878FD3B}">
      <dsp:nvSpPr>
        <dsp:cNvPr id="0" name=""/>
        <dsp:cNvSpPr/>
      </dsp:nvSpPr>
      <dsp:spPr>
        <a:xfrm>
          <a:off x="2520282" y="14402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 </a:t>
          </a:r>
        </a:p>
      </dsp:txBody>
      <dsp:txXfrm>
        <a:off x="2989707" y="390221"/>
        <a:ext cx="2266586" cy="1188765"/>
      </dsp:txXfrm>
    </dsp:sp>
    <dsp:sp modelId="{3C31B3A0-944A-4EEA-AAA3-A8448C5A33D2}">
      <dsp:nvSpPr>
        <dsp:cNvPr id="0" name=""/>
        <dsp:cNvSpPr/>
      </dsp:nvSpPr>
      <dsp:spPr>
        <a:xfrm rot="9578382">
          <a:off x="4502692" y="568736"/>
          <a:ext cx="698081"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4587223" y="611728"/>
        <a:ext cx="610824" cy="1745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513802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259192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57000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70066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67722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EF0FF"/>
                </a:solidFill>
                <a:effectLst/>
                <a:latin typeface="Google Sans"/>
              </a:rPr>
              <a:t>CAGR</a:t>
            </a:r>
            <a:r>
              <a:rPr lang="en-US" b="0" i="0" dirty="0">
                <a:solidFill>
                  <a:srgbClr val="EEF0FF"/>
                </a:solidFill>
                <a:effectLst/>
                <a:latin typeface="Google Sans"/>
              </a:rPr>
              <a:t> - Compound annual growth rate</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6407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46570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427745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46543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1140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51216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55026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18412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1613058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6701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3851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36911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2295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a:t>1. </a:t>
            </a:r>
            <a:r>
              <a:rPr lang="en-GB" b="1" dirty="0"/>
              <a:t>Laser</a:t>
            </a:r>
            <a:r>
              <a:rPr lang="en-GB" dirty="0"/>
              <a:t>: Emits a </a:t>
            </a:r>
            <a:r>
              <a:rPr lang="en-GB" b="1" dirty="0"/>
              <a:t>coherent</a:t>
            </a:r>
            <a:r>
              <a:rPr lang="en-GB" dirty="0"/>
              <a:t> light source used to power the photonic circuit.</a:t>
            </a:r>
          </a:p>
          <a:p>
            <a:pPr marL="228600" indent="-228600">
              <a:buAutoNum type="arabicPeriod"/>
            </a:pPr>
            <a:endParaRPr lang="en-GB" dirty="0"/>
          </a:p>
          <a:p>
            <a:r>
              <a:rPr lang="en-GB" dirty="0"/>
              <a:t>2. </a:t>
            </a:r>
            <a:r>
              <a:rPr lang="en-GB" b="1" dirty="0"/>
              <a:t>Optical Ring Resonator</a:t>
            </a:r>
            <a:r>
              <a:rPr lang="en-GB" dirty="0"/>
              <a:t>: A component that uses </a:t>
            </a:r>
            <a:r>
              <a:rPr lang="en-GB" b="1" dirty="0"/>
              <a:t>total internal reflection</a:t>
            </a:r>
            <a:r>
              <a:rPr lang="en-GB" dirty="0"/>
              <a:t> to confine light in a circular path, enhancing specific optical wavelengths.</a:t>
            </a:r>
          </a:p>
          <a:p>
            <a:endParaRPr lang="en-GB" dirty="0"/>
          </a:p>
          <a:p>
            <a:r>
              <a:rPr lang="en-GB" dirty="0"/>
              <a:t>3. </a:t>
            </a:r>
            <a:r>
              <a:rPr lang="en-GB" b="1" dirty="0"/>
              <a:t>Photo Diode</a:t>
            </a:r>
            <a:r>
              <a:rPr lang="en-GB" dirty="0"/>
              <a:t>: A </a:t>
            </a:r>
            <a:r>
              <a:rPr lang="en-GB" b="1" dirty="0"/>
              <a:t>sensor</a:t>
            </a:r>
            <a:r>
              <a:rPr lang="en-GB" dirty="0"/>
              <a:t> that converts </a:t>
            </a:r>
            <a:r>
              <a:rPr lang="en-GB" b="1" dirty="0"/>
              <a:t>light</a:t>
            </a:r>
            <a:r>
              <a:rPr lang="en-GB" dirty="0"/>
              <a:t> into an </a:t>
            </a:r>
            <a:r>
              <a:rPr lang="en-GB" b="1" dirty="0"/>
              <a:t>electrical signal</a:t>
            </a:r>
            <a:r>
              <a:rPr lang="en-GB" dirty="0"/>
              <a:t>, detecting the intensity and presence of light.</a:t>
            </a:r>
          </a:p>
          <a:p>
            <a:endParaRPr lang="en-GB" dirty="0"/>
          </a:p>
          <a:p>
            <a:r>
              <a:rPr lang="en-GB" dirty="0"/>
              <a:t>4. </a:t>
            </a:r>
            <a:r>
              <a:rPr lang="en-GB" b="1" dirty="0"/>
              <a:t>Optical </a:t>
            </a:r>
            <a:r>
              <a:rPr lang="en-GB" b="1" dirty="0" err="1"/>
              <a:t>Fiber</a:t>
            </a:r>
            <a:r>
              <a:rPr lang="en-GB" dirty="0"/>
              <a:t>: </a:t>
            </a:r>
            <a:r>
              <a:rPr lang="en-GB" b="1" dirty="0"/>
              <a:t>Transports</a:t>
            </a:r>
            <a:r>
              <a:rPr lang="en-GB" dirty="0"/>
              <a:t> light signals with </a:t>
            </a:r>
            <a:r>
              <a:rPr lang="en-GB" b="1" dirty="0"/>
              <a:t>minimal loss</a:t>
            </a:r>
            <a:r>
              <a:rPr lang="en-GB" dirty="0"/>
              <a:t> over long distances, used for communications and sensing.</a:t>
            </a:r>
          </a:p>
          <a:p>
            <a:endParaRPr lang="en-GB" dirty="0"/>
          </a:p>
          <a:p>
            <a:r>
              <a:rPr lang="en-GB" dirty="0"/>
              <a:t>5. </a:t>
            </a:r>
            <a:r>
              <a:rPr lang="en-GB" b="1" dirty="0"/>
              <a:t>Input Coupler</a:t>
            </a:r>
            <a:r>
              <a:rPr lang="en-GB" dirty="0"/>
              <a:t>: A device that efficiently </a:t>
            </a:r>
            <a:r>
              <a:rPr lang="en-GB" b="1" dirty="0"/>
              <a:t>directs</a:t>
            </a:r>
            <a:r>
              <a:rPr lang="en-GB" dirty="0"/>
              <a:t> light from an </a:t>
            </a:r>
            <a:r>
              <a:rPr lang="en-GB" b="1" dirty="0"/>
              <a:t>external source</a:t>
            </a:r>
            <a:r>
              <a:rPr lang="en-GB" dirty="0"/>
              <a:t> into the chip's </a:t>
            </a:r>
            <a:r>
              <a:rPr lang="en-GB" b="1" dirty="0"/>
              <a:t>waveguides</a:t>
            </a:r>
            <a:r>
              <a:rPr lang="en-GB" dirty="0"/>
              <a:t>.</a:t>
            </a:r>
          </a:p>
          <a:p>
            <a:endParaRPr lang="en-GB" dirty="0"/>
          </a:p>
          <a:p>
            <a:r>
              <a:rPr lang="en-GB" dirty="0"/>
              <a:t>6. </a:t>
            </a:r>
            <a:r>
              <a:rPr lang="en-GB" b="1" dirty="0"/>
              <a:t>Optical Modulator</a:t>
            </a:r>
            <a:r>
              <a:rPr lang="en-GB" dirty="0"/>
              <a:t>: </a:t>
            </a:r>
            <a:r>
              <a:rPr lang="en-GB" b="1" dirty="0"/>
              <a:t>Alters</a:t>
            </a:r>
            <a:r>
              <a:rPr lang="en-GB" dirty="0"/>
              <a:t> the </a:t>
            </a:r>
            <a:r>
              <a:rPr lang="en-GB" b="1" dirty="0"/>
              <a:t>properties</a:t>
            </a:r>
            <a:r>
              <a:rPr lang="en-GB" dirty="0"/>
              <a:t> of light (such as amplitude, phase, or polarization) to encode information.</a:t>
            </a:r>
          </a:p>
          <a:p>
            <a:endParaRPr lang="en-GB" dirty="0"/>
          </a:p>
          <a:p>
            <a:r>
              <a:rPr lang="en-GB" dirty="0"/>
              <a:t>7. </a:t>
            </a:r>
            <a:r>
              <a:rPr lang="en-GB" b="1" dirty="0"/>
              <a:t>Optical Waveguide</a:t>
            </a:r>
            <a:r>
              <a:rPr lang="en-GB" dirty="0"/>
              <a:t>: Structures that guide light along predetermined paths on the chip.</a:t>
            </a:r>
          </a:p>
          <a:p>
            <a:endParaRPr lang="en-GB" dirty="0"/>
          </a:p>
          <a:p>
            <a:r>
              <a:rPr lang="en-GB" dirty="0"/>
              <a:t>8. </a:t>
            </a:r>
            <a:r>
              <a:rPr lang="en-GB" b="1" dirty="0"/>
              <a:t>Couplers</a:t>
            </a:r>
            <a:r>
              <a:rPr lang="en-GB" dirty="0"/>
              <a:t>: Devices that </a:t>
            </a:r>
            <a:r>
              <a:rPr lang="en-GB" b="1" dirty="0"/>
              <a:t>split or combine light signals</a:t>
            </a:r>
            <a:r>
              <a:rPr lang="en-GB" dirty="0"/>
              <a:t> within the photonic circuit.</a:t>
            </a:r>
          </a:p>
          <a:p>
            <a:endParaRPr lang="en-GB" dirty="0"/>
          </a:p>
          <a:p>
            <a:r>
              <a:rPr lang="en-GB" dirty="0"/>
              <a:t>9. </a:t>
            </a:r>
            <a:r>
              <a:rPr lang="en-GB" b="1" dirty="0"/>
              <a:t>Photonic Crystal</a:t>
            </a:r>
            <a:r>
              <a:rPr lang="en-GB" dirty="0"/>
              <a:t>: </a:t>
            </a:r>
            <a:r>
              <a:rPr lang="en-GB" b="1" dirty="0"/>
              <a:t>Manipulates</a:t>
            </a:r>
            <a:r>
              <a:rPr lang="en-GB" dirty="0"/>
              <a:t> light at the nano-scale, creating </a:t>
            </a:r>
            <a:r>
              <a:rPr lang="en-GB" b="1" dirty="0"/>
              <a:t>band gaps</a:t>
            </a:r>
            <a:r>
              <a:rPr lang="en-GB" dirty="0"/>
              <a:t> to control the flow of light within the circuit.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30127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a:t>1. </a:t>
            </a:r>
            <a:r>
              <a:rPr lang="en-GB" b="1" dirty="0"/>
              <a:t>Laser</a:t>
            </a:r>
            <a:r>
              <a:rPr lang="en-GB" dirty="0"/>
              <a:t>: Emits a </a:t>
            </a:r>
            <a:r>
              <a:rPr lang="en-GB" b="1" dirty="0"/>
              <a:t>coherent</a:t>
            </a:r>
            <a:r>
              <a:rPr lang="en-GB" dirty="0"/>
              <a:t> light source used to power the photonic circuit.</a:t>
            </a:r>
          </a:p>
          <a:p>
            <a:pPr marL="228600" indent="-228600">
              <a:buAutoNum type="arabicPeriod"/>
            </a:pPr>
            <a:endParaRPr lang="en-GB" dirty="0"/>
          </a:p>
          <a:p>
            <a:r>
              <a:rPr lang="en-GB" dirty="0"/>
              <a:t>2. </a:t>
            </a:r>
            <a:r>
              <a:rPr lang="en-GB" b="1" dirty="0"/>
              <a:t>Optical Ring Resonator</a:t>
            </a:r>
            <a:r>
              <a:rPr lang="en-GB" dirty="0"/>
              <a:t>: A component that uses </a:t>
            </a:r>
            <a:r>
              <a:rPr lang="en-GB" b="1" dirty="0"/>
              <a:t>total internal reflection</a:t>
            </a:r>
            <a:r>
              <a:rPr lang="en-GB" dirty="0"/>
              <a:t> to confine light in a circular path, enhancing specific optical wavelengths.</a:t>
            </a:r>
          </a:p>
          <a:p>
            <a:endParaRPr lang="en-GB" dirty="0"/>
          </a:p>
          <a:p>
            <a:r>
              <a:rPr lang="en-GB" dirty="0"/>
              <a:t>3. </a:t>
            </a:r>
            <a:r>
              <a:rPr lang="en-GB" b="1" dirty="0"/>
              <a:t>Photo Diode</a:t>
            </a:r>
            <a:r>
              <a:rPr lang="en-GB" dirty="0"/>
              <a:t>: A </a:t>
            </a:r>
            <a:r>
              <a:rPr lang="en-GB" b="1" dirty="0"/>
              <a:t>sensor</a:t>
            </a:r>
            <a:r>
              <a:rPr lang="en-GB" dirty="0"/>
              <a:t> that converts </a:t>
            </a:r>
            <a:r>
              <a:rPr lang="en-GB" b="1" dirty="0"/>
              <a:t>light</a:t>
            </a:r>
            <a:r>
              <a:rPr lang="en-GB" dirty="0"/>
              <a:t> into an </a:t>
            </a:r>
            <a:r>
              <a:rPr lang="en-GB" b="1" dirty="0"/>
              <a:t>electrical signal</a:t>
            </a:r>
            <a:r>
              <a:rPr lang="en-GB" dirty="0"/>
              <a:t>, detecting the intensity and presence of light.</a:t>
            </a:r>
          </a:p>
          <a:p>
            <a:endParaRPr lang="en-GB" dirty="0"/>
          </a:p>
          <a:p>
            <a:r>
              <a:rPr lang="en-GB" dirty="0"/>
              <a:t>4. </a:t>
            </a:r>
            <a:r>
              <a:rPr lang="en-GB" b="1" dirty="0"/>
              <a:t>Optical </a:t>
            </a:r>
            <a:r>
              <a:rPr lang="en-GB" b="1" dirty="0" err="1"/>
              <a:t>Fiber</a:t>
            </a:r>
            <a:r>
              <a:rPr lang="en-GB" dirty="0"/>
              <a:t>: </a:t>
            </a:r>
            <a:r>
              <a:rPr lang="en-GB" b="1" dirty="0"/>
              <a:t>Transports</a:t>
            </a:r>
            <a:r>
              <a:rPr lang="en-GB" dirty="0"/>
              <a:t> light signals with </a:t>
            </a:r>
            <a:r>
              <a:rPr lang="en-GB" b="1" dirty="0"/>
              <a:t>minimal loss</a:t>
            </a:r>
            <a:r>
              <a:rPr lang="en-GB" dirty="0"/>
              <a:t> over long distances, used for communications and sensing.</a:t>
            </a:r>
          </a:p>
          <a:p>
            <a:endParaRPr lang="en-GB" dirty="0"/>
          </a:p>
          <a:p>
            <a:r>
              <a:rPr lang="en-GB" dirty="0"/>
              <a:t>5. </a:t>
            </a:r>
            <a:r>
              <a:rPr lang="en-GB" b="1" dirty="0"/>
              <a:t>Input Coupler</a:t>
            </a:r>
            <a:r>
              <a:rPr lang="en-GB" dirty="0"/>
              <a:t>: A device that efficiently </a:t>
            </a:r>
            <a:r>
              <a:rPr lang="en-GB" b="1" dirty="0"/>
              <a:t>directs</a:t>
            </a:r>
            <a:r>
              <a:rPr lang="en-GB" dirty="0"/>
              <a:t> light from an </a:t>
            </a:r>
            <a:r>
              <a:rPr lang="en-GB" b="1" dirty="0"/>
              <a:t>external source</a:t>
            </a:r>
            <a:r>
              <a:rPr lang="en-GB" dirty="0"/>
              <a:t> into the chip's </a:t>
            </a:r>
            <a:r>
              <a:rPr lang="en-GB" b="1" dirty="0"/>
              <a:t>waveguides</a:t>
            </a:r>
            <a:r>
              <a:rPr lang="en-GB" dirty="0"/>
              <a:t>.</a:t>
            </a:r>
          </a:p>
          <a:p>
            <a:endParaRPr lang="en-GB" dirty="0"/>
          </a:p>
          <a:p>
            <a:r>
              <a:rPr lang="en-GB" dirty="0"/>
              <a:t>6. </a:t>
            </a:r>
            <a:r>
              <a:rPr lang="en-GB" b="1" dirty="0"/>
              <a:t>Optical Modulator</a:t>
            </a:r>
            <a:r>
              <a:rPr lang="en-GB" dirty="0"/>
              <a:t>: </a:t>
            </a:r>
            <a:r>
              <a:rPr lang="en-GB" b="1" dirty="0"/>
              <a:t>Alters</a:t>
            </a:r>
            <a:r>
              <a:rPr lang="en-GB" dirty="0"/>
              <a:t> the </a:t>
            </a:r>
            <a:r>
              <a:rPr lang="en-GB" b="1" dirty="0"/>
              <a:t>properties</a:t>
            </a:r>
            <a:r>
              <a:rPr lang="en-GB" dirty="0"/>
              <a:t> of light (such as amplitude, phase, or polarization) to encode information.</a:t>
            </a:r>
          </a:p>
          <a:p>
            <a:endParaRPr lang="en-GB" dirty="0"/>
          </a:p>
          <a:p>
            <a:r>
              <a:rPr lang="en-GB" dirty="0"/>
              <a:t>7. </a:t>
            </a:r>
            <a:r>
              <a:rPr lang="en-GB" b="1" dirty="0"/>
              <a:t>Optical Waveguide</a:t>
            </a:r>
            <a:r>
              <a:rPr lang="en-GB" dirty="0"/>
              <a:t>: Structures that guide light along predetermined paths on the chip.</a:t>
            </a:r>
          </a:p>
          <a:p>
            <a:endParaRPr lang="en-GB" dirty="0"/>
          </a:p>
          <a:p>
            <a:r>
              <a:rPr lang="en-GB" dirty="0"/>
              <a:t>8. </a:t>
            </a:r>
            <a:r>
              <a:rPr lang="en-GB" b="1" dirty="0"/>
              <a:t>Couplers</a:t>
            </a:r>
            <a:r>
              <a:rPr lang="en-GB" dirty="0"/>
              <a:t>: Devices that </a:t>
            </a:r>
            <a:r>
              <a:rPr lang="en-GB" b="1" dirty="0"/>
              <a:t>split or combine light signals</a:t>
            </a:r>
            <a:r>
              <a:rPr lang="en-GB" dirty="0"/>
              <a:t> within the photonic circuit.</a:t>
            </a:r>
          </a:p>
          <a:p>
            <a:endParaRPr lang="en-GB" dirty="0"/>
          </a:p>
          <a:p>
            <a:r>
              <a:rPr lang="en-GB" dirty="0"/>
              <a:t>9. </a:t>
            </a:r>
            <a:r>
              <a:rPr lang="en-GB" b="1" dirty="0"/>
              <a:t>Photonic Crystal</a:t>
            </a:r>
            <a:r>
              <a:rPr lang="en-GB" dirty="0"/>
              <a:t>: </a:t>
            </a:r>
            <a:r>
              <a:rPr lang="en-GB" b="1" dirty="0"/>
              <a:t>Manipulates</a:t>
            </a:r>
            <a:r>
              <a:rPr lang="en-GB" dirty="0"/>
              <a:t> light at the nano-scale, creating </a:t>
            </a:r>
            <a:r>
              <a:rPr lang="en-GB" b="1" dirty="0"/>
              <a:t>band gaps</a:t>
            </a:r>
            <a:r>
              <a:rPr lang="en-GB" dirty="0"/>
              <a:t> to control the flow of light within the circuit.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8256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03536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57979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hotonics.com/Articles/Programmable_Photonic_Chips_Adapt_PICs_to/a68811" TargetMode="External"/><Relationship Id="rId7" Type="http://schemas.openxmlformats.org/officeDocument/2006/relationships/hyperlink" Target="https://www.mordorintelligence.com/industry-reports/hybrid-photonic-integrated-circuit-mark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nanotrun.com/article/has-the-era-of-photon-computing-arrived-what-does-the-photonic-chip-bring-to-us-i00354i1.html" TargetMode="External"/><Relationship Id="rId5" Type="http://schemas.openxmlformats.org/officeDocument/2006/relationships/hyperlink" Target="https://interestingengineering.com/innovation/worlds-first-photonic-chip" TargetMode="External"/><Relationship Id="rId4" Type="http://schemas.openxmlformats.org/officeDocument/2006/relationships/hyperlink" Target="https://www.synopsys.com/glossary/what-is-a-photonic-integrated-circuit.html" TargetMode="Externa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2348880"/>
            <a:ext cx="10058400" cy="1711037"/>
          </a:xfrm>
        </p:spPr>
        <p:txBody>
          <a:bodyPr anchor="b">
            <a:normAutofit/>
          </a:bodyPr>
          <a:lstStyle/>
          <a:p>
            <a:r>
              <a:rPr lang="en-GB" dirty="0"/>
              <a:t>PHOTONIC CHIPS (PICs)</a:t>
            </a:r>
          </a:p>
        </p:txBody>
      </p:sp>
      <p:sp>
        <p:nvSpPr>
          <p:cNvPr id="3" name="Subtitle 2"/>
          <p:cNvSpPr>
            <a:spLocks noGrp="1"/>
          </p:cNvSpPr>
          <p:nvPr>
            <p:ph type="subTitle" idx="1"/>
          </p:nvPr>
        </p:nvSpPr>
        <p:spPr>
          <a:xfrm>
            <a:off x="839416" y="4057610"/>
            <a:ext cx="10058400" cy="1238290"/>
          </a:xfrm>
        </p:spPr>
        <p:txBody>
          <a:bodyPr>
            <a:normAutofit fontScale="77500" lnSpcReduction="20000"/>
          </a:bodyPr>
          <a:lstStyle/>
          <a:p>
            <a:pPr>
              <a:spcAft>
                <a:spcPts val="600"/>
              </a:spcAft>
            </a:pPr>
            <a:r>
              <a:rPr lang="en-GB" sz="2400" dirty="0"/>
              <a:t>Ayomide Ajayi</a:t>
            </a:r>
          </a:p>
          <a:p>
            <a:pPr>
              <a:spcAft>
                <a:spcPts val="600"/>
              </a:spcAft>
            </a:pPr>
            <a:r>
              <a:rPr lang="en-GB" sz="2400" dirty="0"/>
              <a:t>Electrical Engineering</a:t>
            </a:r>
          </a:p>
          <a:p>
            <a:pPr>
              <a:spcAft>
                <a:spcPts val="600"/>
              </a:spcAft>
            </a:pPr>
            <a:r>
              <a:rPr lang="en-GB" sz="2400" dirty="0"/>
              <a:t>University of Debrecen, Hungary</a:t>
            </a:r>
          </a:p>
          <a:p>
            <a:pPr>
              <a:spcAft>
                <a:spcPts val="600"/>
              </a:spcAft>
            </a:pPr>
            <a:r>
              <a:rPr lang="en-GB" sz="2400" dirty="0"/>
              <a:t>10</a:t>
            </a:r>
            <a:r>
              <a:rPr lang="en-GB" sz="2400" baseline="30000" dirty="0"/>
              <a:t>th</a:t>
            </a:r>
            <a:r>
              <a:rPr lang="en-GB" sz="2400" dirty="0"/>
              <a:t> May, 2024</a:t>
            </a:r>
          </a:p>
          <a:p>
            <a:pPr>
              <a:spcAft>
                <a:spcPts val="600"/>
              </a:spcAft>
            </a:pPr>
            <a:endParaRPr lang="en-GB" sz="2400" dirty="0"/>
          </a:p>
        </p:txBody>
      </p:sp>
      <p:pic>
        <p:nvPicPr>
          <p:cNvPr id="5" name="Picture 4" descr="A yellow rectangular object with buttons and a blue and red square&#10;&#10;Description automatically generated">
            <a:extLst>
              <a:ext uri="{FF2B5EF4-FFF2-40B4-BE49-F238E27FC236}">
                <a16:creationId xmlns:a16="http://schemas.microsoft.com/office/drawing/2014/main" id="{8ABF4561-A1C2-CABE-9E52-BB2F5958A4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2424" y="3793909"/>
            <a:ext cx="1501991" cy="1501991"/>
          </a:xfrm>
          <a:prstGeom prst="rect">
            <a:avLst/>
          </a:prstGeom>
        </p:spPr>
      </p:pic>
    </p:spTree>
    <p:extLst>
      <p:ext uri="{BB962C8B-B14F-4D97-AF65-F5344CB8AC3E}">
        <p14:creationId xmlns:p14="http://schemas.microsoft.com/office/powerpoint/2010/main" val="334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Superiority of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offer greater </a:t>
            </a:r>
            <a:r>
              <a:rPr lang="en-GB" sz="2400" i="0" dirty="0">
                <a:solidFill>
                  <a:srgbClr val="0D0D0D"/>
                </a:solidFill>
                <a:effectLst/>
              </a:rPr>
              <a:t>miniaturization</a:t>
            </a:r>
            <a:r>
              <a:rPr lang="en-GB" sz="2400" b="0" i="0" dirty="0">
                <a:solidFill>
                  <a:srgbClr val="0D0D0D"/>
                </a:solidFill>
                <a:effectLst/>
              </a:rPr>
              <a:t> capabilities, </a:t>
            </a:r>
            <a:r>
              <a:rPr lang="en-GB" sz="2400" i="0" dirty="0">
                <a:solidFill>
                  <a:srgbClr val="0D0D0D"/>
                </a:solidFill>
                <a:effectLst/>
              </a:rPr>
              <a:t>enhanced transmission speeds</a:t>
            </a:r>
            <a:r>
              <a:rPr lang="en-GB" sz="2400" b="0" i="0" dirty="0">
                <a:solidFill>
                  <a:srgbClr val="0D0D0D"/>
                </a:solidFill>
                <a:effectLst/>
              </a:rPr>
              <a:t>, and significantly </a:t>
            </a:r>
            <a:r>
              <a:rPr lang="en-GB" sz="2400" i="0" dirty="0">
                <a:solidFill>
                  <a:srgbClr val="0D0D0D"/>
                </a:solidFill>
                <a:effectLst/>
              </a:rPr>
              <a:t>lower heat generation.</a:t>
            </a:r>
            <a:r>
              <a:rPr lang="en-GB" sz="2400" b="0" i="0" dirty="0">
                <a:solidFill>
                  <a:srgbClr val="0D0D0D"/>
                </a:solidFill>
                <a:effectLst/>
              </a:rPr>
              <a:t> </a:t>
            </a:r>
          </a:p>
          <a:p>
            <a:pPr marL="342900" indent="-342900">
              <a:buFontTx/>
              <a:buChar char="-"/>
            </a:pPr>
            <a:endParaRPr lang="en-GB" sz="2400" b="0" i="0" dirty="0">
              <a:solidFill>
                <a:srgbClr val="0D0D0D"/>
              </a:solidFill>
              <a:effectLst/>
            </a:endParaRPr>
          </a:p>
          <a:p>
            <a:pPr marL="342900" indent="-342900">
              <a:buFontTx/>
              <a:buChar char="-"/>
            </a:pPr>
            <a:r>
              <a:rPr lang="en-GB" sz="2400" b="0" i="0" dirty="0">
                <a:solidFill>
                  <a:srgbClr val="0D0D0D"/>
                </a:solidFill>
                <a:effectLst/>
              </a:rPr>
              <a:t>Ideal for applications requiring </a:t>
            </a:r>
            <a:r>
              <a:rPr lang="en-GB" sz="2400" i="0" dirty="0">
                <a:solidFill>
                  <a:srgbClr val="0D0D0D"/>
                </a:solidFill>
                <a:effectLst/>
              </a:rPr>
              <a:t>high bandwidth</a:t>
            </a:r>
            <a:r>
              <a:rPr lang="en-GB" sz="2400" b="0" i="0" dirty="0">
                <a:solidFill>
                  <a:srgbClr val="0D0D0D"/>
                </a:solidFill>
                <a:effectLst/>
              </a:rPr>
              <a:t> and </a:t>
            </a:r>
            <a:r>
              <a:rPr lang="en-GB" sz="2400" i="0" dirty="0">
                <a:solidFill>
                  <a:srgbClr val="0D0D0D"/>
                </a:solidFill>
                <a:effectLst/>
              </a:rPr>
              <a:t>energy efficiency</a:t>
            </a:r>
            <a:r>
              <a:rPr lang="en-GB" sz="2400" b="0" i="0" dirty="0">
                <a:solidFill>
                  <a:srgbClr val="0D0D0D"/>
                </a:solidFill>
                <a:effectLst/>
              </a:rPr>
              <a:t>, such as in data </a:t>
            </a:r>
            <a:r>
              <a:rPr lang="en-GB" sz="2400" b="0" i="0" dirty="0" err="1">
                <a:solidFill>
                  <a:srgbClr val="0D0D0D"/>
                </a:solidFill>
                <a:effectLst/>
              </a:rPr>
              <a:t>centers</a:t>
            </a:r>
            <a:r>
              <a:rPr lang="en-GB" sz="2400" b="0" i="0" dirty="0">
                <a:solidFill>
                  <a:srgbClr val="0D0D0D"/>
                </a:solidFill>
                <a:effectLst/>
              </a:rPr>
              <a:t> and high-performance computing platforms.</a:t>
            </a:r>
          </a:p>
          <a:p>
            <a:pPr marL="342900" indent="-342900">
              <a:buFontTx/>
              <a:buChar char="-"/>
            </a:pPr>
            <a:endParaRPr lang="en-GB" sz="2400" b="0" i="0" dirty="0">
              <a:solidFill>
                <a:srgbClr val="0D0D0D"/>
              </a:solidFill>
              <a:effectLst/>
            </a:endParaRPr>
          </a:p>
          <a:p>
            <a:pPr marL="342900" indent="-342900">
              <a:buFontTx/>
              <a:buChar char="-"/>
            </a:pPr>
            <a:r>
              <a:rPr lang="en-GB" sz="2400" b="0" dirty="0">
                <a:solidFill>
                  <a:srgbClr val="0D0D0D"/>
                </a:solidFill>
              </a:rPr>
              <a:t>Electrons move relatively slowly in hardware, colliding with other particles and generating heat, while photons flow without losing energy, generating no heat at all.</a:t>
            </a:r>
            <a:r>
              <a:rPr lang="en-GB" sz="2400" b="0" dirty="0">
                <a:solidFill>
                  <a:schemeClr val="bg1"/>
                </a:solidFill>
              </a:rPr>
              <a:t> This is good for </a:t>
            </a:r>
            <a:r>
              <a:rPr lang="en-GB" sz="2400" dirty="0">
                <a:solidFill>
                  <a:schemeClr val="bg1"/>
                </a:solidFill>
              </a:rPr>
              <a:t>sustainable computing.</a:t>
            </a:r>
            <a:endParaRPr lang="en-GB" sz="2400" dirty="0">
              <a:solidFill>
                <a:srgbClr val="0D0D0D"/>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7048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Challenges facing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face challenges such as </a:t>
            </a:r>
            <a:r>
              <a:rPr lang="en-GB" sz="2400" i="0" dirty="0">
                <a:solidFill>
                  <a:srgbClr val="0D0D0D"/>
                </a:solidFill>
                <a:effectLst/>
              </a:rPr>
              <a:t>high production costs, integration complexities with existing technologies, and a need for specialized manufacturing processes.</a:t>
            </a:r>
            <a:r>
              <a:rPr lang="en-GB" sz="2400" b="0" i="0" dirty="0">
                <a:solidFill>
                  <a:srgbClr val="0D0D0D"/>
                </a:solidFill>
                <a:effectLst/>
              </a:rPr>
              <a:t> </a:t>
            </a:r>
          </a:p>
          <a:p>
            <a:pPr marL="342900" indent="-342900">
              <a:buFontTx/>
              <a:buChar char="-"/>
            </a:pPr>
            <a:r>
              <a:rPr lang="en-GB" sz="2400" b="0" dirty="0">
                <a:solidFill>
                  <a:schemeClr val="bg1"/>
                </a:solidFill>
              </a:rPr>
              <a:t>The photonics ecosystem is not as mature as that of electronics. The fabricated chips do not always work as intended, especially first iterations. </a:t>
            </a:r>
          </a:p>
          <a:p>
            <a:pPr marL="342900" indent="-342900">
              <a:buFontTx/>
              <a:buChar char="-"/>
            </a:pPr>
            <a:r>
              <a:rPr lang="en-GB" sz="2400" b="0" dirty="0">
                <a:solidFill>
                  <a:schemeClr val="bg1"/>
                </a:solidFill>
              </a:rPr>
              <a:t>Today, PICs are mostly used by companies who can afford the production processes.</a:t>
            </a:r>
          </a:p>
          <a:p>
            <a:pPr marL="342900" indent="-342900">
              <a:buFontTx/>
              <a:buChar char="-"/>
            </a:pPr>
            <a:r>
              <a:rPr lang="en-GB" sz="2400" b="0" dirty="0">
                <a:solidFill>
                  <a:schemeClr val="bg1"/>
                </a:solidFill>
              </a:rPr>
              <a:t>One possible solution is to </a:t>
            </a:r>
            <a:r>
              <a:rPr lang="en-GB" sz="2400" dirty="0">
                <a:solidFill>
                  <a:schemeClr val="bg1"/>
                </a:solidFill>
              </a:rPr>
              <a:t>lower the barrier of entry into the field</a:t>
            </a:r>
            <a:r>
              <a:rPr lang="en-GB" sz="2400" b="0" dirty="0">
                <a:solidFill>
                  <a:schemeClr val="bg1"/>
                </a:solidFill>
              </a:rPr>
              <a:t> and introduce </a:t>
            </a:r>
            <a:r>
              <a:rPr lang="en-GB" sz="2400" dirty="0">
                <a:solidFill>
                  <a:schemeClr val="bg1"/>
                </a:solidFill>
              </a:rPr>
              <a:t>programmability</a:t>
            </a:r>
            <a:r>
              <a:rPr lang="en-GB" sz="2400" b="0" dirty="0">
                <a:solidFill>
                  <a:schemeClr val="bg1"/>
                </a:solidFill>
              </a:rPr>
              <a:t> into photonic circuits. FPGAs have been crucial for innovation in consumer electronics.</a:t>
            </a:r>
          </a:p>
          <a:p>
            <a:pPr marL="342900"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0559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Programmable Photonic Chips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342900" indent="-342900">
              <a:buFontTx/>
              <a:buChar char="-"/>
            </a:pPr>
            <a:r>
              <a:rPr lang="en-GB" sz="2400" b="0" dirty="0">
                <a:solidFill>
                  <a:schemeClr val="bg1"/>
                </a:solidFill>
              </a:rPr>
              <a:t>To make the paths of light on the chip configurable, we need to incorporate hundreds of thousands of </a:t>
            </a:r>
            <a:r>
              <a:rPr lang="en-GB" sz="2400" dirty="0">
                <a:solidFill>
                  <a:schemeClr val="bg1"/>
                </a:solidFill>
              </a:rPr>
              <a:t>optical gates</a:t>
            </a:r>
            <a:r>
              <a:rPr lang="en-GB" sz="2400" b="0" dirty="0">
                <a:solidFill>
                  <a:schemeClr val="bg1"/>
                </a:solidFill>
              </a:rPr>
              <a:t> that can be controlled by </a:t>
            </a:r>
            <a:r>
              <a:rPr lang="en-GB" sz="2400" dirty="0" err="1">
                <a:solidFill>
                  <a:schemeClr val="bg1"/>
                </a:solidFill>
              </a:rPr>
              <a:t>tunable</a:t>
            </a:r>
            <a:r>
              <a:rPr lang="en-GB" sz="2400" dirty="0">
                <a:solidFill>
                  <a:schemeClr val="bg1"/>
                </a:solidFill>
              </a:rPr>
              <a:t> phase shifters</a:t>
            </a:r>
            <a:r>
              <a:rPr lang="en-GB" sz="2400" b="0" dirty="0">
                <a:solidFill>
                  <a:schemeClr val="bg1"/>
                </a:solidFill>
              </a:rPr>
              <a:t>.</a:t>
            </a:r>
          </a:p>
          <a:p>
            <a:pPr marL="342900" indent="-342900">
              <a:buFontTx/>
              <a:buChar char="-"/>
            </a:pPr>
            <a:r>
              <a:rPr lang="en-GB" sz="2400" b="0" dirty="0">
                <a:solidFill>
                  <a:schemeClr val="bg1"/>
                </a:solidFill>
              </a:rPr>
              <a:t>These phase shifters can induce tiny </a:t>
            </a:r>
            <a:r>
              <a:rPr lang="en-GB" sz="2400" dirty="0">
                <a:solidFill>
                  <a:schemeClr val="bg1"/>
                </a:solidFill>
              </a:rPr>
              <a:t>delays</a:t>
            </a:r>
            <a:r>
              <a:rPr lang="en-GB" sz="2400" b="0" dirty="0">
                <a:solidFill>
                  <a:schemeClr val="bg1"/>
                </a:solidFill>
              </a:rPr>
              <a:t> into the various paths of light , which then leads to interference of the optical waves and cause the optical signal to change paths.</a:t>
            </a:r>
          </a:p>
          <a:p>
            <a:pPr marL="342900" indent="-342900">
              <a:buFontTx/>
              <a:buChar char="-"/>
            </a:pPr>
            <a:r>
              <a:rPr lang="en-GB" sz="2400" dirty="0">
                <a:solidFill>
                  <a:schemeClr val="bg1"/>
                </a:solidFill>
              </a:rPr>
              <a:t>MORPHIC</a:t>
            </a:r>
            <a:r>
              <a:rPr lang="en-GB" sz="2400" b="0" dirty="0">
                <a:solidFill>
                  <a:schemeClr val="bg1"/>
                </a:solidFill>
              </a:rPr>
              <a:t> project</a:t>
            </a:r>
          </a:p>
          <a:p>
            <a:pPr marL="626364" lvl="1" indent="-342900">
              <a:buFontTx/>
              <a:buChar char="-"/>
            </a:pPr>
            <a:r>
              <a:rPr lang="en-GB" sz="2400" b="0" dirty="0">
                <a:solidFill>
                  <a:schemeClr val="bg1"/>
                </a:solidFill>
              </a:rPr>
              <a:t>MORPHIC is an EU-funded project aimed at advancing PIC technology by developing programmable silicon photonic circuits using advanced waveguide Micro-Electro-Mechanical Systems (MEMS) technology. MEMS are small mechanical actuators that can change the distance between two waveguides.</a:t>
            </a:r>
          </a:p>
          <a:p>
            <a:pPr marL="342900"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19309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huttle&#10;&#10;Description automatically generated">
            <a:extLst>
              <a:ext uri="{FF2B5EF4-FFF2-40B4-BE49-F238E27FC236}">
                <a16:creationId xmlns:a16="http://schemas.microsoft.com/office/drawing/2014/main" id="{AA78A48B-FA05-4B1F-C3FF-19537F890D5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98" r="598"/>
          <a:stretch/>
        </p:blipFill>
        <p:spPr>
          <a:noFill/>
        </p:spPr>
      </p:pic>
      <p:sp>
        <p:nvSpPr>
          <p:cNvPr id="19" name="Text Placeholder 3">
            <a:extLst>
              <a:ext uri="{FF2B5EF4-FFF2-40B4-BE49-F238E27FC236}">
                <a16:creationId xmlns:a16="http://schemas.microsoft.com/office/drawing/2014/main" id="{C00C6413-73C0-E9A9-CF6B-690E2676276B}"/>
              </a:ext>
            </a:extLst>
          </p:cNvPr>
          <p:cNvSpPr>
            <a:spLocks noGrp="1"/>
          </p:cNvSpPr>
          <p:nvPr>
            <p:ph type="body" sz="half" idx="2"/>
          </p:nvPr>
        </p:nvSpPr>
        <p:spPr>
          <a:xfrm>
            <a:off x="7997952" y="4653136"/>
            <a:ext cx="3127248" cy="1536206"/>
          </a:xfrm>
        </p:spPr>
        <p:txBody>
          <a:bodyPr/>
          <a:lstStyle/>
          <a:p>
            <a:pPr marL="285750" indent="-285750">
              <a:buFontTx/>
              <a:buChar char="-"/>
            </a:pPr>
            <a:r>
              <a:rPr lang="en-GB" dirty="0"/>
              <a:t>A MEMS optical phase shifter.</a:t>
            </a:r>
          </a:p>
          <a:p>
            <a:pPr marL="285750" indent="-285750">
              <a:buFontTx/>
              <a:buChar char="-"/>
            </a:pPr>
            <a:endParaRPr lang="en-GB" dirty="0"/>
          </a:p>
          <a:p>
            <a:pPr marL="285750" indent="-285750">
              <a:buFontTx/>
              <a:buChar char="-"/>
            </a:pPr>
            <a:endParaRPr lang="en-GB" dirty="0"/>
          </a:p>
          <a:p>
            <a:r>
              <a:rPr lang="en-GB" sz="1600" b="0" dirty="0"/>
              <a:t>Source: KTH Royal Institute of Technology and Ghent University/</a:t>
            </a:r>
            <a:r>
              <a:rPr lang="en-GB" sz="1600" b="0" dirty="0" err="1"/>
              <a:t>imec</a:t>
            </a:r>
            <a:endParaRPr lang="en-US" sz="1600" b="0" dirty="0"/>
          </a:p>
          <a:p>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13</a:t>
            </a:fld>
            <a:endParaRPr lang="en-US"/>
          </a:p>
        </p:txBody>
      </p:sp>
      <p:sp>
        <p:nvSpPr>
          <p:cNvPr id="2" name="Text Placeholder 3">
            <a:extLst>
              <a:ext uri="{FF2B5EF4-FFF2-40B4-BE49-F238E27FC236}">
                <a16:creationId xmlns:a16="http://schemas.microsoft.com/office/drawing/2014/main" id="{DBCB35B7-3462-D9EF-6758-7D1D7042DDD3}"/>
              </a:ext>
            </a:extLst>
          </p:cNvPr>
          <p:cNvSpPr txBox="1">
            <a:spLocks/>
          </p:cNvSpPr>
          <p:nvPr/>
        </p:nvSpPr>
        <p:spPr>
          <a:xfrm>
            <a:off x="7608168" y="812672"/>
            <a:ext cx="4248472" cy="340841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1600" kern="1200">
                <a:solidFill>
                  <a:schemeClr val="tx1">
                    <a:lumMod val="85000"/>
                  </a:schemeClr>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14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2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0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000" kern="1200">
                <a:solidFill>
                  <a:schemeClr val="tx1"/>
                </a:solidFill>
                <a:latin typeface="+mn-lt"/>
                <a:ea typeface="+mn-ea"/>
                <a:cs typeface="+mn-cs"/>
              </a:defRPr>
            </a:lvl9pPr>
          </a:lstStyle>
          <a:p>
            <a:pPr algn="l">
              <a:buFont typeface="+mj-lt"/>
              <a:buAutoNum type="arabicPeriod"/>
            </a:pPr>
            <a:r>
              <a:rPr lang="en-GB" b="1" i="0" dirty="0">
                <a:effectLst/>
              </a:rPr>
              <a:t> Waveguide</a:t>
            </a:r>
            <a:r>
              <a:rPr lang="en-GB" b="0" i="0" dirty="0">
                <a:effectLst/>
              </a:rPr>
              <a:t>: A pathway that directs the flow of light within the photonic chip.</a:t>
            </a:r>
          </a:p>
          <a:p>
            <a:pPr algn="l">
              <a:buFont typeface="+mj-lt"/>
              <a:buAutoNum type="arabicPeriod"/>
            </a:pPr>
            <a:endParaRPr lang="en-GB" b="0" i="0" dirty="0">
              <a:effectLst/>
            </a:endParaRPr>
          </a:p>
          <a:p>
            <a:pPr algn="l">
              <a:buFont typeface="+mj-lt"/>
              <a:buAutoNum type="arabicPeriod"/>
            </a:pPr>
            <a:r>
              <a:rPr lang="en-GB" b="1" i="0" dirty="0">
                <a:effectLst/>
              </a:rPr>
              <a:t> Shuttle</a:t>
            </a:r>
            <a:r>
              <a:rPr lang="en-GB" b="0" i="0" dirty="0">
                <a:effectLst/>
              </a:rPr>
              <a:t>: A movable component that adjusts its position to change the light path or its properties.</a:t>
            </a:r>
          </a:p>
          <a:p>
            <a:pPr algn="l">
              <a:buFont typeface="+mj-lt"/>
              <a:buAutoNum type="arabicPeriod"/>
            </a:pPr>
            <a:endParaRPr lang="en-GB" b="0" i="0" dirty="0">
              <a:effectLst/>
            </a:endParaRPr>
          </a:p>
          <a:p>
            <a:pPr algn="l">
              <a:buFont typeface="+mj-lt"/>
              <a:buAutoNum type="arabicPeriod"/>
            </a:pPr>
            <a:r>
              <a:rPr lang="en-GB" b="1" i="0" dirty="0">
                <a:effectLst/>
              </a:rPr>
              <a:t> Folded Springs</a:t>
            </a:r>
            <a:r>
              <a:rPr lang="en-GB" b="0" i="0" dirty="0">
                <a:effectLst/>
              </a:rPr>
              <a:t>: Elastic structures that support the shuttle and enable precise movement.</a:t>
            </a:r>
          </a:p>
          <a:p>
            <a:pPr algn="l">
              <a:buFont typeface="+mj-lt"/>
              <a:buAutoNum type="arabicPeriod"/>
            </a:pPr>
            <a:endParaRPr lang="en-GB" b="0" i="0" dirty="0">
              <a:effectLst/>
            </a:endParaRPr>
          </a:p>
          <a:p>
            <a:pPr algn="l">
              <a:buFont typeface="+mj-lt"/>
              <a:buAutoNum type="arabicPeriod"/>
            </a:pPr>
            <a:r>
              <a:rPr lang="en-GB" b="1" i="0" dirty="0">
                <a:effectLst/>
              </a:rPr>
              <a:t> Comb-Drive Actuator</a:t>
            </a:r>
            <a:r>
              <a:rPr lang="en-GB" b="0" i="0" dirty="0">
                <a:effectLst/>
              </a:rPr>
              <a:t>: An electrostatic actuator that moves the shuttle by applying voltage to interlocking comb-like structures.</a:t>
            </a:r>
          </a:p>
          <a:p>
            <a:pPr algn="l">
              <a:buFont typeface="+mj-lt"/>
              <a:buAutoNum type="arabicPeriod"/>
            </a:pPr>
            <a:endParaRPr lang="en-GB" b="0" i="0" dirty="0">
              <a:effectLst/>
            </a:endParaRPr>
          </a:p>
          <a:p>
            <a:pPr algn="l">
              <a:buFont typeface="+mj-lt"/>
              <a:buAutoNum type="arabicPeriod"/>
            </a:pPr>
            <a:r>
              <a:rPr lang="en-GB" b="1" i="0" dirty="0">
                <a:effectLst/>
              </a:rPr>
              <a:t> Fixed Waveguide</a:t>
            </a:r>
            <a:r>
              <a:rPr lang="en-GB" b="0" i="0" dirty="0">
                <a:effectLst/>
              </a:rPr>
              <a:t>: A stationary waveguide that, together with the shuttle, forms an adjustable optical path.</a:t>
            </a:r>
          </a:p>
          <a:p>
            <a:pPr algn="l">
              <a:buFont typeface="+mj-lt"/>
              <a:buAutoNum type="arabicPeriod"/>
            </a:pPr>
            <a:endParaRPr lang="en-GB" b="0" i="0" dirty="0">
              <a:effectLst/>
            </a:endParaRPr>
          </a:p>
          <a:p>
            <a:pPr algn="l">
              <a:buFont typeface="+mj-lt"/>
              <a:buAutoNum type="arabicPeriod"/>
            </a:pPr>
            <a:r>
              <a:rPr lang="en-GB" b="1" i="0" dirty="0">
                <a:effectLst/>
              </a:rPr>
              <a:t> Side Rail</a:t>
            </a:r>
            <a:r>
              <a:rPr lang="en-GB" b="0" i="0" dirty="0">
                <a:effectLst/>
              </a:rPr>
              <a:t>: Structural support that ensures stable and controlled movement of the shuttle.</a:t>
            </a:r>
          </a:p>
        </p:txBody>
      </p:sp>
    </p:spTree>
    <p:extLst>
      <p:ext uri="{BB962C8B-B14F-4D97-AF65-F5344CB8AC3E}">
        <p14:creationId xmlns:p14="http://schemas.microsoft.com/office/powerpoint/2010/main" val="428560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64960" y="294404"/>
            <a:ext cx="6067144" cy="703202"/>
          </a:xfrm>
        </p:spPr>
        <p:txBody>
          <a:bodyPr anchor="b">
            <a:normAutofit/>
          </a:bodyPr>
          <a:lstStyle/>
          <a:p>
            <a:r>
              <a:rPr lang="en-GB" b="1" dirty="0"/>
              <a:t>The Market for PICs</a:t>
            </a:r>
            <a:endParaRPr lang="en-US"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sz="half" idx="2"/>
          </p:nvPr>
        </p:nvSpPr>
        <p:spPr>
          <a:xfrm>
            <a:off x="964960" y="997606"/>
            <a:ext cx="9739552" cy="703202"/>
          </a:xfrm>
        </p:spPr>
        <p:txBody>
          <a:bodyPr>
            <a:normAutofit/>
          </a:bodyPr>
          <a:lstStyle/>
          <a:p>
            <a:pPr marL="342900" indent="-342900">
              <a:spcAft>
                <a:spcPts val="600"/>
              </a:spcAft>
              <a:buFontTx/>
              <a:buChar char="-"/>
            </a:pPr>
            <a:r>
              <a:rPr lang="en-GB" sz="1400" b="0" i="0" dirty="0">
                <a:effectLst/>
              </a:rPr>
              <a:t>The adoption of photonic chips is rapidly growing, driven by their superior capabilities and the increasing demand for faster data processing and communication technologies. Key sectors include telecommunications, computing, healthcare, and automotive industries.</a:t>
            </a:r>
            <a:endParaRPr lang="en-GB" sz="1400" b="0"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14</a:t>
            </a:fld>
            <a:endParaRPr lang="en-US"/>
          </a:p>
        </p:txBody>
      </p:sp>
      <p:pic>
        <p:nvPicPr>
          <p:cNvPr id="5" name="Picture 4">
            <a:extLst>
              <a:ext uri="{FF2B5EF4-FFF2-40B4-BE49-F238E27FC236}">
                <a16:creationId xmlns:a16="http://schemas.microsoft.com/office/drawing/2014/main" id="{329E2F1D-F461-6968-10AB-8AF13937B8D3}"/>
              </a:ext>
            </a:extLst>
          </p:cNvPr>
          <p:cNvPicPr>
            <a:picLocks noChangeAspect="1"/>
          </p:cNvPicPr>
          <p:nvPr/>
        </p:nvPicPr>
        <p:blipFill>
          <a:blip r:embed="rId3"/>
          <a:stretch>
            <a:fillRect/>
          </a:stretch>
        </p:blipFill>
        <p:spPr>
          <a:xfrm>
            <a:off x="964960" y="1755937"/>
            <a:ext cx="9739552" cy="4991521"/>
          </a:xfrm>
          <a:prstGeom prst="rect">
            <a:avLst/>
          </a:prstGeom>
          <a:noFill/>
        </p:spPr>
      </p:pic>
    </p:spTree>
    <p:extLst>
      <p:ext uri="{BB962C8B-B14F-4D97-AF65-F5344CB8AC3E}">
        <p14:creationId xmlns:p14="http://schemas.microsoft.com/office/powerpoint/2010/main" val="31047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 Market Trends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Growing applications in Telecoms and Data </a:t>
            </a:r>
            <a:r>
              <a:rPr lang="en-GB" sz="2400" b="0" i="0" dirty="0" err="1">
                <a:solidFill>
                  <a:srgbClr val="0D0D0D"/>
                </a:solidFill>
                <a:effectLst/>
              </a:rPr>
              <a:t>Centers</a:t>
            </a:r>
            <a:r>
              <a:rPr lang="en-GB" sz="2400" b="0" i="0" dirty="0">
                <a:solidFill>
                  <a:srgbClr val="0D0D0D"/>
                </a:solidFill>
                <a:effectLst/>
              </a:rPr>
              <a:t> to drive </a:t>
            </a:r>
            <a:r>
              <a:rPr lang="en-GB" sz="2400" b="0" dirty="0">
                <a:solidFill>
                  <a:srgbClr val="0D0D0D"/>
                </a:solidFill>
              </a:rPr>
              <a:t>m</a:t>
            </a:r>
            <a:r>
              <a:rPr lang="en-GB" sz="2400" b="0" i="0" dirty="0">
                <a:solidFill>
                  <a:srgbClr val="0D0D0D"/>
                </a:solidFill>
                <a:effectLst/>
              </a:rPr>
              <a:t>arket</a:t>
            </a:r>
          </a:p>
          <a:p>
            <a:pPr marL="342900" indent="-342900">
              <a:buFontTx/>
              <a:buChar char="-"/>
            </a:pPr>
            <a:endParaRPr lang="en-GB" sz="2400" b="0" i="0" dirty="0">
              <a:solidFill>
                <a:srgbClr val="0D0D0D"/>
              </a:solidFill>
              <a:effectLst/>
            </a:endParaRPr>
          </a:p>
          <a:p>
            <a:pPr marL="342900" indent="-342900">
              <a:buFontTx/>
              <a:buChar char="-"/>
            </a:pPr>
            <a:r>
              <a:rPr lang="en-GB" sz="2400" b="0" dirty="0">
                <a:solidFill>
                  <a:srgbClr val="0D0D0D"/>
                </a:solidFill>
              </a:rPr>
              <a:t>North America to Hold Major Market Share</a:t>
            </a:r>
          </a:p>
          <a:p>
            <a:pPr marL="626364" lvl="1" indent="-342900">
              <a:buFontTx/>
              <a:buChar char="-"/>
            </a:pPr>
            <a:r>
              <a:rPr lang="en-GB" sz="2400" dirty="0">
                <a:solidFill>
                  <a:srgbClr val="0D0D0D"/>
                </a:solidFill>
              </a:rPr>
              <a:t>According to </a:t>
            </a:r>
            <a:r>
              <a:rPr lang="en-GB" sz="2400" dirty="0" err="1">
                <a:solidFill>
                  <a:srgbClr val="0D0D0D"/>
                </a:solidFill>
              </a:rPr>
              <a:t>Cloudscene</a:t>
            </a:r>
            <a:r>
              <a:rPr lang="en-GB" sz="2400" dirty="0">
                <a:solidFill>
                  <a:srgbClr val="0D0D0D"/>
                </a:solidFill>
              </a:rPr>
              <a:t>, The US holds the highest number of data </a:t>
            </a:r>
            <a:r>
              <a:rPr lang="en-GB" sz="2400" dirty="0" err="1">
                <a:solidFill>
                  <a:srgbClr val="0D0D0D"/>
                </a:solidFill>
              </a:rPr>
              <a:t>centers</a:t>
            </a:r>
            <a:r>
              <a:rPr lang="en-GB" sz="2400" dirty="0">
                <a:solidFill>
                  <a:srgbClr val="0D0D0D"/>
                </a:solidFill>
              </a:rPr>
              <a:t> globally, almost 2,700 (33% of the world’s).</a:t>
            </a:r>
          </a:p>
          <a:p>
            <a:pPr marL="626364" lvl="1" indent="-342900">
              <a:buFontTx/>
              <a:buChar char="-"/>
            </a:pPr>
            <a:r>
              <a:rPr lang="en-GB" sz="2400" b="0" dirty="0">
                <a:solidFill>
                  <a:schemeClr val="bg1"/>
                </a:solidFill>
              </a:rPr>
              <a:t>In Dec 2022, </a:t>
            </a:r>
            <a:r>
              <a:rPr lang="en-GB" sz="2400" b="0" dirty="0" err="1">
                <a:solidFill>
                  <a:schemeClr val="bg1"/>
                </a:solidFill>
              </a:rPr>
              <a:t>OpenLight</a:t>
            </a:r>
            <a:r>
              <a:rPr lang="en-GB" sz="2400" b="0" dirty="0">
                <a:solidFill>
                  <a:schemeClr val="bg1"/>
                </a:solidFill>
              </a:rPr>
              <a:t> unveiled an 800 G DR8 photonic integrated circuit to advance the global data </a:t>
            </a:r>
            <a:r>
              <a:rPr lang="en-GB" sz="2400" b="0" dirty="0" err="1">
                <a:solidFill>
                  <a:schemeClr val="bg1"/>
                </a:solidFill>
              </a:rPr>
              <a:t>center</a:t>
            </a:r>
            <a:r>
              <a:rPr lang="en-GB" sz="2400" b="0" dirty="0">
                <a:solidFill>
                  <a:schemeClr val="bg1"/>
                </a:solidFill>
              </a:rPr>
              <a:t> interconnect industry.</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94642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 Market Trends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626364" lvl="1" indent="-342900">
              <a:buFontTx/>
              <a:buChar char="-"/>
            </a:pPr>
            <a:r>
              <a:rPr lang="en-GB" sz="2400" b="0" dirty="0">
                <a:solidFill>
                  <a:schemeClr val="bg1"/>
                </a:solidFill>
              </a:rPr>
              <a:t>May 2023: ANELLO Photonics announced a partnership with NVIDIA Inception to nurture start-ups that radically change industries with advances in technology. </a:t>
            </a:r>
          </a:p>
          <a:p>
            <a:pPr marL="909828" lvl="2" indent="-342900">
              <a:buFontTx/>
              <a:buChar char="-"/>
            </a:pPr>
            <a:r>
              <a:rPr lang="en-GB" sz="2400" b="0" dirty="0">
                <a:solidFill>
                  <a:schemeClr val="bg1"/>
                </a:solidFill>
              </a:rPr>
              <a:t>In order to produce low noise and low drift optical sensors, ANELLO's photonic gyroscope integrated circuit technology</a:t>
            </a:r>
            <a:r>
              <a:rPr lang="en-GB" sz="2400" dirty="0">
                <a:solidFill>
                  <a:schemeClr val="bg1"/>
                </a:solidFill>
              </a:rPr>
              <a:t> is used</a:t>
            </a:r>
            <a:endParaRPr lang="en-GB" sz="2400" b="0" dirty="0">
              <a:solidFill>
                <a:schemeClr val="bg1"/>
              </a:solidFill>
            </a:endParaRPr>
          </a:p>
          <a:p>
            <a:pPr marL="626364" lvl="1" indent="-342900">
              <a:buFontTx/>
              <a:buChar char="-"/>
            </a:pPr>
            <a:endParaRPr lang="en-GB" sz="2400" b="0" dirty="0">
              <a:solidFill>
                <a:schemeClr val="bg1"/>
              </a:solidFill>
            </a:endParaRPr>
          </a:p>
          <a:p>
            <a:pPr marL="626364" lvl="1" indent="-342900">
              <a:buFontTx/>
              <a:buChar char="-"/>
            </a:pPr>
            <a:r>
              <a:rPr lang="en-GB" sz="2400" b="0" dirty="0">
                <a:solidFill>
                  <a:schemeClr val="bg1"/>
                </a:solidFill>
              </a:rPr>
              <a:t>August 2022: </a:t>
            </a:r>
            <a:r>
              <a:rPr lang="en-GB" sz="2400" b="0" dirty="0" err="1">
                <a:solidFill>
                  <a:schemeClr val="bg1"/>
                </a:solidFill>
              </a:rPr>
              <a:t>DustPhotonics</a:t>
            </a:r>
            <a:r>
              <a:rPr lang="en-GB" sz="2400" b="0" dirty="0">
                <a:solidFill>
                  <a:schemeClr val="bg1"/>
                </a:solidFill>
              </a:rPr>
              <a:t> announced a partnership with </a:t>
            </a:r>
            <a:r>
              <a:rPr lang="en-GB" sz="2400" b="0" dirty="0" err="1">
                <a:solidFill>
                  <a:schemeClr val="bg1"/>
                </a:solidFill>
              </a:rPr>
              <a:t>MaxLinear</a:t>
            </a:r>
            <a:r>
              <a:rPr lang="en-GB" sz="2400" b="0" dirty="0">
                <a:solidFill>
                  <a:schemeClr val="bg1"/>
                </a:solidFill>
              </a:rPr>
              <a:t> in order to demonstrate exceptional overall system performance in silicon photonics chipset with integrated lasers directly driven from a DSP without using an external driver chip.</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57612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Future Outlook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The future of photonics looks promising with potential breakthroughs in quantum computing, optical sensing, and AI. The ongoing development and refinement of photonic chips will play a crucial role in the next wave of technological innovations.</a:t>
            </a:r>
          </a:p>
          <a:p>
            <a:pPr marL="342900" indent="-342900">
              <a:buFontTx/>
              <a:buChar char="-"/>
            </a:pPr>
            <a:endParaRPr lang="en-GB" sz="2400" b="0" i="0" dirty="0">
              <a:solidFill>
                <a:srgbClr val="0D0D0D"/>
              </a:solidFill>
              <a:effectLst/>
            </a:endParaRPr>
          </a:p>
          <a:p>
            <a:pPr marL="342900" indent="-342900">
              <a:buFontTx/>
              <a:buChar char="-"/>
            </a:pPr>
            <a:r>
              <a:rPr lang="en-GB" sz="2400" dirty="0">
                <a:solidFill>
                  <a:schemeClr val="bg1"/>
                </a:solidFill>
              </a:rPr>
              <a:t>Information acquisition:</a:t>
            </a:r>
            <a:r>
              <a:rPr lang="en-GB" sz="2400" b="0" dirty="0">
                <a:solidFill>
                  <a:schemeClr val="bg1"/>
                </a:solidFill>
              </a:rPr>
              <a:t> LIDAR and optical sensing will form new application scenarios in the fields of AI, automatic driving and IoT.</a:t>
            </a:r>
          </a:p>
          <a:p>
            <a:pPr marL="342900" indent="-342900">
              <a:buFontTx/>
              <a:buChar char="-"/>
            </a:pPr>
            <a:r>
              <a:rPr lang="en-GB" sz="2400" dirty="0">
                <a:solidFill>
                  <a:schemeClr val="bg1"/>
                </a:solidFill>
              </a:rPr>
              <a:t>Information transmission:</a:t>
            </a:r>
            <a:r>
              <a:rPr lang="en-GB" sz="2400" b="0" dirty="0">
                <a:solidFill>
                  <a:schemeClr val="bg1"/>
                </a:solidFill>
              </a:rPr>
              <a:t> application scenarios represented by 5G, optical communication, quantum communication, etc. have been formed, and the industry scale is huge.</a:t>
            </a:r>
          </a:p>
          <a:p>
            <a:pPr marL="342900" indent="-342900">
              <a:buFontTx/>
              <a:buChar char="-"/>
            </a:pPr>
            <a:endParaRPr lang="en-GB"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20341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Future Outlook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Information processing:</a:t>
            </a:r>
            <a:r>
              <a:rPr lang="en-GB" sz="2400" b="0" dirty="0">
                <a:solidFill>
                  <a:schemeClr val="bg1"/>
                </a:solidFill>
              </a:rPr>
              <a:t> application scenarios such as photonic computing and quantum computing have been formed, which will substantially improve computer performance in the future.</a:t>
            </a:r>
          </a:p>
          <a:p>
            <a:pPr marL="342900" indent="-342900">
              <a:buFontTx/>
              <a:buChar char="-"/>
            </a:pPr>
            <a:r>
              <a:rPr lang="en-GB" sz="2400" dirty="0">
                <a:solidFill>
                  <a:schemeClr val="bg1"/>
                </a:solidFill>
              </a:rPr>
              <a:t>Information storage:</a:t>
            </a:r>
            <a:r>
              <a:rPr lang="en-GB" sz="2400" b="0" dirty="0">
                <a:solidFill>
                  <a:schemeClr val="bg1"/>
                </a:solidFill>
              </a:rPr>
              <a:t> 5D laser memory, optical transceiver modules, etc. will form new application scenarios such as cloud computing and big data </a:t>
            </a:r>
            <a:r>
              <a:rPr lang="en-GB" sz="2400" b="0" dirty="0" err="1">
                <a:solidFill>
                  <a:schemeClr val="bg1"/>
                </a:solidFill>
              </a:rPr>
              <a:t>centers</a:t>
            </a:r>
            <a:r>
              <a:rPr lang="en-GB" sz="2400" b="0" dirty="0">
                <a:solidFill>
                  <a:schemeClr val="bg1"/>
                </a:solidFill>
              </a:rPr>
              <a:t>.</a:t>
            </a:r>
          </a:p>
          <a:p>
            <a:pPr marL="342900" indent="-342900">
              <a:buFontTx/>
              <a:buChar char="-"/>
            </a:pPr>
            <a:r>
              <a:rPr lang="en-GB" sz="2400" dirty="0">
                <a:solidFill>
                  <a:schemeClr val="bg1"/>
                </a:solidFill>
              </a:rPr>
              <a:t>Information display:</a:t>
            </a:r>
            <a:r>
              <a:rPr lang="en-GB" sz="2400" b="0" dirty="0">
                <a:solidFill>
                  <a:schemeClr val="bg1"/>
                </a:solidFill>
              </a:rPr>
              <a:t> new information display application scenarios such as VR, AR and </a:t>
            </a:r>
            <a:r>
              <a:rPr lang="en-GB" sz="2400" b="0" dirty="0" err="1">
                <a:solidFill>
                  <a:schemeClr val="bg1"/>
                </a:solidFill>
              </a:rPr>
              <a:t>microLED</a:t>
            </a:r>
            <a:r>
              <a:rPr lang="en-GB" sz="2400" b="0" dirty="0">
                <a:solidFill>
                  <a:schemeClr val="bg1"/>
                </a:solidFill>
              </a:rPr>
              <a:t> will be formed.</a:t>
            </a:r>
          </a:p>
          <a:p>
            <a:pPr marL="342900" indent="-342900">
              <a:buFontTx/>
              <a:buChar char="-"/>
            </a:pPr>
            <a:endParaRPr lang="en-GB"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48576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Conclusion</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626364" lvl="1" indent="-342900">
              <a:buFontTx/>
              <a:buChar char="-"/>
            </a:pPr>
            <a:r>
              <a:rPr lang="en-GB" sz="3400" b="0" dirty="0">
                <a:solidFill>
                  <a:schemeClr val="bg1"/>
                </a:solidFill>
              </a:rPr>
              <a:t>Photonic chips represent a transformative technology in the field of integrated circuits, offering a leap forward in terms of efficiency, speed, and miniaturization. As technology evolves, PICs are set to play a crucial role in the future of computing and telecoms.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389502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Introduction</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9" y="1587595"/>
            <a:ext cx="4000596" cy="4829362"/>
          </a:xfrm>
        </p:spPr>
        <p:txBody>
          <a:bodyPr>
            <a:noAutofit/>
          </a:bodyPr>
          <a:lstStyle/>
          <a:p>
            <a:r>
              <a:rPr lang="en-GB" sz="2400" b="0" dirty="0">
                <a:solidFill>
                  <a:schemeClr val="bg1"/>
                </a:solidFill>
              </a:rPr>
              <a:t>1. Integrated Photonics</a:t>
            </a:r>
          </a:p>
          <a:p>
            <a:pPr marL="626364" lvl="1" indent="-342900">
              <a:buFontTx/>
              <a:buChar char="-"/>
            </a:pPr>
            <a:r>
              <a:rPr lang="en-GB" sz="2400" b="0" dirty="0">
                <a:solidFill>
                  <a:schemeClr val="bg1"/>
                </a:solidFill>
              </a:rPr>
              <a:t>History of Integrated Photonics</a:t>
            </a:r>
          </a:p>
          <a:p>
            <a:r>
              <a:rPr lang="en-GB" sz="2400" b="0" dirty="0">
                <a:solidFill>
                  <a:schemeClr val="bg1"/>
                </a:solidFill>
              </a:rPr>
              <a:t>2. How Photonic ICs work</a:t>
            </a:r>
          </a:p>
          <a:p>
            <a:r>
              <a:rPr lang="en-GB" sz="2400" b="0" dirty="0">
                <a:solidFill>
                  <a:schemeClr val="bg1"/>
                </a:solidFill>
              </a:rPr>
              <a:t>3. PICs by fabrication platforms</a:t>
            </a:r>
          </a:p>
          <a:p>
            <a:r>
              <a:rPr lang="en-GB" sz="2400" b="0" dirty="0">
                <a:solidFill>
                  <a:schemeClr val="bg1"/>
                </a:solidFill>
              </a:rPr>
              <a:t>4. Superiority of Photonic Chips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6" name="Text Placeholder 2">
            <a:extLst>
              <a:ext uri="{FF2B5EF4-FFF2-40B4-BE49-F238E27FC236}">
                <a16:creationId xmlns:a16="http://schemas.microsoft.com/office/drawing/2014/main" id="{E6CEBD79-6074-AECA-EF16-49F615D9D62D}"/>
              </a:ext>
            </a:extLst>
          </p:cNvPr>
          <p:cNvSpPr txBox="1">
            <a:spLocks/>
          </p:cNvSpPr>
          <p:nvPr/>
        </p:nvSpPr>
        <p:spPr>
          <a:xfrm>
            <a:off x="5015880" y="1587595"/>
            <a:ext cx="4000596" cy="482936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800"/>
              </a:spcBef>
              <a:buClr>
                <a:schemeClr val="accent1"/>
              </a:buClr>
              <a:buFont typeface="Arial" panose="020B0604020202020204" pitchFamily="34" charset="0"/>
              <a:buNone/>
              <a:defRPr sz="1800" b="1" kern="1200" spc="50" baseline="0">
                <a:solidFill>
                  <a:schemeClr val="tx1">
                    <a:lumMod val="85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2pPr>
            <a:lvl3pPr marL="566928"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3pPr>
            <a:lvl4pPr marL="859536"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4pPr>
            <a:lvl5pPr marL="1143000"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GB" sz="2400" b="0" dirty="0">
                <a:solidFill>
                  <a:schemeClr val="bg1"/>
                </a:solidFill>
              </a:rPr>
              <a:t>5. Challenges facing Photonic Chips</a:t>
            </a:r>
          </a:p>
          <a:p>
            <a:pPr marL="626364" lvl="1" indent="-342900">
              <a:buFontTx/>
              <a:buChar char="-"/>
            </a:pPr>
            <a:r>
              <a:rPr lang="en-GB" sz="2400" dirty="0">
                <a:solidFill>
                  <a:schemeClr val="bg1"/>
                </a:solidFill>
              </a:rPr>
              <a:t>Programmable Photonic Chips</a:t>
            </a:r>
          </a:p>
          <a:p>
            <a:r>
              <a:rPr lang="en-GB" sz="2400" b="0" dirty="0">
                <a:solidFill>
                  <a:schemeClr val="bg1"/>
                </a:solidFill>
              </a:rPr>
              <a:t>6. The Market for PICs</a:t>
            </a:r>
          </a:p>
          <a:p>
            <a:pPr marL="626364" lvl="1" indent="-342900">
              <a:buFontTx/>
              <a:buChar char="-"/>
            </a:pPr>
            <a:r>
              <a:rPr lang="en-GB" sz="2400" dirty="0">
                <a:solidFill>
                  <a:schemeClr val="bg1"/>
                </a:solidFill>
              </a:rPr>
              <a:t>PIC Market Trends</a:t>
            </a:r>
          </a:p>
          <a:p>
            <a:r>
              <a:rPr lang="en-GB" sz="2400" b="0" dirty="0">
                <a:solidFill>
                  <a:schemeClr val="bg1"/>
                </a:solidFill>
              </a:rPr>
              <a:t>7. Future Outlook</a:t>
            </a:r>
          </a:p>
        </p:txBody>
      </p:sp>
      <p:sp>
        <p:nvSpPr>
          <p:cNvPr id="7" name="Text Placeholder 2">
            <a:extLst>
              <a:ext uri="{FF2B5EF4-FFF2-40B4-BE49-F238E27FC236}">
                <a16:creationId xmlns:a16="http://schemas.microsoft.com/office/drawing/2014/main" id="{3659A2B8-6437-44C9-B4BD-F308A7316E6F}"/>
              </a:ext>
            </a:extLst>
          </p:cNvPr>
          <p:cNvSpPr txBox="1">
            <a:spLocks/>
          </p:cNvSpPr>
          <p:nvPr/>
        </p:nvSpPr>
        <p:spPr>
          <a:xfrm>
            <a:off x="9160491" y="1537719"/>
            <a:ext cx="4000596" cy="482936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800"/>
              </a:spcBef>
              <a:buClr>
                <a:schemeClr val="accent1"/>
              </a:buClr>
              <a:buFont typeface="Arial" panose="020B0604020202020204" pitchFamily="34" charset="0"/>
              <a:buNone/>
              <a:defRPr sz="1800" b="1" kern="1200" spc="50" baseline="0">
                <a:solidFill>
                  <a:schemeClr val="tx1">
                    <a:lumMod val="85000"/>
                  </a:schemeClr>
                </a:solidFill>
                <a:latin typeface="+mn-lt"/>
                <a:ea typeface="+mn-ea"/>
                <a:cs typeface="+mn-cs"/>
              </a:defRPr>
            </a:lvl1pPr>
            <a:lvl2pPr marL="283464"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2pPr>
            <a:lvl3pPr marL="566928"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3pPr>
            <a:lvl4pPr marL="859536"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4pPr>
            <a:lvl5pPr marL="1143000" indent="-285750" algn="l" defTabSz="914400" rtl="0" eaLnBrk="1" latinLnBrk="0" hangingPunct="1">
              <a:lnSpc>
                <a:spcPct val="100000"/>
              </a:lnSpc>
              <a:spcBef>
                <a:spcPts val="1000"/>
              </a:spcBef>
              <a:buClr>
                <a:schemeClr val="accent1"/>
              </a:buClr>
              <a:buFont typeface="Arial" panose="020B0604020202020204" pitchFamily="34" charset="0"/>
              <a:buChar char="•"/>
              <a:defRPr sz="1800" kern="1200" spc="50" baseline="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GB" sz="2400" b="0" dirty="0">
                <a:solidFill>
                  <a:schemeClr val="bg1"/>
                </a:solidFill>
              </a:rPr>
              <a:t>8. Conclusion</a:t>
            </a:r>
          </a:p>
          <a:p>
            <a:r>
              <a:rPr lang="en-GB" sz="2400" b="0" dirty="0">
                <a:solidFill>
                  <a:schemeClr val="bg1"/>
                </a:solidFill>
              </a:rPr>
              <a:t>9. References</a:t>
            </a:r>
          </a:p>
          <a:p>
            <a:r>
              <a:rPr lang="en-GB" sz="2400" b="0" dirty="0">
                <a:solidFill>
                  <a:schemeClr val="bg1"/>
                </a:solidFill>
              </a:rPr>
              <a:t>10. Q&amp;A</a:t>
            </a:r>
            <a:endParaRPr lang="en-US" sz="2400" b="0" dirty="0">
              <a:solidFill>
                <a:schemeClr val="bg1"/>
              </a:solidFill>
            </a:endParaRPr>
          </a:p>
        </p:txBody>
      </p:sp>
    </p:spTree>
    <p:extLst>
      <p:ext uri="{BB962C8B-B14F-4D97-AF65-F5344CB8AC3E}">
        <p14:creationId xmlns:p14="http://schemas.microsoft.com/office/powerpoint/2010/main" val="219904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References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626364" lvl="1" indent="-342900">
              <a:buFontTx/>
              <a:buChar char="-"/>
            </a:pPr>
            <a:r>
              <a:rPr lang="en-GB" sz="2400" dirty="0">
                <a:solidFill>
                  <a:schemeClr val="bg1"/>
                </a:solidFill>
                <a:hlinkClick r:id="rId3"/>
              </a:rPr>
              <a:t>https://www.photonics.com/Articles/Programmable_Photonic_Chips_Adapt_PICs_to/a68811</a:t>
            </a:r>
            <a:endParaRPr lang="en-GB" sz="2400" dirty="0">
              <a:solidFill>
                <a:schemeClr val="bg1"/>
              </a:solidFill>
            </a:endParaRPr>
          </a:p>
          <a:p>
            <a:pPr marL="626364" lvl="1" indent="-342900">
              <a:buFontTx/>
              <a:buChar char="-"/>
            </a:pPr>
            <a:r>
              <a:rPr lang="en-GB" sz="2400" dirty="0">
                <a:solidFill>
                  <a:schemeClr val="bg1"/>
                </a:solidFill>
                <a:hlinkClick r:id="rId4"/>
              </a:rPr>
              <a:t>https://www.synopsys.com/glossary/what-is-a-photonic-integrated-circuit.html</a:t>
            </a:r>
            <a:endParaRPr lang="en-GB" sz="2400" dirty="0">
              <a:solidFill>
                <a:schemeClr val="bg1"/>
              </a:solidFill>
            </a:endParaRPr>
          </a:p>
          <a:p>
            <a:pPr marL="626364" lvl="1" indent="-342900">
              <a:buFontTx/>
              <a:buChar char="-"/>
            </a:pPr>
            <a:r>
              <a:rPr lang="en-GB" sz="2400" dirty="0">
                <a:solidFill>
                  <a:schemeClr val="bg1"/>
                </a:solidFill>
                <a:hlinkClick r:id="rId5"/>
              </a:rPr>
              <a:t>https://interestingengineering.com/innovation/worlds-first-photonic-chip</a:t>
            </a:r>
            <a:endParaRPr lang="en-GB" sz="2400" dirty="0">
              <a:solidFill>
                <a:schemeClr val="bg1"/>
              </a:solidFill>
            </a:endParaRPr>
          </a:p>
          <a:p>
            <a:pPr marL="626364" lvl="1" indent="-342900">
              <a:buFontTx/>
              <a:buChar char="-"/>
            </a:pPr>
            <a:r>
              <a:rPr lang="en-GB" sz="2400" dirty="0">
                <a:solidFill>
                  <a:schemeClr val="bg1"/>
                </a:solidFill>
                <a:hlinkClick r:id="rId6"/>
              </a:rPr>
              <a:t>https://www.nanotrun.com/article/has-the-era-of-photon-computing-arrived-what-does-the-photonic-chip-bring-to-us-i00354i1.html</a:t>
            </a:r>
            <a:endParaRPr lang="en-GB" sz="2400" dirty="0">
              <a:solidFill>
                <a:schemeClr val="bg1"/>
              </a:solidFill>
            </a:endParaRPr>
          </a:p>
          <a:p>
            <a:pPr marL="626364" lvl="1" indent="-342900">
              <a:buFontTx/>
              <a:buChar char="-"/>
            </a:pPr>
            <a:r>
              <a:rPr lang="en-GB" sz="2400" dirty="0">
                <a:solidFill>
                  <a:schemeClr val="bg1"/>
                </a:solidFill>
              </a:rPr>
              <a:t>Mordor Intelligence Research &amp; Advisory. (2023, November). Photonic Integrated Circuit Market Size &amp; Share Analysis - Growth Trends &amp; Forecasts (2024 - 2029). Mordor Intelligence. Retrieved May 10, 2024, from </a:t>
            </a:r>
            <a:r>
              <a:rPr lang="en-GB" sz="2400" dirty="0">
                <a:solidFill>
                  <a:schemeClr val="bg1"/>
                </a:solidFill>
                <a:hlinkClick r:id="rId7"/>
              </a:rPr>
              <a:t>https://www.mordorintelligence.com/industry-reports/hybrid-photonic-integrated-circuit-market</a:t>
            </a:r>
            <a:r>
              <a:rPr lang="en-GB" sz="2400" dirty="0">
                <a:solidFill>
                  <a:schemeClr val="bg1"/>
                </a:solidFill>
              </a:rPr>
              <a:t> </a:t>
            </a:r>
          </a:p>
          <a:p>
            <a:pPr marL="626364" lvl="1"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8745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21</a:t>
            </a:fld>
            <a:endParaRPr lang="en-US" dirty="0"/>
          </a:p>
        </p:txBody>
      </p:sp>
      <p:graphicFrame>
        <p:nvGraphicFramePr>
          <p:cNvPr id="9" name="Content Placeholder 5">
            <a:extLst>
              <a:ext uri="{FF2B5EF4-FFF2-40B4-BE49-F238E27FC236}">
                <a16:creationId xmlns:a16="http://schemas.microsoft.com/office/drawing/2014/main" id="{0A69130C-1F17-72E2-3CA7-AF48239F49D3}"/>
              </a:ext>
            </a:extLst>
          </p:cNvPr>
          <p:cNvGraphicFramePr>
            <a:graphicFrameLocks/>
          </p:cNvGraphicFramePr>
          <p:nvPr>
            <p:extLst>
              <p:ext uri="{D42A27DB-BD31-4B8C-83A1-F6EECF244321}">
                <p14:modId xmlns:p14="http://schemas.microsoft.com/office/powerpoint/2010/main" val="2643453734"/>
              </p:ext>
            </p:extLst>
          </p:nvPr>
        </p:nvGraphicFramePr>
        <p:xfrm>
          <a:off x="551384" y="332656"/>
          <a:ext cx="11089232"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10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22</a:t>
            </a:fld>
            <a:endParaRPr lang="en-US" dirty="0"/>
          </a:p>
        </p:txBody>
      </p:sp>
      <p:graphicFrame>
        <p:nvGraphicFramePr>
          <p:cNvPr id="9" name="Content Placeholder 5">
            <a:extLst>
              <a:ext uri="{FF2B5EF4-FFF2-40B4-BE49-F238E27FC236}">
                <a16:creationId xmlns:a16="http://schemas.microsoft.com/office/drawing/2014/main" id="{0A69130C-1F17-72E2-3CA7-AF48239F49D3}"/>
              </a:ext>
            </a:extLst>
          </p:cNvPr>
          <p:cNvGraphicFramePr>
            <a:graphicFrameLocks/>
          </p:cNvGraphicFramePr>
          <p:nvPr/>
        </p:nvGraphicFramePr>
        <p:xfrm>
          <a:off x="551384" y="332656"/>
          <a:ext cx="11089232"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688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Integrated Photonics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i="0" dirty="0">
                <a:solidFill>
                  <a:srgbClr val="0D0D0D"/>
                </a:solidFill>
                <a:effectLst/>
              </a:rPr>
              <a:t>Integrated Photonics (IP)</a:t>
            </a:r>
            <a:r>
              <a:rPr lang="en-GB" sz="2400" b="0" i="0" dirty="0">
                <a:solidFill>
                  <a:srgbClr val="0D0D0D"/>
                </a:solidFill>
                <a:effectLst/>
              </a:rPr>
              <a:t> is a branch of photonics in which multiple photonic functions and waveguides are fabricated on the surface of a flat substrate made from either </a:t>
            </a:r>
            <a:r>
              <a:rPr lang="en-GB" sz="2400" i="0" dirty="0">
                <a:solidFill>
                  <a:srgbClr val="0D0D0D"/>
                </a:solidFill>
                <a:effectLst/>
              </a:rPr>
              <a:t>Indium Phosphide (</a:t>
            </a:r>
            <a:r>
              <a:rPr lang="en-GB" sz="2400" i="0" dirty="0" err="1">
                <a:solidFill>
                  <a:srgbClr val="0D0D0D"/>
                </a:solidFill>
                <a:effectLst/>
              </a:rPr>
              <a:t>InP</a:t>
            </a:r>
            <a:r>
              <a:rPr lang="en-GB" sz="2400" i="0" dirty="0">
                <a:solidFill>
                  <a:srgbClr val="0D0D0D"/>
                </a:solidFill>
                <a:effectLst/>
              </a:rPr>
              <a:t>)</a:t>
            </a:r>
            <a:r>
              <a:rPr lang="en-GB" sz="2400" b="0" i="0" dirty="0">
                <a:solidFill>
                  <a:srgbClr val="0D0D0D"/>
                </a:solidFill>
                <a:effectLst/>
              </a:rPr>
              <a:t>, </a:t>
            </a:r>
            <a:r>
              <a:rPr lang="en-GB" sz="2400" i="0" dirty="0">
                <a:solidFill>
                  <a:srgbClr val="0D0D0D"/>
                </a:solidFill>
                <a:effectLst/>
              </a:rPr>
              <a:t>Silicon Nitride (</a:t>
            </a:r>
            <a:r>
              <a:rPr lang="en-GB" sz="2400" i="0" dirty="0" err="1">
                <a:solidFill>
                  <a:srgbClr val="0D0D0D"/>
                </a:solidFill>
                <a:effectLst/>
              </a:rPr>
              <a:t>SiN</a:t>
            </a:r>
            <a:r>
              <a:rPr lang="en-GB" sz="2400" i="0" dirty="0">
                <a:solidFill>
                  <a:srgbClr val="0D0D0D"/>
                </a:solidFill>
                <a:effectLst/>
              </a:rPr>
              <a:t>),</a:t>
            </a:r>
            <a:r>
              <a:rPr lang="en-GB" sz="2400" b="0" i="0" dirty="0">
                <a:solidFill>
                  <a:srgbClr val="0D0D0D"/>
                </a:solidFill>
                <a:effectLst/>
              </a:rPr>
              <a:t> or </a:t>
            </a:r>
            <a:r>
              <a:rPr lang="en-GB" sz="2400" i="0" dirty="0">
                <a:solidFill>
                  <a:srgbClr val="0D0D0D"/>
                </a:solidFill>
                <a:effectLst/>
              </a:rPr>
              <a:t>Silicon Photonics (</a:t>
            </a:r>
            <a:r>
              <a:rPr lang="en-GB" sz="2400" i="0" dirty="0" err="1">
                <a:solidFill>
                  <a:srgbClr val="0D0D0D"/>
                </a:solidFill>
                <a:effectLst/>
              </a:rPr>
              <a:t>SiPh</a:t>
            </a:r>
            <a:r>
              <a:rPr lang="en-GB" sz="2400" i="0" dirty="0">
                <a:solidFill>
                  <a:srgbClr val="0D0D0D"/>
                </a:solidFill>
                <a:effectLst/>
              </a:rPr>
              <a:t>). </a:t>
            </a:r>
          </a:p>
          <a:p>
            <a:pPr marL="342900" indent="-342900">
              <a:buFontTx/>
              <a:buChar char="-"/>
            </a:pPr>
            <a:endParaRPr lang="en-GB" sz="2400" b="0" i="0" dirty="0">
              <a:solidFill>
                <a:srgbClr val="0D0D0D"/>
              </a:solidFill>
              <a:effectLst/>
            </a:endParaRPr>
          </a:p>
          <a:p>
            <a:pPr marL="342900" indent="-342900">
              <a:buFontTx/>
              <a:buChar char="-"/>
            </a:pPr>
            <a:r>
              <a:rPr lang="en-GB" sz="2400" b="0" i="0" dirty="0">
                <a:solidFill>
                  <a:srgbClr val="0D0D0D"/>
                </a:solidFill>
                <a:effectLst/>
              </a:rPr>
              <a:t>Photonic integrated circuits can process and transmit light similarly to how electronic integrated circuits conduct electrical signals, easing bandwidth and signal fidelity.</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1772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4D4E7933-C75C-0F1E-42C2-24C4F9C153EE}"/>
              </a:ext>
            </a:extLst>
          </p:cNvPr>
          <p:cNvSpPr>
            <a:spLocks noGrp="1"/>
          </p:cNvSpPr>
          <p:nvPr>
            <p:ph type="title"/>
          </p:nvPr>
        </p:nvSpPr>
        <p:spPr>
          <a:xfrm>
            <a:off x="760410" y="107010"/>
            <a:ext cx="7272808" cy="676672"/>
          </a:xfrm>
        </p:spPr>
        <p:txBody>
          <a:bodyPr>
            <a:normAutofit fontScale="90000"/>
          </a:bodyPr>
          <a:lstStyle/>
          <a:p>
            <a:r>
              <a:rPr lang="en-GB" dirty="0"/>
              <a:t>HISTORY OF INTEGRATED PHOTONICS</a:t>
            </a:r>
            <a:endParaRPr lang="en-US" dirty="0"/>
          </a:p>
        </p:txBody>
      </p:sp>
      <p:sp>
        <p:nvSpPr>
          <p:cNvPr id="21" name="Text Placeholder 3">
            <a:extLst>
              <a:ext uri="{FF2B5EF4-FFF2-40B4-BE49-F238E27FC236}">
                <a16:creationId xmlns:a16="http://schemas.microsoft.com/office/drawing/2014/main" id="{C7EA1129-911E-9B7B-0FD8-DAB04ABE5896}"/>
              </a:ext>
            </a:extLst>
          </p:cNvPr>
          <p:cNvSpPr>
            <a:spLocks noGrp="1"/>
          </p:cNvSpPr>
          <p:nvPr>
            <p:ph type="body" sz="half" idx="2"/>
          </p:nvPr>
        </p:nvSpPr>
        <p:spPr>
          <a:xfrm>
            <a:off x="760410" y="6502663"/>
            <a:ext cx="4420305" cy="290219"/>
          </a:xfrm>
        </p:spPr>
        <p:txBody>
          <a:bodyPr>
            <a:normAutofit lnSpcReduction="10000"/>
          </a:bodyPr>
          <a:lstStyle/>
          <a:p>
            <a:r>
              <a:rPr lang="en-GB" sz="1600" b="0" dirty="0"/>
              <a:t>Source: https://www.photondelta.com/</a:t>
            </a:r>
            <a:endParaRPr lang="en-US" dirty="0"/>
          </a:p>
          <a:p>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pic>
        <p:nvPicPr>
          <p:cNvPr id="11" name="Picture 10">
            <a:extLst>
              <a:ext uri="{FF2B5EF4-FFF2-40B4-BE49-F238E27FC236}">
                <a16:creationId xmlns:a16="http://schemas.microsoft.com/office/drawing/2014/main" id="{B568B61D-BAD9-1F88-B3C7-C3A38A169F62}"/>
              </a:ext>
            </a:extLst>
          </p:cNvPr>
          <p:cNvPicPr>
            <a:picLocks noChangeAspect="1"/>
          </p:cNvPicPr>
          <p:nvPr/>
        </p:nvPicPr>
        <p:blipFill>
          <a:blip r:embed="rId3"/>
          <a:stretch>
            <a:fillRect/>
          </a:stretch>
        </p:blipFill>
        <p:spPr>
          <a:xfrm>
            <a:off x="795870" y="783682"/>
            <a:ext cx="9875610" cy="5718981"/>
          </a:xfrm>
          <a:prstGeom prst="rect">
            <a:avLst/>
          </a:prstGeom>
        </p:spPr>
      </p:pic>
    </p:spTree>
    <p:extLst>
      <p:ext uri="{BB962C8B-B14F-4D97-AF65-F5344CB8AC3E}">
        <p14:creationId xmlns:p14="http://schemas.microsoft.com/office/powerpoint/2010/main" val="330733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An IC is a chip containing (electronic) components that form a functional circuit, such as those in phones, PCs, and other devices</a:t>
            </a:r>
          </a:p>
          <a:p>
            <a:pPr marL="342900" indent="-342900">
              <a:buFontTx/>
              <a:buChar char="-"/>
            </a:pPr>
            <a:endParaRPr lang="en-GB" sz="2400" b="0" dirty="0">
              <a:solidFill>
                <a:srgbClr val="0D0D0D"/>
              </a:solidFill>
            </a:endParaRPr>
          </a:p>
          <a:p>
            <a:pPr marL="342900" indent="-342900">
              <a:buFontTx/>
              <a:buChar char="-"/>
            </a:pPr>
            <a:r>
              <a:rPr lang="en-GB" sz="2400" b="0" i="0" dirty="0">
                <a:solidFill>
                  <a:srgbClr val="0D0D0D"/>
                </a:solidFill>
                <a:effectLst/>
              </a:rPr>
              <a:t>Photonic chips also called Photonic ICs or PICs utilize </a:t>
            </a:r>
            <a:r>
              <a:rPr lang="en-GB" sz="2400" i="0" dirty="0">
                <a:solidFill>
                  <a:srgbClr val="0D0D0D"/>
                </a:solidFill>
                <a:effectLst/>
              </a:rPr>
              <a:t>light (photons)</a:t>
            </a:r>
            <a:r>
              <a:rPr lang="en-GB" sz="2400" b="0" i="0" dirty="0">
                <a:solidFill>
                  <a:srgbClr val="0D0D0D"/>
                </a:solidFill>
                <a:effectLst/>
              </a:rPr>
              <a:t> instead of </a:t>
            </a:r>
            <a:r>
              <a:rPr lang="en-GB" sz="2400" i="0" dirty="0">
                <a:solidFill>
                  <a:srgbClr val="0D0D0D"/>
                </a:solidFill>
                <a:effectLst/>
              </a:rPr>
              <a:t>electrical currents (electrons)</a:t>
            </a:r>
            <a:r>
              <a:rPr lang="en-GB" sz="2400" b="0" i="0" dirty="0">
                <a:solidFill>
                  <a:srgbClr val="0D0D0D"/>
                </a:solidFill>
                <a:effectLst/>
              </a:rPr>
              <a:t> to perform electronic functions such as transmitting and processing data.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8238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63403" y="85630"/>
            <a:ext cx="6691844" cy="666328"/>
          </a:xfrm>
        </p:spPr>
        <p:txBody>
          <a:bodyPr anchor="b">
            <a:normAutofit/>
          </a:bodyPr>
          <a:lstStyle/>
          <a:p>
            <a:r>
              <a:rPr lang="en-GB" b="1" dirty="0"/>
              <a:t>How Photonic ICs work</a:t>
            </a:r>
            <a:endParaRPr lang="en-US" b="1" dirty="0"/>
          </a:p>
        </p:txBody>
      </p:sp>
      <p:sp>
        <p:nvSpPr>
          <p:cNvPr id="2055" name="Content Placeholder 3">
            <a:extLst>
              <a:ext uri="{FF2B5EF4-FFF2-40B4-BE49-F238E27FC236}">
                <a16:creationId xmlns:a16="http://schemas.microsoft.com/office/drawing/2014/main" id="{B0C644CD-667D-97D7-C424-03217C7F16DF}"/>
              </a:ext>
            </a:extLst>
          </p:cNvPr>
          <p:cNvSpPr>
            <a:spLocks noGrp="1"/>
          </p:cNvSpPr>
          <p:nvPr>
            <p:ph sz="half" idx="2"/>
          </p:nvPr>
        </p:nvSpPr>
        <p:spPr>
          <a:xfrm>
            <a:off x="963403" y="6478761"/>
            <a:ext cx="4343400" cy="379239"/>
          </a:xfrm>
        </p:spPr>
        <p:txBody>
          <a:bodyPr/>
          <a:lstStyle/>
          <a:p>
            <a:pPr marL="0" indent="0">
              <a:buNone/>
            </a:pPr>
            <a:r>
              <a:rPr lang="en-GB" sz="2000" b="0" dirty="0"/>
              <a:t>Source: https://www.ovaga.com/</a:t>
            </a:r>
            <a:endParaRPr lang="en-US" dirty="0"/>
          </a:p>
          <a:p>
            <a:pPr marL="0" indent="0">
              <a:buNone/>
            </a:pPr>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6</a:t>
            </a:fld>
            <a:endParaRPr lang="en-US"/>
          </a:p>
        </p:txBody>
      </p:sp>
      <p:pic>
        <p:nvPicPr>
          <p:cNvPr id="5" name="Picture 4" descr="A diagram of a diagram&#10;&#10;Description automatically generated">
            <a:extLst>
              <a:ext uri="{FF2B5EF4-FFF2-40B4-BE49-F238E27FC236}">
                <a16:creationId xmlns:a16="http://schemas.microsoft.com/office/drawing/2014/main" id="{873FA096-0E57-DDB9-7B21-E5D1F8754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403" y="851124"/>
            <a:ext cx="10362962" cy="5204857"/>
          </a:xfrm>
          <a:prstGeom prst="rect">
            <a:avLst/>
          </a:prstGeom>
        </p:spPr>
      </p:pic>
    </p:spTree>
    <p:extLst>
      <p:ext uri="{BB962C8B-B14F-4D97-AF65-F5344CB8AC3E}">
        <p14:creationId xmlns:p14="http://schemas.microsoft.com/office/powerpoint/2010/main" val="401156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8" y="188640"/>
            <a:ext cx="8712968" cy="648072"/>
          </a:xfrm>
          <a:noFill/>
        </p:spPr>
        <p:txBody>
          <a:bodyPr>
            <a:normAutofit/>
          </a:bodyPr>
          <a:lstStyle/>
          <a:p>
            <a:r>
              <a:rPr lang="en-GB" sz="3200" b="1" dirty="0">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93038" y="908719"/>
            <a:ext cx="10747578" cy="5447629"/>
          </a:xfrm>
        </p:spPr>
        <p:txBody>
          <a:bodyPr>
            <a:noAutofit/>
          </a:bodyPr>
          <a:lstStyle/>
          <a:p>
            <a:r>
              <a:rPr lang="en-GB" sz="1600" b="0" i="0" dirty="0">
                <a:solidFill>
                  <a:srgbClr val="0D0D0D"/>
                </a:solidFill>
                <a:effectLst/>
              </a:rPr>
              <a:t>1. </a:t>
            </a:r>
            <a:r>
              <a:rPr lang="en-GB" sz="1600" i="0" dirty="0">
                <a:solidFill>
                  <a:srgbClr val="0D0D0D"/>
                </a:solidFill>
                <a:effectLst/>
              </a:rPr>
              <a:t>Laser</a:t>
            </a:r>
            <a:r>
              <a:rPr lang="en-GB" sz="1600" b="0" i="0" dirty="0">
                <a:solidFill>
                  <a:srgbClr val="0D0D0D"/>
                </a:solidFill>
                <a:effectLst/>
              </a:rPr>
              <a:t>: Emits a </a:t>
            </a:r>
            <a:r>
              <a:rPr lang="en-GB" sz="1600" i="0" dirty="0">
                <a:solidFill>
                  <a:srgbClr val="0D0D0D"/>
                </a:solidFill>
                <a:effectLst/>
              </a:rPr>
              <a:t>coherent</a:t>
            </a:r>
            <a:r>
              <a:rPr lang="en-GB" sz="1600" b="0" i="0" dirty="0">
                <a:solidFill>
                  <a:srgbClr val="0D0D0D"/>
                </a:solidFill>
                <a:effectLst/>
              </a:rPr>
              <a:t> light source used to power the photonic circuit.</a:t>
            </a:r>
          </a:p>
          <a:p>
            <a:r>
              <a:rPr lang="en-GB" sz="1600" b="0" i="0" dirty="0">
                <a:solidFill>
                  <a:srgbClr val="0D0D0D"/>
                </a:solidFill>
                <a:effectLst/>
              </a:rPr>
              <a:t>2. </a:t>
            </a:r>
            <a:r>
              <a:rPr lang="en-GB" sz="1600" i="0" dirty="0">
                <a:solidFill>
                  <a:srgbClr val="0D0D0D"/>
                </a:solidFill>
                <a:effectLst/>
              </a:rPr>
              <a:t>Optical Ring Resonator</a:t>
            </a:r>
            <a:r>
              <a:rPr lang="en-GB" sz="1600" b="0" i="0" dirty="0">
                <a:solidFill>
                  <a:srgbClr val="0D0D0D"/>
                </a:solidFill>
                <a:effectLst/>
              </a:rPr>
              <a:t>: A component that uses </a:t>
            </a:r>
            <a:r>
              <a:rPr lang="en-GB" sz="1600" i="0" dirty="0">
                <a:solidFill>
                  <a:srgbClr val="0D0D0D"/>
                </a:solidFill>
                <a:effectLst/>
              </a:rPr>
              <a:t>total internal reflection</a:t>
            </a:r>
            <a:r>
              <a:rPr lang="en-GB" sz="1600" b="0" i="0" dirty="0">
                <a:solidFill>
                  <a:srgbClr val="0D0D0D"/>
                </a:solidFill>
                <a:effectLst/>
              </a:rPr>
              <a:t> to confine light in a circular path, enhancing specific optical wavelengths.</a:t>
            </a:r>
          </a:p>
          <a:p>
            <a:r>
              <a:rPr lang="en-GB" sz="1600" b="0" i="0" dirty="0">
                <a:solidFill>
                  <a:srgbClr val="0D0D0D"/>
                </a:solidFill>
                <a:effectLst/>
              </a:rPr>
              <a:t>3. </a:t>
            </a:r>
            <a:r>
              <a:rPr lang="en-GB" sz="1600" i="0" dirty="0">
                <a:solidFill>
                  <a:srgbClr val="0D0D0D"/>
                </a:solidFill>
                <a:effectLst/>
              </a:rPr>
              <a:t>Photo Diode</a:t>
            </a:r>
            <a:r>
              <a:rPr lang="en-GB" sz="1600" b="0" i="0" dirty="0">
                <a:solidFill>
                  <a:srgbClr val="0D0D0D"/>
                </a:solidFill>
                <a:effectLst/>
              </a:rPr>
              <a:t>: A </a:t>
            </a:r>
            <a:r>
              <a:rPr lang="en-GB" sz="1600" i="0" dirty="0">
                <a:solidFill>
                  <a:srgbClr val="0D0D0D"/>
                </a:solidFill>
                <a:effectLst/>
              </a:rPr>
              <a:t>sensor</a:t>
            </a:r>
            <a:r>
              <a:rPr lang="en-GB" sz="1600" b="0" i="0" dirty="0">
                <a:solidFill>
                  <a:srgbClr val="0D0D0D"/>
                </a:solidFill>
                <a:effectLst/>
              </a:rPr>
              <a:t> that converts </a:t>
            </a:r>
            <a:r>
              <a:rPr lang="en-GB" sz="1600" i="0" dirty="0">
                <a:solidFill>
                  <a:srgbClr val="0D0D0D"/>
                </a:solidFill>
                <a:effectLst/>
              </a:rPr>
              <a:t>light</a:t>
            </a:r>
            <a:r>
              <a:rPr lang="en-GB" sz="1600" b="0" i="0" dirty="0">
                <a:solidFill>
                  <a:srgbClr val="0D0D0D"/>
                </a:solidFill>
                <a:effectLst/>
              </a:rPr>
              <a:t> into an </a:t>
            </a:r>
            <a:r>
              <a:rPr lang="en-GB" sz="1600" i="0" dirty="0">
                <a:solidFill>
                  <a:srgbClr val="0D0D0D"/>
                </a:solidFill>
                <a:effectLst/>
              </a:rPr>
              <a:t>electrical signal</a:t>
            </a:r>
            <a:r>
              <a:rPr lang="en-GB" sz="1600" b="0" i="0" dirty="0">
                <a:solidFill>
                  <a:srgbClr val="0D0D0D"/>
                </a:solidFill>
                <a:effectLst/>
              </a:rPr>
              <a:t>, detecting the intensity and presence of light.</a:t>
            </a:r>
          </a:p>
          <a:p>
            <a:r>
              <a:rPr lang="en-GB" sz="1600" b="0" i="0" dirty="0">
                <a:solidFill>
                  <a:srgbClr val="0D0D0D"/>
                </a:solidFill>
                <a:effectLst/>
              </a:rPr>
              <a:t>4. </a:t>
            </a:r>
            <a:r>
              <a:rPr lang="en-GB" sz="1600" i="0" dirty="0">
                <a:solidFill>
                  <a:srgbClr val="0D0D0D"/>
                </a:solidFill>
                <a:effectLst/>
              </a:rPr>
              <a:t>Optical </a:t>
            </a:r>
            <a:r>
              <a:rPr lang="en-GB" sz="1600" i="0" dirty="0" err="1">
                <a:solidFill>
                  <a:srgbClr val="0D0D0D"/>
                </a:solidFill>
                <a:effectLst/>
              </a:rPr>
              <a:t>Fiber</a:t>
            </a:r>
            <a:r>
              <a:rPr lang="en-GB" sz="1600" b="0" i="0" dirty="0">
                <a:solidFill>
                  <a:srgbClr val="0D0D0D"/>
                </a:solidFill>
                <a:effectLst/>
              </a:rPr>
              <a:t>: </a:t>
            </a:r>
            <a:r>
              <a:rPr lang="en-GB" sz="1600" i="0" dirty="0">
                <a:solidFill>
                  <a:srgbClr val="0D0D0D"/>
                </a:solidFill>
                <a:effectLst/>
              </a:rPr>
              <a:t>Transports</a:t>
            </a:r>
            <a:r>
              <a:rPr lang="en-GB" sz="1600" b="0" i="0" dirty="0">
                <a:solidFill>
                  <a:srgbClr val="0D0D0D"/>
                </a:solidFill>
                <a:effectLst/>
              </a:rPr>
              <a:t> light signals with </a:t>
            </a:r>
            <a:r>
              <a:rPr lang="en-GB" sz="1600" i="0" dirty="0">
                <a:solidFill>
                  <a:srgbClr val="0D0D0D"/>
                </a:solidFill>
                <a:effectLst/>
              </a:rPr>
              <a:t>minimal loss</a:t>
            </a:r>
            <a:r>
              <a:rPr lang="en-GB" sz="1600" b="0" i="0" dirty="0">
                <a:solidFill>
                  <a:srgbClr val="0D0D0D"/>
                </a:solidFill>
                <a:effectLst/>
              </a:rPr>
              <a:t> over long distances, used for communications and sensing.</a:t>
            </a:r>
          </a:p>
          <a:p>
            <a:r>
              <a:rPr lang="en-GB" sz="1600" b="0" i="0" dirty="0">
                <a:solidFill>
                  <a:srgbClr val="0D0D0D"/>
                </a:solidFill>
                <a:effectLst/>
              </a:rPr>
              <a:t>5. </a:t>
            </a:r>
            <a:r>
              <a:rPr lang="en-GB" sz="1600" i="0" dirty="0">
                <a:solidFill>
                  <a:srgbClr val="0D0D0D"/>
                </a:solidFill>
                <a:effectLst/>
              </a:rPr>
              <a:t>Input Coupler</a:t>
            </a:r>
            <a:r>
              <a:rPr lang="en-GB" sz="1600" b="0" i="0" dirty="0">
                <a:solidFill>
                  <a:srgbClr val="0D0D0D"/>
                </a:solidFill>
                <a:effectLst/>
              </a:rPr>
              <a:t>: A device that efficiently </a:t>
            </a:r>
            <a:r>
              <a:rPr lang="en-GB" sz="1600" i="0" dirty="0">
                <a:solidFill>
                  <a:srgbClr val="0D0D0D"/>
                </a:solidFill>
                <a:effectLst/>
              </a:rPr>
              <a:t>directs</a:t>
            </a:r>
            <a:r>
              <a:rPr lang="en-GB" sz="1600" b="0" i="0" dirty="0">
                <a:solidFill>
                  <a:srgbClr val="0D0D0D"/>
                </a:solidFill>
                <a:effectLst/>
              </a:rPr>
              <a:t> light from an </a:t>
            </a:r>
            <a:r>
              <a:rPr lang="en-GB" sz="1600" i="0" dirty="0">
                <a:solidFill>
                  <a:srgbClr val="0D0D0D"/>
                </a:solidFill>
                <a:effectLst/>
              </a:rPr>
              <a:t>external source</a:t>
            </a:r>
            <a:r>
              <a:rPr lang="en-GB" sz="1600" b="0" i="0" dirty="0">
                <a:solidFill>
                  <a:srgbClr val="0D0D0D"/>
                </a:solidFill>
                <a:effectLst/>
              </a:rPr>
              <a:t> into the chip's </a:t>
            </a:r>
            <a:r>
              <a:rPr lang="en-GB" sz="1600" i="0" dirty="0">
                <a:solidFill>
                  <a:srgbClr val="0D0D0D"/>
                </a:solidFill>
                <a:effectLst/>
              </a:rPr>
              <a:t>waveguides</a:t>
            </a:r>
            <a:r>
              <a:rPr lang="en-GB" sz="1600" b="0" i="0" dirty="0">
                <a:solidFill>
                  <a:srgbClr val="0D0D0D"/>
                </a:solidFill>
                <a:effectLst/>
              </a:rPr>
              <a:t>.</a:t>
            </a:r>
          </a:p>
          <a:p>
            <a:r>
              <a:rPr lang="en-GB" sz="1600" b="0" i="0" dirty="0">
                <a:solidFill>
                  <a:srgbClr val="0D0D0D"/>
                </a:solidFill>
                <a:effectLst/>
              </a:rPr>
              <a:t>6. </a:t>
            </a:r>
            <a:r>
              <a:rPr lang="en-GB" sz="1600" i="0" dirty="0">
                <a:solidFill>
                  <a:srgbClr val="0D0D0D"/>
                </a:solidFill>
                <a:effectLst/>
              </a:rPr>
              <a:t>Optical Modulator</a:t>
            </a:r>
            <a:r>
              <a:rPr lang="en-GB" sz="1600" b="0" i="0" dirty="0">
                <a:solidFill>
                  <a:srgbClr val="0D0D0D"/>
                </a:solidFill>
                <a:effectLst/>
              </a:rPr>
              <a:t>: </a:t>
            </a:r>
            <a:r>
              <a:rPr lang="en-GB" sz="1600" i="0" dirty="0">
                <a:solidFill>
                  <a:srgbClr val="0D0D0D"/>
                </a:solidFill>
                <a:effectLst/>
              </a:rPr>
              <a:t>Alters</a:t>
            </a:r>
            <a:r>
              <a:rPr lang="en-GB" sz="1600" b="0" i="0" dirty="0">
                <a:solidFill>
                  <a:srgbClr val="0D0D0D"/>
                </a:solidFill>
                <a:effectLst/>
              </a:rPr>
              <a:t> the </a:t>
            </a:r>
            <a:r>
              <a:rPr lang="en-GB" sz="1600" i="0" dirty="0">
                <a:solidFill>
                  <a:srgbClr val="0D0D0D"/>
                </a:solidFill>
                <a:effectLst/>
              </a:rPr>
              <a:t>properties</a:t>
            </a:r>
            <a:r>
              <a:rPr lang="en-GB" sz="1600" b="0" i="0" dirty="0">
                <a:solidFill>
                  <a:srgbClr val="0D0D0D"/>
                </a:solidFill>
                <a:effectLst/>
              </a:rPr>
              <a:t> of light (such as amplitude, phase, or polarization) to encode information.</a:t>
            </a:r>
          </a:p>
          <a:p>
            <a:r>
              <a:rPr lang="en-GB" sz="1600" b="0" i="0" dirty="0">
                <a:solidFill>
                  <a:srgbClr val="0D0D0D"/>
                </a:solidFill>
                <a:effectLst/>
              </a:rPr>
              <a:t>7. </a:t>
            </a:r>
            <a:r>
              <a:rPr lang="en-GB" sz="1600" i="0" dirty="0">
                <a:solidFill>
                  <a:srgbClr val="0D0D0D"/>
                </a:solidFill>
                <a:effectLst/>
              </a:rPr>
              <a:t>Optical Waveguide</a:t>
            </a:r>
            <a:r>
              <a:rPr lang="en-GB" sz="1600" b="0" i="0" dirty="0">
                <a:solidFill>
                  <a:srgbClr val="0D0D0D"/>
                </a:solidFill>
                <a:effectLst/>
              </a:rPr>
              <a:t>: Structures that guide light along predetermined paths on the chip.</a:t>
            </a:r>
          </a:p>
          <a:p>
            <a:r>
              <a:rPr lang="en-GB" sz="1600" b="0" i="0" dirty="0">
                <a:solidFill>
                  <a:srgbClr val="0D0D0D"/>
                </a:solidFill>
                <a:effectLst/>
              </a:rPr>
              <a:t>8. </a:t>
            </a:r>
            <a:r>
              <a:rPr lang="en-GB" sz="1600" i="0" dirty="0">
                <a:solidFill>
                  <a:srgbClr val="0D0D0D"/>
                </a:solidFill>
                <a:effectLst/>
              </a:rPr>
              <a:t>Couplers</a:t>
            </a:r>
            <a:r>
              <a:rPr lang="en-GB" sz="1600" b="0" i="0" dirty="0">
                <a:solidFill>
                  <a:srgbClr val="0D0D0D"/>
                </a:solidFill>
                <a:effectLst/>
              </a:rPr>
              <a:t>: Devices that </a:t>
            </a:r>
            <a:r>
              <a:rPr lang="en-GB" sz="1600" i="0" dirty="0">
                <a:solidFill>
                  <a:srgbClr val="0D0D0D"/>
                </a:solidFill>
                <a:effectLst/>
              </a:rPr>
              <a:t>split or combine light signals</a:t>
            </a:r>
            <a:r>
              <a:rPr lang="en-GB" sz="1600" b="0" i="0" dirty="0">
                <a:solidFill>
                  <a:srgbClr val="0D0D0D"/>
                </a:solidFill>
                <a:effectLst/>
              </a:rPr>
              <a:t> within the photonic circuit.</a:t>
            </a:r>
          </a:p>
          <a:p>
            <a:r>
              <a:rPr lang="en-GB" sz="1600" b="0" i="0" dirty="0">
                <a:solidFill>
                  <a:srgbClr val="0D0D0D"/>
                </a:solidFill>
                <a:effectLst/>
              </a:rPr>
              <a:t>9. </a:t>
            </a:r>
            <a:r>
              <a:rPr lang="en-GB" sz="1600" i="0" dirty="0">
                <a:solidFill>
                  <a:srgbClr val="0D0D0D"/>
                </a:solidFill>
                <a:effectLst/>
              </a:rPr>
              <a:t>Photonic Crystal</a:t>
            </a:r>
            <a:r>
              <a:rPr lang="en-GB" sz="1600" b="0" i="0" dirty="0">
                <a:solidFill>
                  <a:srgbClr val="0D0D0D"/>
                </a:solidFill>
                <a:effectLst/>
              </a:rPr>
              <a:t>: </a:t>
            </a:r>
            <a:r>
              <a:rPr lang="en-GB" sz="1600" i="0" dirty="0">
                <a:solidFill>
                  <a:srgbClr val="0D0D0D"/>
                </a:solidFill>
                <a:effectLst/>
              </a:rPr>
              <a:t>Manipulates</a:t>
            </a:r>
            <a:r>
              <a:rPr lang="en-GB" sz="1600" b="0" i="0" dirty="0">
                <a:solidFill>
                  <a:srgbClr val="0D0D0D"/>
                </a:solidFill>
                <a:effectLst/>
              </a:rPr>
              <a:t> light at the nano-scale, creating </a:t>
            </a:r>
            <a:r>
              <a:rPr lang="en-GB" sz="1600" i="0" dirty="0">
                <a:solidFill>
                  <a:srgbClr val="0D0D0D"/>
                </a:solidFill>
                <a:effectLst/>
              </a:rPr>
              <a:t>band gaps</a:t>
            </a:r>
            <a:r>
              <a:rPr lang="en-GB" sz="1600" b="0" i="0" dirty="0">
                <a:solidFill>
                  <a:srgbClr val="0D0D0D"/>
                </a:solidFill>
                <a:effectLst/>
              </a:rPr>
              <a:t> to control the flow of light within the circuit.</a:t>
            </a:r>
          </a:p>
          <a:p>
            <a:pPr marL="342900" indent="-342900">
              <a:buFontTx/>
              <a:buChar char="-"/>
            </a:pPr>
            <a:endParaRPr lang="en-GB" sz="1600" b="0" i="0" dirty="0">
              <a:solidFill>
                <a:srgbClr val="0D0D0D"/>
              </a:solidFill>
              <a:effectLst/>
            </a:endParaRPr>
          </a:p>
          <a:p>
            <a:pPr marL="342900" indent="-342900">
              <a:buFontTx/>
              <a:buChar char="-"/>
            </a:pPr>
            <a:endParaRPr lang="en-US" sz="16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5904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a:solidFill>
                  <a:schemeClr val="bg1"/>
                </a:solidFill>
              </a:rPr>
              <a:t>How Photonic ICs work</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i="0" dirty="0">
                <a:solidFill>
                  <a:srgbClr val="0D0D0D"/>
                </a:solidFill>
                <a:effectLst/>
              </a:rPr>
              <a:t>Photonic chips manage information via the flow of photons through optical components like </a:t>
            </a:r>
            <a:r>
              <a:rPr lang="en-GB" sz="2400" i="0" dirty="0">
                <a:solidFill>
                  <a:srgbClr val="0D0D0D"/>
                </a:solidFill>
                <a:effectLst/>
              </a:rPr>
              <a:t>waveguides</a:t>
            </a:r>
            <a:r>
              <a:rPr lang="en-GB" sz="2400" b="0" i="0" dirty="0">
                <a:solidFill>
                  <a:srgbClr val="0D0D0D"/>
                </a:solidFill>
                <a:effectLst/>
              </a:rPr>
              <a:t>, which act similarly to electrical wires, and </a:t>
            </a:r>
            <a:r>
              <a:rPr lang="en-GB" sz="2400" i="0" dirty="0">
                <a:solidFill>
                  <a:srgbClr val="0D0D0D"/>
                </a:solidFill>
                <a:effectLst/>
              </a:rPr>
              <a:t>lasers</a:t>
            </a:r>
            <a:r>
              <a:rPr lang="en-GB" sz="2400" b="0" i="0" dirty="0">
                <a:solidFill>
                  <a:srgbClr val="0D0D0D"/>
                </a:solidFill>
                <a:effectLst/>
              </a:rPr>
              <a:t>, which </a:t>
            </a:r>
            <a:r>
              <a:rPr lang="en-US" sz="2400" b="0" dirty="0">
                <a:solidFill>
                  <a:schemeClr val="bg1"/>
                </a:solidFill>
              </a:rPr>
              <a:t>drive the components, similar to turning on a switch to inject electricity into electronic components</a:t>
            </a:r>
            <a:r>
              <a:rPr lang="en-GB" sz="2400" b="0" i="0" dirty="0">
                <a:solidFill>
                  <a:srgbClr val="0D0D0D"/>
                </a:solidFill>
                <a:effectLst/>
              </a:rPr>
              <a:t>. </a:t>
            </a:r>
          </a:p>
          <a:p>
            <a:pPr marL="342900" indent="-342900">
              <a:buFontTx/>
              <a:buChar char="-"/>
            </a:pPr>
            <a:r>
              <a:rPr lang="en-GB" sz="2400" b="0" i="0" dirty="0">
                <a:solidFill>
                  <a:srgbClr val="0D0D0D"/>
                </a:solidFill>
                <a:effectLst/>
              </a:rPr>
              <a:t>This allows for a more efficient transfer of data with minimal loss of energy and no heat production.</a:t>
            </a:r>
          </a:p>
          <a:p>
            <a:pPr marL="342900" indent="-342900">
              <a:buFontTx/>
              <a:buChar char="-"/>
            </a:pPr>
            <a:r>
              <a:rPr lang="en-GB" sz="2400" b="0" i="0" dirty="0">
                <a:solidFill>
                  <a:srgbClr val="0D0D0D"/>
                </a:solidFill>
                <a:effectLst/>
              </a:rPr>
              <a:t>This technology, rooted in the invention of the laser and advancements in </a:t>
            </a:r>
            <a:r>
              <a:rPr lang="en-GB" sz="2400" b="0" i="0" dirty="0" err="1">
                <a:solidFill>
                  <a:srgbClr val="0D0D0D"/>
                </a:solidFill>
                <a:effectLst/>
              </a:rPr>
              <a:t>fiber</a:t>
            </a:r>
            <a:r>
              <a:rPr lang="en-GB" sz="2400" b="0" i="0" dirty="0">
                <a:solidFill>
                  <a:srgbClr val="0D0D0D"/>
                </a:solidFill>
                <a:effectLst/>
              </a:rPr>
              <a:t> optics, promises faster speeds, higher efficiency, and reduced thermal output compared to traditional electronic chips.</a:t>
            </a:r>
          </a:p>
          <a:p>
            <a:pPr marL="342900" indent="-342900">
              <a:buFontTx/>
              <a:buChar char="-"/>
            </a:pP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41246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PICs by fabrication platforms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Indium Phosphide (</a:t>
            </a:r>
            <a:r>
              <a:rPr lang="en-GB" sz="2400" dirty="0" err="1">
                <a:solidFill>
                  <a:schemeClr val="bg1"/>
                </a:solidFill>
              </a:rPr>
              <a:t>InP</a:t>
            </a:r>
            <a:r>
              <a:rPr lang="en-GB" sz="2400" dirty="0">
                <a:solidFill>
                  <a:schemeClr val="bg1"/>
                </a:solidFill>
              </a:rPr>
              <a:t>) PICs:</a:t>
            </a:r>
            <a:r>
              <a:rPr lang="en-GB" sz="2400" b="0" dirty="0">
                <a:solidFill>
                  <a:schemeClr val="bg1"/>
                </a:solidFill>
              </a:rPr>
              <a:t> have active laser generation, amplification, control, and detection. Ideal component for communication and sensing applications.</a:t>
            </a:r>
          </a:p>
          <a:p>
            <a:pPr marL="342900" indent="-342900">
              <a:buFontTx/>
              <a:buChar char="-"/>
            </a:pPr>
            <a:r>
              <a:rPr lang="en-GB" sz="2400" dirty="0">
                <a:solidFill>
                  <a:schemeClr val="bg1"/>
                </a:solidFill>
              </a:rPr>
              <a:t>Silicon Nitride (</a:t>
            </a:r>
            <a:r>
              <a:rPr lang="en-GB" sz="2400" dirty="0" err="1">
                <a:solidFill>
                  <a:schemeClr val="bg1"/>
                </a:solidFill>
              </a:rPr>
              <a:t>SiN</a:t>
            </a:r>
            <a:r>
              <a:rPr lang="en-GB" sz="2400" dirty="0">
                <a:solidFill>
                  <a:schemeClr val="bg1"/>
                </a:solidFill>
              </a:rPr>
              <a:t>) PICs: </a:t>
            </a:r>
            <a:r>
              <a:rPr lang="en-GB" sz="2400" b="0" dirty="0">
                <a:solidFill>
                  <a:schemeClr val="bg1"/>
                </a:solidFill>
              </a:rPr>
              <a:t>vast spectral range and ultra low-loss waveguide. Highly suited to detectors, spectrometers, biosensors, and quantum computers. Lowest propagation losses reported in </a:t>
            </a:r>
            <a:r>
              <a:rPr lang="en-GB" sz="2400" b="0" dirty="0" err="1">
                <a:solidFill>
                  <a:schemeClr val="bg1"/>
                </a:solidFill>
              </a:rPr>
              <a:t>SiN</a:t>
            </a:r>
            <a:r>
              <a:rPr lang="en-GB" sz="2400" b="0" dirty="0">
                <a:solidFill>
                  <a:schemeClr val="bg1"/>
                </a:solidFill>
              </a:rPr>
              <a:t> is 0.1 dB/cm down to 0.1 dB/m.</a:t>
            </a:r>
          </a:p>
          <a:p>
            <a:pPr marL="342900" indent="-342900">
              <a:buFontTx/>
              <a:buChar char="-"/>
            </a:pPr>
            <a:r>
              <a:rPr lang="en-GB" sz="2400" dirty="0">
                <a:solidFill>
                  <a:schemeClr val="bg1"/>
                </a:solidFill>
              </a:rPr>
              <a:t>Silicon Photonics (</a:t>
            </a:r>
            <a:r>
              <a:rPr lang="en-GB" sz="2400" dirty="0" err="1">
                <a:solidFill>
                  <a:schemeClr val="bg1"/>
                </a:solidFill>
              </a:rPr>
              <a:t>SiPh</a:t>
            </a:r>
            <a:r>
              <a:rPr lang="en-GB" sz="2400" dirty="0">
                <a:solidFill>
                  <a:schemeClr val="bg1"/>
                </a:solidFill>
              </a:rPr>
              <a:t>) PICs:</a:t>
            </a:r>
            <a:r>
              <a:rPr lang="en-GB" sz="2400" b="0" dirty="0">
                <a:solidFill>
                  <a:schemeClr val="bg1"/>
                </a:solidFill>
              </a:rPr>
              <a:t> provide low losses for passive components like waveguides. Used in very tiny photonic circuits. Compatible with existing electronic fabrication.</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90685536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43B89386CAE2944A81219AEFF79DB98D" ma:contentTypeVersion="10" ma:contentTypeDescription="Új dokumentum létrehozása." ma:contentTypeScope="" ma:versionID="7436e4c9196c35f3f6993cb4fb6a2724">
  <xsd:schema xmlns:xsd="http://www.w3.org/2001/XMLSchema" xmlns:xs="http://www.w3.org/2001/XMLSchema" xmlns:p="http://schemas.microsoft.com/office/2006/metadata/properties" xmlns:ns3="d87fd3aa-a421-4b9f-9e51-938e756e552a" targetNamespace="http://schemas.microsoft.com/office/2006/metadata/properties" ma:root="true" ma:fieldsID="9a1008e781c4ef4662653060b4f4a2ed" ns3:_="">
    <xsd:import namespace="d87fd3aa-a421-4b9f-9e51-938e756e552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7fd3aa-a421-4b9f-9e51-938e756e5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6AA4EF-6955-4891-9F8B-D8ACE2D20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7fd3aa-a421-4b9f-9e51-938e756e5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3F60AB-F138-49DC-923B-BB9E097E7472}">
  <ds:schemaRefs>
    <ds:schemaRef ds:uri="http://schemas.microsoft.com/sharepoint/v3/contenttype/forms"/>
  </ds:schemaRefs>
</ds:datastoreItem>
</file>

<file path=customXml/itemProps3.xml><?xml version="1.0" encoding="utf-8"?>
<ds:datastoreItem xmlns:ds="http://schemas.openxmlformats.org/officeDocument/2006/customXml" ds:itemID="{1E88FB2E-A052-4132-A09C-A99971CF7A47}">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terms/"/>
    <ds:schemaRef ds:uri="http://www.w3.org/XML/1998/namespace"/>
    <ds:schemaRef ds:uri="http://purl.org/dc/dcmitype/"/>
    <ds:schemaRef ds:uri="d87fd3aa-a421-4b9f-9e51-938e756e552a"/>
  </ds:schemaRefs>
</ds:datastoreItem>
</file>

<file path=docProps/app.xml><?xml version="1.0" encoding="utf-8"?>
<Properties xmlns="http://schemas.openxmlformats.org/officeDocument/2006/extended-properties" xmlns:vt="http://schemas.openxmlformats.org/officeDocument/2006/docPropsVTypes">
  <Template/>
  <TotalTime>4702</TotalTime>
  <Words>1993</Words>
  <Application>Microsoft Office PowerPoint</Application>
  <PresentationFormat>Widescreen</PresentationFormat>
  <Paragraphs>201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Consolas</vt:lpstr>
      <vt:lpstr>Google Sans</vt:lpstr>
      <vt:lpstr>Tech Computer 16x9</vt:lpstr>
      <vt:lpstr>PHOTONIC CHIPS (PICs)</vt:lpstr>
      <vt:lpstr>Introduction</vt:lpstr>
      <vt:lpstr>Integrated Photonics</vt:lpstr>
      <vt:lpstr>HISTORY OF INTEGRATED PHOTONICS</vt:lpstr>
      <vt:lpstr>How Photonic ICs work</vt:lpstr>
      <vt:lpstr>How Photonic ICs work</vt:lpstr>
      <vt:lpstr>How Photonic ICs work</vt:lpstr>
      <vt:lpstr>How Photonic ICs work</vt:lpstr>
      <vt:lpstr>PICs by fabrication platforms</vt:lpstr>
      <vt:lpstr>Superiority of Photonic Chips</vt:lpstr>
      <vt:lpstr>Challenges facing Photonic Chips</vt:lpstr>
      <vt:lpstr>Programmable Photonic Chips</vt:lpstr>
      <vt:lpstr>PowerPoint Presentation</vt:lpstr>
      <vt:lpstr>The Market for PICs</vt:lpstr>
      <vt:lpstr>PIC Market Trends</vt:lpstr>
      <vt:lpstr>PIC Market Trends</vt:lpstr>
      <vt:lpstr>Future Outlook</vt:lpstr>
      <vt:lpstr>Future Outlook</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PHOTONIC CHIPS</dc:title>
  <dc:creator>Ayomide Ajayi</dc:creator>
  <cp:lastModifiedBy>Ayomide Ajayi</cp:lastModifiedBy>
  <cp:revision>8</cp:revision>
  <dcterms:created xsi:type="dcterms:W3CDTF">2024-05-09T12:43:48Z</dcterms:created>
  <dcterms:modified xsi:type="dcterms:W3CDTF">2024-10-02T15:05:16Z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0x01010043B89386CAE2944A81219AEFF79DB98D</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