
<file path=[Content_Types].xml><?xml version="1.0" encoding="utf-8"?>
<Types xmlns="http://schemas.openxmlformats.org/package/2006/content-types">
  <Default Extension="png" ContentType="image/png"/>
  <Default Extension="mov" ContentType="video/quicktime"/>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8" r:id="rId3"/>
    <p:sldId id="261" r:id="rId4"/>
    <p:sldId id="274" r:id="rId5"/>
    <p:sldId id="263" r:id="rId6"/>
    <p:sldId id="264" r:id="rId7"/>
    <p:sldId id="270" r:id="rId8"/>
    <p:sldId id="272" r:id="rId9"/>
    <p:sldId id="273" r:id="rId10"/>
    <p:sldId id="265" r:id="rId11"/>
    <p:sldId id="267" r:id="rId12"/>
    <p:sldId id="266" r:id="rId13"/>
    <p:sldId id="262" r:id="rId14"/>
    <p:sldId id="259" r:id="rId15"/>
    <p:sldId id="260"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9"/>
    <p:restoredTop sz="86041" autoAdjust="0"/>
  </p:normalViewPr>
  <p:slideViewPr>
    <p:cSldViewPr snapToGrid="0" snapToObjects="1">
      <p:cViewPr varScale="1">
        <p:scale>
          <a:sx n="81" d="100"/>
          <a:sy n="81" d="100"/>
        </p:scale>
        <p:origin x="542" y="58"/>
      </p:cViewPr>
      <p:guideLst/>
    </p:cSldViewPr>
  </p:slideViewPr>
  <p:notesTextViewPr>
    <p:cViewPr>
      <p:scale>
        <a:sx n="1" d="1"/>
        <a:sy n="1" d="1"/>
      </p:scale>
      <p:origin x="0" y="-39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02F93-AEA4-41A8-922A-12BC3CDA1726}"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1A80F-FD1A-4A18-9546-7A6E6A08D3E9}" type="slidenum">
              <a:rPr lang="en-US" smtClean="0"/>
              <a:t>‹#›</a:t>
            </a:fld>
            <a:endParaRPr lang="en-US"/>
          </a:p>
        </p:txBody>
      </p:sp>
    </p:spTree>
    <p:extLst>
      <p:ext uri="{BB962C8B-B14F-4D97-AF65-F5344CB8AC3E}">
        <p14:creationId xmlns:p14="http://schemas.microsoft.com/office/powerpoint/2010/main" val="191734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 	C++ idea</a:t>
            </a:r>
            <a:r>
              <a:rPr lang="en-US" baseline="0" dirty="0" smtClean="0"/>
              <a:t> had to be scraped. If appropriate amounts of support material was available not only would the language choice of our program be different, but new C++ 	based programmers can experiment in making their own </a:t>
            </a:r>
            <a:r>
              <a:rPr lang="en-US" baseline="0" dirty="0" err="1" smtClean="0"/>
              <a:t>Chatbot</a:t>
            </a:r>
            <a:r>
              <a:rPr lang="en-US" baseline="0" dirty="0" smtClean="0"/>
              <a:t>.</a:t>
            </a:r>
          </a:p>
          <a:p>
            <a:r>
              <a:rPr lang="en-US" baseline="0" dirty="0" smtClean="0"/>
              <a:t>Priorities - 	Due to the fact that the main function of our project was quite challenging numerous minor details (e.g. dealing with resizing of HTML page and UI of the program on 	other devices such as mobile phones) were not perfected as much as we liked. </a:t>
            </a:r>
          </a:p>
          <a:p>
            <a:r>
              <a:rPr lang="en-US" baseline="0" dirty="0" smtClean="0"/>
              <a:t>Adaptation - 	While the program itself was a new test for all of us, it was not the only difficulty we faced. Probably the most detrimental one was having to adapt to each other – being 	able to effectively communicate with one-another and compromising where needed, the product is a reflection of the journey we have been through as a team.</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7221A80F-FD1A-4A18-9546-7A6E6A08D3E9}" type="slidenum">
              <a:rPr lang="en-US" smtClean="0"/>
              <a:t>12</a:t>
            </a:fld>
            <a:endParaRPr lang="en-US"/>
          </a:p>
        </p:txBody>
      </p:sp>
    </p:spTree>
    <p:extLst>
      <p:ext uri="{BB962C8B-B14F-4D97-AF65-F5344CB8AC3E}">
        <p14:creationId xmlns:p14="http://schemas.microsoft.com/office/powerpoint/2010/main" val="343105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1.	A.V.A. seeks to improve on some of the common flaws that similarly existing programs in today’s age have. It should be look at as an idea, not as a business/ corporate </a:t>
            </a:r>
          </a:p>
          <a:p>
            <a:r>
              <a:rPr lang="en-US" baseline="0" dirty="0" smtClean="0"/>
              <a:t>	product ready to be launched to the public.</a:t>
            </a:r>
          </a:p>
          <a:p>
            <a:r>
              <a:rPr lang="en-US" baseline="0" dirty="0" smtClean="0"/>
              <a:t>Point 2.	Given the simplicity of the main chat capabilities and the light additional functions of the program, it is safe to say that in comparison to other large companies 	producing </a:t>
            </a:r>
            <a:r>
              <a:rPr lang="en-US" baseline="0" dirty="0" err="1" smtClean="0"/>
              <a:t>chatbot</a:t>
            </a:r>
            <a:r>
              <a:rPr lang="en-US" baseline="0" dirty="0" smtClean="0"/>
              <a:t> programs that this is a rather solid basis to start evolving from, a version 1 if you could put it otherwise.</a:t>
            </a:r>
          </a:p>
          <a:p>
            <a:r>
              <a:rPr lang="en-US" baseline="0" dirty="0" smtClean="0"/>
              <a:t>Point 3. 	The code for the program is not overly complex, but rather requires some time and dedication to get working. Any decent student with the right resources could easily</a:t>
            </a:r>
          </a:p>
          <a:p>
            <a:r>
              <a:rPr lang="en-US" baseline="0" dirty="0" smtClean="0"/>
              <a:t>	have the opportunity to replicate such a program, opening possibilities for this product to be used in other ways not originally intended (e.g. teaching material for 	coders)</a:t>
            </a:r>
          </a:p>
          <a:p>
            <a:r>
              <a:rPr lang="en-US" baseline="0" dirty="0" smtClean="0"/>
              <a:t>Point 4. 	It should not be forgotten that the focus of the product is not just on the program itself, but also on the HTML page and overall management of the team. The final 	product caters to everyone’s capabilities, and showcases that no weakness should be exploited</a:t>
            </a:r>
            <a:r>
              <a:rPr lang="en-US" baseline="0" smtClean="0"/>
              <a:t>. </a:t>
            </a:r>
            <a:endParaRPr lang="en-US" dirty="0"/>
          </a:p>
        </p:txBody>
      </p:sp>
      <p:sp>
        <p:nvSpPr>
          <p:cNvPr id="4" name="Slide Number Placeholder 3"/>
          <p:cNvSpPr>
            <a:spLocks noGrp="1"/>
          </p:cNvSpPr>
          <p:nvPr>
            <p:ph type="sldNum" sz="quarter" idx="10"/>
          </p:nvPr>
        </p:nvSpPr>
        <p:spPr/>
        <p:txBody>
          <a:bodyPr/>
          <a:lstStyle/>
          <a:p>
            <a:fld id="{7221A80F-FD1A-4A18-9546-7A6E6A08D3E9}" type="slidenum">
              <a:rPr lang="en-US" smtClean="0"/>
              <a:t>13</a:t>
            </a:fld>
            <a:endParaRPr lang="en-US"/>
          </a:p>
        </p:txBody>
      </p:sp>
    </p:spTree>
    <p:extLst>
      <p:ext uri="{BB962C8B-B14F-4D97-AF65-F5344CB8AC3E}">
        <p14:creationId xmlns:p14="http://schemas.microsoft.com/office/powerpoint/2010/main" val="195216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AD573-2F56-044F-B629-806587088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B878100-5365-384B-BA40-A7F38C7FD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D16142E-887F-634E-827E-EF62D7F3D115}"/>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5" name="Footer Placeholder 4">
            <a:extLst>
              <a:ext uri="{FF2B5EF4-FFF2-40B4-BE49-F238E27FC236}">
                <a16:creationId xmlns:a16="http://schemas.microsoft.com/office/drawing/2014/main" xmlns="" id="{BD980083-AB63-9C4E-A475-4B9765618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EB2BAA-FBA2-0E4B-B7EF-D74FB680AD7A}"/>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73131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7239F-D586-3440-9282-E1E306341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2556D89-A94C-6149-9C86-AB149639EE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DDB9EA-9E7E-274A-BC7A-6428AB3BC7B1}"/>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5" name="Footer Placeholder 4">
            <a:extLst>
              <a:ext uri="{FF2B5EF4-FFF2-40B4-BE49-F238E27FC236}">
                <a16:creationId xmlns:a16="http://schemas.microsoft.com/office/drawing/2014/main" xmlns="" id="{FB1CE387-A25B-4F48-8B4C-9FF1997C0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1122A1-D21A-6747-BF68-521252E7E7C3}"/>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332787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5BEEBE1-DAD6-2F43-8DF2-39AFA3E2F3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68B6838-CAF3-FF42-9022-AAFC8761F1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4E6109-37EC-4F47-AF80-273B3A0F975B}"/>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5" name="Footer Placeholder 4">
            <a:extLst>
              <a:ext uri="{FF2B5EF4-FFF2-40B4-BE49-F238E27FC236}">
                <a16:creationId xmlns:a16="http://schemas.microsoft.com/office/drawing/2014/main" xmlns="" id="{15550147-53C4-024E-B564-788310094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2903BF-31B9-C44B-82AE-91BD8394E4F3}"/>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357334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534F2-3C7A-0D42-8574-35946C68B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5A07681-D173-574E-9CE6-EA6037CE63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E74F46-AE0B-CA4B-9ADA-B108579A01E6}"/>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5" name="Footer Placeholder 4">
            <a:extLst>
              <a:ext uri="{FF2B5EF4-FFF2-40B4-BE49-F238E27FC236}">
                <a16:creationId xmlns:a16="http://schemas.microsoft.com/office/drawing/2014/main" xmlns="" id="{F5E2393F-CFC6-0B42-BABB-5F8B9357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168D72-2814-9F45-965D-91308FBE5271}"/>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351491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4DE04-B2E3-864B-AD2B-33C551764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E6F3755-B9B4-274F-A8C5-B872F2564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B599376-88FB-DA47-ABA3-FCD3D1F5FA54}"/>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5" name="Footer Placeholder 4">
            <a:extLst>
              <a:ext uri="{FF2B5EF4-FFF2-40B4-BE49-F238E27FC236}">
                <a16:creationId xmlns:a16="http://schemas.microsoft.com/office/drawing/2014/main" xmlns="" id="{2779B08B-D2A5-654A-9104-367A1F962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984929-97E4-F944-B680-6F586CFE1DF7}"/>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105270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3D3D9-FD52-C84D-83D6-886E76F68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33E958-13C0-0547-BEBE-A733D4E726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2AF4AFF-94FA-9640-9A69-F17ECC1783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274186B-D8D5-714A-87D2-57071D4180BF}"/>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6" name="Footer Placeholder 5">
            <a:extLst>
              <a:ext uri="{FF2B5EF4-FFF2-40B4-BE49-F238E27FC236}">
                <a16:creationId xmlns:a16="http://schemas.microsoft.com/office/drawing/2014/main" xmlns="" id="{14C9578B-5B96-AF42-8A43-33A7C7D8E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89A072-C690-D242-8A38-C206E79E2BDA}"/>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68113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8EA2A-67E1-6D47-864D-7197C3000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2CC70DD-A7F3-0740-A957-AD25E9FFA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5FB7F1C-11AA-5143-AB95-4878D5C919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0780D48-C54B-3D4C-A8D2-11319DF70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5E82F6B-D107-1749-BA03-98B173C326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16D1FA1-B82C-B249-A475-88C680484964}"/>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8" name="Footer Placeholder 7">
            <a:extLst>
              <a:ext uri="{FF2B5EF4-FFF2-40B4-BE49-F238E27FC236}">
                <a16:creationId xmlns:a16="http://schemas.microsoft.com/office/drawing/2014/main" xmlns="" id="{FBA0013B-00AD-6943-B236-9AE379A276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A58B420-ECEF-F045-81C0-3A9AE9A6AA30}"/>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241252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AAE35-1ECB-014A-8CBD-FFC4A6156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43EA251-33B7-5443-924D-7B05F50079BF}"/>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4" name="Footer Placeholder 3">
            <a:extLst>
              <a:ext uri="{FF2B5EF4-FFF2-40B4-BE49-F238E27FC236}">
                <a16:creationId xmlns:a16="http://schemas.microsoft.com/office/drawing/2014/main" xmlns="" id="{C2FC4D53-E369-6241-A67C-C33090844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2306E35-538F-6841-9193-16A78507987A}"/>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126293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828390-8302-7548-9B89-695A431004F9}"/>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3" name="Footer Placeholder 2">
            <a:extLst>
              <a:ext uri="{FF2B5EF4-FFF2-40B4-BE49-F238E27FC236}">
                <a16:creationId xmlns:a16="http://schemas.microsoft.com/office/drawing/2014/main" xmlns="" id="{6F10B0FE-A326-EA45-ACB6-28C835AA3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FBAD0F1-D8F8-AA46-AE1A-99F8030F33B2}"/>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365473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D2FA7-52D2-D04D-90BF-F7D488D43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0C0310B-DBEE-BA48-BB86-AFB636A45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4A169D4-A7EC-0046-92AE-FE8B545BD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F8AA4A3-89B2-4143-BCEE-CE4E6DF43725}"/>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6" name="Footer Placeholder 5">
            <a:extLst>
              <a:ext uri="{FF2B5EF4-FFF2-40B4-BE49-F238E27FC236}">
                <a16:creationId xmlns:a16="http://schemas.microsoft.com/office/drawing/2014/main" xmlns="" id="{C79E965F-CBB2-BF42-8CE1-AE048D02F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4C5D6F-0523-D947-AAF8-EE762D23F4C3}"/>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31992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C86CB-EFC1-034C-9184-53F50D393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36BF559-F70C-2B45-9BA3-084D0AE27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D135F04-F12C-BB46-82B0-FC3C12460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28D8818-8AFD-7E40-A427-B89A4C024334}"/>
              </a:ext>
            </a:extLst>
          </p:cNvPr>
          <p:cNvSpPr>
            <a:spLocks noGrp="1"/>
          </p:cNvSpPr>
          <p:nvPr>
            <p:ph type="dt" sz="half" idx="10"/>
          </p:nvPr>
        </p:nvSpPr>
        <p:spPr/>
        <p:txBody>
          <a:bodyPr/>
          <a:lstStyle/>
          <a:p>
            <a:fld id="{033AF4C7-B9F7-8C43-BECF-42CF3A22F2FA}" type="datetimeFigureOut">
              <a:rPr lang="en-US" smtClean="0"/>
              <a:t>3/21/2018</a:t>
            </a:fld>
            <a:endParaRPr lang="en-US"/>
          </a:p>
        </p:txBody>
      </p:sp>
      <p:sp>
        <p:nvSpPr>
          <p:cNvPr id="6" name="Footer Placeholder 5">
            <a:extLst>
              <a:ext uri="{FF2B5EF4-FFF2-40B4-BE49-F238E27FC236}">
                <a16:creationId xmlns:a16="http://schemas.microsoft.com/office/drawing/2014/main" xmlns="" id="{4463074F-56A1-7A4B-9481-6D224A4C1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A73CDF-EBF9-3544-AA08-BED66FA063F7}"/>
              </a:ext>
            </a:extLst>
          </p:cNvPr>
          <p:cNvSpPr>
            <a:spLocks noGrp="1"/>
          </p:cNvSpPr>
          <p:nvPr>
            <p:ph type="sldNum" sz="quarter" idx="12"/>
          </p:nvPr>
        </p:nvSpPr>
        <p:spPr/>
        <p:txBody>
          <a:bodyPr/>
          <a:lstStyle/>
          <a:p>
            <a:fld id="{91D69067-D7CB-7046-8ECE-ED81067A02AA}" type="slidenum">
              <a:rPr lang="en-US" smtClean="0"/>
              <a:t>‹#›</a:t>
            </a:fld>
            <a:endParaRPr lang="en-US"/>
          </a:p>
        </p:txBody>
      </p:sp>
    </p:spTree>
    <p:extLst>
      <p:ext uri="{BB962C8B-B14F-4D97-AF65-F5344CB8AC3E}">
        <p14:creationId xmlns:p14="http://schemas.microsoft.com/office/powerpoint/2010/main" val="68046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6000" t="6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9F90321-A415-394B-880E-FF69B581E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4811165-F2BB-3342-A6E5-9D99E5C25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6AAE04-8FCD-7348-96C0-3B62AE870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AF4C7-B9F7-8C43-BECF-42CF3A22F2FA}" type="datetimeFigureOut">
              <a:rPr lang="en-US" smtClean="0"/>
              <a:t>3/21/2018</a:t>
            </a:fld>
            <a:endParaRPr lang="en-US"/>
          </a:p>
        </p:txBody>
      </p:sp>
      <p:sp>
        <p:nvSpPr>
          <p:cNvPr id="5" name="Footer Placeholder 4">
            <a:extLst>
              <a:ext uri="{FF2B5EF4-FFF2-40B4-BE49-F238E27FC236}">
                <a16:creationId xmlns:a16="http://schemas.microsoft.com/office/drawing/2014/main" xmlns="" id="{1CFFAD0B-7C37-DF4A-B95B-55A433C9E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5A5BC0C-790F-3446-A27A-D3D035CA3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69067-D7CB-7046-8ECE-ED81067A02AA}" type="slidenum">
              <a:rPr lang="en-US" smtClean="0"/>
              <a:t>‹#›</a:t>
            </a:fld>
            <a:endParaRPr lang="en-US"/>
          </a:p>
        </p:txBody>
      </p:sp>
    </p:spTree>
    <p:extLst>
      <p:ext uri="{BB962C8B-B14F-4D97-AF65-F5344CB8AC3E}">
        <p14:creationId xmlns:p14="http://schemas.microsoft.com/office/powerpoint/2010/main" val="2166336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a:extLst>
              <a:ext uri="{FF2B5EF4-FFF2-40B4-BE49-F238E27FC236}">
                <a16:creationId xmlns:a16="http://schemas.microsoft.com/office/drawing/2014/main" xmlns="" id="{0324B2BB-09B6-6144-8FC6-D86E91180F56}"/>
              </a:ext>
            </a:extLst>
          </p:cNvPr>
          <p:cNvSpPr/>
          <p:nvPr/>
        </p:nvSpPr>
        <p:spPr>
          <a:xfrm>
            <a:off x="356839" y="423746"/>
            <a:ext cx="8809463" cy="6133171"/>
          </a:xfrm>
          <a:prstGeom prst="round2DiagRect">
            <a:avLst/>
          </a:prstGeom>
          <a:solidFill>
            <a:schemeClr val="dk1">
              <a:alpha val="71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3C69E25C-3A83-2748-AE10-2BA1EF7510E3}"/>
              </a:ext>
            </a:extLst>
          </p:cNvPr>
          <p:cNvSpPr txBox="1"/>
          <p:nvPr/>
        </p:nvSpPr>
        <p:spPr>
          <a:xfrm>
            <a:off x="632432" y="1132112"/>
            <a:ext cx="8395454" cy="5016758"/>
          </a:xfrm>
          <a:prstGeom prst="rect">
            <a:avLst/>
          </a:prstGeom>
          <a:noFill/>
        </p:spPr>
        <p:txBody>
          <a:bodyPr wrap="square" rtlCol="0">
            <a:spAutoFit/>
          </a:bodyPr>
          <a:lstStyle/>
          <a:p>
            <a:r>
              <a:rPr lang="en-US" sz="4000" dirty="0">
                <a:solidFill>
                  <a:schemeClr val="bg1"/>
                </a:solidFill>
                <a:cs typeface="Calibri" panose="020F0502020204030204" pitchFamily="34" charset="0"/>
              </a:rPr>
              <a:t>Practical Project Management &amp; Prof Development </a:t>
            </a:r>
          </a:p>
          <a:p>
            <a:endParaRPr lang="en-US" sz="4000" dirty="0">
              <a:solidFill>
                <a:schemeClr val="bg1"/>
              </a:solidFill>
              <a:cs typeface="Calibri" panose="020F0502020204030204" pitchFamily="34" charset="0"/>
            </a:endParaRPr>
          </a:p>
          <a:p>
            <a:pPr algn="ctr"/>
            <a:r>
              <a:rPr lang="en-US" sz="4000" dirty="0">
                <a:solidFill>
                  <a:schemeClr val="bg1"/>
                </a:solidFill>
                <a:cs typeface="Calibri" panose="020F0502020204030204" pitchFamily="34" charset="0"/>
              </a:rPr>
              <a:t>A.V.A </a:t>
            </a:r>
            <a:r>
              <a:rPr lang="en-US" sz="4000" dirty="0" err="1">
                <a:solidFill>
                  <a:schemeClr val="bg1"/>
                </a:solidFill>
                <a:cs typeface="Calibri" panose="020F0502020204030204" pitchFamily="34" charset="0"/>
              </a:rPr>
              <a:t>Chatbot</a:t>
            </a:r>
            <a:r>
              <a:rPr lang="en-US" sz="4000" dirty="0">
                <a:solidFill>
                  <a:schemeClr val="bg1"/>
                </a:solidFill>
                <a:cs typeface="Calibri" panose="020F0502020204030204" pitchFamily="34" charset="0"/>
              </a:rPr>
              <a:t> </a:t>
            </a:r>
          </a:p>
          <a:p>
            <a:pPr algn="r"/>
            <a:endParaRPr lang="en-US" sz="4000" dirty="0">
              <a:solidFill>
                <a:schemeClr val="bg1"/>
              </a:solidFill>
              <a:cs typeface="Calibri" panose="020F0502020204030204" pitchFamily="34" charset="0"/>
            </a:endParaRPr>
          </a:p>
          <a:p>
            <a:pPr algn="just"/>
            <a:r>
              <a:rPr lang="en-US" sz="2400" dirty="0">
                <a:solidFill>
                  <a:schemeClr val="bg1"/>
                </a:solidFill>
                <a:cs typeface="Calibri" panose="020F0502020204030204" pitchFamily="34" charset="0"/>
              </a:rPr>
              <a:t>                                                                       </a:t>
            </a:r>
            <a:r>
              <a:rPr lang="en-US" sz="2000" dirty="0">
                <a:solidFill>
                  <a:schemeClr val="bg1"/>
                </a:solidFill>
                <a:cs typeface="Calibri" panose="020F0502020204030204" pitchFamily="34" charset="0"/>
              </a:rPr>
              <a:t>By:</a:t>
            </a:r>
          </a:p>
          <a:p>
            <a:pPr algn="just"/>
            <a:r>
              <a:rPr lang="en-US" sz="2000" dirty="0">
                <a:solidFill>
                  <a:schemeClr val="bg1"/>
                </a:solidFill>
                <a:cs typeface="Calibri" panose="020F0502020204030204" pitchFamily="34" charset="0"/>
              </a:rPr>
              <a:t>                                                                                     </a:t>
            </a:r>
            <a:r>
              <a:rPr lang="en-US" sz="2000" dirty="0" err="1">
                <a:solidFill>
                  <a:schemeClr val="bg1"/>
                </a:solidFill>
                <a:cs typeface="Calibri" panose="020F0502020204030204" pitchFamily="34" charset="0"/>
              </a:rPr>
              <a:t>Ayodamola</a:t>
            </a:r>
            <a:r>
              <a:rPr lang="en-US" sz="2000" dirty="0">
                <a:solidFill>
                  <a:schemeClr val="bg1"/>
                </a:solidFill>
                <a:cs typeface="Calibri" panose="020F0502020204030204" pitchFamily="34" charset="0"/>
              </a:rPr>
              <a:t> </a:t>
            </a:r>
            <a:r>
              <a:rPr lang="en-US" sz="2000" dirty="0" err="1">
                <a:solidFill>
                  <a:schemeClr val="bg1"/>
                </a:solidFill>
                <a:cs typeface="Calibri" panose="020F0502020204030204" pitchFamily="34" charset="0"/>
              </a:rPr>
              <a:t>Ajibola</a:t>
            </a:r>
            <a:endParaRPr lang="en-US" sz="2000" dirty="0">
              <a:solidFill>
                <a:schemeClr val="bg1"/>
              </a:solidFill>
              <a:cs typeface="Calibri" panose="020F0502020204030204" pitchFamily="34" charset="0"/>
            </a:endParaRPr>
          </a:p>
          <a:p>
            <a:pPr algn="just"/>
            <a:r>
              <a:rPr lang="en-US" sz="2000" dirty="0">
                <a:solidFill>
                  <a:schemeClr val="bg1"/>
                </a:solidFill>
                <a:cs typeface="Calibri" panose="020F0502020204030204" pitchFamily="34" charset="0"/>
              </a:rPr>
              <a:t>                                                                                     </a:t>
            </a:r>
            <a:r>
              <a:rPr lang="en-US" sz="2000" dirty="0" err="1">
                <a:solidFill>
                  <a:schemeClr val="bg1"/>
                </a:solidFill>
                <a:cs typeface="Calibri" panose="020F0502020204030204" pitchFamily="34" charset="0"/>
              </a:rPr>
              <a:t>Jia</a:t>
            </a:r>
            <a:r>
              <a:rPr lang="en-US" sz="2000" dirty="0">
                <a:solidFill>
                  <a:schemeClr val="bg1"/>
                </a:solidFill>
                <a:cs typeface="Calibri" panose="020F0502020204030204" pitchFamily="34" charset="0"/>
              </a:rPr>
              <a:t> Ren Goh</a:t>
            </a:r>
          </a:p>
          <a:p>
            <a:pPr algn="just"/>
            <a:r>
              <a:rPr lang="en-US" sz="2000" dirty="0">
                <a:solidFill>
                  <a:schemeClr val="bg1"/>
                </a:solidFill>
                <a:cs typeface="Calibri" panose="020F0502020204030204" pitchFamily="34" charset="0"/>
              </a:rPr>
              <a:t>                                                                                     Alex Moreton</a:t>
            </a:r>
          </a:p>
          <a:p>
            <a:pPr algn="just"/>
            <a:r>
              <a:rPr lang="en-US" sz="2000" dirty="0">
                <a:solidFill>
                  <a:schemeClr val="bg1"/>
                </a:solidFill>
                <a:cs typeface="Calibri" panose="020F0502020204030204" pitchFamily="34" charset="0"/>
              </a:rPr>
              <a:t>                                                                                     Khawla Elmasalati</a:t>
            </a:r>
            <a:r>
              <a:rPr lang="en-US" sz="2400" dirty="0">
                <a:solidFill>
                  <a:schemeClr val="bg1"/>
                </a:solidFill>
                <a:cs typeface="Calibri" panose="020F0502020204030204" pitchFamily="34" charset="0"/>
              </a:rPr>
              <a:t> </a:t>
            </a:r>
          </a:p>
        </p:txBody>
      </p:sp>
    </p:spTree>
    <p:extLst>
      <p:ext uri="{BB962C8B-B14F-4D97-AF65-F5344CB8AC3E}">
        <p14:creationId xmlns:p14="http://schemas.microsoft.com/office/powerpoint/2010/main" val="94613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E362D-C461-D349-95B6-E2ACFE3EDD7D}"/>
              </a:ext>
            </a:extLst>
          </p:cNvPr>
          <p:cNvSpPr>
            <a:spLocks noGrp="1"/>
          </p:cNvSpPr>
          <p:nvPr>
            <p:ph type="title"/>
          </p:nvPr>
        </p:nvSpPr>
        <p:spPr/>
        <p:txBody>
          <a:bodyPr/>
          <a:lstStyle/>
          <a:p>
            <a:r>
              <a:rPr lang="en-GB" dirty="0"/>
              <a:t>development approach</a:t>
            </a:r>
            <a:endParaRPr lang="en-US" dirty="0"/>
          </a:p>
        </p:txBody>
      </p:sp>
      <p:sp>
        <p:nvSpPr>
          <p:cNvPr id="3" name="Content Placeholder 2">
            <a:extLst>
              <a:ext uri="{FF2B5EF4-FFF2-40B4-BE49-F238E27FC236}">
                <a16:creationId xmlns:a16="http://schemas.microsoft.com/office/drawing/2014/main" xmlns="" id="{372D8203-6BEB-424A-A515-E62F07B4328E}"/>
              </a:ext>
            </a:extLst>
          </p:cNvPr>
          <p:cNvSpPr>
            <a:spLocks noGrp="1"/>
          </p:cNvSpPr>
          <p:nvPr>
            <p:ph idx="1"/>
          </p:nvPr>
        </p:nvSpPr>
        <p:spPr/>
        <p:txBody>
          <a:bodyPr/>
          <a:lstStyle/>
          <a:p>
            <a:r>
              <a:rPr lang="en-US" dirty="0" smtClean="0"/>
              <a:t>Agile Practice</a:t>
            </a:r>
          </a:p>
          <a:p>
            <a:pPr lvl="1"/>
            <a:r>
              <a:rPr lang="en-US" dirty="0" smtClean="0"/>
              <a:t>Flexibility</a:t>
            </a:r>
          </a:p>
          <a:p>
            <a:pPr lvl="1"/>
            <a:r>
              <a:rPr lang="en-US" dirty="0" smtClean="0"/>
              <a:t>Easy to Manage</a:t>
            </a:r>
            <a:endParaRPr lang="en-US" dirty="0"/>
          </a:p>
          <a:p>
            <a:pPr lvl="1"/>
            <a:endParaRPr lang="en-US" dirty="0" smtClean="0"/>
          </a:p>
          <a:p>
            <a:r>
              <a:rPr lang="en-US" dirty="0" smtClean="0"/>
              <a:t>Pivotal Tracker vs. Trello</a:t>
            </a:r>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9302442"/>
              </p:ext>
            </p:extLst>
          </p:nvPr>
        </p:nvGraphicFramePr>
        <p:xfrm>
          <a:off x="440266" y="4001294"/>
          <a:ext cx="8128000" cy="1752600"/>
        </p:xfrm>
        <a:graphic>
          <a:graphicData uri="http://schemas.openxmlformats.org/drawingml/2006/table">
            <a:tbl>
              <a:tblPr firstRow="1" bandRow="1">
                <a:tableStyleId>{073A0DAA-6AF3-43AB-8588-CEC1D06C72B9}</a:tableStyleId>
              </a:tblPr>
              <a:tblGrid>
                <a:gridCol w="4064000"/>
                <a:gridCol w="4064000"/>
              </a:tblGrid>
              <a:tr h="370840">
                <a:tc>
                  <a:txBody>
                    <a:bodyPr/>
                    <a:lstStyle/>
                    <a:p>
                      <a:pPr algn="ctr"/>
                      <a:r>
                        <a:rPr lang="en-US" dirty="0" smtClean="0"/>
                        <a:t>Pivotal Tracker</a:t>
                      </a:r>
                      <a:endParaRPr lang="en-US" dirty="0"/>
                    </a:p>
                  </a:txBody>
                  <a:tcPr/>
                </a:tc>
                <a:tc>
                  <a:txBody>
                    <a:bodyPr/>
                    <a:lstStyle/>
                    <a:p>
                      <a:pPr algn="ctr"/>
                      <a:r>
                        <a:rPr lang="en-US" dirty="0" smtClean="0"/>
                        <a:t>Trello</a:t>
                      </a:r>
                      <a:endParaRPr lang="en-US" dirty="0"/>
                    </a:p>
                  </a:txBody>
                  <a:tcPr/>
                </a:tc>
              </a:tr>
              <a:tr h="370840">
                <a:tc>
                  <a:txBody>
                    <a:bodyPr/>
                    <a:lstStyle/>
                    <a:p>
                      <a:pPr algn="ctr"/>
                      <a:r>
                        <a:rPr lang="en-US" dirty="0" smtClean="0"/>
                        <a:t>Story-based</a:t>
                      </a:r>
                      <a:r>
                        <a:rPr lang="en-US" baseline="0" dirty="0" smtClean="0"/>
                        <a:t> project management tool</a:t>
                      </a:r>
                      <a:endParaRPr lang="en-US" dirty="0"/>
                    </a:p>
                  </a:txBody>
                  <a:tcPr/>
                </a:tc>
                <a:tc>
                  <a:txBody>
                    <a:bodyPr/>
                    <a:lstStyle/>
                    <a:p>
                      <a:pPr algn="ctr"/>
                      <a:r>
                        <a:rPr lang="en-US" dirty="0" smtClean="0"/>
                        <a:t>Board-style</a:t>
                      </a:r>
                      <a:r>
                        <a:rPr lang="en-US" baseline="0" dirty="0" smtClean="0"/>
                        <a:t> project management tool</a:t>
                      </a:r>
                    </a:p>
                  </a:txBody>
                  <a:tcPr/>
                </a:tc>
              </a:tr>
              <a:tr h="370840">
                <a:tc>
                  <a:txBody>
                    <a:bodyPr/>
                    <a:lstStyle/>
                    <a:p>
                      <a:pPr algn="ctr"/>
                      <a:r>
                        <a:rPr lang="en-US" dirty="0" smtClean="0"/>
                        <a:t>Suited for high-level agile workflow</a:t>
                      </a:r>
                      <a:endParaRPr lang="en-US" dirty="0"/>
                    </a:p>
                  </a:txBody>
                  <a:tcPr/>
                </a:tc>
                <a:tc>
                  <a:txBody>
                    <a:bodyPr/>
                    <a:lstStyle/>
                    <a:p>
                      <a:pPr algn="ctr"/>
                      <a:r>
                        <a:rPr lang="en-US" baseline="0" dirty="0" smtClean="0"/>
                        <a:t>Suited for low-level projects over a long span of time</a:t>
                      </a:r>
                    </a:p>
                  </a:txBody>
                  <a:tcPr/>
                </a:tc>
              </a:tr>
              <a:tr h="370840">
                <a:tc>
                  <a:txBody>
                    <a:bodyPr/>
                    <a:lstStyle/>
                    <a:p>
                      <a:pPr algn="ctr"/>
                      <a:r>
                        <a:rPr lang="en-US" dirty="0" smtClean="0"/>
                        <a:t>Free for up to 3 users for 30-days</a:t>
                      </a:r>
                      <a:endParaRPr lang="en-US" dirty="0"/>
                    </a:p>
                  </a:txBody>
                  <a:tcPr/>
                </a:tc>
                <a:tc>
                  <a:txBody>
                    <a:bodyPr/>
                    <a:lstStyle/>
                    <a:p>
                      <a:pPr algn="ctr"/>
                      <a:r>
                        <a:rPr lang="en-US" baseline="0" dirty="0" smtClean="0"/>
                        <a:t>Free (Pay for additional storage space)</a:t>
                      </a:r>
                    </a:p>
                  </a:txBody>
                  <a:tcPr/>
                </a:tc>
              </a:tr>
            </a:tbl>
          </a:graphicData>
        </a:graphic>
      </p:graphicFrame>
    </p:spTree>
    <p:extLst>
      <p:ext uri="{BB962C8B-B14F-4D97-AF65-F5344CB8AC3E}">
        <p14:creationId xmlns:p14="http://schemas.microsoft.com/office/powerpoint/2010/main" val="402697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E2B136-6D13-BE4B-B14F-D07906BD7190}"/>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xmlns="" id="{01568967-352F-C544-9C71-95BDE616181A}"/>
              </a:ext>
            </a:extLst>
          </p:cNvPr>
          <p:cNvSpPr>
            <a:spLocks noGrp="1"/>
          </p:cNvSpPr>
          <p:nvPr>
            <p:ph idx="1"/>
          </p:nvPr>
        </p:nvSpPr>
        <p:spPr>
          <a:xfrm>
            <a:off x="838200" y="1825625"/>
            <a:ext cx="10515600" cy="4838786"/>
          </a:xfrm>
        </p:spPr>
        <p:txBody>
          <a:bodyPr>
            <a:normAutofit/>
          </a:bodyPr>
          <a:lstStyle/>
          <a:p>
            <a:r>
              <a:rPr lang="en-US" dirty="0" smtClean="0"/>
              <a:t>Completed:</a:t>
            </a:r>
          </a:p>
          <a:p>
            <a:pPr lvl="1"/>
            <a:r>
              <a:rPr lang="en-US" dirty="0"/>
              <a:t>Basic question-answer response</a:t>
            </a:r>
          </a:p>
          <a:p>
            <a:pPr lvl="1"/>
            <a:r>
              <a:rPr lang="en-US" dirty="0"/>
              <a:t>Quick factual searches</a:t>
            </a:r>
          </a:p>
          <a:p>
            <a:pPr lvl="1"/>
            <a:r>
              <a:rPr lang="en-US" dirty="0"/>
              <a:t>Simple interaction with other applications</a:t>
            </a:r>
          </a:p>
          <a:p>
            <a:pPr lvl="1"/>
            <a:r>
              <a:rPr lang="en-US" dirty="0" smtClean="0"/>
              <a:t>Text-to-speech</a:t>
            </a:r>
          </a:p>
          <a:p>
            <a:pPr lvl="1"/>
            <a:r>
              <a:rPr lang="en-US" dirty="0" smtClean="0"/>
              <a:t>Cross-platform compatibility</a:t>
            </a:r>
            <a:endParaRPr lang="en-US" dirty="0"/>
          </a:p>
          <a:p>
            <a:pPr lvl="1"/>
            <a:endParaRPr lang="en-US" dirty="0" smtClean="0"/>
          </a:p>
          <a:p>
            <a:r>
              <a:rPr lang="en-US" dirty="0" smtClean="0"/>
              <a:t>Incomplete:</a:t>
            </a:r>
          </a:p>
          <a:p>
            <a:pPr lvl="1"/>
            <a:r>
              <a:rPr lang="en-US" dirty="0" smtClean="0"/>
              <a:t>Profile system</a:t>
            </a:r>
          </a:p>
          <a:p>
            <a:pPr lvl="1"/>
            <a:r>
              <a:rPr lang="en-US" dirty="0"/>
              <a:t>E</a:t>
            </a:r>
            <a:r>
              <a:rPr lang="en-US" dirty="0" smtClean="0"/>
              <a:t>mergency Services/ </a:t>
            </a:r>
            <a:r>
              <a:rPr lang="en-US" dirty="0"/>
              <a:t>S</a:t>
            </a:r>
            <a:r>
              <a:rPr lang="en-US" dirty="0" smtClean="0"/>
              <a:t>upport </a:t>
            </a:r>
            <a:r>
              <a:rPr lang="en-US" dirty="0"/>
              <a:t>S</a:t>
            </a:r>
            <a:r>
              <a:rPr lang="en-US" dirty="0" smtClean="0"/>
              <a:t>ocieties triggers</a:t>
            </a:r>
          </a:p>
          <a:p>
            <a:pPr lvl="1"/>
            <a:r>
              <a:rPr lang="en-US" dirty="0" smtClean="0"/>
              <a:t>Customization</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032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DE2C7-6055-9A45-916E-87B3B19860AB}"/>
              </a:ext>
            </a:extLst>
          </p:cNvPr>
          <p:cNvSpPr>
            <a:spLocks noGrp="1"/>
          </p:cNvSpPr>
          <p:nvPr>
            <p:ph type="title"/>
          </p:nvPr>
        </p:nvSpPr>
        <p:spPr/>
        <p:txBody>
          <a:bodyPr>
            <a:normAutofit fontScale="90000"/>
          </a:bodyPr>
          <a:lstStyle/>
          <a:p>
            <a:r>
              <a:rPr lang="en-GB" dirty="0"/>
              <a:t>limitations and ideas for future work as a minimum</a:t>
            </a:r>
            <a:br>
              <a:rPr lang="en-GB" dirty="0"/>
            </a:br>
            <a:endParaRPr lang="en-US" dirty="0"/>
          </a:p>
        </p:txBody>
      </p:sp>
      <p:sp>
        <p:nvSpPr>
          <p:cNvPr id="3" name="Content Placeholder 2">
            <a:extLst>
              <a:ext uri="{FF2B5EF4-FFF2-40B4-BE49-F238E27FC236}">
                <a16:creationId xmlns:a16="http://schemas.microsoft.com/office/drawing/2014/main" xmlns="" id="{26EE4ED4-D972-C145-A417-CACCB24BD07F}"/>
              </a:ext>
            </a:extLst>
          </p:cNvPr>
          <p:cNvSpPr>
            <a:spLocks noGrp="1"/>
          </p:cNvSpPr>
          <p:nvPr>
            <p:ph idx="1"/>
          </p:nvPr>
        </p:nvSpPr>
        <p:spPr>
          <a:xfrm>
            <a:off x="838200" y="1825625"/>
            <a:ext cx="8004142" cy="4351338"/>
          </a:xfrm>
        </p:spPr>
        <p:txBody>
          <a:bodyPr/>
          <a:lstStyle/>
          <a:p>
            <a:r>
              <a:rPr lang="en-US" dirty="0" smtClean="0"/>
              <a:t>Limitations:</a:t>
            </a:r>
          </a:p>
          <a:p>
            <a:pPr lvl="1"/>
            <a:r>
              <a:rPr lang="en-US" dirty="0" smtClean="0"/>
              <a:t>Resources</a:t>
            </a:r>
          </a:p>
          <a:p>
            <a:pPr lvl="1"/>
            <a:r>
              <a:rPr lang="en-US" dirty="0" smtClean="0"/>
              <a:t>Priorities</a:t>
            </a:r>
          </a:p>
          <a:p>
            <a:pPr lvl="1"/>
            <a:r>
              <a:rPr lang="en-US" dirty="0" smtClean="0"/>
              <a:t>Adaptation</a:t>
            </a:r>
            <a:endParaRPr lang="en-US" dirty="0" smtClean="0"/>
          </a:p>
          <a:p>
            <a:pPr lvl="1"/>
            <a:endParaRPr lang="en-US" dirty="0" smtClean="0"/>
          </a:p>
          <a:p>
            <a:endParaRPr lang="en-US" dirty="0"/>
          </a:p>
        </p:txBody>
      </p:sp>
    </p:spTree>
    <p:extLst>
      <p:ext uri="{BB962C8B-B14F-4D97-AF65-F5344CB8AC3E}">
        <p14:creationId xmlns:p14="http://schemas.microsoft.com/office/powerpoint/2010/main" val="308092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43F67-ADC2-CF44-A379-3EC0A9329A42}"/>
              </a:ext>
            </a:extLst>
          </p:cNvPr>
          <p:cNvSpPr>
            <a:spLocks noGrp="1"/>
          </p:cNvSpPr>
          <p:nvPr>
            <p:ph type="title"/>
          </p:nvPr>
        </p:nvSpPr>
        <p:spPr/>
        <p:txBody>
          <a:bodyPr/>
          <a:lstStyle/>
          <a:p>
            <a:pPr algn="ctr"/>
            <a:r>
              <a:rPr lang="en-US" b="1" dirty="0">
                <a:latin typeface="+mn-lt"/>
              </a:rPr>
              <a:t>Conclusion</a:t>
            </a:r>
            <a:r>
              <a:rPr lang="en-US" dirty="0"/>
              <a:t> </a:t>
            </a:r>
          </a:p>
        </p:txBody>
      </p:sp>
      <p:sp>
        <p:nvSpPr>
          <p:cNvPr id="3" name="Content Placeholder 2">
            <a:extLst>
              <a:ext uri="{FF2B5EF4-FFF2-40B4-BE49-F238E27FC236}">
                <a16:creationId xmlns:a16="http://schemas.microsoft.com/office/drawing/2014/main" xmlns="" id="{01568967-352F-C544-9C71-95BDE616181A}"/>
              </a:ext>
            </a:extLst>
          </p:cNvPr>
          <p:cNvSpPr>
            <a:spLocks noGrp="1"/>
          </p:cNvSpPr>
          <p:nvPr>
            <p:ph idx="1"/>
          </p:nvPr>
        </p:nvSpPr>
        <p:spPr>
          <a:xfrm>
            <a:off x="838200" y="1825625"/>
            <a:ext cx="10515600" cy="4838786"/>
          </a:xfrm>
        </p:spPr>
        <p:txBody>
          <a:bodyPr>
            <a:normAutofit/>
          </a:bodyPr>
          <a:lstStyle/>
          <a:p>
            <a:pPr marL="0" indent="0">
              <a:buNone/>
            </a:pPr>
            <a:endParaRPr lang="en-US" dirty="0" smtClean="0"/>
          </a:p>
          <a:p>
            <a:pPr lvl="1"/>
            <a:r>
              <a:rPr lang="en-US" dirty="0" smtClean="0"/>
              <a:t>A possible solution, not the ultimate solution</a:t>
            </a:r>
          </a:p>
          <a:p>
            <a:pPr lvl="1"/>
            <a:r>
              <a:rPr lang="en-US" dirty="0" smtClean="0"/>
              <a:t>Early stage of development</a:t>
            </a:r>
          </a:p>
          <a:p>
            <a:pPr lvl="1"/>
            <a:r>
              <a:rPr lang="en-US" dirty="0" smtClean="0"/>
              <a:t>Opportunity</a:t>
            </a:r>
          </a:p>
          <a:p>
            <a:pPr lvl="1"/>
            <a:r>
              <a:rPr lang="en-US" dirty="0" smtClean="0"/>
              <a:t>Caters to all</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35311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8E4F2-C45D-7042-8240-1EBE5BA16BFC}"/>
              </a:ext>
            </a:extLst>
          </p:cNvPr>
          <p:cNvSpPr>
            <a:spLocks noGrp="1"/>
          </p:cNvSpPr>
          <p:nvPr>
            <p:ph type="title"/>
          </p:nvPr>
        </p:nvSpPr>
        <p:spPr/>
        <p:txBody>
          <a:bodyPr/>
          <a:lstStyle/>
          <a:p>
            <a:pPr algn="ctr"/>
            <a:r>
              <a:rPr lang="en-US" b="1" dirty="0"/>
              <a:t>References</a:t>
            </a:r>
            <a:r>
              <a:rPr lang="en-US" dirty="0"/>
              <a:t> </a:t>
            </a:r>
          </a:p>
        </p:txBody>
      </p:sp>
      <p:sp>
        <p:nvSpPr>
          <p:cNvPr id="3" name="Content Placeholder 2">
            <a:extLst>
              <a:ext uri="{FF2B5EF4-FFF2-40B4-BE49-F238E27FC236}">
                <a16:creationId xmlns:a16="http://schemas.microsoft.com/office/drawing/2014/main" xmlns="" id="{9C61A06B-CFA4-1F40-B2FF-A216D0ED29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195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ED67492-BD7E-804F-941B-D0B8380F90E2}"/>
              </a:ext>
            </a:extLst>
          </p:cNvPr>
          <p:cNvSpPr txBox="1"/>
          <p:nvPr/>
        </p:nvSpPr>
        <p:spPr>
          <a:xfrm>
            <a:off x="3802742" y="3004457"/>
            <a:ext cx="3918857" cy="769257"/>
          </a:xfrm>
          <a:prstGeom prst="rect">
            <a:avLst/>
          </a:prstGeom>
          <a:noFill/>
        </p:spPr>
        <p:txBody>
          <a:bodyPr wrap="square" rtlCol="0">
            <a:spAutoFit/>
          </a:bodyPr>
          <a:lstStyle/>
          <a:p>
            <a:r>
              <a:rPr lang="en-US" sz="4400" b="1" dirty="0"/>
              <a:t>Any Questions? </a:t>
            </a:r>
          </a:p>
        </p:txBody>
      </p:sp>
    </p:spTree>
    <p:extLst>
      <p:ext uri="{BB962C8B-B14F-4D97-AF65-F5344CB8AC3E}">
        <p14:creationId xmlns:p14="http://schemas.microsoft.com/office/powerpoint/2010/main" val="76164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1E642CA-64E5-9F4A-BC24-DCF88A550BC3}"/>
              </a:ext>
            </a:extLst>
          </p:cNvPr>
          <p:cNvSpPr txBox="1"/>
          <p:nvPr/>
        </p:nvSpPr>
        <p:spPr>
          <a:xfrm>
            <a:off x="4546865" y="2972951"/>
            <a:ext cx="3044106" cy="769441"/>
          </a:xfrm>
          <a:prstGeom prst="rect">
            <a:avLst/>
          </a:prstGeom>
          <a:noFill/>
        </p:spPr>
        <p:txBody>
          <a:bodyPr wrap="square" rtlCol="0">
            <a:spAutoFit/>
          </a:bodyPr>
          <a:lstStyle/>
          <a:p>
            <a:r>
              <a:rPr lang="en-US" sz="4400" b="1" dirty="0">
                <a:cs typeface="Arial" panose="020B0604020202020204" pitchFamily="34" charset="0"/>
              </a:rPr>
              <a:t>Live Demo</a:t>
            </a:r>
          </a:p>
        </p:txBody>
      </p:sp>
    </p:spTree>
    <p:extLst>
      <p:ext uri="{BB962C8B-B14F-4D97-AF65-F5344CB8AC3E}">
        <p14:creationId xmlns:p14="http://schemas.microsoft.com/office/powerpoint/2010/main" val="8680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22416-8AE3-1D45-B1E0-52DAFF9927B2}"/>
              </a:ext>
            </a:extLst>
          </p:cNvPr>
          <p:cNvSpPr>
            <a:spLocks noGrp="1"/>
          </p:cNvSpPr>
          <p:nvPr>
            <p:ph type="title"/>
          </p:nvPr>
        </p:nvSpPr>
        <p:spPr>
          <a:xfrm>
            <a:off x="838200" y="365125"/>
            <a:ext cx="10515600" cy="1325563"/>
          </a:xfrm>
        </p:spPr>
        <p:txBody>
          <a:bodyPr/>
          <a:lstStyle/>
          <a:p>
            <a:r>
              <a:rPr lang="en-US" b="1" dirty="0">
                <a:latin typeface="+mn-lt"/>
              </a:rPr>
              <a:t>Presentation outlines </a:t>
            </a:r>
          </a:p>
        </p:txBody>
      </p:sp>
      <p:sp>
        <p:nvSpPr>
          <p:cNvPr id="4" name="TextBox 3">
            <a:extLst>
              <a:ext uri="{FF2B5EF4-FFF2-40B4-BE49-F238E27FC236}">
                <a16:creationId xmlns:a16="http://schemas.microsoft.com/office/drawing/2014/main" xmlns="" id="{5EBB1CD5-F9A4-AA48-8098-0F1F7AA3B991}"/>
              </a:ext>
            </a:extLst>
          </p:cNvPr>
          <p:cNvSpPr txBox="1"/>
          <p:nvPr/>
        </p:nvSpPr>
        <p:spPr>
          <a:xfrm>
            <a:off x="1510304" y="1690688"/>
            <a:ext cx="7924800" cy="5170646"/>
          </a:xfrm>
          <a:prstGeom prst="rect">
            <a:avLst/>
          </a:prstGeom>
          <a:noFill/>
        </p:spPr>
        <p:txBody>
          <a:bodyPr wrap="square" rtlCol="0">
            <a:spAutoFit/>
          </a:bodyPr>
          <a:lstStyle/>
          <a:p>
            <a:pPr marL="285750" indent="-285750">
              <a:lnSpc>
                <a:spcPct val="150000"/>
              </a:lnSpc>
              <a:buFont typeface="Wingdings" pitchFamily="2" charset="2"/>
              <a:buChar char="ü"/>
            </a:pPr>
            <a:r>
              <a:rPr lang="en-US" sz="2600" dirty="0"/>
              <a:t>Brief Introduction</a:t>
            </a:r>
          </a:p>
          <a:p>
            <a:pPr marL="285750" indent="-285750">
              <a:lnSpc>
                <a:spcPct val="150000"/>
              </a:lnSpc>
              <a:buFont typeface="Wingdings" pitchFamily="2" charset="2"/>
              <a:buChar char="ü"/>
            </a:pPr>
            <a:r>
              <a:rPr lang="en-US" sz="2600" dirty="0"/>
              <a:t>Project Aims and Objectives </a:t>
            </a:r>
          </a:p>
          <a:p>
            <a:pPr marL="285750" indent="-285750">
              <a:lnSpc>
                <a:spcPct val="150000"/>
              </a:lnSpc>
              <a:buFont typeface="Wingdings" pitchFamily="2" charset="2"/>
              <a:buChar char="ü"/>
            </a:pPr>
            <a:r>
              <a:rPr lang="en-US" sz="2600" dirty="0"/>
              <a:t>Existing Alternatives</a:t>
            </a:r>
          </a:p>
          <a:p>
            <a:pPr marL="285750" indent="-285750">
              <a:lnSpc>
                <a:spcPct val="150000"/>
              </a:lnSpc>
              <a:buFont typeface="Wingdings" pitchFamily="2" charset="2"/>
              <a:buChar char="ü"/>
            </a:pPr>
            <a:r>
              <a:rPr lang="en-US" sz="2600" dirty="0"/>
              <a:t>Development Approach</a:t>
            </a:r>
          </a:p>
          <a:p>
            <a:pPr marL="285750" indent="-285750">
              <a:lnSpc>
                <a:spcPct val="150000"/>
              </a:lnSpc>
              <a:buFont typeface="Wingdings" pitchFamily="2" charset="2"/>
              <a:buChar char="ü"/>
            </a:pPr>
            <a:r>
              <a:rPr lang="en-US" sz="2600" dirty="0"/>
              <a:t>Results</a:t>
            </a:r>
          </a:p>
          <a:p>
            <a:pPr marL="285750" indent="-285750">
              <a:lnSpc>
                <a:spcPct val="150000"/>
              </a:lnSpc>
              <a:buFont typeface="Wingdings" pitchFamily="2" charset="2"/>
              <a:buChar char="ü"/>
            </a:pPr>
            <a:r>
              <a:rPr lang="en-US" sz="2600" dirty="0"/>
              <a:t>Limitations and Future Work</a:t>
            </a:r>
          </a:p>
          <a:p>
            <a:pPr marL="285750" indent="-285750">
              <a:lnSpc>
                <a:spcPct val="150000"/>
              </a:lnSpc>
              <a:buFont typeface="Wingdings" pitchFamily="2" charset="2"/>
              <a:buChar char="ü"/>
            </a:pPr>
            <a:r>
              <a:rPr lang="en-US" sz="2600" dirty="0"/>
              <a:t>Conclusion</a:t>
            </a:r>
          </a:p>
          <a:p>
            <a:pPr marL="285750" indent="-285750">
              <a:lnSpc>
                <a:spcPct val="150000"/>
              </a:lnSpc>
              <a:buFont typeface="Wingdings" pitchFamily="2" charset="2"/>
              <a:buChar char="ü"/>
            </a:pPr>
            <a:r>
              <a:rPr lang="en-US" sz="2600" dirty="0"/>
              <a:t>Live Demo</a:t>
            </a:r>
          </a:p>
          <a:p>
            <a:r>
              <a:rPr lang="en-US" dirty="0"/>
              <a:t> </a:t>
            </a:r>
          </a:p>
        </p:txBody>
      </p:sp>
    </p:spTree>
    <p:extLst>
      <p:ext uri="{BB962C8B-B14F-4D97-AF65-F5344CB8AC3E}">
        <p14:creationId xmlns:p14="http://schemas.microsoft.com/office/powerpoint/2010/main" val="310263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BBE512-AF2D-F44A-9991-D31744A36BD7}"/>
              </a:ext>
            </a:extLst>
          </p:cNvPr>
          <p:cNvSpPr>
            <a:spLocks noGrp="1"/>
          </p:cNvSpPr>
          <p:nvPr>
            <p:ph type="title"/>
          </p:nvPr>
        </p:nvSpPr>
        <p:spPr/>
        <p:txBody>
          <a:bodyPr/>
          <a:lstStyle/>
          <a:p>
            <a:pPr algn="ctr"/>
            <a:r>
              <a:rPr lang="en-US" b="1" dirty="0">
                <a:latin typeface="+mn-lt"/>
              </a:rPr>
              <a:t>Introduction</a:t>
            </a:r>
            <a:r>
              <a:rPr lang="en-US" dirty="0"/>
              <a:t> </a:t>
            </a:r>
          </a:p>
        </p:txBody>
      </p:sp>
      <p:sp>
        <p:nvSpPr>
          <p:cNvPr id="3" name="Content Placeholder 2">
            <a:extLst>
              <a:ext uri="{FF2B5EF4-FFF2-40B4-BE49-F238E27FC236}">
                <a16:creationId xmlns:a16="http://schemas.microsoft.com/office/drawing/2014/main" xmlns="" id="{EFB0A784-85F6-784E-961A-EB08D95268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493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4030B592-7E52-754B-87A2-CF2FC6C9A937}"/>
              </a:ext>
            </a:extLst>
          </p:cNvPr>
          <p:cNvSpPr txBox="1">
            <a:spLocks noGrp="1"/>
          </p:cNvSpPr>
          <p:nvPr>
            <p:ph idx="1"/>
          </p:nvPr>
        </p:nvSpPr>
        <p:spPr>
          <a:xfrm>
            <a:off x="546371" y="775038"/>
            <a:ext cx="10515600" cy="5847755"/>
          </a:xfrm>
          <a:prstGeom prst="rect">
            <a:avLst/>
          </a:prstGeom>
          <a:noFill/>
        </p:spPr>
        <p:txBody>
          <a:bodyPr wrap="square" rtlCol="0">
            <a:spAutoFit/>
          </a:bodyPr>
          <a:lstStyle/>
          <a:p>
            <a:pPr marL="0" indent="0">
              <a:buNone/>
            </a:pPr>
            <a:r>
              <a:rPr lang="en-US" sz="4000" dirty="0">
                <a:solidFill>
                  <a:srgbClr val="FF0000"/>
                </a:solidFill>
              </a:rPr>
              <a:t>For my slides I will send </a:t>
            </a:r>
            <a:r>
              <a:rPr lang="en-US" sz="4000" dirty="0" err="1">
                <a:solidFill>
                  <a:srgbClr val="FF0000"/>
                </a:solidFill>
              </a:rPr>
              <a:t>alex</a:t>
            </a:r>
            <a:r>
              <a:rPr lang="en-US" sz="4000" dirty="0">
                <a:solidFill>
                  <a:srgbClr val="FF0000"/>
                </a:solidFill>
              </a:rPr>
              <a:t> on </a:t>
            </a:r>
            <a:r>
              <a:rPr lang="en-US" sz="4000" dirty="0" err="1">
                <a:solidFill>
                  <a:srgbClr val="FF0000"/>
                </a:solidFill>
              </a:rPr>
              <a:t>facebook</a:t>
            </a:r>
            <a:r>
              <a:rPr lang="en-US" sz="4000" dirty="0">
                <a:solidFill>
                  <a:srgbClr val="FF0000"/>
                </a:solidFill>
              </a:rPr>
              <a:t> a txt file for what to say in each one, and sure u can change if you want...  </a:t>
            </a:r>
          </a:p>
          <a:p>
            <a:pPr marL="0" indent="0">
              <a:buNone/>
            </a:pPr>
            <a:endParaRPr lang="en-US" sz="4000" dirty="0">
              <a:solidFill>
                <a:srgbClr val="FF0000"/>
              </a:solidFill>
            </a:endParaRPr>
          </a:p>
          <a:p>
            <a:pPr marL="0" indent="0">
              <a:buNone/>
            </a:pPr>
            <a:r>
              <a:rPr lang="en-US" sz="4000" dirty="0">
                <a:solidFill>
                  <a:srgbClr val="FF0000"/>
                </a:solidFill>
              </a:rPr>
              <a:t>This what I have used </a:t>
            </a:r>
          </a:p>
          <a:p>
            <a:pPr marL="0" indent="0">
              <a:buNone/>
            </a:pPr>
            <a:r>
              <a:rPr lang="en-US" sz="4000" dirty="0">
                <a:solidFill>
                  <a:srgbClr val="FF0000"/>
                </a:solidFill>
              </a:rPr>
              <a:t>Font: titles 44 bold Calibri (Body),</a:t>
            </a:r>
          </a:p>
          <a:p>
            <a:pPr marL="0" indent="0">
              <a:buNone/>
            </a:pPr>
            <a:r>
              <a:rPr lang="en-US" sz="4000" dirty="0">
                <a:solidFill>
                  <a:srgbClr val="FF0000"/>
                </a:solidFill>
              </a:rPr>
              <a:t>Subtitles 28 bold Calibri (Body).</a:t>
            </a:r>
          </a:p>
          <a:p>
            <a:pPr marL="0" indent="0">
              <a:buNone/>
            </a:pPr>
            <a:r>
              <a:rPr lang="en-US" sz="4000" dirty="0">
                <a:solidFill>
                  <a:srgbClr val="FF0000"/>
                </a:solidFill>
              </a:rPr>
              <a:t>Content 28 Calibri (Body),</a:t>
            </a:r>
          </a:p>
          <a:p>
            <a:pPr marL="0" indent="0">
              <a:buNone/>
            </a:pPr>
            <a:r>
              <a:rPr lang="en-US" sz="4000" dirty="0">
                <a:solidFill>
                  <a:srgbClr val="FF0000"/>
                </a:solidFill>
              </a:rPr>
              <a:t>Figures 18 Calibri (Body),</a:t>
            </a:r>
          </a:p>
        </p:txBody>
      </p:sp>
    </p:spTree>
    <p:extLst>
      <p:ext uri="{BB962C8B-B14F-4D97-AF65-F5344CB8AC3E}">
        <p14:creationId xmlns:p14="http://schemas.microsoft.com/office/powerpoint/2010/main" val="212066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1D0BF-50EE-A949-9035-5CE7B9E47E56}"/>
              </a:ext>
            </a:extLst>
          </p:cNvPr>
          <p:cNvSpPr>
            <a:spLocks noGrp="1"/>
          </p:cNvSpPr>
          <p:nvPr>
            <p:ph type="title"/>
          </p:nvPr>
        </p:nvSpPr>
        <p:spPr/>
        <p:txBody>
          <a:bodyPr/>
          <a:lstStyle/>
          <a:p>
            <a:r>
              <a:rPr lang="en-GB" b="1" dirty="0">
                <a:latin typeface="+mn-lt"/>
              </a:rPr>
              <a:t>Project’s Aims and objective</a:t>
            </a:r>
            <a:endParaRPr lang="en-US" b="1" dirty="0">
              <a:latin typeface="+mn-lt"/>
            </a:endParaRPr>
          </a:p>
        </p:txBody>
      </p:sp>
      <p:sp>
        <p:nvSpPr>
          <p:cNvPr id="4" name="TextBox 3">
            <a:extLst>
              <a:ext uri="{FF2B5EF4-FFF2-40B4-BE49-F238E27FC236}">
                <a16:creationId xmlns:a16="http://schemas.microsoft.com/office/drawing/2014/main" xmlns="" id="{3E5B3E92-D066-F349-A83D-58740645C59D}"/>
              </a:ext>
            </a:extLst>
          </p:cNvPr>
          <p:cNvSpPr txBox="1"/>
          <p:nvPr/>
        </p:nvSpPr>
        <p:spPr>
          <a:xfrm>
            <a:off x="838200" y="1690688"/>
            <a:ext cx="5231859" cy="3139321"/>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Continues conversation.</a:t>
            </a:r>
          </a:p>
          <a:p>
            <a:pPr marL="342900" indent="-342900">
              <a:lnSpc>
                <a:spcPct val="150000"/>
              </a:lnSpc>
              <a:buFont typeface="Wingdings" pitchFamily="2" charset="2"/>
              <a:buChar char="Ø"/>
            </a:pPr>
            <a:r>
              <a:rPr lang="en-US" sz="2400" dirty="0"/>
              <a:t>Keyword detection.</a:t>
            </a:r>
          </a:p>
          <a:p>
            <a:pPr marL="342900" indent="-342900">
              <a:lnSpc>
                <a:spcPct val="150000"/>
              </a:lnSpc>
              <a:buFont typeface="Wingdings" pitchFamily="2" charset="2"/>
              <a:buChar char="Ø"/>
            </a:pPr>
            <a:r>
              <a:rPr lang="en-US" sz="2400" dirty="0"/>
              <a:t>Profile templates.</a:t>
            </a:r>
          </a:p>
          <a:p>
            <a:pPr marL="342900" indent="-342900">
              <a:lnSpc>
                <a:spcPct val="150000"/>
              </a:lnSpc>
              <a:buFont typeface="Wingdings" pitchFamily="2" charset="2"/>
              <a:buChar char="Ø"/>
            </a:pPr>
            <a:r>
              <a:rPr lang="en-US" sz="2400" dirty="0"/>
              <a:t>Storing user data to database.</a:t>
            </a:r>
          </a:p>
          <a:p>
            <a:pPr marL="342900" indent="-342900">
              <a:lnSpc>
                <a:spcPct val="150000"/>
              </a:lnSpc>
              <a:buFont typeface="Wingdings" pitchFamily="2" charset="2"/>
              <a:buChar char="Ø"/>
            </a:pPr>
            <a:r>
              <a:rPr lang="en-US" sz="2400" dirty="0"/>
              <a:t>Crossing platforms app.</a:t>
            </a:r>
          </a:p>
          <a:p>
            <a:pPr marL="285750" indent="-285750">
              <a:buFont typeface="Wingdings" pitchFamily="2" charset="2"/>
              <a:buChar char="ü"/>
            </a:pPr>
            <a:endParaRPr lang="en-US" dirty="0"/>
          </a:p>
        </p:txBody>
      </p:sp>
      <p:sp>
        <p:nvSpPr>
          <p:cNvPr id="5" name="TextBox 4">
            <a:extLst>
              <a:ext uri="{FF2B5EF4-FFF2-40B4-BE49-F238E27FC236}">
                <a16:creationId xmlns:a16="http://schemas.microsoft.com/office/drawing/2014/main" xmlns="" id="{21BA86A2-4BEC-2E48-A3A7-B339A4073520}"/>
              </a:ext>
            </a:extLst>
          </p:cNvPr>
          <p:cNvSpPr txBox="1"/>
          <p:nvPr/>
        </p:nvSpPr>
        <p:spPr>
          <a:xfrm>
            <a:off x="7821039" y="1031131"/>
            <a:ext cx="4015636" cy="2554545"/>
          </a:xfrm>
          <a:prstGeom prst="rect">
            <a:avLst/>
          </a:prstGeom>
          <a:noFill/>
        </p:spPr>
        <p:txBody>
          <a:bodyPr wrap="square" rtlCol="0">
            <a:spAutoFit/>
          </a:bodyPr>
          <a:lstStyle/>
          <a:p>
            <a:r>
              <a:rPr lang="en-US" sz="3200" dirty="0">
                <a:solidFill>
                  <a:srgbClr val="FF0000"/>
                </a:solidFill>
              </a:rPr>
              <a:t>Way of presenting [just suggesting] so  that we all have the same style and slides are consistent </a:t>
            </a:r>
          </a:p>
        </p:txBody>
      </p:sp>
    </p:spTree>
    <p:extLst>
      <p:ext uri="{BB962C8B-B14F-4D97-AF65-F5344CB8AC3E}">
        <p14:creationId xmlns:p14="http://schemas.microsoft.com/office/powerpoint/2010/main" val="7222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BFF67-5002-0548-A853-2710872993A1}"/>
              </a:ext>
            </a:extLst>
          </p:cNvPr>
          <p:cNvSpPr>
            <a:spLocks noGrp="1"/>
          </p:cNvSpPr>
          <p:nvPr>
            <p:ph type="title"/>
          </p:nvPr>
        </p:nvSpPr>
        <p:spPr/>
        <p:txBody>
          <a:bodyPr/>
          <a:lstStyle/>
          <a:p>
            <a:r>
              <a:rPr lang="en-GB" b="1" dirty="0">
                <a:latin typeface="+mn-lt"/>
              </a:rPr>
              <a:t>Existing Alternatives</a:t>
            </a:r>
            <a:endParaRPr lang="en-US" b="1" dirty="0">
              <a:latin typeface="+mn-lt"/>
            </a:endParaRPr>
          </a:p>
        </p:txBody>
      </p:sp>
      <p:sp>
        <p:nvSpPr>
          <p:cNvPr id="3" name="Content Placeholder 2">
            <a:extLst>
              <a:ext uri="{FF2B5EF4-FFF2-40B4-BE49-F238E27FC236}">
                <a16:creationId xmlns:a16="http://schemas.microsoft.com/office/drawing/2014/main" xmlns="" id="{FC1A483C-3D22-AD4A-BFA0-D27E6486F079}"/>
              </a:ext>
            </a:extLst>
          </p:cNvPr>
          <p:cNvSpPr>
            <a:spLocks noGrp="1"/>
          </p:cNvSpPr>
          <p:nvPr>
            <p:ph idx="1"/>
          </p:nvPr>
        </p:nvSpPr>
        <p:spPr>
          <a:xfrm>
            <a:off x="838199" y="1498060"/>
            <a:ext cx="8675451" cy="5019472"/>
          </a:xfrm>
        </p:spPr>
        <p:txBody>
          <a:bodyPr>
            <a:normAutofit fontScale="92500" lnSpcReduction="10000"/>
          </a:bodyPr>
          <a:lstStyle/>
          <a:p>
            <a:pPr marL="0" indent="0">
              <a:buNone/>
            </a:pPr>
            <a:r>
              <a:rPr lang="en-US" dirty="0"/>
              <a:t>As mentioned by (AISB, 2017) organization Mitsuku </a:t>
            </a:r>
            <a:r>
              <a:rPr lang="en-US" dirty="0" err="1"/>
              <a:t>chatbot</a:t>
            </a:r>
            <a:r>
              <a:rPr lang="en-US" dirty="0"/>
              <a:t> is the winner of the </a:t>
            </a:r>
            <a:r>
              <a:rPr lang="en-US" dirty="0" err="1"/>
              <a:t>Loebner</a:t>
            </a:r>
            <a:r>
              <a:rPr lang="en-US" dirty="0"/>
              <a:t> Prize 2017.</a:t>
            </a:r>
          </a:p>
          <a:p>
            <a:pPr marL="0" indent="0">
              <a:buNone/>
            </a:pPr>
            <a:endParaRPr lang="en-US" sz="2400" dirty="0"/>
          </a:p>
          <a:p>
            <a:pPr marL="0" indent="0">
              <a:buNone/>
            </a:pPr>
            <a:r>
              <a:rPr lang="en-US" sz="3000" b="1" dirty="0"/>
              <a:t>A.V.A inspired by Mitsuku in the following advantages:</a:t>
            </a:r>
          </a:p>
          <a:p>
            <a:pPr marL="0" indent="0">
              <a:buNone/>
            </a:pPr>
            <a:endParaRPr lang="en-US" sz="3000" b="1" dirty="0"/>
          </a:p>
          <a:p>
            <a:r>
              <a:rPr lang="en-US" sz="3000" dirty="0"/>
              <a:t>Learning from users.</a:t>
            </a:r>
          </a:p>
          <a:p>
            <a:r>
              <a:rPr lang="en-US" sz="3000" dirty="0"/>
              <a:t>Having :</a:t>
            </a:r>
          </a:p>
          <a:p>
            <a:pPr marL="0" indent="0">
              <a:buNone/>
            </a:pPr>
            <a:r>
              <a:rPr lang="en-US" sz="3000" dirty="0"/>
              <a:t>            1.Webpage.</a:t>
            </a:r>
          </a:p>
          <a:p>
            <a:pPr marL="0" indent="0">
              <a:buNone/>
            </a:pPr>
            <a:r>
              <a:rPr lang="en-US" sz="3000" dirty="0"/>
              <a:t>            2.Personality.</a:t>
            </a:r>
          </a:p>
          <a:p>
            <a:pPr marL="0" indent="0">
              <a:buNone/>
            </a:pPr>
            <a:r>
              <a:rPr lang="en-US" sz="3000" dirty="0"/>
              <a:t>            3.Avatar.</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392401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46F4A2-767F-3143-87C0-2F265F76F8D9}"/>
              </a:ext>
            </a:extLst>
          </p:cNvPr>
          <p:cNvSpPr>
            <a:spLocks noGrp="1"/>
          </p:cNvSpPr>
          <p:nvPr>
            <p:ph idx="1"/>
          </p:nvPr>
        </p:nvSpPr>
        <p:spPr>
          <a:xfrm>
            <a:off x="718279" y="716353"/>
            <a:ext cx="8800475" cy="5684448"/>
          </a:xfrm>
        </p:spPr>
        <p:txBody>
          <a:bodyPr/>
          <a:lstStyle/>
          <a:p>
            <a:pPr marL="0" indent="0">
              <a:buNone/>
            </a:pPr>
            <a:r>
              <a:rPr lang="en-US" b="1" dirty="0"/>
              <a:t>A.V.A improvements comparing to Mitsuku </a:t>
            </a:r>
          </a:p>
          <a:p>
            <a:pPr marL="0" indent="0">
              <a:buNone/>
            </a:pPr>
            <a:endParaRPr lang="en-US" b="1" dirty="0"/>
          </a:p>
          <a:p>
            <a:pPr marL="514350" indent="-514350">
              <a:buFont typeface="+mj-lt"/>
              <a:buAutoNum type="arabicPeriod"/>
            </a:pPr>
            <a:r>
              <a:rPr lang="en-US" dirty="0"/>
              <a:t>Website design </a:t>
            </a:r>
          </a:p>
          <a:p>
            <a:pPr marL="0" indent="0">
              <a:buNone/>
            </a:pPr>
            <a:endParaRPr lang="en-US" dirty="0"/>
          </a:p>
          <a:p>
            <a:endParaRPr lang="en-US" dirty="0"/>
          </a:p>
        </p:txBody>
      </p:sp>
      <p:pic>
        <p:nvPicPr>
          <p:cNvPr id="4" name="Picture 3">
            <a:extLst>
              <a:ext uri="{FF2B5EF4-FFF2-40B4-BE49-F238E27FC236}">
                <a16:creationId xmlns:a16="http://schemas.microsoft.com/office/drawing/2014/main" xmlns="" id="{891F934A-F99F-0C44-B007-C3444D61B6C6}"/>
              </a:ext>
            </a:extLst>
          </p:cNvPr>
          <p:cNvPicPr>
            <a:picLocks noChangeAspect="1"/>
          </p:cNvPicPr>
          <p:nvPr/>
        </p:nvPicPr>
        <p:blipFill>
          <a:blip r:embed="rId2"/>
          <a:stretch>
            <a:fillRect/>
          </a:stretch>
        </p:blipFill>
        <p:spPr>
          <a:xfrm>
            <a:off x="989351" y="2518003"/>
            <a:ext cx="2996654" cy="3880283"/>
          </a:xfrm>
          <a:prstGeom prst="rect">
            <a:avLst/>
          </a:prstGeom>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xmlns="" id="{74E04F5A-3B79-DB48-9270-77E727617A5C}"/>
              </a:ext>
            </a:extLst>
          </p:cNvPr>
          <p:cNvPicPr/>
          <p:nvPr/>
        </p:nvPicPr>
        <p:blipFill rotWithShape="1">
          <a:blip r:embed="rId3"/>
          <a:srcRect l="1" t="5799" r="-468"/>
          <a:stretch/>
        </p:blipFill>
        <p:spPr>
          <a:xfrm>
            <a:off x="4583449" y="2515489"/>
            <a:ext cx="2996654" cy="3882797"/>
          </a:xfrm>
          <a:prstGeom prst="rect">
            <a:avLst/>
          </a:prstGeom>
          <a:effectLst>
            <a:outerShdw blurRad="50800" dist="38100" dir="5400000" algn="t" rotWithShape="0">
              <a:prstClr val="black">
                <a:alpha val="40000"/>
              </a:prstClr>
            </a:outerShdw>
          </a:effectLst>
        </p:spPr>
      </p:pic>
      <p:sp>
        <p:nvSpPr>
          <p:cNvPr id="6" name="TextBox 5">
            <a:extLst>
              <a:ext uri="{FF2B5EF4-FFF2-40B4-BE49-F238E27FC236}">
                <a16:creationId xmlns:a16="http://schemas.microsoft.com/office/drawing/2014/main" xmlns="" id="{4AA5C1A2-C6D2-E14F-B01E-2750CC020EED}"/>
              </a:ext>
            </a:extLst>
          </p:cNvPr>
          <p:cNvSpPr txBox="1"/>
          <p:nvPr/>
        </p:nvSpPr>
        <p:spPr>
          <a:xfrm>
            <a:off x="989351" y="6398286"/>
            <a:ext cx="3323026" cy="369332"/>
          </a:xfrm>
          <a:prstGeom prst="rect">
            <a:avLst/>
          </a:prstGeom>
          <a:noFill/>
        </p:spPr>
        <p:txBody>
          <a:bodyPr wrap="none" rtlCol="0">
            <a:spAutoFit/>
          </a:bodyPr>
          <a:lstStyle/>
          <a:p>
            <a:r>
              <a:rPr lang="en-US" dirty="0"/>
              <a:t>Figure1: Mitsuku home webpage.</a:t>
            </a:r>
          </a:p>
        </p:txBody>
      </p:sp>
      <p:sp>
        <p:nvSpPr>
          <p:cNvPr id="7" name="TextBox 6">
            <a:extLst>
              <a:ext uri="{FF2B5EF4-FFF2-40B4-BE49-F238E27FC236}">
                <a16:creationId xmlns:a16="http://schemas.microsoft.com/office/drawing/2014/main" xmlns="" id="{76EF6EB9-21DB-1D43-A5F3-35076956FCF0}"/>
              </a:ext>
            </a:extLst>
          </p:cNvPr>
          <p:cNvSpPr txBox="1"/>
          <p:nvPr/>
        </p:nvSpPr>
        <p:spPr>
          <a:xfrm>
            <a:off x="4484659" y="6398286"/>
            <a:ext cx="3089820" cy="369332"/>
          </a:xfrm>
          <a:prstGeom prst="rect">
            <a:avLst/>
          </a:prstGeom>
          <a:noFill/>
        </p:spPr>
        <p:txBody>
          <a:bodyPr wrap="none" rtlCol="0">
            <a:spAutoFit/>
          </a:bodyPr>
          <a:lstStyle/>
          <a:p>
            <a:r>
              <a:rPr lang="en-US" dirty="0"/>
              <a:t>Figure 2: A.V.A home webpage.</a:t>
            </a:r>
          </a:p>
        </p:txBody>
      </p:sp>
    </p:spTree>
    <p:extLst>
      <p:ext uri="{BB962C8B-B14F-4D97-AF65-F5344CB8AC3E}">
        <p14:creationId xmlns:p14="http://schemas.microsoft.com/office/powerpoint/2010/main" val="422006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F2ECA9-D1B8-964E-9E86-B144497D715B}"/>
              </a:ext>
            </a:extLst>
          </p:cNvPr>
          <p:cNvSpPr>
            <a:spLocks noGrp="1"/>
          </p:cNvSpPr>
          <p:nvPr>
            <p:ph idx="1"/>
          </p:nvPr>
        </p:nvSpPr>
        <p:spPr>
          <a:xfrm>
            <a:off x="670560" y="560705"/>
            <a:ext cx="10515600" cy="4351338"/>
          </a:xfrm>
        </p:spPr>
        <p:txBody>
          <a:bodyPr/>
          <a:lstStyle/>
          <a:p>
            <a:pPr marL="0" indent="0">
              <a:buNone/>
            </a:pPr>
            <a:r>
              <a:rPr lang="en-US" b="1" dirty="0"/>
              <a:t>Cont’d</a:t>
            </a:r>
          </a:p>
          <a:p>
            <a:pPr marL="0" indent="0">
              <a:buNone/>
            </a:pPr>
            <a:endParaRPr lang="en-US" b="1" dirty="0"/>
          </a:p>
          <a:p>
            <a:pPr marL="0" indent="0">
              <a:buNone/>
            </a:pPr>
            <a:r>
              <a:rPr lang="en-US" dirty="0"/>
              <a:t>2. Google Searching feature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xmlns="" id="{339CC5AE-1F17-F744-82B7-1A6395B335F9}"/>
              </a:ext>
            </a:extLst>
          </p:cNvPr>
          <p:cNvPicPr>
            <a:picLocks noChangeAspect="1"/>
          </p:cNvPicPr>
          <p:nvPr/>
        </p:nvPicPr>
        <p:blipFill>
          <a:blip r:embed="rId2"/>
          <a:stretch>
            <a:fillRect/>
          </a:stretch>
        </p:blipFill>
        <p:spPr>
          <a:xfrm>
            <a:off x="535709" y="2736374"/>
            <a:ext cx="4096936" cy="2348244"/>
          </a:xfrm>
          <a:prstGeom prst="rect">
            <a:avLst/>
          </a:prstGeom>
          <a:effectLst>
            <a:outerShdw blurRad="50800" dist="38100" dir="5400000" algn="t" rotWithShape="0">
              <a:prstClr val="black">
                <a:alpha val="40000"/>
              </a:prstClr>
            </a:outerShdw>
          </a:effectLst>
        </p:spPr>
      </p:pic>
      <p:sp>
        <p:nvSpPr>
          <p:cNvPr id="6" name="TextBox 5">
            <a:extLst>
              <a:ext uri="{FF2B5EF4-FFF2-40B4-BE49-F238E27FC236}">
                <a16:creationId xmlns:a16="http://schemas.microsoft.com/office/drawing/2014/main" xmlns="" id="{18D920FA-4CCE-5D47-A9C5-F459194A43DC}"/>
              </a:ext>
            </a:extLst>
          </p:cNvPr>
          <p:cNvSpPr txBox="1"/>
          <p:nvPr/>
        </p:nvSpPr>
        <p:spPr>
          <a:xfrm>
            <a:off x="535709" y="5252483"/>
            <a:ext cx="3270704" cy="369332"/>
          </a:xfrm>
          <a:prstGeom prst="rect">
            <a:avLst/>
          </a:prstGeom>
          <a:noFill/>
        </p:spPr>
        <p:txBody>
          <a:bodyPr wrap="none" rtlCol="0">
            <a:spAutoFit/>
          </a:bodyPr>
          <a:lstStyle/>
          <a:p>
            <a:r>
              <a:rPr lang="en-US" dirty="0"/>
              <a:t>Figure 3: Mitsuku google search.</a:t>
            </a:r>
          </a:p>
        </p:txBody>
      </p:sp>
      <p:sp>
        <p:nvSpPr>
          <p:cNvPr id="7" name="TextBox 6">
            <a:extLst>
              <a:ext uri="{FF2B5EF4-FFF2-40B4-BE49-F238E27FC236}">
                <a16:creationId xmlns:a16="http://schemas.microsoft.com/office/drawing/2014/main" xmlns="" id="{BD259763-16E6-8E44-8BFF-DB67857246C0}"/>
              </a:ext>
            </a:extLst>
          </p:cNvPr>
          <p:cNvSpPr txBox="1"/>
          <p:nvPr/>
        </p:nvSpPr>
        <p:spPr>
          <a:xfrm>
            <a:off x="5273650" y="5266539"/>
            <a:ext cx="2979790" cy="369332"/>
          </a:xfrm>
          <a:prstGeom prst="rect">
            <a:avLst/>
          </a:prstGeom>
          <a:noFill/>
        </p:spPr>
        <p:txBody>
          <a:bodyPr wrap="none" rtlCol="0">
            <a:spAutoFit/>
          </a:bodyPr>
          <a:lstStyle/>
          <a:p>
            <a:r>
              <a:rPr lang="en-US" dirty="0"/>
              <a:t>Figure 4: A.V.A google search. </a:t>
            </a:r>
          </a:p>
        </p:txBody>
      </p:sp>
      <p:sp>
        <p:nvSpPr>
          <p:cNvPr id="2" name="TextBox 1">
            <a:extLst>
              <a:ext uri="{FF2B5EF4-FFF2-40B4-BE49-F238E27FC236}">
                <a16:creationId xmlns:a16="http://schemas.microsoft.com/office/drawing/2014/main" xmlns="" id="{3961BDB7-735C-EB41-A4E2-80FFFBB3EE41}"/>
              </a:ext>
            </a:extLst>
          </p:cNvPr>
          <p:cNvSpPr txBox="1"/>
          <p:nvPr/>
        </p:nvSpPr>
        <p:spPr>
          <a:xfrm>
            <a:off x="6007919" y="3022169"/>
            <a:ext cx="5424883" cy="523220"/>
          </a:xfrm>
          <a:prstGeom prst="rect">
            <a:avLst/>
          </a:prstGeom>
          <a:noFill/>
        </p:spPr>
        <p:txBody>
          <a:bodyPr wrap="none" rtlCol="0">
            <a:spAutoFit/>
          </a:bodyPr>
          <a:lstStyle/>
          <a:p>
            <a:r>
              <a:rPr lang="en-US" sz="2800" dirty="0" err="1">
                <a:solidFill>
                  <a:srgbClr val="FF0000"/>
                </a:solidFill>
              </a:rPr>
              <a:t>Img</a:t>
            </a:r>
            <a:r>
              <a:rPr lang="en-US" sz="2800" dirty="0">
                <a:solidFill>
                  <a:srgbClr val="FF0000"/>
                </a:solidFill>
              </a:rPr>
              <a:t> missing the zip file not opening </a:t>
            </a:r>
          </a:p>
        </p:txBody>
      </p:sp>
    </p:spTree>
    <p:extLst>
      <p:ext uri="{BB962C8B-B14F-4D97-AF65-F5344CB8AC3E}">
        <p14:creationId xmlns:p14="http://schemas.microsoft.com/office/powerpoint/2010/main" val="419421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FFF592-2F60-9F43-B039-2DB56C637E62}"/>
              </a:ext>
            </a:extLst>
          </p:cNvPr>
          <p:cNvSpPr>
            <a:spLocks noGrp="1"/>
          </p:cNvSpPr>
          <p:nvPr>
            <p:ph idx="1"/>
          </p:nvPr>
        </p:nvSpPr>
        <p:spPr>
          <a:xfrm>
            <a:off x="616527" y="661843"/>
            <a:ext cx="10515600" cy="4351338"/>
          </a:xfrm>
        </p:spPr>
        <p:txBody>
          <a:bodyPr/>
          <a:lstStyle/>
          <a:p>
            <a:pPr marL="0" indent="0">
              <a:buNone/>
            </a:pPr>
            <a:r>
              <a:rPr lang="en-US" b="1" dirty="0"/>
              <a:t>Cont’d</a:t>
            </a:r>
          </a:p>
          <a:p>
            <a:pPr marL="0" indent="0">
              <a:buNone/>
            </a:pPr>
            <a:endParaRPr lang="en-US" b="1" dirty="0"/>
          </a:p>
          <a:p>
            <a:pPr marL="0" indent="0">
              <a:buNone/>
            </a:pPr>
            <a:r>
              <a:rPr lang="en-US" dirty="0"/>
              <a:t>3. “Typing” feature </a:t>
            </a:r>
          </a:p>
          <a:p>
            <a:pPr marL="0" indent="0">
              <a:buNone/>
            </a:pPr>
            <a:endParaRPr lang="en-US" dirty="0"/>
          </a:p>
        </p:txBody>
      </p:sp>
      <p:pic>
        <p:nvPicPr>
          <p:cNvPr id="2" name="1">
            <a:hlinkClick r:id="" action="ppaction://media"/>
            <a:extLst>
              <a:ext uri="{FF2B5EF4-FFF2-40B4-BE49-F238E27FC236}">
                <a16:creationId xmlns:a16="http://schemas.microsoft.com/office/drawing/2014/main" xmlns="" id="{B1BF3917-C10B-2347-8B4A-479D0A524E5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r="2779" b="7220"/>
          <a:stretch/>
        </p:blipFill>
        <p:spPr>
          <a:xfrm>
            <a:off x="616527" y="2583987"/>
            <a:ext cx="4754199" cy="2824922"/>
          </a:xfrm>
          <a:prstGeom prst="rect">
            <a:avLst/>
          </a:prstGeom>
        </p:spPr>
      </p:pic>
      <p:sp>
        <p:nvSpPr>
          <p:cNvPr id="4" name="TextBox 3">
            <a:extLst>
              <a:ext uri="{FF2B5EF4-FFF2-40B4-BE49-F238E27FC236}">
                <a16:creationId xmlns:a16="http://schemas.microsoft.com/office/drawing/2014/main" xmlns="" id="{C618E1CE-F3AE-D84B-8961-5F145D6E79B1}"/>
              </a:ext>
            </a:extLst>
          </p:cNvPr>
          <p:cNvSpPr txBox="1"/>
          <p:nvPr/>
        </p:nvSpPr>
        <p:spPr>
          <a:xfrm>
            <a:off x="6778875" y="3068664"/>
            <a:ext cx="4698787" cy="800219"/>
          </a:xfrm>
          <a:prstGeom prst="rect">
            <a:avLst/>
          </a:prstGeom>
          <a:noFill/>
        </p:spPr>
        <p:txBody>
          <a:bodyPr wrap="none" rtlCol="0">
            <a:spAutoFit/>
          </a:bodyPr>
          <a:lstStyle/>
          <a:p>
            <a:r>
              <a:rPr lang="en-US" sz="2800" dirty="0">
                <a:solidFill>
                  <a:srgbClr val="FF0000"/>
                </a:solidFill>
              </a:rPr>
              <a:t>Video missing here same issue </a:t>
            </a:r>
          </a:p>
          <a:p>
            <a:endParaRPr lang="en-US" dirty="0"/>
          </a:p>
        </p:txBody>
      </p:sp>
      <p:sp>
        <p:nvSpPr>
          <p:cNvPr id="5" name="TextBox 4">
            <a:extLst>
              <a:ext uri="{FF2B5EF4-FFF2-40B4-BE49-F238E27FC236}">
                <a16:creationId xmlns:a16="http://schemas.microsoft.com/office/drawing/2014/main" xmlns="" id="{047ECAF2-165A-3C42-B8BD-620E1FB06E68}"/>
              </a:ext>
            </a:extLst>
          </p:cNvPr>
          <p:cNvSpPr txBox="1"/>
          <p:nvPr/>
        </p:nvSpPr>
        <p:spPr>
          <a:xfrm>
            <a:off x="616527" y="5224243"/>
            <a:ext cx="2563972" cy="369332"/>
          </a:xfrm>
          <a:prstGeom prst="rect">
            <a:avLst/>
          </a:prstGeom>
          <a:noFill/>
        </p:spPr>
        <p:txBody>
          <a:bodyPr wrap="none" rtlCol="0">
            <a:spAutoFit/>
          </a:bodyPr>
          <a:lstStyle/>
          <a:p>
            <a:r>
              <a:rPr lang="en-US" dirty="0"/>
              <a:t>Figure 5: </a:t>
            </a:r>
            <a:r>
              <a:rPr lang="en-US" dirty="0" err="1"/>
              <a:t>Mitsuku</a:t>
            </a:r>
            <a:r>
              <a:rPr lang="en-US" dirty="0"/>
              <a:t> typing.</a:t>
            </a:r>
          </a:p>
        </p:txBody>
      </p:sp>
      <p:sp>
        <p:nvSpPr>
          <p:cNvPr id="6" name="TextBox 5">
            <a:extLst>
              <a:ext uri="{FF2B5EF4-FFF2-40B4-BE49-F238E27FC236}">
                <a16:creationId xmlns:a16="http://schemas.microsoft.com/office/drawing/2014/main" xmlns="" id="{46217A5A-D61B-CF4A-8267-B6703AB0DA4C}"/>
              </a:ext>
            </a:extLst>
          </p:cNvPr>
          <p:cNvSpPr txBox="1"/>
          <p:nvPr/>
        </p:nvSpPr>
        <p:spPr>
          <a:xfrm>
            <a:off x="5874327" y="5224243"/>
            <a:ext cx="2224968" cy="369332"/>
          </a:xfrm>
          <a:prstGeom prst="rect">
            <a:avLst/>
          </a:prstGeom>
          <a:noFill/>
        </p:spPr>
        <p:txBody>
          <a:bodyPr wrap="none" rtlCol="0">
            <a:spAutoFit/>
          </a:bodyPr>
          <a:lstStyle/>
          <a:p>
            <a:r>
              <a:rPr lang="en-US" dirty="0"/>
              <a:t>Figure 6: A.V.A typing.</a:t>
            </a:r>
          </a:p>
        </p:txBody>
      </p:sp>
    </p:spTree>
    <p:extLst>
      <p:ext uri="{BB962C8B-B14F-4D97-AF65-F5344CB8AC3E}">
        <p14:creationId xmlns:p14="http://schemas.microsoft.com/office/powerpoint/2010/main" val="258821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5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{8B1E8375-7A24-6B48-B906-0411768573DA}tf10001063</Template>
  <TotalTime>721</TotalTime>
  <Words>395</Words>
  <Application>Microsoft Office PowerPoint</Application>
  <PresentationFormat>Widescreen</PresentationFormat>
  <Paragraphs>118</Paragraphs>
  <Slides>16</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Presentation outlines </vt:lpstr>
      <vt:lpstr>Introduction </vt:lpstr>
      <vt:lpstr>PowerPoint Presentation</vt:lpstr>
      <vt:lpstr>Project’s Aims and objective</vt:lpstr>
      <vt:lpstr>Existing Alternatives</vt:lpstr>
      <vt:lpstr>PowerPoint Presentation</vt:lpstr>
      <vt:lpstr>PowerPoint Presentation</vt:lpstr>
      <vt:lpstr>PowerPoint Presentation</vt:lpstr>
      <vt:lpstr>development approach</vt:lpstr>
      <vt:lpstr>Results </vt:lpstr>
      <vt:lpstr>limitations and ideas for future work as a minimum </vt:lpstr>
      <vt:lpstr>Conclusion </vt:lpstr>
      <vt:lpstr>References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Jia Ren Goh</cp:lastModifiedBy>
  <cp:revision>29</cp:revision>
  <dcterms:created xsi:type="dcterms:W3CDTF">2018-02-28T19:01:23Z</dcterms:created>
  <dcterms:modified xsi:type="dcterms:W3CDTF">2018-03-21T19:56:16Z</dcterms:modified>
</cp:coreProperties>
</file>