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6805600" cy="9944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hoH2xUVaYDuw03gSa/mPf5ytEy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26BFDA-1A35-41B6-8770-501742E04A8A}">
  <a:tblStyle styleId="{2A26BFDA-1A35-41B6-8770-501742E04A8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9E7E7"/>
          </a:solidFill>
        </a:fill>
      </a:tcStyle>
    </a:wholeTbl>
    <a:band1H>
      <a:tcTxStyle/>
      <a:tcStyle>
        <a:fill>
          <a:solidFill>
            <a:srgbClr val="F3CCCB"/>
          </a:solidFill>
        </a:fill>
      </a:tcStyle>
    </a:band1H>
    <a:band2H>
      <a:tcTxStyle/>
    </a:band2H>
    <a:band1V>
      <a:tcTxStyle/>
      <a:tcStyle>
        <a:fill>
          <a:solidFill>
            <a:srgbClr val="F3CCC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03F32EE-33D5-456A-AD0E-0E9857991F3A}" styleName="Table_1">
    <a:wholeTbl>
      <a:tcTxStyle b="off" i="off">
        <a:font>
          <a:latin typeface="Arial"/>
          <a:ea typeface="Arial"/>
          <a:cs typeface="Arial"/>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2F2F2"/>
          </a:solidFill>
        </a:fill>
      </a:tcStyle>
    </a:wholeTbl>
    <a:band1H>
      <a:tcTxStyle/>
      <a:tcStyle>
        <a:fill>
          <a:solidFill>
            <a:srgbClr val="E5E5E5"/>
          </a:solidFill>
        </a:fill>
      </a:tcStyle>
    </a:band1H>
    <a:band2H>
      <a:tcTxStyle/>
    </a:band2H>
    <a:band1V>
      <a:tcTxStyle/>
      <a:tcStyle>
        <a:fill>
          <a:solidFill>
            <a:srgbClr val="E5E5E5"/>
          </a:solidFill>
        </a:fill>
      </a:tcStyle>
    </a:band1V>
    <a:band2V>
      <a:tcTxStyle/>
    </a:band2V>
    <a:lastCol>
      <a:tcTxStyle b="on" i="off"/>
    </a:lastCol>
    <a:firstCol>
      <a:tcTxStyle b="on" i="off"/>
    </a:firstCol>
    <a:lastRow>
      <a:tcTxStyle b="on" i="off"/>
      <a:tcStyle>
        <a:tcBdr>
          <a:top>
            <a:ln cap="flat" cmpd="sng" w="25400">
              <a:solidFill>
                <a:schemeClr val="accent6"/>
              </a:solidFill>
              <a:prstDash val="solid"/>
              <a:round/>
              <a:headEnd len="sm" w="sm" type="none"/>
              <a:tailEnd len="sm" w="sm" type="none"/>
            </a:ln>
          </a:top>
        </a:tcBdr>
        <a:fill>
          <a:solidFill>
            <a:srgbClr val="F2F2F2"/>
          </a:solidFill>
        </a:fill>
      </a:tcStyle>
    </a:lastRow>
    <a:seCell>
      <a:tcTxStyle/>
    </a:seCell>
    <a:swCell>
      <a:tcTxStyle/>
    </a:swCell>
    <a:firstRow>
      <a:tcTxStyle b="on" i="off"/>
      <a:tcStyle>
        <a:fill>
          <a:solidFill>
            <a:srgbClr val="F2F2F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710206554748075"/>
          <c:y val="2.0182548769857776E-2"/>
          <c:w val="0.53599596541577621"/>
          <c:h val="0.92311053919491159"/>
        </c:manualLayout>
      </c:layout>
      <c:barChart>
        <c:barDir val="bar"/>
        <c:grouping val="clustered"/>
        <c:varyColors val="0"/>
        <c:ser>
          <c:idx val="0"/>
          <c:order val="0"/>
          <c:tx>
            <c:strRef>
              <c:f>Sheet1!$B$1</c:f>
              <c:strCache>
                <c:ptCount val="1"/>
                <c:pt idx="0">
                  <c:v>Twitter</c:v>
                </c:pt>
              </c:strCache>
            </c:strRef>
          </c:tx>
          <c:spPr>
            <a:solidFill>
              <a:srgbClr val="00FFCC"/>
            </a:solidFill>
            <a:ln>
              <a:noFill/>
            </a:ln>
          </c:spPr>
          <c:invertIfNegative val="0"/>
          <c:dLbls>
            <c:spPr>
              <a:noFill/>
              <a:ln>
                <a:noFill/>
              </a:ln>
              <a:effectLst/>
            </c:spPr>
            <c:txPr>
              <a:bodyPr/>
              <a:lstStyle/>
              <a:p>
                <a:pPr algn="ct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Other</c:v>
                </c:pt>
                <c:pt idx="1">
                  <c:v>Help with completing application form</c:v>
                </c:pt>
                <c:pt idx="2">
                  <c:v>To make a change to my application</c:v>
                </c:pt>
                <c:pt idx="3">
                  <c:v>To discuss evidence</c:v>
                </c:pt>
                <c:pt idx="4">
                  <c:v>To find out if I am eligible for student finance</c:v>
                </c:pt>
                <c:pt idx="5">
                  <c:v>To find out the progress of my application</c:v>
                </c:pt>
                <c:pt idx="6">
                  <c:v>To ask a question about my payments</c:v>
                </c:pt>
              </c:strCache>
            </c:strRef>
          </c:cat>
          <c:val>
            <c:numRef>
              <c:f>Sheet1!$B$2:$B$8</c:f>
              <c:numCache>
                <c:formatCode>0%</c:formatCode>
                <c:ptCount val="7"/>
                <c:pt idx="0">
                  <c:v>0.17700000000000005</c:v>
                </c:pt>
                <c:pt idx="1">
                  <c:v>5.9000000000000011E-2</c:v>
                </c:pt>
                <c:pt idx="2">
                  <c:v>0.12100000000000002</c:v>
                </c:pt>
                <c:pt idx="3">
                  <c:v>0.15700000000000006</c:v>
                </c:pt>
                <c:pt idx="4">
                  <c:v>0.16200000000000001</c:v>
                </c:pt>
                <c:pt idx="5">
                  <c:v>0.26200000000000001</c:v>
                </c:pt>
                <c:pt idx="6">
                  <c:v>0.3570000000000001</c:v>
                </c:pt>
              </c:numCache>
            </c:numRef>
          </c:val>
          <c:extLst>
            <c:ext xmlns:c16="http://schemas.microsoft.com/office/drawing/2014/chart" uri="{C3380CC4-5D6E-409C-BE32-E72D297353CC}">
              <c16:uniqueId val="{00000000-0E4D-B447-9774-98725465E3FB}"/>
            </c:ext>
          </c:extLst>
        </c:ser>
        <c:ser>
          <c:idx val="1"/>
          <c:order val="1"/>
          <c:tx>
            <c:strRef>
              <c:f>Sheet1!$C$1</c:f>
              <c:strCache>
                <c:ptCount val="1"/>
                <c:pt idx="0">
                  <c:v>Facebook</c:v>
                </c:pt>
              </c:strCache>
            </c:strRef>
          </c:tx>
          <c:spPr>
            <a:solidFill>
              <a:srgbClr val="00877C"/>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Sheet1!$A$2:$A$8</c:f>
              <c:strCache>
                <c:ptCount val="7"/>
                <c:pt idx="0">
                  <c:v>Other</c:v>
                </c:pt>
                <c:pt idx="1">
                  <c:v>Help with completing application form</c:v>
                </c:pt>
                <c:pt idx="2">
                  <c:v>To make a change to my application</c:v>
                </c:pt>
                <c:pt idx="3">
                  <c:v>To discuss evidence</c:v>
                </c:pt>
                <c:pt idx="4">
                  <c:v>To find out if I am eligible for student finance</c:v>
                </c:pt>
                <c:pt idx="5">
                  <c:v>To find out the progress of my application</c:v>
                </c:pt>
                <c:pt idx="6">
                  <c:v>To ask a question about my payments</c:v>
                </c:pt>
              </c:strCache>
            </c:strRef>
          </c:cat>
          <c:val>
            <c:numRef>
              <c:f>Sheet1!$C$2:$C$8</c:f>
              <c:numCache>
                <c:formatCode>0%</c:formatCode>
                <c:ptCount val="7"/>
                <c:pt idx="0">
                  <c:v>0.19800000000000001</c:v>
                </c:pt>
                <c:pt idx="1">
                  <c:v>8.6000000000000021E-2</c:v>
                </c:pt>
                <c:pt idx="2">
                  <c:v>0.10299999999999998</c:v>
                </c:pt>
                <c:pt idx="3">
                  <c:v>0.13200000000000001</c:v>
                </c:pt>
                <c:pt idx="4">
                  <c:v>0.17900000000000005</c:v>
                </c:pt>
                <c:pt idx="5">
                  <c:v>0.23500000000000001</c:v>
                </c:pt>
                <c:pt idx="6">
                  <c:v>0.32600000000000012</c:v>
                </c:pt>
              </c:numCache>
            </c:numRef>
          </c:val>
          <c:extLst>
            <c:ext xmlns:c16="http://schemas.microsoft.com/office/drawing/2014/chart" uri="{C3380CC4-5D6E-409C-BE32-E72D297353CC}">
              <c16:uniqueId val="{00000001-0E4D-B447-9774-98725465E3FB}"/>
            </c:ext>
          </c:extLst>
        </c:ser>
        <c:dLbls>
          <c:showLegendKey val="0"/>
          <c:showVal val="0"/>
          <c:showCatName val="0"/>
          <c:showSerName val="0"/>
          <c:showPercent val="0"/>
          <c:showBubbleSize val="0"/>
        </c:dLbls>
        <c:gapWidth val="60"/>
        <c:axId val="172784640"/>
        <c:axId val="176759168"/>
      </c:barChart>
      <c:catAx>
        <c:axId val="172784640"/>
        <c:scaling>
          <c:orientation val="minMax"/>
        </c:scaling>
        <c:delete val="0"/>
        <c:axPos val="l"/>
        <c:numFmt formatCode="General" sourceLinked="1"/>
        <c:majorTickMark val="out"/>
        <c:minorTickMark val="none"/>
        <c:tickLblPos val="nextTo"/>
        <c:txPr>
          <a:bodyPr/>
          <a:lstStyle/>
          <a:p>
            <a:pPr algn="just">
              <a:defRPr/>
            </a:pPr>
            <a:endParaRPr lang="en-US"/>
          </a:p>
        </c:txPr>
        <c:crossAx val="176759168"/>
        <c:crosses val="autoZero"/>
        <c:auto val="1"/>
        <c:lblAlgn val="ctr"/>
        <c:lblOffset val="100"/>
        <c:noMultiLvlLbl val="0"/>
      </c:catAx>
      <c:valAx>
        <c:axId val="176759168"/>
        <c:scaling>
          <c:orientation val="minMax"/>
          <c:max val="0.5"/>
        </c:scaling>
        <c:delete val="0"/>
        <c:axPos val="b"/>
        <c:numFmt formatCode="0%" sourceLinked="1"/>
        <c:majorTickMark val="none"/>
        <c:minorTickMark val="none"/>
        <c:tickLblPos val="none"/>
        <c:spPr>
          <a:ln>
            <a:noFill/>
          </a:ln>
        </c:spPr>
        <c:crossAx val="172784640"/>
        <c:crosses val="autoZero"/>
        <c:crossBetween val="between"/>
      </c:valAx>
      <c:spPr>
        <a:noFill/>
        <a:ln w="25410">
          <a:noFill/>
        </a:ln>
      </c:spPr>
    </c:plotArea>
    <c:legend>
      <c:legendPos val="r"/>
      <c:layout>
        <c:manualLayout>
          <c:xMode val="edge"/>
          <c:yMode val="edge"/>
          <c:x val="0.60041419796311546"/>
          <c:y val="0.50941427729338684"/>
          <c:w val="0.14814259768238319"/>
          <c:h val="0.20436697604842122"/>
        </c:manualLayout>
      </c:layout>
      <c:overlay val="0"/>
    </c:legend>
    <c:plotVisOnly val="1"/>
    <c:dispBlanksAs val="gap"/>
    <c:showDLblsOverMax val="0"/>
  </c:chart>
  <c:txPr>
    <a:bodyPr/>
    <a:lstStyle/>
    <a:p>
      <a:pPr>
        <a:defRPr sz="1000">
          <a:latin typeface="Calibri" panose="020F0502020204030204" pitchFamily="34" charset="0"/>
          <a:cs typeface="Calibri" panose="020F0502020204030204" pitchFamily="34"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9099" cy="4989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4939" y="0"/>
            <a:ext cx="2949099" cy="4989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20688"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62" y="4785598"/>
            <a:ext cx="5444490" cy="391548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5170"/>
            <a:ext cx="2949099" cy="49893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4939" y="9445170"/>
            <a:ext cx="2949099" cy="49893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 name="Google Shape;30;p1: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0562" y="4785598"/>
            <a:ext cx="5444490" cy="391548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420688"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1: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3: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4: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5: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7: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8: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p:nvPr>
            <p:ph idx="2" type="sldImg"/>
          </p:nvPr>
        </p:nvSpPr>
        <p:spPr>
          <a:xfrm>
            <a:off x="88900" y="746125"/>
            <a:ext cx="6627813" cy="37290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9:notes"/>
          <p:cNvSpPr txBox="1"/>
          <p:nvPr>
            <p:ph idx="1" type="body"/>
          </p:nvPr>
        </p:nvSpPr>
        <p:spPr>
          <a:xfrm>
            <a:off x="680562" y="4723448"/>
            <a:ext cx="5444490" cy="44748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ite">
  <p:cSld name="Title Slide White">
    <p:bg>
      <p:bgPr>
        <a:solidFill>
          <a:schemeClr val="lt1"/>
        </a:solidFill>
      </p:bgPr>
    </p:bg>
    <p:spTree>
      <p:nvGrpSpPr>
        <p:cNvPr id="17" name="Shape 17"/>
        <p:cNvGrpSpPr/>
        <p:nvPr/>
      </p:nvGrpSpPr>
      <p:grpSpPr>
        <a:xfrm>
          <a:off x="0" y="0"/>
          <a:ext cx="0" cy="0"/>
          <a:chOff x="0" y="0"/>
          <a:chExt cx="0" cy="0"/>
        </a:xfrm>
      </p:grpSpPr>
      <p:sp>
        <p:nvSpPr>
          <p:cNvPr id="18" name="Google Shape;18;p14"/>
          <p:cNvSpPr/>
          <p:nvPr/>
        </p:nvSpPr>
        <p:spPr>
          <a:xfrm>
            <a:off x="-5600" y="0"/>
            <a:ext cx="12203200" cy="4472800"/>
          </a:xfrm>
          <a:prstGeom prst="rect">
            <a:avLst/>
          </a:prstGeom>
          <a:solidFill>
            <a:srgbClr val="008E80"/>
          </a:solidFill>
          <a:ln cap="flat" cmpd="sng" w="9525">
            <a:solidFill>
              <a:srgbClr val="008E8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9" name="Google Shape;19;p14"/>
          <p:cNvSpPr txBox="1"/>
          <p:nvPr>
            <p:ph type="ctrTitle"/>
          </p:nvPr>
        </p:nvSpPr>
        <p:spPr>
          <a:xfrm>
            <a:off x="410952" y="2710131"/>
            <a:ext cx="5685200" cy="11820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800"/>
              </a:spcBef>
              <a:spcAft>
                <a:spcPts val="0"/>
              </a:spcAft>
              <a:buClr>
                <a:srgbClr val="D9D9D9"/>
              </a:buClr>
              <a:buSzPts val="4267"/>
              <a:buFont typeface="Calibri"/>
              <a:buNone/>
              <a:defRPr b="0" i="0" sz="4267" u="none" cap="none" strike="noStrike">
                <a:solidFill>
                  <a:srgbClr val="D9D9D9"/>
                </a:solidFill>
                <a:latin typeface="Calibri"/>
                <a:ea typeface="Calibri"/>
                <a:cs typeface="Calibri"/>
                <a:sym typeface="Calibri"/>
              </a:defRPr>
            </a:lvl1pPr>
            <a:lvl2pPr lvl="1">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2pPr>
            <a:lvl3pPr lvl="2">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3pPr>
            <a:lvl4pPr lvl="3">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4pPr>
            <a:lvl5pPr lvl="4">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5pPr>
            <a:lvl6pPr lvl="5">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6pPr>
            <a:lvl7pPr lvl="6">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7pPr>
            <a:lvl8pPr lvl="7">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8pPr>
            <a:lvl9pPr lvl="8">
              <a:spcBef>
                <a:spcPts val="0"/>
              </a:spcBef>
              <a:spcAft>
                <a:spcPts val="0"/>
              </a:spcAft>
              <a:buClr>
                <a:srgbClr val="D9D9D9"/>
              </a:buClr>
              <a:buSzPts val="2400"/>
              <a:buFont typeface="Calibri"/>
              <a:buNone/>
              <a:defRPr sz="2400">
                <a:solidFill>
                  <a:srgbClr val="D9D9D9"/>
                </a:solidFill>
                <a:latin typeface="Calibri"/>
                <a:ea typeface="Calibri"/>
                <a:cs typeface="Calibri"/>
                <a:sym typeface="Calibri"/>
              </a:defRPr>
            </a:lvl9pPr>
          </a:lstStyle>
          <a:p/>
        </p:txBody>
      </p:sp>
      <p:sp>
        <p:nvSpPr>
          <p:cNvPr id="20" name="Google Shape;20;p14"/>
          <p:cNvSpPr txBox="1"/>
          <p:nvPr>
            <p:ph idx="1" type="subTitle"/>
          </p:nvPr>
        </p:nvSpPr>
        <p:spPr>
          <a:xfrm>
            <a:off x="410952" y="1505625"/>
            <a:ext cx="5676400" cy="11820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800"/>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1pPr>
            <a:lvl2pPr lvl="1" marR="0" rtl="0" algn="ctr">
              <a:lnSpc>
                <a:spcPct val="100000"/>
              </a:lnSpc>
              <a:spcBef>
                <a:spcPts val="267"/>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2pPr>
            <a:lvl3pPr lvl="2" marR="0" rtl="0" algn="ctr">
              <a:lnSpc>
                <a:spcPct val="100000"/>
              </a:lnSpc>
              <a:spcBef>
                <a:spcPts val="240"/>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3pPr>
            <a:lvl4pPr lvl="3" marR="0" rtl="0" algn="ctr">
              <a:lnSpc>
                <a:spcPct val="100000"/>
              </a:lnSpc>
              <a:spcBef>
                <a:spcPts val="213"/>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4pPr>
            <a:lvl5pPr lvl="4" marR="0" rtl="0" algn="ctr">
              <a:lnSpc>
                <a:spcPct val="100000"/>
              </a:lnSpc>
              <a:spcBef>
                <a:spcPts val="187"/>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5pPr>
            <a:lvl6pPr lvl="5" marR="0" rtl="0" algn="ctr">
              <a:lnSpc>
                <a:spcPct val="100000"/>
              </a:lnSpc>
              <a:spcBef>
                <a:spcPts val="533"/>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6pPr>
            <a:lvl7pPr lvl="6" marR="0" rtl="0" algn="ctr">
              <a:lnSpc>
                <a:spcPct val="100000"/>
              </a:lnSpc>
              <a:spcBef>
                <a:spcPts val="533"/>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7pPr>
            <a:lvl8pPr lvl="7" marR="0" rtl="0" algn="ctr">
              <a:lnSpc>
                <a:spcPct val="100000"/>
              </a:lnSpc>
              <a:spcBef>
                <a:spcPts val="533"/>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8pPr>
            <a:lvl9pPr lvl="8" marR="0" rtl="0" algn="ctr">
              <a:lnSpc>
                <a:spcPct val="100000"/>
              </a:lnSpc>
              <a:spcBef>
                <a:spcPts val="533"/>
              </a:spcBef>
              <a:spcAft>
                <a:spcPts val="0"/>
              </a:spcAft>
              <a:buClr>
                <a:srgbClr val="FFFFFF"/>
              </a:buClr>
              <a:buSzPts val="4800"/>
              <a:buFont typeface="Calibri"/>
              <a:buNone/>
              <a:defRPr b="0" i="0" sz="4800" u="none" cap="none" strike="noStrike">
                <a:solidFill>
                  <a:srgbClr val="FFFFFF"/>
                </a:solidFill>
                <a:latin typeface="Calibri"/>
                <a:ea typeface="Calibri"/>
                <a:cs typeface="Calibri"/>
                <a:sym typeface="Calibri"/>
              </a:defRPr>
            </a:lvl9pPr>
          </a:lstStyle>
          <a:p/>
        </p:txBody>
      </p:sp>
      <p:sp>
        <p:nvSpPr>
          <p:cNvPr id="21" name="Google Shape;21;p14"/>
          <p:cNvSpPr txBox="1"/>
          <p:nvPr>
            <p:ph idx="10" type="dt"/>
          </p:nvPr>
        </p:nvSpPr>
        <p:spPr>
          <a:xfrm>
            <a:off x="565427" y="7034692"/>
            <a:ext cx="2844800" cy="365200"/>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rgbClr val="888888"/>
              </a:buClr>
              <a:buSzPts val="1600"/>
              <a:buFont typeface="Arial"/>
              <a:buNone/>
              <a:defRPr sz="1600">
                <a:solidFill>
                  <a:srgbClr val="888888"/>
                </a:solidFill>
                <a:latin typeface="Arial"/>
                <a:ea typeface="Arial"/>
                <a:cs typeface="Arial"/>
                <a:sym typeface="Arial"/>
              </a:defRPr>
            </a:lvl1pPr>
            <a:lvl2pPr lvl="1"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2" name="Google Shape;22;p14"/>
          <p:cNvSpPr txBox="1"/>
          <p:nvPr>
            <p:ph idx="11" type="ftr"/>
          </p:nvPr>
        </p:nvSpPr>
        <p:spPr>
          <a:xfrm>
            <a:off x="402225" y="7700240"/>
            <a:ext cx="3860800" cy="123200"/>
          </a:xfrm>
          <a:prstGeom prst="rect">
            <a:avLst/>
          </a:prstGeom>
          <a:noFill/>
          <a:ln>
            <a:noFill/>
          </a:ln>
        </p:spPr>
        <p:txBody>
          <a:bodyPr anchorCtr="0" anchor="ctr" bIns="91425" lIns="91425" spcFirstLastPara="1" rIns="91425" wrap="square" tIns="91425">
            <a:noAutofit/>
          </a:bodyPr>
          <a:lstStyle>
            <a:lvl1pPr lvl="0" marR="0" algn="l">
              <a:spcBef>
                <a:spcPts val="0"/>
              </a:spcBef>
              <a:spcAft>
                <a:spcPts val="0"/>
              </a:spcAft>
              <a:buClr>
                <a:schemeClr val="lt2"/>
              </a:buClr>
              <a:buSzPts val="800"/>
              <a:buFont typeface="Arial"/>
              <a:buNone/>
              <a:defRPr sz="800">
                <a:solidFill>
                  <a:schemeClr val="lt2"/>
                </a:solidFill>
                <a:latin typeface="Arial"/>
                <a:ea typeface="Arial"/>
                <a:cs typeface="Arial"/>
                <a:sym typeface="Arial"/>
              </a:defRPr>
            </a:lvl1pPr>
            <a:lvl2pPr lvl="1"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23" name="Google Shape;23;p14"/>
          <p:cNvSpPr txBox="1"/>
          <p:nvPr>
            <p:ph idx="12" type="sldNum"/>
          </p:nvPr>
        </p:nvSpPr>
        <p:spPr>
          <a:xfrm>
            <a:off x="8907052" y="7332628"/>
            <a:ext cx="2844800" cy="164000"/>
          </a:xfrm>
          <a:prstGeom prst="rect">
            <a:avLst/>
          </a:prstGeom>
          <a:noFill/>
          <a:ln>
            <a:noFill/>
          </a:ln>
        </p:spPr>
        <p:txBody>
          <a:bodyPr anchorCtr="0" anchor="ctr" bIns="0" lIns="0" spcFirstLastPara="1" rIns="0" wrap="square" tIns="0">
            <a:noAutofit/>
          </a:bodyPr>
          <a:lstStyle>
            <a:lvl1pPr indent="0" lvl="0" marL="0" algn="r">
              <a:spcBef>
                <a:spcPts val="0"/>
              </a:spcBef>
              <a:buNone/>
              <a:defRPr sz="1067">
                <a:solidFill>
                  <a:srgbClr val="000000"/>
                </a:solidFill>
              </a:defRPr>
            </a:lvl1pPr>
            <a:lvl2pPr indent="0" lvl="1" marL="0" algn="r">
              <a:spcBef>
                <a:spcPts val="0"/>
              </a:spcBef>
              <a:buNone/>
              <a:defRPr sz="1067">
                <a:solidFill>
                  <a:srgbClr val="000000"/>
                </a:solidFill>
              </a:defRPr>
            </a:lvl2pPr>
            <a:lvl3pPr indent="0" lvl="2" marL="0" algn="r">
              <a:spcBef>
                <a:spcPts val="0"/>
              </a:spcBef>
              <a:buNone/>
              <a:defRPr sz="1067">
                <a:solidFill>
                  <a:srgbClr val="000000"/>
                </a:solidFill>
              </a:defRPr>
            </a:lvl3pPr>
            <a:lvl4pPr indent="0" lvl="3" marL="0" algn="r">
              <a:spcBef>
                <a:spcPts val="0"/>
              </a:spcBef>
              <a:buNone/>
              <a:defRPr sz="1067">
                <a:solidFill>
                  <a:srgbClr val="000000"/>
                </a:solidFill>
              </a:defRPr>
            </a:lvl4pPr>
            <a:lvl5pPr indent="0" lvl="4" marL="0" algn="r">
              <a:spcBef>
                <a:spcPts val="0"/>
              </a:spcBef>
              <a:buNone/>
              <a:defRPr sz="1067">
                <a:solidFill>
                  <a:srgbClr val="000000"/>
                </a:solidFill>
              </a:defRPr>
            </a:lvl5pPr>
            <a:lvl6pPr indent="0" lvl="5" marL="0" algn="r">
              <a:spcBef>
                <a:spcPts val="0"/>
              </a:spcBef>
              <a:buNone/>
              <a:defRPr sz="1067">
                <a:solidFill>
                  <a:srgbClr val="000000"/>
                </a:solidFill>
              </a:defRPr>
            </a:lvl6pPr>
            <a:lvl7pPr indent="0" lvl="6" marL="0" algn="r">
              <a:spcBef>
                <a:spcPts val="0"/>
              </a:spcBef>
              <a:buNone/>
              <a:defRPr sz="1067">
                <a:solidFill>
                  <a:srgbClr val="000000"/>
                </a:solidFill>
              </a:defRPr>
            </a:lvl7pPr>
            <a:lvl8pPr indent="0" lvl="7" marL="0" algn="r">
              <a:spcBef>
                <a:spcPts val="0"/>
              </a:spcBef>
              <a:buNone/>
              <a:defRPr sz="1067">
                <a:solidFill>
                  <a:srgbClr val="000000"/>
                </a:solidFill>
              </a:defRPr>
            </a:lvl8pPr>
            <a:lvl9pPr indent="0" lvl="8" marL="0" algn="r">
              <a:spcBef>
                <a:spcPts val="0"/>
              </a:spcBef>
              <a:buNone/>
              <a:defRPr sz="1067">
                <a:solidFill>
                  <a:srgbClr val="000000"/>
                </a:solidFil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14"/>
          <p:cNvSpPr/>
          <p:nvPr/>
        </p:nvSpPr>
        <p:spPr>
          <a:xfrm>
            <a:off x="-12697" y="4461419"/>
            <a:ext cx="12188800" cy="131200"/>
          </a:xfrm>
          <a:custGeom>
            <a:rect b="b" l="l" r="r" t="t"/>
            <a:pathLst>
              <a:path extrusionOk="0" h="120000" w="120000">
                <a:moveTo>
                  <a:pt x="120000" y="0"/>
                </a:moveTo>
                <a:lnTo>
                  <a:pt x="15282" y="0"/>
                </a:lnTo>
                <a:cubicBezTo>
                  <a:pt x="14926" y="39996"/>
                  <a:pt x="14571" y="80004"/>
                  <a:pt x="14228" y="120000"/>
                </a:cubicBezTo>
                <a:cubicBezTo>
                  <a:pt x="13827" y="80004"/>
                  <a:pt x="13426" y="39996"/>
                  <a:pt x="13036" y="0"/>
                </a:cubicBezTo>
                <a:lnTo>
                  <a:pt x="0" y="0"/>
                </a:lnTo>
              </a:path>
            </a:pathLst>
          </a:custGeom>
          <a:noFill/>
          <a:ln cap="rnd" cmpd="sng" w="9525">
            <a:solidFill>
              <a:srgbClr val="008E8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pic>
        <p:nvPicPr>
          <p:cNvPr id="25" name="Google Shape;25;p14"/>
          <p:cNvPicPr preferRelativeResize="0"/>
          <p:nvPr/>
        </p:nvPicPr>
        <p:blipFill rotWithShape="1">
          <a:blip r:embed="rId2">
            <a:alphaModFix/>
          </a:blip>
          <a:srcRect b="0" l="0" r="0" t="0"/>
          <a:stretch/>
        </p:blipFill>
        <p:spPr>
          <a:xfrm>
            <a:off x="501811" y="5328429"/>
            <a:ext cx="1588299" cy="818000"/>
          </a:xfrm>
          <a:prstGeom prst="rect">
            <a:avLst/>
          </a:prstGeom>
          <a:noFill/>
          <a:ln>
            <a:noFill/>
          </a:ln>
        </p:spPr>
      </p:pic>
      <p:sp>
        <p:nvSpPr>
          <p:cNvPr id="26" name="Google Shape;26;p14"/>
          <p:cNvSpPr/>
          <p:nvPr/>
        </p:nvSpPr>
        <p:spPr>
          <a:xfrm rot="10800000">
            <a:off x="1295960" y="4464799"/>
            <a:ext cx="262680" cy="135520"/>
          </a:xfrm>
          <a:prstGeom prst="triangle">
            <a:avLst>
              <a:gd fmla="val 47341" name="adj"/>
            </a:avLst>
          </a:prstGeom>
          <a:solidFill>
            <a:srgbClr val="008E80"/>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1600" y="1286320"/>
            <a:ext cx="12188800" cy="256400"/>
          </a:xfrm>
          <a:prstGeom prst="rect">
            <a:avLst/>
          </a:prstGeom>
          <a:solidFill>
            <a:srgbClr val="FFFFFF"/>
          </a:solid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sp>
        <p:nvSpPr>
          <p:cNvPr id="11" name="Google Shape;11;p13"/>
          <p:cNvSpPr txBox="1"/>
          <p:nvPr>
            <p:ph idx="10" type="dt"/>
          </p:nvPr>
        </p:nvSpPr>
        <p:spPr>
          <a:xfrm>
            <a:off x="565427" y="7034692"/>
            <a:ext cx="2844800" cy="3652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rgbClr val="888888"/>
              </a:buClr>
              <a:buSzPts val="1600"/>
              <a:buFont typeface="Arial"/>
              <a:buNone/>
              <a:defRPr sz="1600">
                <a:solidFill>
                  <a:srgbClr val="888888"/>
                </a:solidFill>
                <a:latin typeface="Arial"/>
                <a:ea typeface="Arial"/>
                <a:cs typeface="Arial"/>
                <a:sym typeface="Arial"/>
              </a:defRPr>
            </a:lvl1pPr>
            <a:lvl2pPr lvl="1"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2" name="Google Shape;12;p13"/>
          <p:cNvSpPr txBox="1"/>
          <p:nvPr>
            <p:ph idx="11" type="ftr"/>
          </p:nvPr>
        </p:nvSpPr>
        <p:spPr>
          <a:xfrm>
            <a:off x="415924" y="6535837"/>
            <a:ext cx="3860800" cy="1232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Clr>
                <a:schemeClr val="lt2"/>
              </a:buClr>
              <a:buSzPts val="800"/>
              <a:buFont typeface="Arial"/>
              <a:buNone/>
              <a:defRPr sz="800">
                <a:solidFill>
                  <a:schemeClr val="lt2"/>
                </a:solidFill>
                <a:latin typeface="Arial"/>
                <a:ea typeface="Arial"/>
                <a:cs typeface="Arial"/>
                <a:sym typeface="Arial"/>
              </a:defRPr>
            </a:lvl1pPr>
            <a:lvl2pPr lvl="1"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13" name="Google Shape;13;p13"/>
          <p:cNvSpPr txBox="1"/>
          <p:nvPr>
            <p:ph idx="12" type="sldNum"/>
          </p:nvPr>
        </p:nvSpPr>
        <p:spPr>
          <a:xfrm>
            <a:off x="8934451" y="6360009"/>
            <a:ext cx="2844800" cy="164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067">
                <a:solidFill>
                  <a:srgbClr val="000000"/>
                </a:solidFill>
                <a:latin typeface="Arial"/>
                <a:ea typeface="Arial"/>
                <a:cs typeface="Arial"/>
                <a:sym typeface="Arial"/>
              </a:defRPr>
            </a:lvl1pPr>
            <a:lvl2pPr indent="0" lvl="1" marL="0" marR="0" rtl="0" algn="r">
              <a:spcBef>
                <a:spcPts val="0"/>
              </a:spcBef>
              <a:buNone/>
              <a:defRPr sz="1067">
                <a:solidFill>
                  <a:srgbClr val="000000"/>
                </a:solidFill>
                <a:latin typeface="Arial"/>
                <a:ea typeface="Arial"/>
                <a:cs typeface="Arial"/>
                <a:sym typeface="Arial"/>
              </a:defRPr>
            </a:lvl2pPr>
            <a:lvl3pPr indent="0" lvl="2" marL="0" marR="0" rtl="0" algn="r">
              <a:spcBef>
                <a:spcPts val="0"/>
              </a:spcBef>
              <a:buNone/>
              <a:defRPr sz="1067">
                <a:solidFill>
                  <a:srgbClr val="000000"/>
                </a:solidFill>
                <a:latin typeface="Arial"/>
                <a:ea typeface="Arial"/>
                <a:cs typeface="Arial"/>
                <a:sym typeface="Arial"/>
              </a:defRPr>
            </a:lvl3pPr>
            <a:lvl4pPr indent="0" lvl="3" marL="0" marR="0" rtl="0" algn="r">
              <a:spcBef>
                <a:spcPts val="0"/>
              </a:spcBef>
              <a:buNone/>
              <a:defRPr sz="1067">
                <a:solidFill>
                  <a:srgbClr val="000000"/>
                </a:solidFill>
                <a:latin typeface="Arial"/>
                <a:ea typeface="Arial"/>
                <a:cs typeface="Arial"/>
                <a:sym typeface="Arial"/>
              </a:defRPr>
            </a:lvl4pPr>
            <a:lvl5pPr indent="0" lvl="4" marL="0" marR="0" rtl="0" algn="r">
              <a:spcBef>
                <a:spcPts val="0"/>
              </a:spcBef>
              <a:buNone/>
              <a:defRPr sz="1067">
                <a:solidFill>
                  <a:srgbClr val="000000"/>
                </a:solidFill>
                <a:latin typeface="Arial"/>
                <a:ea typeface="Arial"/>
                <a:cs typeface="Arial"/>
                <a:sym typeface="Arial"/>
              </a:defRPr>
            </a:lvl5pPr>
            <a:lvl6pPr indent="0" lvl="5" marL="0" marR="0" rtl="0" algn="r">
              <a:spcBef>
                <a:spcPts val="0"/>
              </a:spcBef>
              <a:buNone/>
              <a:defRPr sz="1067">
                <a:solidFill>
                  <a:srgbClr val="000000"/>
                </a:solidFill>
                <a:latin typeface="Arial"/>
                <a:ea typeface="Arial"/>
                <a:cs typeface="Arial"/>
                <a:sym typeface="Arial"/>
              </a:defRPr>
            </a:lvl6pPr>
            <a:lvl7pPr indent="0" lvl="6" marL="0" marR="0" rtl="0" algn="r">
              <a:spcBef>
                <a:spcPts val="0"/>
              </a:spcBef>
              <a:buNone/>
              <a:defRPr sz="1067">
                <a:solidFill>
                  <a:srgbClr val="000000"/>
                </a:solidFill>
                <a:latin typeface="Arial"/>
                <a:ea typeface="Arial"/>
                <a:cs typeface="Arial"/>
                <a:sym typeface="Arial"/>
              </a:defRPr>
            </a:lvl7pPr>
            <a:lvl8pPr indent="0" lvl="7" marL="0" marR="0" rtl="0" algn="r">
              <a:spcBef>
                <a:spcPts val="0"/>
              </a:spcBef>
              <a:buNone/>
              <a:defRPr sz="1067">
                <a:solidFill>
                  <a:srgbClr val="000000"/>
                </a:solidFill>
                <a:latin typeface="Arial"/>
                <a:ea typeface="Arial"/>
                <a:cs typeface="Arial"/>
                <a:sym typeface="Arial"/>
              </a:defRPr>
            </a:lvl8pPr>
            <a:lvl9pPr indent="0" lvl="8" marL="0" marR="0" rtl="0" algn="r">
              <a:spcBef>
                <a:spcPts val="0"/>
              </a:spcBef>
              <a:buNone/>
              <a:defRPr sz="1067">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4" name="Google Shape;14;p13"/>
          <p:cNvSpPr/>
          <p:nvPr/>
        </p:nvSpPr>
        <p:spPr>
          <a:xfrm>
            <a:off x="-1325" y="821188"/>
            <a:ext cx="12188800" cy="131200"/>
          </a:xfrm>
          <a:custGeom>
            <a:rect b="b" l="l" r="r" t="t"/>
            <a:pathLst>
              <a:path extrusionOk="0" h="120000" w="120000">
                <a:moveTo>
                  <a:pt x="120000" y="0"/>
                </a:moveTo>
                <a:lnTo>
                  <a:pt x="15282" y="0"/>
                </a:lnTo>
                <a:cubicBezTo>
                  <a:pt x="14926" y="39996"/>
                  <a:pt x="14571" y="80004"/>
                  <a:pt x="14228" y="120000"/>
                </a:cubicBezTo>
                <a:cubicBezTo>
                  <a:pt x="13827" y="80004"/>
                  <a:pt x="13426" y="39996"/>
                  <a:pt x="13036" y="0"/>
                </a:cubicBezTo>
                <a:lnTo>
                  <a:pt x="0" y="0"/>
                </a:lnTo>
              </a:path>
            </a:pathLst>
          </a:custGeom>
          <a:noFill/>
          <a:ln cap="rnd" cmpd="sng" w="9525">
            <a:solidFill>
              <a:srgbClr val="008E8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spcBef>
                <a:spcPts val="0"/>
              </a:spcBef>
              <a:spcAft>
                <a:spcPts val="0"/>
              </a:spcAft>
              <a:buNone/>
            </a:pPr>
            <a:r>
              <a:t/>
            </a:r>
            <a:endParaRPr sz="2400">
              <a:solidFill>
                <a:srgbClr val="000000"/>
              </a:solidFill>
              <a:latin typeface="Arial"/>
              <a:ea typeface="Arial"/>
              <a:cs typeface="Arial"/>
              <a:sym typeface="Arial"/>
            </a:endParaRPr>
          </a:p>
        </p:txBody>
      </p:sp>
      <p:sp>
        <p:nvSpPr>
          <p:cNvPr id="15" name="Google Shape;15;p13"/>
          <p:cNvSpPr txBox="1"/>
          <p:nvPr/>
        </p:nvSpPr>
        <p:spPr>
          <a:xfrm>
            <a:off x="134556" y="54159"/>
            <a:ext cx="11366400" cy="738276"/>
          </a:xfrm>
          <a:prstGeom prst="rect">
            <a:avLst/>
          </a:prstGeom>
          <a:noFill/>
          <a:ln>
            <a:noFill/>
          </a:ln>
        </p:spPr>
        <p:txBody>
          <a:bodyPr anchorCtr="0" anchor="b"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877C"/>
              </a:solidFill>
              <a:latin typeface="Calibri"/>
              <a:ea typeface="Calibri"/>
              <a:cs typeface="Calibri"/>
              <a:sym typeface="Calibri"/>
            </a:endParaRPr>
          </a:p>
        </p:txBody>
      </p:sp>
      <p:pic>
        <p:nvPicPr>
          <p:cNvPr descr="2015 SLC logo_colour.jpg" id="16" name="Google Shape;16;p13"/>
          <p:cNvPicPr preferRelativeResize="0"/>
          <p:nvPr/>
        </p:nvPicPr>
        <p:blipFill rotWithShape="1">
          <a:blip r:embed="rId1">
            <a:alphaModFix/>
          </a:blip>
          <a:srcRect b="0" l="0" r="0" t="0"/>
          <a:stretch/>
        </p:blipFill>
        <p:spPr>
          <a:xfrm>
            <a:off x="11021606" y="250832"/>
            <a:ext cx="958700" cy="37065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1"/>
          <p:cNvSpPr txBox="1"/>
          <p:nvPr>
            <p:ph type="ctrTitle"/>
          </p:nvPr>
        </p:nvSpPr>
        <p:spPr>
          <a:xfrm>
            <a:off x="410952" y="2710131"/>
            <a:ext cx="5685200" cy="11820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SzPts val="2400"/>
              <a:buNone/>
            </a:pPr>
            <a:r>
              <a:rPr lang="en-GB" sz="2400">
                <a:solidFill>
                  <a:srgbClr val="EFEFEF"/>
                </a:solidFill>
              </a:rPr>
              <a:t>1</a:t>
            </a:r>
            <a:r>
              <a:rPr baseline="30000" lang="en-GB" sz="2400">
                <a:solidFill>
                  <a:srgbClr val="EFEFEF"/>
                </a:solidFill>
              </a:rPr>
              <a:t>st</a:t>
            </a:r>
            <a:r>
              <a:rPr lang="en-GB" sz="2400">
                <a:solidFill>
                  <a:srgbClr val="EFEFEF"/>
                </a:solidFill>
              </a:rPr>
              <a:t> May 2019</a:t>
            </a:r>
            <a:br>
              <a:rPr lang="en-GB" sz="2400">
                <a:solidFill>
                  <a:srgbClr val="EFEFEF"/>
                </a:solidFill>
              </a:rPr>
            </a:br>
            <a:r>
              <a:rPr lang="en-GB" sz="2400">
                <a:solidFill>
                  <a:srgbClr val="EFEFEF"/>
                </a:solidFill>
              </a:rPr>
              <a:t>Version 1.0</a:t>
            </a:r>
            <a:endParaRPr/>
          </a:p>
        </p:txBody>
      </p:sp>
      <p:sp>
        <p:nvSpPr>
          <p:cNvPr id="33" name="Google Shape;33;p1"/>
          <p:cNvSpPr txBox="1"/>
          <p:nvPr>
            <p:ph idx="1" type="subTitle"/>
          </p:nvPr>
        </p:nvSpPr>
        <p:spPr>
          <a:xfrm>
            <a:off x="399076" y="320625"/>
            <a:ext cx="9760661" cy="1595095"/>
          </a:xfrm>
          <a:prstGeom prst="rect">
            <a:avLst/>
          </a:prstGeom>
          <a:noFill/>
          <a:ln>
            <a:noFill/>
          </a:ln>
        </p:spPr>
        <p:txBody>
          <a:bodyPr anchorCtr="0" anchor="b" bIns="121900" lIns="121900" spcFirstLastPara="1" rIns="121900" wrap="square" tIns="121900">
            <a:noAutofit/>
          </a:bodyPr>
          <a:lstStyle/>
          <a:p>
            <a:pPr indent="0" lvl="0" marL="0" rtl="0" algn="l">
              <a:lnSpc>
                <a:spcPct val="90000"/>
              </a:lnSpc>
              <a:spcBef>
                <a:spcPts val="0"/>
              </a:spcBef>
              <a:spcAft>
                <a:spcPts val="0"/>
              </a:spcAft>
              <a:buSzPts val="4000"/>
              <a:buNone/>
            </a:pPr>
            <a:r>
              <a:rPr b="1" lang="en-GB" sz="4000"/>
              <a:t>CHATBOT FOR SFE</a:t>
            </a:r>
            <a:endParaRPr b="1" sz="4000"/>
          </a:p>
          <a:p>
            <a:pPr indent="0" lvl="0" marL="0" rtl="0" algn="l">
              <a:lnSpc>
                <a:spcPct val="90000"/>
              </a:lnSpc>
              <a:spcBef>
                <a:spcPts val="0"/>
              </a:spcBef>
              <a:spcAft>
                <a:spcPts val="0"/>
              </a:spcAft>
              <a:buSzPts val="2000"/>
              <a:buNone/>
            </a:pPr>
            <a:r>
              <a:rPr b="1" lang="en-GB" sz="2000"/>
              <a:t>PROPOSED NEXT STEPS</a:t>
            </a:r>
            <a:endParaRPr sz="2000"/>
          </a:p>
        </p:txBody>
      </p:sp>
      <p:sp>
        <p:nvSpPr>
          <p:cNvPr id="34" name="Google Shape;34;p1"/>
          <p:cNvSpPr txBox="1"/>
          <p:nvPr>
            <p:ph idx="12"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10"/>
          <p:cNvGraphicFramePr/>
          <p:nvPr/>
        </p:nvGraphicFramePr>
        <p:xfrm>
          <a:off x="402007" y="1639156"/>
          <a:ext cx="3000000" cy="3000000"/>
        </p:xfrm>
        <a:graphic>
          <a:graphicData uri="http://schemas.openxmlformats.org/drawingml/2006/table">
            <a:tbl>
              <a:tblPr>
                <a:noFill/>
                <a:tableStyleId>{2A26BFDA-1A35-41B6-8770-501742E04A8A}</a:tableStyleId>
              </a:tblPr>
              <a:tblGrid>
                <a:gridCol w="1969800"/>
                <a:gridCol w="894625"/>
                <a:gridCol w="894625"/>
                <a:gridCol w="1449700"/>
                <a:gridCol w="600850"/>
                <a:gridCol w="600850"/>
                <a:gridCol w="600850"/>
                <a:gridCol w="600850"/>
                <a:gridCol w="600850"/>
                <a:gridCol w="600850"/>
                <a:gridCol w="600850"/>
                <a:gridCol w="600850"/>
                <a:gridCol w="600850"/>
                <a:gridCol w="600850"/>
              </a:tblGrid>
              <a:tr h="265550">
                <a:tc gridSpan="4">
                  <a:txBody>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hMerge="1"/>
                <a:tc hMerge="1"/>
                <a:tc hMerge="1"/>
                <a:tc gridSpan="6">
                  <a:txBody>
                    <a:bodyPr/>
                    <a:lstStyle/>
                    <a:p>
                      <a:pPr indent="0" lvl="0" marL="0" marR="0" rtl="0" algn="l">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BUILD &amp; TEST</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hMerge="1"/>
                <a:tc hMerge="1"/>
                <a:tc hMerge="1"/>
                <a:tc hMerge="1"/>
                <a:tc hMerge="1"/>
                <a:tc gridSpan="4">
                  <a:txBody>
                    <a:bodyPr/>
                    <a:lstStyle/>
                    <a:p>
                      <a:pPr indent="0" lvl="0" marL="0" marR="0" rtl="0" algn="l">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RUN PILOT </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hMerge="1"/>
                <a:tc hMerge="1"/>
                <a:tc hMerge="1"/>
              </a:tr>
              <a:tr h="346050">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Resource</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i="0" lang="en-GB" sz="1400" u="none" cap="none" strike="noStrike">
                          <a:solidFill>
                            <a:schemeClr val="lt1"/>
                          </a:solidFill>
                          <a:latin typeface="Calibri"/>
                          <a:ea typeface="Calibri"/>
                          <a:cs typeface="Calibri"/>
                          <a:sym typeface="Calibri"/>
                        </a:rPr>
                        <a:t>Bill Rate</a:t>
                      </a:r>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Days</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Cost</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W1</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W2</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W3</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W4</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W5</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W6</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W7</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W8</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W9</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chemeClr val="lt1"/>
                        </a:buClr>
                        <a:buSzPts val="1400"/>
                        <a:buFont typeface="Calibri"/>
                        <a:buNone/>
                      </a:pPr>
                      <a:r>
                        <a:rPr b="1" lang="en-GB" sz="1400" u="none" cap="none" strike="noStrike">
                          <a:solidFill>
                            <a:schemeClr val="lt1"/>
                          </a:solidFill>
                          <a:latin typeface="Calibri"/>
                          <a:ea typeface="Calibri"/>
                          <a:cs typeface="Calibri"/>
                          <a:sym typeface="Calibri"/>
                        </a:rPr>
                        <a:t>W10</a:t>
                      </a:r>
                      <a:endParaRPr b="1"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AI Architect</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1100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£22,000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Scrum Master</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745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49</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£36,505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4</a:t>
                      </a:r>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Conversation Designer</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3</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Conversation Developer</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29</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4</a:t>
                      </a:r>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 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Full Stack Developer</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745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49</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£36,505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4</a:t>
                      </a:r>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a:t>
                      </a:r>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Business Analyst / Tester</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550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49</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£26,950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4</a:t>
                      </a:r>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5</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65550">
                <a:tc>
                  <a:txBody>
                    <a:bodyPr/>
                    <a:lstStyle/>
                    <a:p>
                      <a:pPr indent="0" lvl="0" marL="0" marR="0" rtl="0" algn="l">
                        <a:lnSpc>
                          <a:spcPct val="100000"/>
                        </a:lnSpc>
                        <a:spcBef>
                          <a:spcPts val="0"/>
                        </a:spcBef>
                        <a:spcAft>
                          <a:spcPts val="0"/>
                        </a:spcAft>
                        <a:buClr>
                          <a:schemeClr val="lt1"/>
                        </a:buClr>
                        <a:buSzPts val="1400"/>
                        <a:buFont typeface="Calibri"/>
                        <a:buNone/>
                      </a:pPr>
                      <a:r>
                        <a:rPr lang="en-GB" sz="1400" u="none" cap="none" strike="noStrike">
                          <a:solidFill>
                            <a:schemeClr val="lt1"/>
                          </a:solidFill>
                          <a:latin typeface="Calibri"/>
                          <a:ea typeface="Calibri"/>
                          <a:cs typeface="Calibri"/>
                          <a:sym typeface="Calibri"/>
                        </a:rPr>
                        <a:t>DevOps</a:t>
                      </a:r>
                      <a:endParaRPr b="0" i="0" sz="14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b="0" i="0" lang="en-GB" sz="1400" u="none" cap="none" strike="noStrike">
                          <a:solidFill>
                            <a:srgbClr val="000000"/>
                          </a:solidFill>
                          <a:latin typeface="Calibri"/>
                          <a:ea typeface="Calibri"/>
                          <a:cs typeface="Calibri"/>
                          <a:sym typeface="Calibri"/>
                        </a:rPr>
                        <a:t>550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20</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chemeClr val="dk1"/>
                        </a:buClr>
                        <a:buSzPts val="1400"/>
                        <a:buFont typeface="Calibri"/>
                        <a:buNone/>
                      </a:pPr>
                      <a:r>
                        <a:rPr b="0" i="0" lang="en-GB" sz="1400" u="none" cap="none" strike="noStrike">
                          <a:solidFill>
                            <a:schemeClr val="dk1"/>
                          </a:solidFill>
                          <a:latin typeface="Calibri"/>
                          <a:ea typeface="Calibri"/>
                          <a:cs typeface="Calibri"/>
                          <a:sym typeface="Calibri"/>
                        </a:rPr>
                        <a:t>£11,000</a:t>
                      </a:r>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E4E4E4"/>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Calibri"/>
                        <a:buNone/>
                      </a:pPr>
                      <a:r>
                        <a:rPr lang="en-GB" sz="1400" u="none" cap="none" strike="noStrike">
                          <a:latin typeface="Calibri"/>
                          <a:ea typeface="Calibri"/>
                          <a:cs typeface="Calibri"/>
                          <a:sym typeface="Calibri"/>
                        </a:rPr>
                        <a:t>2</a:t>
                      </a:r>
                      <a:endParaRPr b="0" i="0" sz="14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bl>
          </a:graphicData>
        </a:graphic>
      </p:graphicFrame>
      <p:sp>
        <p:nvSpPr>
          <p:cNvPr id="195" name="Google Shape;195;p10"/>
          <p:cNvSpPr/>
          <p:nvPr/>
        </p:nvSpPr>
        <p:spPr>
          <a:xfrm>
            <a:off x="402007" y="253998"/>
            <a:ext cx="33409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STAFFING PROFILE</a:t>
            </a:r>
            <a:endParaRPr b="1" sz="3200">
              <a:solidFill>
                <a:srgbClr val="00877C"/>
              </a:solidFill>
              <a:latin typeface="Calibri"/>
              <a:ea typeface="Calibri"/>
              <a:cs typeface="Calibri"/>
              <a:sym typeface="Calibri"/>
            </a:endParaRPr>
          </a:p>
        </p:txBody>
      </p:sp>
      <p:sp>
        <p:nvSpPr>
          <p:cNvPr id="196" name="Google Shape;196;p10"/>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The below staffing profile is proposed to deliver the MVP solution and pilot.</a:t>
            </a:r>
            <a:endParaRPr/>
          </a:p>
        </p:txBody>
      </p:sp>
      <p:sp>
        <p:nvSpPr>
          <p:cNvPr id="197" name="Google Shape;197;p10"/>
          <p:cNvSpPr txBox="1"/>
          <p:nvPr/>
        </p:nvSpPr>
        <p:spPr>
          <a:xfrm>
            <a:off x="398587" y="4895678"/>
            <a:ext cx="29097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00877C"/>
                </a:solidFill>
                <a:latin typeface="Calibri"/>
                <a:ea typeface="Calibri"/>
                <a:cs typeface="Calibri"/>
                <a:sym typeface="Calibri"/>
              </a:rPr>
              <a:t>Total man days: </a:t>
            </a:r>
            <a:r>
              <a:rPr b="1" lang="en-GB" sz="1800">
                <a:solidFill>
                  <a:schemeClr val="dk1"/>
                </a:solidFill>
                <a:latin typeface="Calibri"/>
                <a:ea typeface="Calibri"/>
                <a:cs typeface="Calibri"/>
                <a:sym typeface="Calibri"/>
              </a:rPr>
              <a:t>	246</a:t>
            </a:r>
            <a:endParaRPr/>
          </a:p>
          <a:p>
            <a:pPr indent="0" lvl="0" marL="0" marR="0" rtl="0" algn="l">
              <a:spcBef>
                <a:spcPts val="0"/>
              </a:spcBef>
              <a:spcAft>
                <a:spcPts val="0"/>
              </a:spcAft>
              <a:buNone/>
            </a:pPr>
            <a:r>
              <a:rPr b="1" lang="en-GB" sz="1800">
                <a:solidFill>
                  <a:srgbClr val="00877C"/>
                </a:solidFill>
                <a:latin typeface="Calibri"/>
                <a:ea typeface="Calibri"/>
                <a:cs typeface="Calibri"/>
                <a:sym typeface="Calibri"/>
              </a:rPr>
              <a:t>Total cost: </a:t>
            </a:r>
            <a:r>
              <a:rPr b="1" lang="en-GB" sz="1800">
                <a:solidFill>
                  <a:schemeClr val="dk1"/>
                </a:solidFill>
                <a:latin typeface="Calibri"/>
                <a:ea typeface="Calibri"/>
                <a:cs typeface="Calibri"/>
                <a:sym typeface="Calibri"/>
              </a:rPr>
              <a:t>	£132,960</a:t>
            </a:r>
            <a:endParaRPr/>
          </a:p>
        </p:txBody>
      </p:sp>
      <p:sp>
        <p:nvSpPr>
          <p:cNvPr id="198" name="Google Shape;198;p10"/>
          <p:cNvSpPr txBox="1"/>
          <p:nvPr/>
        </p:nvSpPr>
        <p:spPr>
          <a:xfrm>
            <a:off x="398587" y="4423594"/>
            <a:ext cx="3255593" cy="3772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GB" sz="1100">
                <a:solidFill>
                  <a:schemeClr val="dk1"/>
                </a:solidFill>
                <a:latin typeface="Calibri"/>
                <a:ea typeface="Calibri"/>
                <a:cs typeface="Calibri"/>
                <a:sym typeface="Calibri"/>
              </a:rPr>
              <a:t>*already covered by existing SOW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204" name="Google Shape;204;p11"/>
          <p:cNvSpPr/>
          <p:nvPr/>
        </p:nvSpPr>
        <p:spPr>
          <a:xfrm>
            <a:off x="402007" y="253998"/>
            <a:ext cx="364234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ROLE DESCRIPTIONS</a:t>
            </a:r>
            <a:endParaRPr b="1" sz="3200">
              <a:solidFill>
                <a:srgbClr val="00877C"/>
              </a:solidFill>
              <a:latin typeface="Calibri"/>
              <a:ea typeface="Calibri"/>
              <a:cs typeface="Calibri"/>
              <a:sym typeface="Calibri"/>
            </a:endParaRPr>
          </a:p>
        </p:txBody>
      </p:sp>
      <p:sp>
        <p:nvSpPr>
          <p:cNvPr id="205" name="Google Shape;205;p11"/>
          <p:cNvSpPr txBox="1"/>
          <p:nvPr/>
        </p:nvSpPr>
        <p:spPr>
          <a:xfrm>
            <a:off x="1026402" y="1524683"/>
            <a:ext cx="9793995"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00877C"/>
                </a:solidFill>
                <a:latin typeface="Calibri"/>
                <a:ea typeface="Calibri"/>
                <a:cs typeface="Calibri"/>
                <a:sym typeface="Calibri"/>
              </a:rPr>
              <a:t>AI Architect</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Provide expertise in AI services and define the overall future architecture blueprint.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Scrum Master</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Facilitator between business and scrum team, ensuring any blockers facing the scrum team are resolved.</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Conversation Designer</a:t>
            </a:r>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Design experience and interactions between the chatbot and users; design and create the knowledge/semantic model and support its ongoing training.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Conversation Developer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Develop decision trees and corresponding knowledge model to support conversation design.</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Full Stack Developer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Develop and integrate end-to-end technology stack, from front to back-end including handover to Hootsuite.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Business Analyst/Tester</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Analyse data, test the solution and conduct ongoing process discovery activities.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DevOps</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GB" sz="1400">
                <a:solidFill>
                  <a:schemeClr val="dk1"/>
                </a:solidFill>
                <a:latin typeface="Calibri"/>
                <a:ea typeface="Calibri"/>
                <a:cs typeface="Calibri"/>
                <a:sym typeface="Calibri"/>
              </a:rPr>
              <a:t>Set up CI pipelines, environments and automation for the solution.</a:t>
            </a:r>
            <a:endParaRPr/>
          </a:p>
        </p:txBody>
      </p:sp>
      <p:sp>
        <p:nvSpPr>
          <p:cNvPr id="206" name="Google Shape;206;p11"/>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The roles outlined in the staffing profile will be responsible for the below key activities.</a:t>
            </a:r>
            <a:endParaRPr/>
          </a:p>
        </p:txBody>
      </p:sp>
      <p:grpSp>
        <p:nvGrpSpPr>
          <p:cNvPr id="207" name="Google Shape;207;p11"/>
          <p:cNvGrpSpPr/>
          <p:nvPr/>
        </p:nvGrpSpPr>
        <p:grpSpPr>
          <a:xfrm>
            <a:off x="498657" y="1541641"/>
            <a:ext cx="492576" cy="492576"/>
            <a:chOff x="498657" y="1541641"/>
            <a:chExt cx="492576" cy="492576"/>
          </a:xfrm>
        </p:grpSpPr>
        <p:sp>
          <p:nvSpPr>
            <p:cNvPr id="208" name="Google Shape;208;p11"/>
            <p:cNvSpPr/>
            <p:nvPr/>
          </p:nvSpPr>
          <p:spPr>
            <a:xfrm>
              <a:off x="498657" y="1541641"/>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9" name="Google Shape;209;p11"/>
            <p:cNvPicPr preferRelativeResize="0"/>
            <p:nvPr/>
          </p:nvPicPr>
          <p:blipFill rotWithShape="1">
            <a:blip r:embed="rId3">
              <a:alphaModFix/>
            </a:blip>
            <a:srcRect b="0" l="0" r="0" t="0"/>
            <a:stretch/>
          </p:blipFill>
          <p:spPr>
            <a:xfrm>
              <a:off x="584104" y="1618529"/>
              <a:ext cx="339779" cy="343143"/>
            </a:xfrm>
            <a:prstGeom prst="rect">
              <a:avLst/>
            </a:prstGeom>
            <a:noFill/>
            <a:ln>
              <a:noFill/>
            </a:ln>
          </p:spPr>
        </p:pic>
      </p:grpSp>
      <p:grpSp>
        <p:nvGrpSpPr>
          <p:cNvPr id="210" name="Google Shape;210;p11"/>
          <p:cNvGrpSpPr/>
          <p:nvPr/>
        </p:nvGrpSpPr>
        <p:grpSpPr>
          <a:xfrm>
            <a:off x="498554" y="2244509"/>
            <a:ext cx="492576" cy="492576"/>
            <a:chOff x="498554" y="2244509"/>
            <a:chExt cx="492576" cy="492576"/>
          </a:xfrm>
        </p:grpSpPr>
        <p:sp>
          <p:nvSpPr>
            <p:cNvPr id="211" name="Google Shape;211;p11"/>
            <p:cNvSpPr/>
            <p:nvPr/>
          </p:nvSpPr>
          <p:spPr>
            <a:xfrm>
              <a:off x="498554" y="2244509"/>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 name="Google Shape;212;p11"/>
            <p:cNvPicPr preferRelativeResize="0"/>
            <p:nvPr/>
          </p:nvPicPr>
          <p:blipFill rotWithShape="1">
            <a:blip r:embed="rId4">
              <a:alphaModFix/>
            </a:blip>
            <a:srcRect b="0" l="0" r="0" t="0"/>
            <a:stretch/>
          </p:blipFill>
          <p:spPr>
            <a:xfrm>
              <a:off x="577818" y="2306059"/>
              <a:ext cx="343143" cy="339779"/>
            </a:xfrm>
            <a:prstGeom prst="rect">
              <a:avLst/>
            </a:prstGeom>
            <a:noFill/>
            <a:ln>
              <a:noFill/>
            </a:ln>
          </p:spPr>
        </p:pic>
      </p:grpSp>
      <p:grpSp>
        <p:nvGrpSpPr>
          <p:cNvPr id="213" name="Google Shape;213;p11"/>
          <p:cNvGrpSpPr/>
          <p:nvPr/>
        </p:nvGrpSpPr>
        <p:grpSpPr>
          <a:xfrm>
            <a:off x="498554" y="2936170"/>
            <a:ext cx="492576" cy="492576"/>
            <a:chOff x="498554" y="2936170"/>
            <a:chExt cx="492576" cy="492576"/>
          </a:xfrm>
        </p:grpSpPr>
        <p:sp>
          <p:nvSpPr>
            <p:cNvPr id="214" name="Google Shape;214;p11"/>
            <p:cNvSpPr/>
            <p:nvPr/>
          </p:nvSpPr>
          <p:spPr>
            <a:xfrm>
              <a:off x="498554" y="2936170"/>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5" name="Google Shape;215;p11"/>
            <p:cNvPicPr preferRelativeResize="0"/>
            <p:nvPr/>
          </p:nvPicPr>
          <p:blipFill rotWithShape="1">
            <a:blip r:embed="rId5">
              <a:alphaModFix/>
            </a:blip>
            <a:srcRect b="0" l="0" r="0" t="0"/>
            <a:stretch/>
          </p:blipFill>
          <p:spPr>
            <a:xfrm>
              <a:off x="580441" y="3012506"/>
              <a:ext cx="339779" cy="339779"/>
            </a:xfrm>
            <a:prstGeom prst="rect">
              <a:avLst/>
            </a:prstGeom>
            <a:noFill/>
            <a:ln>
              <a:noFill/>
            </a:ln>
          </p:spPr>
        </p:pic>
      </p:grpSp>
      <p:grpSp>
        <p:nvGrpSpPr>
          <p:cNvPr id="216" name="Google Shape;216;p11"/>
          <p:cNvGrpSpPr/>
          <p:nvPr/>
        </p:nvGrpSpPr>
        <p:grpSpPr>
          <a:xfrm>
            <a:off x="498554" y="3815401"/>
            <a:ext cx="492576" cy="492576"/>
            <a:chOff x="498554" y="3815401"/>
            <a:chExt cx="492576" cy="492576"/>
          </a:xfrm>
        </p:grpSpPr>
        <p:sp>
          <p:nvSpPr>
            <p:cNvPr id="217" name="Google Shape;217;p11"/>
            <p:cNvSpPr/>
            <p:nvPr/>
          </p:nvSpPr>
          <p:spPr>
            <a:xfrm>
              <a:off x="498554" y="3815401"/>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 name="Google Shape;218;p11"/>
            <p:cNvPicPr preferRelativeResize="0"/>
            <p:nvPr/>
          </p:nvPicPr>
          <p:blipFill rotWithShape="1">
            <a:blip r:embed="rId6">
              <a:alphaModFix/>
            </a:blip>
            <a:srcRect b="0" l="0" r="0" t="0"/>
            <a:stretch/>
          </p:blipFill>
          <p:spPr>
            <a:xfrm>
              <a:off x="578809" y="3891799"/>
              <a:ext cx="339779" cy="339779"/>
            </a:xfrm>
            <a:prstGeom prst="rect">
              <a:avLst/>
            </a:prstGeom>
            <a:noFill/>
            <a:ln>
              <a:noFill/>
            </a:ln>
          </p:spPr>
        </p:pic>
      </p:grpSp>
      <p:grpSp>
        <p:nvGrpSpPr>
          <p:cNvPr id="219" name="Google Shape;219;p11"/>
          <p:cNvGrpSpPr/>
          <p:nvPr/>
        </p:nvGrpSpPr>
        <p:grpSpPr>
          <a:xfrm>
            <a:off x="498554" y="4448447"/>
            <a:ext cx="492576" cy="492576"/>
            <a:chOff x="498554" y="4448447"/>
            <a:chExt cx="492576" cy="492576"/>
          </a:xfrm>
        </p:grpSpPr>
        <p:sp>
          <p:nvSpPr>
            <p:cNvPr id="220" name="Google Shape;220;p11"/>
            <p:cNvSpPr/>
            <p:nvPr/>
          </p:nvSpPr>
          <p:spPr>
            <a:xfrm>
              <a:off x="498554" y="4448447"/>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1" name="Google Shape;221;p11"/>
            <p:cNvPicPr preferRelativeResize="0"/>
            <p:nvPr/>
          </p:nvPicPr>
          <p:blipFill rotWithShape="1">
            <a:blip r:embed="rId7">
              <a:alphaModFix/>
            </a:blip>
            <a:srcRect b="0" l="0" r="0" t="0"/>
            <a:stretch/>
          </p:blipFill>
          <p:spPr>
            <a:xfrm>
              <a:off x="580441" y="4518786"/>
              <a:ext cx="343143" cy="339779"/>
            </a:xfrm>
            <a:prstGeom prst="rect">
              <a:avLst/>
            </a:prstGeom>
            <a:noFill/>
            <a:ln>
              <a:noFill/>
            </a:ln>
          </p:spPr>
        </p:pic>
      </p:grpSp>
      <p:grpSp>
        <p:nvGrpSpPr>
          <p:cNvPr id="222" name="Google Shape;222;p11"/>
          <p:cNvGrpSpPr/>
          <p:nvPr/>
        </p:nvGrpSpPr>
        <p:grpSpPr>
          <a:xfrm>
            <a:off x="498554" y="5093216"/>
            <a:ext cx="492576" cy="492576"/>
            <a:chOff x="498554" y="5093216"/>
            <a:chExt cx="492576" cy="492576"/>
          </a:xfrm>
        </p:grpSpPr>
        <p:sp>
          <p:nvSpPr>
            <p:cNvPr id="223" name="Google Shape;223;p11"/>
            <p:cNvSpPr/>
            <p:nvPr/>
          </p:nvSpPr>
          <p:spPr>
            <a:xfrm>
              <a:off x="498554" y="5093216"/>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4" name="Google Shape;224;p11"/>
            <p:cNvPicPr preferRelativeResize="0"/>
            <p:nvPr/>
          </p:nvPicPr>
          <p:blipFill rotWithShape="1">
            <a:blip r:embed="rId8">
              <a:alphaModFix/>
            </a:blip>
            <a:srcRect b="0" l="0" r="0" t="0"/>
            <a:stretch/>
          </p:blipFill>
          <p:spPr>
            <a:xfrm>
              <a:off x="581028" y="5173556"/>
              <a:ext cx="339779" cy="343143"/>
            </a:xfrm>
            <a:prstGeom prst="rect">
              <a:avLst/>
            </a:prstGeom>
            <a:noFill/>
            <a:ln>
              <a:noFill/>
            </a:ln>
          </p:spPr>
        </p:pic>
      </p:grpSp>
      <p:grpSp>
        <p:nvGrpSpPr>
          <p:cNvPr id="225" name="Google Shape;225;p11"/>
          <p:cNvGrpSpPr/>
          <p:nvPr/>
        </p:nvGrpSpPr>
        <p:grpSpPr>
          <a:xfrm>
            <a:off x="498554" y="5784878"/>
            <a:ext cx="492576" cy="492576"/>
            <a:chOff x="498554" y="5784878"/>
            <a:chExt cx="492576" cy="492576"/>
          </a:xfrm>
        </p:grpSpPr>
        <p:sp>
          <p:nvSpPr>
            <p:cNvPr id="226" name="Google Shape;226;p11"/>
            <p:cNvSpPr/>
            <p:nvPr/>
          </p:nvSpPr>
          <p:spPr>
            <a:xfrm>
              <a:off x="498554" y="5784878"/>
              <a:ext cx="492576" cy="492576"/>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7" name="Google Shape;227;p11"/>
            <p:cNvPicPr preferRelativeResize="0"/>
            <p:nvPr/>
          </p:nvPicPr>
          <p:blipFill rotWithShape="1">
            <a:blip r:embed="rId9">
              <a:alphaModFix/>
            </a:blip>
            <a:srcRect b="0" l="0" r="0" t="0"/>
            <a:stretch/>
          </p:blipFill>
          <p:spPr>
            <a:xfrm>
              <a:off x="574951" y="5840765"/>
              <a:ext cx="339779" cy="339779"/>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2"/>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233" name="Google Shape;233;p12"/>
          <p:cNvSpPr/>
          <p:nvPr/>
        </p:nvSpPr>
        <p:spPr>
          <a:xfrm>
            <a:off x="402007" y="253998"/>
            <a:ext cx="72458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USE CASE OPTIONS FOR INITIAL ROLLOUT</a:t>
            </a:r>
            <a:endParaRPr b="1" sz="3200">
              <a:solidFill>
                <a:srgbClr val="00877C"/>
              </a:solidFill>
              <a:latin typeface="Calibri"/>
              <a:ea typeface="Calibri"/>
              <a:cs typeface="Calibri"/>
              <a:sym typeface="Calibri"/>
            </a:endParaRPr>
          </a:p>
        </p:txBody>
      </p:sp>
      <p:sp>
        <p:nvSpPr>
          <p:cNvPr id="234" name="Google Shape;234;p12"/>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Focusing on the types of queries that represent high volume and low complexity will maximise the impact and minimise the time and cost to deliver an MVP. The below use cases are based on FAQs from Twitter/Facebook and The Student Room, and can be answered without having to identify or authenticate the customer. </a:t>
            </a:r>
            <a:endParaRPr/>
          </a:p>
        </p:txBody>
      </p:sp>
      <p:graphicFrame>
        <p:nvGraphicFramePr>
          <p:cNvPr id="235" name="Google Shape;235;p12"/>
          <p:cNvGraphicFramePr/>
          <p:nvPr/>
        </p:nvGraphicFramePr>
        <p:xfrm>
          <a:off x="6198787" y="1894633"/>
          <a:ext cx="3000000" cy="3000000"/>
        </p:xfrm>
        <a:graphic>
          <a:graphicData uri="http://schemas.openxmlformats.org/drawingml/2006/table">
            <a:tbl>
              <a:tblPr bandRow="1" firstRow="1">
                <a:noFill/>
                <a:tableStyleId>{003F32EE-33D5-456A-AD0E-0E9857991F3A}</a:tableStyleId>
              </a:tblPr>
              <a:tblGrid>
                <a:gridCol w="772325"/>
                <a:gridCol w="1669325"/>
                <a:gridCol w="3355150"/>
              </a:tblGrid>
              <a:tr h="197175">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Topic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Use Case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Example 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r>
              <a:tr h="320400">
                <a:tc rowSpan="8">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Application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Service launches (postgraduate/part time/EU…)</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When do applications open for postgraduate courses?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4365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Deadlines (new/returning/postgraduate/EU/part time…)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When’s the closing date for applications for EU students?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71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Course not confirmed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Can I still apply even if I haven’t confirmed my course yet?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040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Bank account info</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 don’t have my own bank account yet, can I still apply and change it later?</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71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Credit checks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Will getting a student loan affect my credit score?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040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UK residency</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 live in Scotland but am going to uni in England. Do I apply to SFE?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71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Returning students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Do I have to apply again next year?</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971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Processing times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When will my application get approved?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20400">
                <a:tc rowSpan="3">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Payment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Reasons for Blocked payment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In my online account it says my payments are blocked. Why?</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98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Reasons for Failed payment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Why does my payment show as Failed?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98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Payment schedule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When will I get paid?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43650">
                <a:tc>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Change of Circs</a:t>
                      </a:r>
                      <a:endParaRPr b="1" sz="1000" u="none" cap="none" strike="noStrike">
                        <a:latin typeface="Calibri"/>
                        <a:ea typeface="Calibri"/>
                        <a:cs typeface="Calibri"/>
                        <a:sym typeface="Calibri"/>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Withdrawal/Suspension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What happens to my funding if I drop out?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39875">
                <a:tc>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Other</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Brexit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Will my funding be affected by Brexit?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graphicFrame>
        <p:nvGraphicFramePr>
          <p:cNvPr id="236" name="Google Shape;236;p12"/>
          <p:cNvGraphicFramePr/>
          <p:nvPr/>
        </p:nvGraphicFramePr>
        <p:xfrm>
          <a:off x="291820" y="1894633"/>
          <a:ext cx="3000000" cy="3000000"/>
        </p:xfrm>
        <a:graphic>
          <a:graphicData uri="http://schemas.openxmlformats.org/drawingml/2006/table">
            <a:tbl>
              <a:tblPr bandRow="1" firstRow="1">
                <a:noFill/>
                <a:tableStyleId>{003F32EE-33D5-456A-AD0E-0E9857991F3A}</a:tableStyleId>
              </a:tblPr>
              <a:tblGrid>
                <a:gridCol w="772325"/>
                <a:gridCol w="1576550"/>
                <a:gridCol w="3447925"/>
              </a:tblGrid>
              <a:tr h="214950">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Topic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Use Case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000"/>
                        <a:buFont typeface="Calibri"/>
                        <a:buNone/>
                      </a:pPr>
                      <a:r>
                        <a:rPr lang="en-GB" sz="1000" u="none" cap="none" strike="noStrike">
                          <a:solidFill>
                            <a:schemeClr val="lt1"/>
                          </a:solidFill>
                          <a:latin typeface="Calibri"/>
                          <a:ea typeface="Calibri"/>
                          <a:cs typeface="Calibri"/>
                          <a:sym typeface="Calibri"/>
                        </a:rPr>
                        <a:t>Example Question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00877C"/>
                    </a:solidFill>
                  </a:tcPr>
                </a:tc>
              </a:tr>
              <a:tr h="214950">
                <a:tc rowSpan="6">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Evidence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Evidence requirements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What evidence do I need to prove my residency?</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Evidence format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Can I send a photocopy of my passport or does it have to be the original?</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900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Evidence received?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 sent my bank statements in last week – have you got them yet?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Tax year for household income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If I’m going to uni in September do I need to show my household income for tax year 2018/19 or 2019/20?</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Returning students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I’ve applied for finance for my second year - do I need to submit all my evidence again?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Sponsor info</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Do my parents need to tell you their income for me to get a loan?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rowSpan="8">
                  <a:txBody>
                    <a:bodyPr/>
                    <a:lstStyle/>
                    <a:p>
                      <a:pPr indent="0" lvl="0" marL="0" marR="0" rtl="0" algn="l">
                        <a:lnSpc>
                          <a:spcPct val="100000"/>
                        </a:lnSpc>
                        <a:spcBef>
                          <a:spcPts val="0"/>
                        </a:spcBef>
                        <a:spcAft>
                          <a:spcPts val="0"/>
                        </a:spcAft>
                        <a:buClr>
                          <a:srgbClr val="000000"/>
                        </a:buClr>
                        <a:buSzPts val="1000"/>
                        <a:buFont typeface="Calibri"/>
                        <a:buNone/>
                      </a:pPr>
                      <a:r>
                        <a:rPr b="1" lang="en-GB" sz="1000" u="none" cap="none" strike="noStrike">
                          <a:latin typeface="Calibri"/>
                          <a:ea typeface="Calibri"/>
                          <a:cs typeface="Calibri"/>
                          <a:sym typeface="Calibri"/>
                        </a:rPr>
                        <a:t>Eligibility</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EU students &amp; migrant workers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I’m from the EU but applying for a course in the UK. Can I get a loan?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49275">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Previous study</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 already have a degree but I want to do a masters. Can I get funding?</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900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Postgraduate loans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Can I get a tuition fee loan and maintenance loan for my PhD?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1495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Exception courses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 want to do a nursing course – can I get funding?</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1495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Part time courses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Can I get funding if I’m studying part time?</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0900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UK citizens abroad</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I’m British but have been living abroad recently. Can I get a loan?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1495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Final year entitlement</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Why is my loan amount smaller in my final year?</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214950">
                <a:tc vMerge="1"/>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Funding duration</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Calibri"/>
                        <a:buNone/>
                      </a:pPr>
                      <a:r>
                        <a:rPr lang="en-GB" sz="1000" u="none" cap="none" strike="noStrike">
                          <a:latin typeface="Calibri"/>
                          <a:ea typeface="Calibri"/>
                          <a:cs typeface="Calibri"/>
                          <a:sym typeface="Calibri"/>
                        </a:rPr>
                        <a:t>Is it true I can only get funding for 4 years?</a:t>
                      </a:r>
                      <a:endParaRPr/>
                    </a:p>
                  </a:txBody>
                  <a:tcPr marT="45725" marB="45725" marR="45725" marL="457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40" name="Google Shape;40;p2"/>
          <p:cNvSpPr/>
          <p:nvPr/>
        </p:nvSpPr>
        <p:spPr>
          <a:xfrm>
            <a:off x="402007" y="253998"/>
            <a:ext cx="178446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CONTEXT</a:t>
            </a:r>
            <a:endParaRPr b="1" sz="3200">
              <a:solidFill>
                <a:srgbClr val="00877C"/>
              </a:solidFill>
              <a:latin typeface="Calibri"/>
              <a:ea typeface="Calibri"/>
              <a:cs typeface="Calibri"/>
              <a:sym typeface="Calibri"/>
            </a:endParaRPr>
          </a:p>
        </p:txBody>
      </p:sp>
      <p:sp>
        <p:nvSpPr>
          <p:cNvPr id="41" name="Google Shape;41;p2"/>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Customers are contacting SFE in high numbers to seek answers to queries about their applications and payments. This drives very high call volumes in the contact centre (around 4M annually). The top query topics are around Application Status and Evidence, which cost around £4M annually to resolve.</a:t>
            </a:r>
            <a:endParaRPr/>
          </a:p>
        </p:txBody>
      </p:sp>
      <p:sp>
        <p:nvSpPr>
          <p:cNvPr id="42" name="Google Shape;42;p2"/>
          <p:cNvSpPr txBox="1"/>
          <p:nvPr/>
        </p:nvSpPr>
        <p:spPr>
          <a:xfrm>
            <a:off x="554407" y="3379370"/>
            <a:ext cx="4362680"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000">
                <a:solidFill>
                  <a:srgbClr val="00877C"/>
                </a:solidFill>
                <a:latin typeface="Calibri"/>
                <a:ea typeface="Calibri"/>
                <a:cs typeface="Calibri"/>
                <a:sym typeface="Calibri"/>
              </a:rPr>
              <a:t>Chart: What was the reason for you contacting SFE through social media?</a:t>
            </a:r>
            <a:endParaRPr sz="1000">
              <a:solidFill>
                <a:srgbClr val="00877C"/>
              </a:solidFill>
              <a:latin typeface="Calibri"/>
              <a:ea typeface="Calibri"/>
              <a:cs typeface="Calibri"/>
              <a:sym typeface="Calibri"/>
            </a:endParaRPr>
          </a:p>
        </p:txBody>
      </p:sp>
      <p:sp>
        <p:nvSpPr>
          <p:cNvPr id="43" name="Google Shape;43;p2"/>
          <p:cNvSpPr txBox="1"/>
          <p:nvPr/>
        </p:nvSpPr>
        <p:spPr>
          <a:xfrm>
            <a:off x="554407" y="3031837"/>
            <a:ext cx="47371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dk1"/>
                </a:solidFill>
                <a:latin typeface="Calibri"/>
                <a:ea typeface="Calibri"/>
                <a:cs typeface="Calibri"/>
                <a:sym typeface="Calibri"/>
              </a:rPr>
              <a:t>Dec 2017 - Jan 2019 Social Media Survey: key findings</a:t>
            </a:r>
            <a:endParaRPr/>
          </a:p>
        </p:txBody>
      </p:sp>
      <p:sp>
        <p:nvSpPr>
          <p:cNvPr id="44" name="Google Shape;44;p2"/>
          <p:cNvSpPr txBox="1"/>
          <p:nvPr/>
        </p:nvSpPr>
        <p:spPr>
          <a:xfrm>
            <a:off x="394607" y="6343991"/>
            <a:ext cx="56939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000">
                <a:solidFill>
                  <a:srgbClr val="380B07"/>
                </a:solidFill>
                <a:latin typeface="Calibri"/>
                <a:ea typeface="Calibri"/>
                <a:cs typeface="Calibri"/>
                <a:sym typeface="Calibri"/>
              </a:rPr>
              <a:t>Payments is the top contact driver but may be a sign of when the question was added to the survey (October).  It would be expected that status updates would be the main query type as with phone queries.</a:t>
            </a:r>
            <a:endParaRPr/>
          </a:p>
        </p:txBody>
      </p:sp>
      <p:sp>
        <p:nvSpPr>
          <p:cNvPr id="45" name="Google Shape;45;p2"/>
          <p:cNvSpPr txBox="1"/>
          <p:nvPr/>
        </p:nvSpPr>
        <p:spPr>
          <a:xfrm>
            <a:off x="554407" y="1825628"/>
            <a:ext cx="11068388" cy="1008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Arial"/>
              <a:buNone/>
            </a:pPr>
            <a:r>
              <a:rPr lang="en-GB" sz="1400">
                <a:solidFill>
                  <a:schemeClr val="dk1"/>
                </a:solidFill>
                <a:latin typeface="Calibri"/>
                <a:ea typeface="Calibri"/>
                <a:cs typeface="Calibri"/>
                <a:sym typeface="Calibri"/>
              </a:rPr>
              <a:t>In a drive to divert traffic away from the call centre and </a:t>
            </a:r>
            <a:r>
              <a:rPr b="1" lang="en-GB" sz="1400">
                <a:solidFill>
                  <a:schemeClr val="dk1"/>
                </a:solidFill>
                <a:latin typeface="Calibri"/>
                <a:ea typeface="Calibri"/>
                <a:cs typeface="Calibri"/>
                <a:sym typeface="Calibri"/>
              </a:rPr>
              <a:t>channel-shift towards digital channels</a:t>
            </a:r>
            <a:r>
              <a:rPr lang="en-GB" sz="1400">
                <a:solidFill>
                  <a:schemeClr val="dk1"/>
                </a:solidFill>
                <a:latin typeface="Calibri"/>
                <a:ea typeface="Calibri"/>
                <a:cs typeface="Calibri"/>
                <a:sym typeface="Calibri"/>
              </a:rPr>
              <a:t>, social media teams have been established where customers can contact SFE advisors through Facebook and Twitter. </a:t>
            </a:r>
            <a:endParaRPr/>
          </a:p>
          <a:p>
            <a:pPr indent="0" lvl="0" marL="0" marR="0" rtl="0" algn="l">
              <a:spcBef>
                <a:spcPts val="280"/>
              </a:spcBef>
              <a:spcAft>
                <a:spcPts val="0"/>
              </a:spcAft>
              <a:buClr>
                <a:schemeClr val="dk1"/>
              </a:buClr>
              <a:buSzPts val="1400"/>
              <a:buFont typeface="Arial"/>
              <a:buNone/>
            </a:pPr>
            <a:r>
              <a:rPr lang="en-GB" sz="1400">
                <a:solidFill>
                  <a:schemeClr val="dk1"/>
                </a:solidFill>
                <a:latin typeface="Calibri"/>
                <a:ea typeface="Calibri"/>
                <a:cs typeface="Calibri"/>
                <a:sym typeface="Calibri"/>
              </a:rPr>
              <a:t>In the 12 months to March 2019, over </a:t>
            </a:r>
            <a:r>
              <a:rPr b="1" lang="en-GB" sz="1400">
                <a:solidFill>
                  <a:schemeClr val="dk1"/>
                </a:solidFill>
                <a:latin typeface="Calibri"/>
                <a:ea typeface="Calibri"/>
                <a:cs typeface="Calibri"/>
                <a:sym typeface="Calibri"/>
              </a:rPr>
              <a:t>280,000 messages </a:t>
            </a:r>
            <a:r>
              <a:rPr lang="en-GB" sz="1400">
                <a:solidFill>
                  <a:schemeClr val="dk1"/>
                </a:solidFill>
                <a:latin typeface="Calibri"/>
                <a:ea typeface="Calibri"/>
                <a:cs typeface="Calibri"/>
                <a:sym typeface="Calibri"/>
              </a:rPr>
              <a:t>were sent to the social media team. While customer satisfaction through these channels is high, there are only 20 advisors so at peak times customers can get frustrated with the response times.</a:t>
            </a:r>
            <a:endParaRPr/>
          </a:p>
        </p:txBody>
      </p:sp>
      <p:graphicFrame>
        <p:nvGraphicFramePr>
          <p:cNvPr id="46" name="Google Shape;46;p2"/>
          <p:cNvGraphicFramePr/>
          <p:nvPr/>
        </p:nvGraphicFramePr>
        <p:xfrm>
          <a:off x="402007" y="3607608"/>
          <a:ext cx="6890425" cy="2831391"/>
        </p:xfrm>
        <a:graphic>
          <a:graphicData uri="http://schemas.openxmlformats.org/drawingml/2006/chart">
            <c:chart r:id="rId3"/>
          </a:graphicData>
        </a:graphic>
      </p:graphicFrame>
      <p:sp>
        <p:nvSpPr>
          <p:cNvPr id="47" name="Google Shape;47;p2"/>
          <p:cNvSpPr/>
          <p:nvPr/>
        </p:nvSpPr>
        <p:spPr>
          <a:xfrm>
            <a:off x="9272768" y="4017674"/>
            <a:ext cx="2655035" cy="783193"/>
          </a:xfrm>
          <a:prstGeom prst="wedgeRoundRectCallout">
            <a:avLst>
              <a:gd fmla="val -58853" name="adj1"/>
              <a:gd fmla="val 31611" name="adj2"/>
              <a:gd fmla="val 16667" name="adj3"/>
            </a:avLst>
          </a:prstGeom>
          <a:solidFill>
            <a:srgbClr val="00877C"/>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GB" sz="1000">
                <a:solidFill>
                  <a:schemeClr val="lt1"/>
                </a:solidFill>
                <a:latin typeface="Calibri"/>
                <a:ea typeface="Calibri"/>
                <a:cs typeface="Calibri"/>
                <a:sym typeface="Calibri"/>
              </a:rPr>
              <a:t>I am satisfied with the response I received in terms of speed but every person I speak to is different in terms of answers to my questions, needs to me more transparent</a:t>
            </a:r>
            <a:endParaRPr b="1" sz="1000">
              <a:solidFill>
                <a:schemeClr val="lt1"/>
              </a:solidFill>
              <a:latin typeface="Calibri"/>
              <a:ea typeface="Calibri"/>
              <a:cs typeface="Calibri"/>
              <a:sym typeface="Calibri"/>
            </a:endParaRPr>
          </a:p>
        </p:txBody>
      </p:sp>
      <p:sp>
        <p:nvSpPr>
          <p:cNvPr id="48" name="Google Shape;48;p2"/>
          <p:cNvSpPr/>
          <p:nvPr/>
        </p:nvSpPr>
        <p:spPr>
          <a:xfrm>
            <a:off x="9272768" y="3521989"/>
            <a:ext cx="2655035" cy="442674"/>
          </a:xfrm>
          <a:prstGeom prst="wedgeRoundRectCallout">
            <a:avLst>
              <a:gd fmla="val -59301" name="adj1"/>
              <a:gd fmla="val 55545" name="adj2"/>
              <a:gd fmla="val 16667" name="adj3"/>
            </a:avLst>
          </a:prstGeom>
          <a:solidFill>
            <a:srgbClr val="00877C"/>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GB" sz="1000">
                <a:solidFill>
                  <a:schemeClr val="lt1"/>
                </a:solidFill>
                <a:latin typeface="Calibri"/>
                <a:ea typeface="Calibri"/>
                <a:cs typeface="Calibri"/>
                <a:sym typeface="Calibri"/>
              </a:rPr>
              <a:t>It took 20 days for someone to reply on a message I sent through Facebook and Twitter</a:t>
            </a:r>
            <a:endParaRPr b="1" sz="1000">
              <a:solidFill>
                <a:schemeClr val="lt1"/>
              </a:solidFill>
              <a:latin typeface="Calibri"/>
              <a:ea typeface="Calibri"/>
              <a:cs typeface="Calibri"/>
              <a:sym typeface="Calibri"/>
            </a:endParaRPr>
          </a:p>
        </p:txBody>
      </p:sp>
      <p:sp>
        <p:nvSpPr>
          <p:cNvPr id="49" name="Google Shape;49;p2"/>
          <p:cNvSpPr/>
          <p:nvPr/>
        </p:nvSpPr>
        <p:spPr>
          <a:xfrm>
            <a:off x="9272768" y="4854234"/>
            <a:ext cx="2655035" cy="612934"/>
          </a:xfrm>
          <a:prstGeom prst="wedgeRoundRectCallout">
            <a:avLst>
              <a:gd fmla="val -60410" name="adj1"/>
              <a:gd fmla="val -38128" name="adj2"/>
              <a:gd fmla="val 16667" name="adj3"/>
            </a:avLst>
          </a:prstGeom>
          <a:solidFill>
            <a:srgbClr val="00877C"/>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GB" sz="1000">
                <a:solidFill>
                  <a:schemeClr val="lt1"/>
                </a:solidFill>
                <a:latin typeface="Calibri"/>
                <a:ea typeface="Calibri"/>
                <a:cs typeface="Calibri"/>
                <a:sym typeface="Calibri"/>
              </a:rPr>
              <a:t>Took a long time to reply and the initial answer was not helpful. The second advisor was very helpful though. </a:t>
            </a:r>
            <a:endParaRPr b="1" sz="1000">
              <a:solidFill>
                <a:schemeClr val="lt1"/>
              </a:solidFill>
              <a:latin typeface="Calibri"/>
              <a:ea typeface="Calibri"/>
              <a:cs typeface="Calibri"/>
              <a:sym typeface="Calibri"/>
            </a:endParaRPr>
          </a:p>
        </p:txBody>
      </p:sp>
      <p:sp>
        <p:nvSpPr>
          <p:cNvPr id="50" name="Google Shape;50;p2"/>
          <p:cNvSpPr/>
          <p:nvPr/>
        </p:nvSpPr>
        <p:spPr>
          <a:xfrm>
            <a:off x="6394237" y="3085216"/>
            <a:ext cx="5147134" cy="316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380B07"/>
                </a:solidFill>
                <a:latin typeface="Calibri"/>
                <a:ea typeface="Calibri"/>
                <a:cs typeface="Calibri"/>
                <a:sym typeface="Calibri"/>
              </a:rPr>
              <a:t>Combined overall social media satisfaction performance: </a:t>
            </a:r>
            <a:r>
              <a:rPr b="1" lang="en-GB" sz="1400">
                <a:solidFill>
                  <a:srgbClr val="00877C"/>
                </a:solidFill>
                <a:latin typeface="Calibri"/>
                <a:ea typeface="Calibri"/>
                <a:cs typeface="Calibri"/>
                <a:sym typeface="Calibri"/>
              </a:rPr>
              <a:t>89.8%</a:t>
            </a:r>
            <a:endParaRPr/>
          </a:p>
        </p:txBody>
      </p:sp>
      <p:cxnSp>
        <p:nvCxnSpPr>
          <p:cNvPr id="51" name="Google Shape;51;p2"/>
          <p:cNvCxnSpPr/>
          <p:nvPr/>
        </p:nvCxnSpPr>
        <p:spPr>
          <a:xfrm flipH="1" rot="10800000">
            <a:off x="977330" y="2904114"/>
            <a:ext cx="10237340" cy="727"/>
          </a:xfrm>
          <a:prstGeom prst="straightConnector1">
            <a:avLst/>
          </a:prstGeom>
          <a:noFill/>
          <a:ln cap="flat" cmpd="sng" w="12700">
            <a:solidFill>
              <a:srgbClr val="00877C"/>
            </a:solidFill>
            <a:prstDash val="solid"/>
            <a:round/>
            <a:headEnd len="sm" w="sm" type="none"/>
            <a:tailEnd len="sm" w="sm" type="none"/>
          </a:ln>
        </p:spPr>
      </p:cxnSp>
      <p:sp>
        <p:nvSpPr>
          <p:cNvPr id="52" name="Google Shape;52;p2"/>
          <p:cNvSpPr txBox="1"/>
          <p:nvPr/>
        </p:nvSpPr>
        <p:spPr>
          <a:xfrm>
            <a:off x="6394237" y="3411651"/>
            <a:ext cx="25076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Customer pain points centre around </a:t>
            </a:r>
            <a:r>
              <a:rPr b="1" lang="en-GB" sz="1400">
                <a:solidFill>
                  <a:srgbClr val="00877C"/>
                </a:solidFill>
                <a:latin typeface="Calibri"/>
                <a:ea typeface="Calibri"/>
                <a:cs typeface="Calibri"/>
                <a:sym typeface="Calibri"/>
              </a:rPr>
              <a:t>response times </a:t>
            </a:r>
            <a:r>
              <a:rPr lang="en-GB" sz="1400">
                <a:solidFill>
                  <a:schemeClr val="dk1"/>
                </a:solidFill>
                <a:latin typeface="Calibri"/>
                <a:ea typeface="Calibri"/>
                <a:cs typeface="Calibri"/>
                <a:sym typeface="Calibri"/>
              </a:rPr>
              <a:t>and </a:t>
            </a:r>
            <a:r>
              <a:rPr b="1" lang="en-GB" sz="1400">
                <a:solidFill>
                  <a:srgbClr val="00877C"/>
                </a:solidFill>
                <a:latin typeface="Calibri"/>
                <a:ea typeface="Calibri"/>
                <a:cs typeface="Calibri"/>
                <a:sym typeface="Calibri"/>
              </a:rPr>
              <a:t>consistency</a:t>
            </a:r>
            <a:r>
              <a:rPr lang="en-GB" sz="1400">
                <a:solidFill>
                  <a:schemeClr val="dk1"/>
                </a:solidFill>
                <a:latin typeface="Calibri"/>
                <a:ea typeface="Calibri"/>
                <a:cs typeface="Calibri"/>
                <a:sym typeface="Calibri"/>
              </a:rPr>
              <a:t> of information </a:t>
            </a:r>
            <a:endParaRPr/>
          </a:p>
        </p:txBody>
      </p:sp>
      <p:sp>
        <p:nvSpPr>
          <p:cNvPr id="53" name="Google Shape;53;p2"/>
          <p:cNvSpPr/>
          <p:nvPr/>
        </p:nvSpPr>
        <p:spPr>
          <a:xfrm>
            <a:off x="9251524" y="5520535"/>
            <a:ext cx="2676279" cy="953453"/>
          </a:xfrm>
          <a:prstGeom prst="wedgeRoundRectCallout">
            <a:avLst>
              <a:gd fmla="val -60318" name="adj1"/>
              <a:gd fmla="val -39836" name="adj2"/>
              <a:gd fmla="val 16667" name="adj3"/>
            </a:avLst>
          </a:prstGeom>
          <a:solidFill>
            <a:srgbClr val="00877C"/>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GB" sz="1000">
                <a:solidFill>
                  <a:schemeClr val="lt1"/>
                </a:solidFill>
                <a:latin typeface="Calibri"/>
                <a:ea typeface="Calibri"/>
                <a:cs typeface="Calibri"/>
                <a:sym typeface="Calibri"/>
              </a:rPr>
              <a:t>The response time is too long, would be better if it was shortened. I do understand the amount of people contacting is pretty high but sometimes 3 days go by without anyone answering</a:t>
            </a:r>
            <a:endParaRPr b="1" sz="1000">
              <a:solidFill>
                <a:schemeClr val="lt1"/>
              </a:solidFill>
              <a:latin typeface="Calibri"/>
              <a:ea typeface="Calibri"/>
              <a:cs typeface="Calibri"/>
              <a:sym typeface="Calibri"/>
            </a:endParaRPr>
          </a:p>
        </p:txBody>
      </p:sp>
      <p:sp>
        <p:nvSpPr>
          <p:cNvPr id="54" name="Google Shape;54;p2"/>
          <p:cNvSpPr txBox="1"/>
          <p:nvPr/>
        </p:nvSpPr>
        <p:spPr>
          <a:xfrm>
            <a:off x="6394237" y="4195947"/>
            <a:ext cx="250767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25% of Facebook users and 38% of Twitter users expect a response in </a:t>
            </a:r>
            <a:r>
              <a:rPr b="1" lang="en-GB" sz="1400">
                <a:solidFill>
                  <a:srgbClr val="00877C"/>
                </a:solidFill>
                <a:latin typeface="Calibri"/>
                <a:ea typeface="Calibri"/>
                <a:cs typeface="Calibri"/>
                <a:sym typeface="Calibri"/>
              </a:rPr>
              <a:t>less than an hour</a:t>
            </a:r>
            <a:endParaRPr/>
          </a:p>
        </p:txBody>
      </p:sp>
      <p:sp>
        <p:nvSpPr>
          <p:cNvPr id="55" name="Google Shape;55;p2"/>
          <p:cNvSpPr txBox="1"/>
          <p:nvPr/>
        </p:nvSpPr>
        <p:spPr>
          <a:xfrm>
            <a:off x="6394237" y="4980243"/>
            <a:ext cx="250767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Almost </a:t>
            </a:r>
            <a:r>
              <a:rPr b="1" lang="en-GB" sz="1400">
                <a:solidFill>
                  <a:srgbClr val="00877C"/>
                </a:solidFill>
                <a:latin typeface="Calibri"/>
                <a:ea typeface="Calibri"/>
                <a:cs typeface="Calibri"/>
                <a:sym typeface="Calibri"/>
              </a:rPr>
              <a:t>half of customers will call</a:t>
            </a:r>
            <a:r>
              <a:rPr lang="en-GB" sz="1400">
                <a:solidFill>
                  <a:schemeClr val="dk1"/>
                </a:solidFill>
                <a:latin typeface="Calibri"/>
                <a:ea typeface="Calibri"/>
                <a:cs typeface="Calibri"/>
                <a:sym typeface="Calibri"/>
              </a:rPr>
              <a:t> if they don’t get a response on social media in their expected timescale</a:t>
            </a:r>
            <a:endParaRPr b="1" sz="1400">
              <a:solidFill>
                <a:schemeClr val="dk1"/>
              </a:solidFill>
              <a:latin typeface="Calibri"/>
              <a:ea typeface="Calibri"/>
              <a:cs typeface="Calibri"/>
              <a:sym typeface="Calibri"/>
            </a:endParaRPr>
          </a:p>
        </p:txBody>
      </p:sp>
      <p:sp>
        <p:nvSpPr>
          <p:cNvPr id="56" name="Google Shape;56;p2"/>
          <p:cNvSpPr txBox="1"/>
          <p:nvPr/>
        </p:nvSpPr>
        <p:spPr>
          <a:xfrm>
            <a:off x="6394237" y="5979982"/>
            <a:ext cx="250767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rgbClr val="00877C"/>
                </a:solidFill>
                <a:latin typeface="Calibri"/>
                <a:ea typeface="Calibri"/>
                <a:cs typeface="Calibri"/>
                <a:sym typeface="Calibri"/>
              </a:rPr>
              <a:t>2/3 of customers </a:t>
            </a:r>
            <a:r>
              <a:rPr lang="en-GB" sz="1400">
                <a:solidFill>
                  <a:schemeClr val="dk1"/>
                </a:solidFill>
                <a:latin typeface="Calibri"/>
                <a:ea typeface="Calibri"/>
                <a:cs typeface="Calibri"/>
                <a:sym typeface="Calibri"/>
              </a:rPr>
              <a:t>would call SFE if social media was not available</a:t>
            </a:r>
            <a:endParaRPr b="1" sz="1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62" name="Google Shape;62;p3"/>
          <p:cNvSpPr/>
          <p:nvPr/>
        </p:nvSpPr>
        <p:spPr>
          <a:xfrm>
            <a:off x="402007" y="253998"/>
            <a:ext cx="267413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OPPORTUNITY</a:t>
            </a:r>
            <a:endParaRPr b="1" sz="3200">
              <a:solidFill>
                <a:srgbClr val="00877C"/>
              </a:solidFill>
              <a:latin typeface="Calibri"/>
              <a:ea typeface="Calibri"/>
              <a:cs typeface="Calibri"/>
              <a:sym typeface="Calibri"/>
            </a:endParaRPr>
          </a:p>
        </p:txBody>
      </p:sp>
      <p:sp>
        <p:nvSpPr>
          <p:cNvPr id="63" name="Google Shape;63;p3"/>
          <p:cNvSpPr txBox="1"/>
          <p:nvPr/>
        </p:nvSpPr>
        <p:spPr>
          <a:xfrm>
            <a:off x="554407" y="1017235"/>
            <a:ext cx="8109341" cy="49934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An AI chatbot can be trained to handle a portion of customer queries, relieving load on contact centre staff and supporting the shift to digital channels.</a:t>
            </a:r>
            <a:endParaRPr/>
          </a:p>
        </p:txBody>
      </p:sp>
      <p:grpSp>
        <p:nvGrpSpPr>
          <p:cNvPr id="64" name="Google Shape;64;p3"/>
          <p:cNvGrpSpPr/>
          <p:nvPr/>
        </p:nvGrpSpPr>
        <p:grpSpPr>
          <a:xfrm>
            <a:off x="735568" y="2861495"/>
            <a:ext cx="7202484" cy="3771102"/>
            <a:chOff x="735568" y="2861495"/>
            <a:chExt cx="7202484" cy="3771102"/>
          </a:xfrm>
        </p:grpSpPr>
        <p:sp>
          <p:nvSpPr>
            <p:cNvPr id="65" name="Google Shape;65;p3"/>
            <p:cNvSpPr/>
            <p:nvPr/>
          </p:nvSpPr>
          <p:spPr>
            <a:xfrm>
              <a:off x="1210389" y="2861495"/>
              <a:ext cx="6727663" cy="375487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rgbClr val="00877C"/>
                </a:buClr>
                <a:buSzPts val="1400"/>
                <a:buFont typeface="Calibri"/>
                <a:buNone/>
              </a:pPr>
              <a:r>
                <a:rPr b="1" i="0" lang="en-GB" sz="1400" u="none" cap="none" strike="noStrike">
                  <a:solidFill>
                    <a:srgbClr val="00877C"/>
                  </a:solidFill>
                  <a:latin typeface="Calibri"/>
                  <a:ea typeface="Calibri"/>
                  <a:cs typeface="Calibri"/>
                  <a:sym typeface="Calibri"/>
                </a:rPr>
                <a:t>Reduction of contact centre traffic</a:t>
              </a:r>
              <a:endParaRPr/>
            </a:p>
            <a:p>
              <a:pPr indent="0" lvl="1" marL="185664" marR="0" rtl="0" algn="l">
                <a:spcBef>
                  <a:spcPts val="0"/>
                </a:spcBef>
                <a:spcAft>
                  <a:spcPts val="0"/>
                </a:spcAft>
                <a:buNone/>
              </a:pPr>
              <a:r>
                <a:rPr b="0" i="0" lang="en-GB" sz="1400" u="none" cap="none" strike="noStrike">
                  <a:solidFill>
                    <a:schemeClr val="dk1"/>
                  </a:solidFill>
                  <a:latin typeface="Calibri"/>
                  <a:ea typeface="Calibri"/>
                  <a:cs typeface="Calibri"/>
                  <a:sym typeface="Calibri"/>
                </a:rPr>
                <a:t>Chatbots can completely resolve many customer queries and filter traffic away from human advisors.</a:t>
              </a:r>
              <a:endParaRPr/>
            </a:p>
            <a:p>
              <a:pPr indent="0" lvl="1" marL="225335"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185664" marR="0" rtl="0" algn="l">
                <a:spcBef>
                  <a:spcPts val="0"/>
                </a:spcBef>
                <a:spcAft>
                  <a:spcPts val="0"/>
                </a:spcAft>
                <a:buNone/>
              </a:pPr>
              <a:r>
                <a:rPr b="1" i="0" lang="en-GB" sz="1400" u="none" cap="none" strike="noStrike">
                  <a:solidFill>
                    <a:srgbClr val="00877C"/>
                  </a:solidFill>
                  <a:latin typeface="Calibri"/>
                  <a:ea typeface="Calibri"/>
                  <a:cs typeface="Calibri"/>
                  <a:sym typeface="Calibri"/>
                </a:rPr>
                <a:t>Ability to meet seasonal surges in demand</a:t>
              </a:r>
              <a:endParaRPr/>
            </a:p>
            <a:p>
              <a:pPr indent="0" lvl="1" marL="185664" marR="0" rtl="0" algn="l">
                <a:spcBef>
                  <a:spcPts val="0"/>
                </a:spcBef>
                <a:spcAft>
                  <a:spcPts val="0"/>
                </a:spcAft>
                <a:buNone/>
              </a:pPr>
              <a:r>
                <a:rPr b="0" i="0" lang="en-GB" sz="1400" u="none" cap="none" strike="noStrike">
                  <a:solidFill>
                    <a:schemeClr val="dk1"/>
                  </a:solidFill>
                  <a:latin typeface="Calibri"/>
                  <a:ea typeface="Calibri"/>
                  <a:cs typeface="Calibri"/>
                  <a:sym typeface="Calibri"/>
                </a:rPr>
                <a:t>Chatbots can handle many concurrent interactions and are scalable to cope with different levels of traffic.</a:t>
              </a:r>
              <a:endParaRPr/>
            </a:p>
            <a:p>
              <a:pPr indent="0" lvl="1" marL="225335"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185664" marR="0" rtl="0" algn="l">
                <a:spcBef>
                  <a:spcPts val="0"/>
                </a:spcBef>
                <a:spcAft>
                  <a:spcPts val="0"/>
                </a:spcAft>
                <a:buNone/>
              </a:pPr>
              <a:r>
                <a:rPr b="1" i="0" lang="en-GB" sz="1400" u="none" cap="none" strike="noStrike">
                  <a:solidFill>
                    <a:srgbClr val="00877C"/>
                  </a:solidFill>
                  <a:latin typeface="Calibri"/>
                  <a:ea typeface="Calibri"/>
                  <a:cs typeface="Calibri"/>
                  <a:sym typeface="Calibri"/>
                </a:rPr>
                <a:t>Increased quality and consistency</a:t>
              </a:r>
              <a:endParaRPr/>
            </a:p>
            <a:p>
              <a:pPr indent="0" lvl="1" marL="185664" marR="0" rtl="0" algn="l">
                <a:spcBef>
                  <a:spcPts val="0"/>
                </a:spcBef>
                <a:spcAft>
                  <a:spcPts val="0"/>
                </a:spcAft>
                <a:buNone/>
              </a:pPr>
              <a:r>
                <a:rPr b="0" i="0" lang="en-GB" sz="1400" u="none" cap="none" strike="noStrike">
                  <a:solidFill>
                    <a:schemeClr val="dk1"/>
                  </a:solidFill>
                  <a:latin typeface="Calibri"/>
                  <a:ea typeface="Calibri"/>
                  <a:cs typeface="Calibri"/>
                  <a:sym typeface="Calibri"/>
                </a:rPr>
                <a:t>Ensure customers receive consistent and standardised responses to queries.</a:t>
              </a:r>
              <a:endParaRPr/>
            </a:p>
            <a:p>
              <a:pPr indent="0" lvl="1" marL="185664"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185664" marR="0" rtl="0" algn="l">
                <a:spcBef>
                  <a:spcPts val="0"/>
                </a:spcBef>
                <a:spcAft>
                  <a:spcPts val="0"/>
                </a:spcAft>
                <a:buNone/>
              </a:pPr>
              <a:r>
                <a:rPr b="1" i="0" lang="en-GB" sz="1400" u="none" cap="none" strike="noStrike">
                  <a:solidFill>
                    <a:srgbClr val="00877C"/>
                  </a:solidFill>
                  <a:latin typeface="Calibri"/>
                  <a:ea typeface="Calibri"/>
                  <a:cs typeface="Calibri"/>
                  <a:sym typeface="Calibri"/>
                </a:rPr>
                <a:t>Improved compliance and auditability</a:t>
              </a:r>
              <a:endParaRPr/>
            </a:p>
            <a:p>
              <a:pPr indent="0" lvl="1" marL="185664" marR="0" rtl="0" algn="l">
                <a:spcBef>
                  <a:spcPts val="0"/>
                </a:spcBef>
                <a:spcAft>
                  <a:spcPts val="0"/>
                </a:spcAft>
                <a:buNone/>
              </a:pPr>
              <a:r>
                <a:rPr b="0" i="0" lang="en-GB" sz="1400" u="none" cap="none" strike="noStrike">
                  <a:solidFill>
                    <a:schemeClr val="dk1"/>
                  </a:solidFill>
                  <a:latin typeface="Calibri"/>
                  <a:ea typeface="Calibri"/>
                  <a:cs typeface="Calibri"/>
                  <a:sym typeface="Calibri"/>
                </a:rPr>
                <a:t>Customer interactions can be securely recorded to increase visibility and the capture of information.</a:t>
              </a:r>
              <a:endParaRPr/>
            </a:p>
            <a:p>
              <a:pPr indent="0" lvl="1" marL="185664" marR="0" rtl="0" algn="l">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0" lvl="1" marL="185664" marR="0" rtl="0" algn="l">
                <a:spcBef>
                  <a:spcPts val="0"/>
                </a:spcBef>
                <a:spcAft>
                  <a:spcPts val="0"/>
                </a:spcAft>
                <a:buNone/>
              </a:pPr>
              <a:r>
                <a:rPr b="1" i="0" lang="en-GB" sz="1400" u="none" cap="none" strike="noStrike">
                  <a:solidFill>
                    <a:srgbClr val="00877C"/>
                  </a:solidFill>
                  <a:latin typeface="Calibri"/>
                  <a:ea typeface="Calibri"/>
                  <a:cs typeface="Calibri"/>
                  <a:sym typeface="Calibri"/>
                </a:rPr>
                <a:t>Increased service hours and languages</a:t>
              </a:r>
              <a:endParaRPr/>
            </a:p>
            <a:p>
              <a:pPr indent="0" lvl="1" marL="185664" marR="0" rtl="0" algn="l">
                <a:spcBef>
                  <a:spcPts val="0"/>
                </a:spcBef>
                <a:spcAft>
                  <a:spcPts val="0"/>
                </a:spcAft>
                <a:buNone/>
              </a:pPr>
              <a:r>
                <a:rPr b="0" i="0" lang="en-GB" sz="1400" u="none" cap="none" strike="noStrike">
                  <a:solidFill>
                    <a:schemeClr val="dk1"/>
                  </a:solidFill>
                  <a:latin typeface="Calibri"/>
                  <a:ea typeface="Calibri"/>
                  <a:cs typeface="Calibri"/>
                  <a:sym typeface="Calibri"/>
                </a:rPr>
                <a:t>In principle, chatbots can run 24/7 and support multiple languages aside from English.</a:t>
              </a:r>
              <a:endParaRPr/>
            </a:p>
          </p:txBody>
        </p:sp>
        <p:sp>
          <p:nvSpPr>
            <p:cNvPr id="66" name="Google Shape;66;p3"/>
            <p:cNvSpPr txBox="1"/>
            <p:nvPr/>
          </p:nvSpPr>
          <p:spPr>
            <a:xfrm>
              <a:off x="735568" y="2872925"/>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67" name="Google Shape;67;p3"/>
            <p:cNvSpPr txBox="1"/>
            <p:nvPr/>
          </p:nvSpPr>
          <p:spPr>
            <a:xfrm>
              <a:off x="735568" y="3666649"/>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68" name="Google Shape;68;p3"/>
            <p:cNvSpPr txBox="1"/>
            <p:nvPr/>
          </p:nvSpPr>
          <p:spPr>
            <a:xfrm>
              <a:off x="735568" y="4460373"/>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69" name="Google Shape;69;p3"/>
            <p:cNvSpPr txBox="1"/>
            <p:nvPr/>
          </p:nvSpPr>
          <p:spPr>
            <a:xfrm>
              <a:off x="735568" y="5254097"/>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70" name="Google Shape;70;p3"/>
            <p:cNvSpPr txBox="1"/>
            <p:nvPr/>
          </p:nvSpPr>
          <p:spPr>
            <a:xfrm>
              <a:off x="735568" y="6047822"/>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grpSp>
      <p:pic>
        <p:nvPicPr>
          <p:cNvPr id="71" name="Google Shape;71;p3"/>
          <p:cNvPicPr preferRelativeResize="0"/>
          <p:nvPr/>
        </p:nvPicPr>
        <p:blipFill rotWithShape="1">
          <a:blip r:embed="rId3">
            <a:alphaModFix/>
          </a:blip>
          <a:srcRect b="0" l="0" r="0" t="0"/>
          <a:stretch/>
        </p:blipFill>
        <p:spPr>
          <a:xfrm>
            <a:off x="8663748" y="1315682"/>
            <a:ext cx="3108437" cy="5542318"/>
          </a:xfrm>
          <a:prstGeom prst="rect">
            <a:avLst/>
          </a:prstGeom>
          <a:noFill/>
          <a:ln>
            <a:noFill/>
          </a:ln>
        </p:spPr>
      </p:pic>
      <p:sp>
        <p:nvSpPr>
          <p:cNvPr id="72" name="Google Shape;72;p3"/>
          <p:cNvSpPr txBox="1"/>
          <p:nvPr/>
        </p:nvSpPr>
        <p:spPr>
          <a:xfrm>
            <a:off x="554407" y="1623533"/>
            <a:ext cx="8109341" cy="1168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Arial"/>
              <a:buNone/>
            </a:pPr>
            <a:r>
              <a:rPr lang="en-GB" sz="1400">
                <a:solidFill>
                  <a:schemeClr val="dk1"/>
                </a:solidFill>
                <a:latin typeface="Calibri"/>
                <a:ea typeface="Calibri"/>
                <a:cs typeface="Calibri"/>
                <a:sym typeface="Calibri"/>
              </a:rPr>
              <a:t>The Social Media Survey shows that the more queries can be resolved through Facebook and Twitter, the fewer customers will contact SFE via telephony. Deploying a chatbot would reduce waiting times for customers and improve the consistency of responses, and allow social media advisors to focus on more complex cases. Over time, the chatbot can be trained to handle increasingly complex tasks and can be integrated with RPA robots to achieve greater levels of automation. Some key benefits of chatbots 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78" name="Google Shape;78;p4"/>
          <p:cNvSpPr/>
          <p:nvPr/>
        </p:nvSpPr>
        <p:spPr>
          <a:xfrm>
            <a:off x="402007" y="253998"/>
            <a:ext cx="210346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APPROACH</a:t>
            </a:r>
            <a:endParaRPr b="1" sz="3200">
              <a:solidFill>
                <a:srgbClr val="00877C"/>
              </a:solidFill>
              <a:latin typeface="Calibri"/>
              <a:ea typeface="Calibri"/>
              <a:cs typeface="Calibri"/>
              <a:sym typeface="Calibri"/>
            </a:endParaRPr>
          </a:p>
        </p:txBody>
      </p:sp>
      <p:sp>
        <p:nvSpPr>
          <p:cNvPr id="79" name="Google Shape;79;p4"/>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The value of the chatbot is increased exponentially as greater integration into SLC’s backend IT systems is undertaken.</a:t>
            </a:r>
            <a:endParaRPr/>
          </a:p>
        </p:txBody>
      </p:sp>
      <p:sp>
        <p:nvSpPr>
          <p:cNvPr id="80" name="Google Shape;80;p4"/>
          <p:cNvSpPr txBox="1"/>
          <p:nvPr/>
        </p:nvSpPr>
        <p:spPr>
          <a:xfrm>
            <a:off x="1479369" y="1886388"/>
            <a:ext cx="1721329" cy="315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TEXT CHATBOT</a:t>
            </a:r>
            <a:endParaRPr/>
          </a:p>
          <a:p>
            <a:pPr indent="0" lvl="0" marL="0" marR="0" rtl="0" algn="l">
              <a:spcBef>
                <a:spcPts val="32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(Non Integrated)</a:t>
            </a:r>
            <a:endParaRPr/>
          </a:p>
        </p:txBody>
      </p:sp>
      <p:sp>
        <p:nvSpPr>
          <p:cNvPr id="81" name="Google Shape;81;p4"/>
          <p:cNvSpPr txBox="1"/>
          <p:nvPr/>
        </p:nvSpPr>
        <p:spPr>
          <a:xfrm>
            <a:off x="5050782" y="1886388"/>
            <a:ext cx="2440639" cy="315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TEXT CHATBOT</a:t>
            </a:r>
            <a:endParaRPr/>
          </a:p>
          <a:p>
            <a:pPr indent="0" lvl="0" marL="0" marR="0" rtl="0" algn="l">
              <a:spcBef>
                <a:spcPts val="32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(Application Integration)</a:t>
            </a:r>
            <a:endParaRPr/>
          </a:p>
        </p:txBody>
      </p:sp>
      <p:sp>
        <p:nvSpPr>
          <p:cNvPr id="82" name="Google Shape;82;p4"/>
          <p:cNvSpPr txBox="1"/>
          <p:nvPr/>
        </p:nvSpPr>
        <p:spPr>
          <a:xfrm>
            <a:off x="9026738" y="1882885"/>
            <a:ext cx="2440639" cy="3155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VOICE CHATBOT</a:t>
            </a:r>
            <a:endParaRPr/>
          </a:p>
          <a:p>
            <a:pPr indent="0" lvl="0" marL="0" marR="0" rtl="0" algn="l">
              <a:spcBef>
                <a:spcPts val="320"/>
              </a:spcBef>
              <a:spcAft>
                <a:spcPts val="0"/>
              </a:spcAft>
              <a:buClr>
                <a:srgbClr val="00877C"/>
              </a:buClr>
              <a:buSzPts val="1600"/>
              <a:buFont typeface="Arial"/>
              <a:buNone/>
            </a:pPr>
            <a:r>
              <a:rPr b="1" lang="en-GB" sz="1600">
                <a:solidFill>
                  <a:srgbClr val="00877C"/>
                </a:solidFill>
                <a:latin typeface="Calibri"/>
                <a:ea typeface="Calibri"/>
                <a:cs typeface="Calibri"/>
                <a:sym typeface="Calibri"/>
              </a:rPr>
              <a:t>(IVR Integration)</a:t>
            </a:r>
            <a:endParaRPr/>
          </a:p>
        </p:txBody>
      </p:sp>
      <p:cxnSp>
        <p:nvCxnSpPr>
          <p:cNvPr id="83" name="Google Shape;83;p4"/>
          <p:cNvCxnSpPr/>
          <p:nvPr/>
        </p:nvCxnSpPr>
        <p:spPr>
          <a:xfrm>
            <a:off x="4045292" y="2272420"/>
            <a:ext cx="0" cy="3240000"/>
          </a:xfrm>
          <a:prstGeom prst="straightConnector1">
            <a:avLst/>
          </a:prstGeom>
          <a:noFill/>
          <a:ln cap="flat" cmpd="sng" w="9525">
            <a:solidFill>
              <a:srgbClr val="00FFCC"/>
            </a:solidFill>
            <a:prstDash val="solid"/>
            <a:round/>
            <a:headEnd len="sm" w="sm" type="none"/>
            <a:tailEnd len="sm" w="sm" type="none"/>
          </a:ln>
        </p:spPr>
      </p:cxnSp>
      <p:cxnSp>
        <p:nvCxnSpPr>
          <p:cNvPr id="84" name="Google Shape;84;p4"/>
          <p:cNvCxnSpPr/>
          <p:nvPr/>
        </p:nvCxnSpPr>
        <p:spPr>
          <a:xfrm>
            <a:off x="8045415" y="2272420"/>
            <a:ext cx="0" cy="3240000"/>
          </a:xfrm>
          <a:prstGeom prst="straightConnector1">
            <a:avLst/>
          </a:prstGeom>
          <a:noFill/>
          <a:ln cap="flat" cmpd="sng" w="9525">
            <a:solidFill>
              <a:srgbClr val="00FFCC"/>
            </a:solidFill>
            <a:prstDash val="solid"/>
            <a:round/>
            <a:headEnd len="sm" w="sm" type="none"/>
            <a:tailEnd len="sm" w="sm" type="none"/>
          </a:ln>
        </p:spPr>
      </p:cxnSp>
      <p:sp>
        <p:nvSpPr>
          <p:cNvPr id="85" name="Google Shape;85;p4"/>
          <p:cNvSpPr/>
          <p:nvPr/>
        </p:nvSpPr>
        <p:spPr>
          <a:xfrm>
            <a:off x="1224334" y="2861495"/>
            <a:ext cx="2791242" cy="307777"/>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Able to answer FAQ style queries</a:t>
            </a:r>
            <a:endParaRPr b="1" i="0" sz="1400" u="none" cap="none" strike="noStrike">
              <a:solidFill>
                <a:schemeClr val="dk1"/>
              </a:solidFill>
              <a:latin typeface="Calibri"/>
              <a:ea typeface="Calibri"/>
              <a:cs typeface="Calibri"/>
              <a:sym typeface="Calibri"/>
            </a:endParaRPr>
          </a:p>
        </p:txBody>
      </p:sp>
      <p:sp>
        <p:nvSpPr>
          <p:cNvPr id="86" name="Google Shape;86;p4"/>
          <p:cNvSpPr txBox="1"/>
          <p:nvPr/>
        </p:nvSpPr>
        <p:spPr>
          <a:xfrm>
            <a:off x="868942" y="2730974"/>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87" name="Google Shape;87;p4"/>
          <p:cNvSpPr/>
          <p:nvPr/>
        </p:nvSpPr>
        <p:spPr>
          <a:xfrm>
            <a:off x="1224334" y="3377304"/>
            <a:ext cx="2791242" cy="523220"/>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No Integration to SLC Backend systems required</a:t>
            </a:r>
            <a:endParaRPr b="1" i="0" sz="1400" u="none" cap="none" strike="noStrike">
              <a:solidFill>
                <a:schemeClr val="dk1"/>
              </a:solidFill>
              <a:latin typeface="Calibri"/>
              <a:ea typeface="Calibri"/>
              <a:cs typeface="Calibri"/>
              <a:sym typeface="Calibri"/>
            </a:endParaRPr>
          </a:p>
        </p:txBody>
      </p:sp>
      <p:sp>
        <p:nvSpPr>
          <p:cNvPr id="88" name="Google Shape;88;p4"/>
          <p:cNvSpPr txBox="1"/>
          <p:nvPr/>
        </p:nvSpPr>
        <p:spPr>
          <a:xfrm>
            <a:off x="868942" y="3315749"/>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89" name="Google Shape;89;p4"/>
          <p:cNvSpPr/>
          <p:nvPr/>
        </p:nvSpPr>
        <p:spPr>
          <a:xfrm>
            <a:off x="1224334" y="4015157"/>
            <a:ext cx="2791242" cy="523220"/>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Rapid Delivery utilising Cloud Based services</a:t>
            </a:r>
            <a:endParaRPr b="1" i="0" sz="1400" u="none" cap="none" strike="noStrike">
              <a:solidFill>
                <a:schemeClr val="dk1"/>
              </a:solidFill>
              <a:latin typeface="Calibri"/>
              <a:ea typeface="Calibri"/>
              <a:cs typeface="Calibri"/>
              <a:sym typeface="Calibri"/>
            </a:endParaRPr>
          </a:p>
        </p:txBody>
      </p:sp>
      <p:sp>
        <p:nvSpPr>
          <p:cNvPr id="90" name="Google Shape;90;p4"/>
          <p:cNvSpPr txBox="1"/>
          <p:nvPr/>
        </p:nvSpPr>
        <p:spPr>
          <a:xfrm>
            <a:off x="868942" y="3953602"/>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91" name="Google Shape;91;p4"/>
          <p:cNvSpPr/>
          <p:nvPr/>
        </p:nvSpPr>
        <p:spPr>
          <a:xfrm>
            <a:off x="1224334" y="4616543"/>
            <a:ext cx="2791242" cy="523220"/>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Integration into Social Media Channels (Facebook / Twitter)</a:t>
            </a:r>
            <a:endParaRPr b="1" i="0" sz="1400" u="none" cap="none" strike="noStrike">
              <a:solidFill>
                <a:schemeClr val="dk1"/>
              </a:solidFill>
              <a:latin typeface="Calibri"/>
              <a:ea typeface="Calibri"/>
              <a:cs typeface="Calibri"/>
              <a:sym typeface="Calibri"/>
            </a:endParaRPr>
          </a:p>
        </p:txBody>
      </p:sp>
      <p:sp>
        <p:nvSpPr>
          <p:cNvPr id="92" name="Google Shape;92;p4"/>
          <p:cNvSpPr txBox="1"/>
          <p:nvPr/>
        </p:nvSpPr>
        <p:spPr>
          <a:xfrm>
            <a:off x="868942" y="4554988"/>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93" name="Google Shape;93;p4"/>
          <p:cNvSpPr/>
          <p:nvPr/>
        </p:nvSpPr>
        <p:spPr>
          <a:xfrm>
            <a:off x="4776796" y="2861495"/>
            <a:ext cx="2791242" cy="73866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Enhanced Chatbot with the ability to respond with Account-specific answers</a:t>
            </a:r>
            <a:endParaRPr b="1" i="0" sz="1400" u="none" cap="none" strike="noStrike">
              <a:solidFill>
                <a:schemeClr val="dk1"/>
              </a:solidFill>
              <a:latin typeface="Calibri"/>
              <a:ea typeface="Calibri"/>
              <a:cs typeface="Calibri"/>
              <a:sym typeface="Calibri"/>
            </a:endParaRPr>
          </a:p>
        </p:txBody>
      </p:sp>
      <p:sp>
        <p:nvSpPr>
          <p:cNvPr id="94" name="Google Shape;94;p4"/>
          <p:cNvSpPr txBox="1"/>
          <p:nvPr/>
        </p:nvSpPr>
        <p:spPr>
          <a:xfrm>
            <a:off x="4435348" y="2730974"/>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95" name="Google Shape;95;p4"/>
          <p:cNvSpPr/>
          <p:nvPr/>
        </p:nvSpPr>
        <p:spPr>
          <a:xfrm>
            <a:off x="4776796" y="3748493"/>
            <a:ext cx="2791242" cy="73866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Integration into SLC Backend systems to determine Application Status, Evidence Received etc.</a:t>
            </a:r>
            <a:endParaRPr/>
          </a:p>
        </p:txBody>
      </p:sp>
      <p:sp>
        <p:nvSpPr>
          <p:cNvPr id="96" name="Google Shape;96;p4"/>
          <p:cNvSpPr txBox="1"/>
          <p:nvPr/>
        </p:nvSpPr>
        <p:spPr>
          <a:xfrm>
            <a:off x="4435348" y="3686938"/>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97" name="Google Shape;97;p4"/>
          <p:cNvSpPr/>
          <p:nvPr/>
        </p:nvSpPr>
        <p:spPr>
          <a:xfrm>
            <a:off x="4776796" y="4612681"/>
            <a:ext cx="2791242" cy="523220"/>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Greater prevention of subsequent phone calls</a:t>
            </a:r>
            <a:endParaRPr b="1" i="0" sz="1400" u="none" cap="none" strike="noStrike">
              <a:solidFill>
                <a:schemeClr val="dk1"/>
              </a:solidFill>
              <a:latin typeface="Calibri"/>
              <a:ea typeface="Calibri"/>
              <a:cs typeface="Calibri"/>
              <a:sym typeface="Calibri"/>
            </a:endParaRPr>
          </a:p>
        </p:txBody>
      </p:sp>
      <p:sp>
        <p:nvSpPr>
          <p:cNvPr id="98" name="Google Shape;98;p4"/>
          <p:cNvSpPr txBox="1"/>
          <p:nvPr/>
        </p:nvSpPr>
        <p:spPr>
          <a:xfrm>
            <a:off x="4435348" y="4551126"/>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99" name="Google Shape;99;p4"/>
          <p:cNvSpPr/>
          <p:nvPr/>
        </p:nvSpPr>
        <p:spPr>
          <a:xfrm>
            <a:off x="8755258" y="2872868"/>
            <a:ext cx="2791242" cy="73866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Leverages foundations of Text Chatbot platform to reduce calls routed to Contact Centres</a:t>
            </a:r>
            <a:endParaRPr b="1" i="0" sz="1400" u="none" cap="none" strike="noStrike">
              <a:solidFill>
                <a:schemeClr val="dk1"/>
              </a:solidFill>
              <a:latin typeface="Calibri"/>
              <a:ea typeface="Calibri"/>
              <a:cs typeface="Calibri"/>
              <a:sym typeface="Calibri"/>
            </a:endParaRPr>
          </a:p>
        </p:txBody>
      </p:sp>
      <p:sp>
        <p:nvSpPr>
          <p:cNvPr id="100" name="Google Shape;100;p4"/>
          <p:cNvSpPr txBox="1"/>
          <p:nvPr/>
        </p:nvSpPr>
        <p:spPr>
          <a:xfrm>
            <a:off x="8413810" y="2742347"/>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101" name="Google Shape;101;p4"/>
          <p:cNvSpPr/>
          <p:nvPr/>
        </p:nvSpPr>
        <p:spPr>
          <a:xfrm>
            <a:off x="8755258" y="3759866"/>
            <a:ext cx="2791242" cy="73866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Chatbot integrates into the IVR system to answer call queries through voice</a:t>
            </a:r>
            <a:endParaRPr/>
          </a:p>
        </p:txBody>
      </p:sp>
      <p:sp>
        <p:nvSpPr>
          <p:cNvPr id="102" name="Google Shape;102;p4"/>
          <p:cNvSpPr txBox="1"/>
          <p:nvPr/>
        </p:nvSpPr>
        <p:spPr>
          <a:xfrm>
            <a:off x="8413810" y="3698311"/>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103" name="Google Shape;103;p4"/>
          <p:cNvSpPr/>
          <p:nvPr/>
        </p:nvSpPr>
        <p:spPr>
          <a:xfrm>
            <a:off x="8755258" y="4624054"/>
            <a:ext cx="2791242" cy="738664"/>
          </a:xfrm>
          <a:prstGeom prst="rect">
            <a:avLst/>
          </a:prstGeom>
          <a:noFill/>
          <a:ln>
            <a:noFill/>
          </a:ln>
        </p:spPr>
        <p:txBody>
          <a:bodyPr anchorCtr="0" anchor="t" bIns="45700" lIns="0" spcFirstLastPara="1" rIns="91425" wrap="square" tIns="45700">
            <a:spAutoFit/>
          </a:bodyPr>
          <a:lstStyle/>
          <a:p>
            <a:pPr indent="0" lvl="1" marL="185664" marR="0" rtl="0" algn="l">
              <a:lnSpc>
                <a:spcPct val="100000"/>
              </a:lnSpc>
              <a:spcBef>
                <a:spcPts val="0"/>
              </a:spcBef>
              <a:spcAft>
                <a:spcPts val="0"/>
              </a:spcAft>
              <a:buClr>
                <a:schemeClr val="dk1"/>
              </a:buClr>
              <a:buSzPts val="1400"/>
              <a:buFont typeface="Calibri"/>
              <a:buNone/>
            </a:pPr>
            <a:r>
              <a:rPr b="1" i="0" lang="en-GB" sz="1400" u="none" cap="none" strike="noStrike">
                <a:solidFill>
                  <a:schemeClr val="dk1"/>
                </a:solidFill>
                <a:latin typeface="Calibri"/>
                <a:ea typeface="Calibri"/>
                <a:cs typeface="Calibri"/>
                <a:sym typeface="Calibri"/>
              </a:rPr>
              <a:t>True omni-channel service with key contact metrics across digital and contact centres</a:t>
            </a:r>
            <a:endParaRPr b="1" i="0" sz="1400" u="none" cap="none" strike="noStrike">
              <a:solidFill>
                <a:schemeClr val="dk1"/>
              </a:solidFill>
              <a:latin typeface="Calibri"/>
              <a:ea typeface="Calibri"/>
              <a:cs typeface="Calibri"/>
              <a:sym typeface="Calibri"/>
            </a:endParaRPr>
          </a:p>
        </p:txBody>
      </p:sp>
      <p:sp>
        <p:nvSpPr>
          <p:cNvPr id="104" name="Google Shape;104;p4"/>
          <p:cNvSpPr txBox="1"/>
          <p:nvPr/>
        </p:nvSpPr>
        <p:spPr>
          <a:xfrm>
            <a:off x="8413810" y="4562499"/>
            <a:ext cx="49244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a:t>
            </a:r>
            <a:endParaRPr/>
          </a:p>
        </p:txBody>
      </p:sp>
      <p:sp>
        <p:nvSpPr>
          <p:cNvPr id="105" name="Google Shape;105;p4"/>
          <p:cNvSpPr/>
          <p:nvPr/>
        </p:nvSpPr>
        <p:spPr>
          <a:xfrm>
            <a:off x="554408" y="5821706"/>
            <a:ext cx="11332792" cy="51085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i="1" sz="1400">
              <a:solidFill>
                <a:schemeClr val="lt1"/>
              </a:solidFill>
              <a:latin typeface="Arial"/>
              <a:ea typeface="Arial"/>
              <a:cs typeface="Arial"/>
              <a:sym typeface="Arial"/>
            </a:endParaRPr>
          </a:p>
        </p:txBody>
      </p:sp>
      <p:sp>
        <p:nvSpPr>
          <p:cNvPr id="106" name="Google Shape;106;p4"/>
          <p:cNvSpPr txBox="1"/>
          <p:nvPr/>
        </p:nvSpPr>
        <p:spPr>
          <a:xfrm>
            <a:off x="2235458" y="5910306"/>
            <a:ext cx="5400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lt1"/>
                </a:solidFill>
                <a:latin typeface="Calibri"/>
                <a:ea typeface="Calibri"/>
                <a:cs typeface="Calibri"/>
                <a:sym typeface="Calibri"/>
              </a:rPr>
              <a:t>LOW</a:t>
            </a:r>
            <a:endParaRPr/>
          </a:p>
        </p:txBody>
      </p:sp>
      <p:sp>
        <p:nvSpPr>
          <p:cNvPr id="107" name="Google Shape;107;p4"/>
          <p:cNvSpPr txBox="1"/>
          <p:nvPr/>
        </p:nvSpPr>
        <p:spPr>
          <a:xfrm>
            <a:off x="5720147" y="5910588"/>
            <a:ext cx="86594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lt1"/>
                </a:solidFill>
                <a:latin typeface="Calibri"/>
                <a:ea typeface="Calibri"/>
                <a:cs typeface="Calibri"/>
                <a:sym typeface="Calibri"/>
              </a:rPr>
              <a:t>MEDIUM</a:t>
            </a:r>
            <a:endParaRPr/>
          </a:p>
        </p:txBody>
      </p:sp>
      <p:sp>
        <p:nvSpPr>
          <p:cNvPr id="108" name="Google Shape;108;p4"/>
          <p:cNvSpPr txBox="1"/>
          <p:nvPr/>
        </p:nvSpPr>
        <p:spPr>
          <a:xfrm>
            <a:off x="9758841" y="5910306"/>
            <a:ext cx="5741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lt1"/>
                </a:solidFill>
                <a:latin typeface="Calibri"/>
                <a:ea typeface="Calibri"/>
                <a:cs typeface="Calibri"/>
                <a:sym typeface="Calibri"/>
              </a:rPr>
              <a:t>HIGH</a:t>
            </a:r>
            <a:endParaRPr/>
          </a:p>
        </p:txBody>
      </p:sp>
      <p:sp>
        <p:nvSpPr>
          <p:cNvPr id="109" name="Google Shape;109;p4"/>
          <p:cNvSpPr txBox="1"/>
          <p:nvPr/>
        </p:nvSpPr>
        <p:spPr>
          <a:xfrm>
            <a:off x="4927791" y="5555042"/>
            <a:ext cx="23832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00877C"/>
                </a:solidFill>
                <a:latin typeface="Calibri"/>
                <a:ea typeface="Calibri"/>
                <a:cs typeface="Calibri"/>
                <a:sym typeface="Calibri"/>
              </a:rPr>
              <a:t>INCREASING COMPLEXITY</a:t>
            </a:r>
            <a:endParaRPr/>
          </a:p>
        </p:txBody>
      </p:sp>
      <p:sp>
        <p:nvSpPr>
          <p:cNvPr id="110" name="Google Shape;110;p4"/>
          <p:cNvSpPr/>
          <p:nvPr/>
        </p:nvSpPr>
        <p:spPr>
          <a:xfrm>
            <a:off x="796714" y="1878393"/>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4"/>
          <p:cNvSpPr/>
          <p:nvPr/>
        </p:nvSpPr>
        <p:spPr>
          <a:xfrm>
            <a:off x="4367557" y="1878393"/>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4"/>
          <p:cNvSpPr/>
          <p:nvPr/>
        </p:nvSpPr>
        <p:spPr>
          <a:xfrm>
            <a:off x="8334874" y="1878393"/>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3" name="Google Shape;113;p4"/>
          <p:cNvPicPr preferRelativeResize="0"/>
          <p:nvPr/>
        </p:nvPicPr>
        <p:blipFill rotWithShape="1">
          <a:blip r:embed="rId3">
            <a:alphaModFix/>
          </a:blip>
          <a:srcRect b="0" l="0" r="0" t="0"/>
          <a:stretch/>
        </p:blipFill>
        <p:spPr>
          <a:xfrm>
            <a:off x="8440720" y="1983032"/>
            <a:ext cx="438622" cy="438622"/>
          </a:xfrm>
          <a:prstGeom prst="rect">
            <a:avLst/>
          </a:prstGeom>
          <a:noFill/>
          <a:ln>
            <a:noFill/>
          </a:ln>
        </p:spPr>
      </p:pic>
      <p:pic>
        <p:nvPicPr>
          <p:cNvPr id="114" name="Google Shape;114;p4"/>
          <p:cNvPicPr preferRelativeResize="0"/>
          <p:nvPr/>
        </p:nvPicPr>
        <p:blipFill rotWithShape="1">
          <a:blip r:embed="rId4">
            <a:alphaModFix/>
          </a:blip>
          <a:srcRect b="0" l="0" r="0" t="0"/>
          <a:stretch/>
        </p:blipFill>
        <p:spPr>
          <a:xfrm>
            <a:off x="4470078" y="2020992"/>
            <a:ext cx="442965" cy="438622"/>
          </a:xfrm>
          <a:prstGeom prst="rect">
            <a:avLst/>
          </a:prstGeom>
          <a:noFill/>
          <a:ln>
            <a:noFill/>
          </a:ln>
        </p:spPr>
      </p:pic>
      <p:pic>
        <p:nvPicPr>
          <p:cNvPr id="115" name="Google Shape;115;p4"/>
          <p:cNvPicPr preferRelativeResize="0"/>
          <p:nvPr/>
        </p:nvPicPr>
        <p:blipFill rotWithShape="1">
          <a:blip r:embed="rId5">
            <a:alphaModFix/>
          </a:blip>
          <a:srcRect b="0" l="0" r="0" t="0"/>
          <a:stretch/>
        </p:blipFill>
        <p:spPr>
          <a:xfrm>
            <a:off x="896786" y="1998782"/>
            <a:ext cx="438622" cy="4386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121" name="Google Shape;121;p5"/>
          <p:cNvSpPr/>
          <p:nvPr/>
        </p:nvSpPr>
        <p:spPr>
          <a:xfrm>
            <a:off x="402007" y="253998"/>
            <a:ext cx="549381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BUSINESS CASE: SOCIAL MEDIA</a:t>
            </a:r>
            <a:endParaRPr b="1" sz="3200">
              <a:solidFill>
                <a:srgbClr val="00877C"/>
              </a:solidFill>
              <a:latin typeface="Calibri"/>
              <a:ea typeface="Calibri"/>
              <a:cs typeface="Calibri"/>
              <a:sym typeface="Calibri"/>
            </a:endParaRPr>
          </a:p>
        </p:txBody>
      </p:sp>
      <p:sp>
        <p:nvSpPr>
          <p:cNvPr id="122" name="Google Shape;122;p5"/>
          <p:cNvSpPr txBox="1"/>
          <p:nvPr/>
        </p:nvSpPr>
        <p:spPr>
          <a:xfrm>
            <a:off x="402007" y="1462839"/>
            <a:ext cx="6793923"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inbound messages on social media: </a:t>
            </a:r>
            <a:r>
              <a:rPr b="1" lang="en-GB" sz="1600">
                <a:solidFill>
                  <a:schemeClr val="dk1"/>
                </a:solidFill>
                <a:latin typeface="Calibri"/>
                <a:ea typeface="Calibri"/>
                <a:cs typeface="Calibri"/>
                <a:sym typeface="Calibri"/>
              </a:rPr>
              <a:t>23,800/month</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messages handled by social media advisors: </a:t>
            </a:r>
            <a:r>
              <a:rPr b="1" lang="en-GB" sz="1600">
                <a:solidFill>
                  <a:schemeClr val="dk1"/>
                </a:solidFill>
                <a:latin typeface="Calibri"/>
                <a:ea typeface="Calibri"/>
                <a:cs typeface="Calibri"/>
                <a:sym typeface="Calibri"/>
              </a:rPr>
              <a:t>11.79/hour</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handling time per message: </a:t>
            </a:r>
            <a:r>
              <a:rPr b="1" lang="en-GB" sz="1600">
                <a:solidFill>
                  <a:schemeClr val="dk1"/>
                </a:solidFill>
                <a:latin typeface="Calibri"/>
                <a:ea typeface="Calibri"/>
                <a:cs typeface="Calibri"/>
                <a:sym typeface="Calibri"/>
              </a:rPr>
              <a:t>5.09 mins</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Handling time for ‘simple’ message (20% of average): </a:t>
            </a:r>
            <a:r>
              <a:rPr b="1" lang="en-GB" sz="1600">
                <a:solidFill>
                  <a:schemeClr val="dk1"/>
                </a:solidFill>
                <a:latin typeface="Calibri"/>
                <a:ea typeface="Calibri"/>
                <a:cs typeface="Calibri"/>
                <a:sym typeface="Calibri"/>
              </a:rPr>
              <a:t>1.02 mins</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cost per message for Social Media advisor: </a:t>
            </a:r>
            <a:r>
              <a:rPr b="1" lang="en-GB" sz="1600">
                <a:solidFill>
                  <a:schemeClr val="dk1"/>
                </a:solidFill>
                <a:latin typeface="Calibri"/>
                <a:ea typeface="Calibri"/>
                <a:cs typeface="Calibri"/>
                <a:sym typeface="Calibri"/>
              </a:rPr>
              <a:t>£0.80</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Cost per message for chatbot: </a:t>
            </a:r>
            <a:r>
              <a:rPr b="1" lang="en-GB" sz="1600">
                <a:solidFill>
                  <a:schemeClr val="dk1"/>
                </a:solidFill>
                <a:latin typeface="Calibri"/>
                <a:ea typeface="Calibri"/>
                <a:cs typeface="Calibri"/>
                <a:sym typeface="Calibri"/>
              </a:rPr>
              <a:t>£0.002</a:t>
            </a:r>
            <a:endParaRPr/>
          </a:p>
        </p:txBody>
      </p:sp>
      <p:graphicFrame>
        <p:nvGraphicFramePr>
          <p:cNvPr id="123" name="Google Shape;123;p5"/>
          <p:cNvGraphicFramePr/>
          <p:nvPr/>
        </p:nvGraphicFramePr>
        <p:xfrm>
          <a:off x="603786" y="3112095"/>
          <a:ext cx="3000000" cy="3000000"/>
        </p:xfrm>
        <a:graphic>
          <a:graphicData uri="http://schemas.openxmlformats.org/drawingml/2006/table">
            <a:tbl>
              <a:tblPr>
                <a:noFill/>
                <a:tableStyleId>{2A26BFDA-1A35-41B6-8770-501742E04A8A}</a:tableStyleId>
              </a:tblPr>
              <a:tblGrid>
                <a:gridCol w="2921075"/>
                <a:gridCol w="2053650"/>
              </a:tblGrid>
              <a:tr h="203200">
                <a:tc gridSpan="2">
                  <a:txBody>
                    <a:bodyPr/>
                    <a:lstStyle/>
                    <a:p>
                      <a:pPr indent="0" lvl="0" marL="0" marR="0" rtl="0" algn="l">
                        <a:lnSpc>
                          <a:spcPct val="100000"/>
                        </a:lnSpc>
                        <a:spcBef>
                          <a:spcPts val="0"/>
                        </a:spcBef>
                        <a:spcAft>
                          <a:spcPts val="0"/>
                        </a:spcAft>
                        <a:buClr>
                          <a:schemeClr val="lt1"/>
                        </a:buClr>
                        <a:buSzPts val="1600"/>
                        <a:buFont typeface="Calibri"/>
                        <a:buNone/>
                      </a:pPr>
                      <a:r>
                        <a:rPr b="1" lang="en-GB" sz="1600" u="none" cap="none" strike="noStrike">
                          <a:solidFill>
                            <a:schemeClr val="lt1"/>
                          </a:solidFill>
                          <a:latin typeface="Calibri"/>
                          <a:ea typeface="Calibri"/>
                          <a:cs typeface="Calibri"/>
                          <a:sym typeface="Calibri"/>
                        </a:rPr>
                        <a:t>For each message handled by chatbot vs advisor</a:t>
                      </a:r>
                      <a:endParaRPr b="1"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hMerge="1"/>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time (mins)</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1.02</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money </a:t>
                      </a:r>
                      <a:endParaRPr/>
                    </a:p>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(advisor cost minus bot cost)</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        0.798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bl>
          </a:graphicData>
        </a:graphic>
      </p:graphicFrame>
      <p:sp>
        <p:nvSpPr>
          <p:cNvPr id="124" name="Google Shape;124;p5"/>
          <p:cNvSpPr txBox="1"/>
          <p:nvPr/>
        </p:nvSpPr>
        <p:spPr>
          <a:xfrm>
            <a:off x="6316085" y="2871735"/>
            <a:ext cx="580148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Assumptions:</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Social media volumes based on 12 months to March 2019</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SM advisor message cost based on messages sent by SM team (not all messages can be responded to)</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Handling time of ‘simple’ messages based on 80:20 split of complex/simple queries</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Chatbot costs based on using IBM Watson for NLP</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Time savings based on 7.5 hours/day</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Infrastructure cost estimated £3000/month for environments, DevOps tooling, etc. </a:t>
            </a:r>
            <a:endParaRPr/>
          </a:p>
        </p:txBody>
      </p:sp>
      <p:sp>
        <p:nvSpPr>
          <p:cNvPr id="125" name="Google Shape;125;p5"/>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The chatbot would be expected to drive significant cost and time savings: </a:t>
            </a:r>
            <a:endParaRPr/>
          </a:p>
        </p:txBody>
      </p:sp>
      <p:graphicFrame>
        <p:nvGraphicFramePr>
          <p:cNvPr id="126" name="Google Shape;126;p5"/>
          <p:cNvGraphicFramePr/>
          <p:nvPr/>
        </p:nvGraphicFramePr>
        <p:xfrm>
          <a:off x="603786" y="4527701"/>
          <a:ext cx="3000000" cy="3000000"/>
        </p:xfrm>
        <a:graphic>
          <a:graphicData uri="http://schemas.openxmlformats.org/drawingml/2006/table">
            <a:tbl>
              <a:tblPr>
                <a:noFill/>
                <a:tableStyleId>{2A26BFDA-1A35-41B6-8770-501742E04A8A}</a:tableStyleId>
              </a:tblPr>
              <a:tblGrid>
                <a:gridCol w="2953450"/>
                <a:gridCol w="1950875"/>
                <a:gridCol w="1950875"/>
                <a:gridCol w="1950875"/>
                <a:gridCol w="1950875"/>
              </a:tblGrid>
              <a:tr h="203200">
                <a:tc rowSpan="2">
                  <a:txBody>
                    <a:bodyPr/>
                    <a:lstStyle/>
                    <a:p>
                      <a:pPr indent="0" lvl="0" marL="0" marR="0" rtl="0" algn="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00877C"/>
                    </a:solidFill>
                  </a:tcPr>
                </a:tc>
                <a:tc gridSpan="4">
                  <a:txBody>
                    <a:bodyPr/>
                    <a:lstStyle/>
                    <a:p>
                      <a:pPr indent="0" lvl="0" marL="0" marR="0" rtl="0" algn="ctr">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Proportion of annual messages handled by chatbot</a:t>
                      </a:r>
                      <a:endParaRPr/>
                    </a:p>
                  </a:txBody>
                  <a:tcPr marT="45725" marB="45725" marR="45725" marL="45725" anchor="b">
                    <a:solidFill>
                      <a:srgbClr val="00877C"/>
                    </a:solidFill>
                  </a:tcPr>
                </a:tc>
                <a:tc hMerge="1"/>
                <a:tc hMerge="1"/>
                <a:tc hMerge="1"/>
              </a:tr>
              <a:tr h="203200">
                <a:tc vMerge="1"/>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20%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40%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60%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80%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Messages per year</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57,120</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114,240</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171,360</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228,480</a:t>
                      </a:r>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time (working days)</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129</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258</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388</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517</a:t>
                      </a:r>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Savings per year </a:t>
                      </a:r>
                      <a:endParaRPr/>
                    </a:p>
                    <a:p>
                      <a:pPr indent="0" lvl="0" marL="0" marR="0" rtl="0" algn="l">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(minus infrastructure cost)</a:t>
                      </a:r>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 £                9,582 </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 £        55,164 </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 £        100,745 </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 £        146,327 </a:t>
                      </a:r>
                      <a:endParaRPr/>
                    </a:p>
                  </a:txBody>
                  <a:tcPr marT="45725" marB="45725" marR="45725" marL="45725" anchor="b">
                    <a:solidFill>
                      <a:srgbClr val="F2F2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132" name="Google Shape;132;p6"/>
          <p:cNvSpPr/>
          <p:nvPr/>
        </p:nvSpPr>
        <p:spPr>
          <a:xfrm>
            <a:off x="402007" y="253998"/>
            <a:ext cx="502252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BUSINESS CASE: TELEPHONY</a:t>
            </a:r>
            <a:endParaRPr b="1" sz="3200">
              <a:solidFill>
                <a:srgbClr val="00877C"/>
              </a:solidFill>
              <a:latin typeface="Calibri"/>
              <a:ea typeface="Calibri"/>
              <a:cs typeface="Calibri"/>
              <a:sym typeface="Calibri"/>
            </a:endParaRPr>
          </a:p>
        </p:txBody>
      </p:sp>
      <p:sp>
        <p:nvSpPr>
          <p:cNvPr id="133" name="Google Shape;133;p6"/>
          <p:cNvSpPr txBox="1"/>
          <p:nvPr/>
        </p:nvSpPr>
        <p:spPr>
          <a:xfrm>
            <a:off x="402007" y="1462839"/>
            <a:ext cx="6793923"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calls per month for top 10 reasons: </a:t>
            </a:r>
            <a:r>
              <a:rPr b="1" lang="en-GB" sz="1600">
                <a:solidFill>
                  <a:schemeClr val="dk1"/>
                </a:solidFill>
                <a:latin typeface="Calibri"/>
                <a:ea typeface="Calibri"/>
                <a:cs typeface="Calibri"/>
                <a:sym typeface="Calibri"/>
              </a:rPr>
              <a:t>144,635</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handling time per call: </a:t>
            </a:r>
            <a:r>
              <a:rPr b="1" lang="en-GB" sz="1600">
                <a:solidFill>
                  <a:schemeClr val="dk1"/>
                </a:solidFill>
                <a:latin typeface="Calibri"/>
                <a:ea typeface="Calibri"/>
                <a:cs typeface="Calibri"/>
                <a:sym typeface="Calibri"/>
              </a:rPr>
              <a:t>5 mins</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Average cost per call with advisor: </a:t>
            </a:r>
            <a:r>
              <a:rPr b="1" lang="en-GB" sz="1600">
                <a:solidFill>
                  <a:schemeClr val="dk1"/>
                </a:solidFill>
                <a:latin typeface="Calibri"/>
                <a:ea typeface="Calibri"/>
                <a:cs typeface="Calibri"/>
                <a:sym typeface="Calibri"/>
              </a:rPr>
              <a:t>£5.00</a:t>
            </a:r>
            <a:endParaRPr/>
          </a:p>
          <a:p>
            <a:pPr indent="-285750" lvl="0" marL="285750" marR="0" rtl="0" algn="l">
              <a:spcBef>
                <a:spcPts val="0"/>
              </a:spcBef>
              <a:spcAft>
                <a:spcPts val="0"/>
              </a:spcAft>
              <a:buClr>
                <a:schemeClr val="dk1"/>
              </a:buClr>
              <a:buSzPts val="1600"/>
              <a:buFont typeface="Arial"/>
              <a:buChar char="•"/>
            </a:pPr>
            <a:r>
              <a:rPr lang="en-GB" sz="1600">
                <a:solidFill>
                  <a:schemeClr val="dk1"/>
                </a:solidFill>
                <a:latin typeface="Calibri"/>
                <a:ea typeface="Calibri"/>
                <a:cs typeface="Calibri"/>
                <a:sym typeface="Calibri"/>
              </a:rPr>
              <a:t>Cost per call for chatbot: </a:t>
            </a:r>
            <a:r>
              <a:rPr b="1" lang="en-GB" sz="1600">
                <a:solidFill>
                  <a:schemeClr val="dk1"/>
                </a:solidFill>
                <a:latin typeface="Calibri"/>
                <a:ea typeface="Calibri"/>
                <a:cs typeface="Calibri"/>
                <a:sym typeface="Calibri"/>
              </a:rPr>
              <a:t>£0.10</a:t>
            </a:r>
            <a:endParaRPr/>
          </a:p>
        </p:txBody>
      </p:sp>
      <p:graphicFrame>
        <p:nvGraphicFramePr>
          <p:cNvPr id="134" name="Google Shape;134;p6"/>
          <p:cNvGraphicFramePr/>
          <p:nvPr/>
        </p:nvGraphicFramePr>
        <p:xfrm>
          <a:off x="603786" y="3112095"/>
          <a:ext cx="3000000" cy="3000000"/>
        </p:xfrm>
        <a:graphic>
          <a:graphicData uri="http://schemas.openxmlformats.org/drawingml/2006/table">
            <a:tbl>
              <a:tblPr>
                <a:noFill/>
                <a:tableStyleId>{2A26BFDA-1A35-41B6-8770-501742E04A8A}</a:tableStyleId>
              </a:tblPr>
              <a:tblGrid>
                <a:gridCol w="2921075"/>
                <a:gridCol w="2053650"/>
              </a:tblGrid>
              <a:tr h="203200">
                <a:tc gridSpan="2">
                  <a:txBody>
                    <a:bodyPr/>
                    <a:lstStyle/>
                    <a:p>
                      <a:pPr indent="0" lvl="0" marL="0" marR="0" rtl="0" algn="l">
                        <a:lnSpc>
                          <a:spcPct val="100000"/>
                        </a:lnSpc>
                        <a:spcBef>
                          <a:spcPts val="0"/>
                        </a:spcBef>
                        <a:spcAft>
                          <a:spcPts val="0"/>
                        </a:spcAft>
                        <a:buClr>
                          <a:schemeClr val="lt1"/>
                        </a:buClr>
                        <a:buSzPts val="1600"/>
                        <a:buFont typeface="Calibri"/>
                        <a:buNone/>
                      </a:pPr>
                      <a:r>
                        <a:rPr b="1" lang="en-GB" sz="1600" u="none" cap="none" strike="noStrike">
                          <a:solidFill>
                            <a:schemeClr val="lt1"/>
                          </a:solidFill>
                          <a:latin typeface="Calibri"/>
                          <a:ea typeface="Calibri"/>
                          <a:cs typeface="Calibri"/>
                          <a:sym typeface="Calibri"/>
                        </a:rPr>
                        <a:t>For each call handled by chatbot vs advisor</a:t>
                      </a:r>
                      <a:endParaRPr b="1"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hMerge="1"/>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time (mins)</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b="0" i="0" lang="en-GB" sz="1600" u="none" cap="none" strike="noStrike">
                          <a:solidFill>
                            <a:srgbClr val="000000"/>
                          </a:solidFill>
                          <a:latin typeface="Calibri"/>
                          <a:ea typeface="Calibri"/>
                          <a:cs typeface="Calibri"/>
                          <a:sym typeface="Calibri"/>
                        </a:rPr>
                        <a:t>5</a:t>
                      </a:r>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money </a:t>
                      </a:r>
                      <a:endParaRPr/>
                    </a:p>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(advisor cost minus bot cost)</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4.90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bl>
          </a:graphicData>
        </a:graphic>
      </p:graphicFrame>
      <p:sp>
        <p:nvSpPr>
          <p:cNvPr id="135" name="Google Shape;135;p6"/>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Longer term, deploying the chatbot on the telephony channel would yield much larger savings: </a:t>
            </a:r>
            <a:endParaRPr/>
          </a:p>
        </p:txBody>
      </p:sp>
      <p:graphicFrame>
        <p:nvGraphicFramePr>
          <p:cNvPr id="136" name="Google Shape;136;p6"/>
          <p:cNvGraphicFramePr/>
          <p:nvPr/>
        </p:nvGraphicFramePr>
        <p:xfrm>
          <a:off x="603786" y="4527701"/>
          <a:ext cx="3000000" cy="3000000"/>
        </p:xfrm>
        <a:graphic>
          <a:graphicData uri="http://schemas.openxmlformats.org/drawingml/2006/table">
            <a:tbl>
              <a:tblPr>
                <a:noFill/>
                <a:tableStyleId>{2A26BFDA-1A35-41B6-8770-501742E04A8A}</a:tableStyleId>
              </a:tblPr>
              <a:tblGrid>
                <a:gridCol w="2953450"/>
                <a:gridCol w="1950875"/>
                <a:gridCol w="1950875"/>
                <a:gridCol w="1950875"/>
                <a:gridCol w="1950875"/>
              </a:tblGrid>
              <a:tr h="203200">
                <a:tc rowSpan="2">
                  <a:txBody>
                    <a:bodyPr/>
                    <a:lstStyle/>
                    <a:p>
                      <a:pPr indent="0" lvl="0" marL="0" marR="0" rtl="0" algn="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00877C"/>
                    </a:solidFill>
                  </a:tcPr>
                </a:tc>
                <a:tc gridSpan="4">
                  <a:txBody>
                    <a:bodyPr/>
                    <a:lstStyle/>
                    <a:p>
                      <a:pPr indent="0" lvl="0" marL="0" marR="0" rtl="0" algn="ctr">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Proportion of annual calls handled by chatbot</a:t>
                      </a:r>
                      <a:endParaRPr/>
                    </a:p>
                  </a:txBody>
                  <a:tcPr marT="45725" marB="45725" marR="45725" marL="45725" anchor="b">
                    <a:solidFill>
                      <a:srgbClr val="00877C"/>
                    </a:solidFill>
                  </a:tcPr>
                </a:tc>
                <a:tc hMerge="1"/>
                <a:tc hMerge="1"/>
                <a:tc hMerge="1"/>
              </a:tr>
              <a:tr h="203200">
                <a:tc vMerge="1"/>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1%</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5%</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10%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20%</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Calls per year</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1446</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7231</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14463</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28926</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Saved time (working days)</a:t>
                      </a:r>
                      <a:endParaRPr b="0" i="0" sz="1600" u="none" cap="none" strike="noStrike">
                        <a:solidFill>
                          <a:schemeClr val="lt1"/>
                        </a:solidFill>
                        <a:latin typeface="Calibri"/>
                        <a:ea typeface="Calibri"/>
                        <a:cs typeface="Calibri"/>
                        <a:sym typeface="Calibri"/>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chemeClr val="dk1"/>
                        </a:buClr>
                        <a:buSzPts val="1600"/>
                        <a:buFont typeface="Calibri"/>
                        <a:buNone/>
                      </a:pPr>
                      <a:r>
                        <a:rPr b="0" i="0" lang="en-GB" sz="1600" u="none" cap="none" strike="noStrike">
                          <a:solidFill>
                            <a:schemeClr val="dk1"/>
                          </a:solidFill>
                          <a:latin typeface="Calibri"/>
                          <a:ea typeface="Calibri"/>
                          <a:cs typeface="Calibri"/>
                          <a:sym typeface="Calibri"/>
                        </a:rPr>
                        <a:t>193</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chemeClr val="dk1"/>
                        </a:buClr>
                        <a:buSzPts val="1600"/>
                        <a:buFont typeface="Calibri"/>
                        <a:buNone/>
                      </a:pPr>
                      <a:r>
                        <a:rPr b="0" i="0" lang="en-GB" sz="1600" u="none" cap="none" strike="noStrike">
                          <a:solidFill>
                            <a:schemeClr val="dk1"/>
                          </a:solidFill>
                          <a:latin typeface="Calibri"/>
                          <a:ea typeface="Calibri"/>
                          <a:cs typeface="Calibri"/>
                          <a:sym typeface="Calibri"/>
                        </a:rPr>
                        <a:t>964</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chemeClr val="dk1"/>
                        </a:buClr>
                        <a:buSzPts val="1600"/>
                        <a:buFont typeface="Calibri"/>
                        <a:buNone/>
                      </a:pPr>
                      <a:r>
                        <a:rPr b="0" i="0" lang="en-GB" sz="1600" u="none" cap="none" strike="noStrike">
                          <a:solidFill>
                            <a:schemeClr val="dk1"/>
                          </a:solidFill>
                          <a:latin typeface="Calibri"/>
                          <a:ea typeface="Calibri"/>
                          <a:cs typeface="Calibri"/>
                          <a:sym typeface="Calibri"/>
                        </a:rPr>
                        <a:t>1928</a:t>
                      </a:r>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chemeClr val="dk1"/>
                        </a:buClr>
                        <a:buSzPts val="1600"/>
                        <a:buFont typeface="Calibri"/>
                        <a:buNone/>
                      </a:pPr>
                      <a:r>
                        <a:rPr b="0" i="0" lang="en-GB" sz="1600" u="none" cap="none" strike="noStrike">
                          <a:solidFill>
                            <a:schemeClr val="dk1"/>
                          </a:solidFill>
                          <a:latin typeface="Calibri"/>
                          <a:ea typeface="Calibri"/>
                          <a:cs typeface="Calibri"/>
                          <a:sym typeface="Calibri"/>
                        </a:rPr>
                        <a:t>3857</a:t>
                      </a:r>
                      <a:endParaRPr/>
                    </a:p>
                  </a:txBody>
                  <a:tcPr marT="45725" marB="45725" marR="45725" marL="45725" anchor="b">
                    <a:solidFill>
                      <a:srgbClr val="F2F2F2"/>
                    </a:solidFill>
                  </a:tcPr>
                </a:tc>
              </a:tr>
              <a:tr h="203200">
                <a:tc>
                  <a:txBody>
                    <a:bodyPr/>
                    <a:lstStyle/>
                    <a:p>
                      <a:pPr indent="0" lvl="0" marL="0" marR="0" rtl="0" algn="l">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Savings per year </a:t>
                      </a:r>
                      <a:endParaRPr/>
                    </a:p>
                    <a:p>
                      <a:pPr indent="0" lvl="0" marL="0" marR="0" rtl="0" algn="l">
                        <a:lnSpc>
                          <a:spcPct val="100000"/>
                        </a:lnSpc>
                        <a:spcBef>
                          <a:spcPts val="0"/>
                        </a:spcBef>
                        <a:spcAft>
                          <a:spcPts val="0"/>
                        </a:spcAft>
                        <a:buClr>
                          <a:schemeClr val="lt1"/>
                        </a:buClr>
                        <a:buSzPts val="1600"/>
                        <a:buFont typeface="Calibri"/>
                        <a:buNone/>
                      </a:pPr>
                      <a:r>
                        <a:rPr b="0" i="0" lang="en-GB" sz="1600" u="none" cap="none" strike="noStrike">
                          <a:solidFill>
                            <a:schemeClr val="lt1"/>
                          </a:solidFill>
                          <a:latin typeface="Calibri"/>
                          <a:ea typeface="Calibri"/>
                          <a:cs typeface="Calibri"/>
                          <a:sym typeface="Calibri"/>
                        </a:rPr>
                        <a:t>(minus infrastructure cost)</a:t>
                      </a:r>
                      <a:endParaRPr/>
                    </a:p>
                  </a:txBody>
                  <a:tcPr marT="45725" marB="45725" marR="45725" marL="45725" anchor="b">
                    <a:solidFill>
                      <a:srgbClr val="00877C"/>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            49,045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            389,226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            814,452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c>
                  <a:txBody>
                    <a:bodyPr/>
                    <a:lstStyle/>
                    <a:p>
                      <a:pPr indent="0" lvl="0" marL="0" marR="0" rtl="0" algn="r">
                        <a:lnSpc>
                          <a:spcPct val="100000"/>
                        </a:lnSpc>
                        <a:spcBef>
                          <a:spcPts val="0"/>
                        </a:spcBef>
                        <a:spcAft>
                          <a:spcPts val="0"/>
                        </a:spcAft>
                        <a:buClr>
                          <a:srgbClr val="000000"/>
                        </a:buClr>
                        <a:buSzPts val="1600"/>
                        <a:buFont typeface="Calibri"/>
                        <a:buNone/>
                      </a:pPr>
                      <a:r>
                        <a:rPr lang="en-GB" sz="1600" u="none" cap="none" strike="noStrike">
                          <a:latin typeface="Calibri"/>
                          <a:ea typeface="Calibri"/>
                          <a:cs typeface="Calibri"/>
                          <a:sym typeface="Calibri"/>
                        </a:rPr>
                        <a:t> £   1,664,905 </a:t>
                      </a:r>
                      <a:endParaRPr b="0" i="0" sz="1600" u="none" cap="none" strike="noStrike">
                        <a:solidFill>
                          <a:srgbClr val="000000"/>
                        </a:solidFill>
                        <a:latin typeface="Calibri"/>
                        <a:ea typeface="Calibri"/>
                        <a:cs typeface="Calibri"/>
                        <a:sym typeface="Calibri"/>
                      </a:endParaRPr>
                    </a:p>
                  </a:txBody>
                  <a:tcPr marT="45725" marB="45725" marR="45725" marL="45725" anchor="b">
                    <a:solidFill>
                      <a:srgbClr val="F2F2F2"/>
                    </a:solidFill>
                  </a:tcPr>
                </a:tc>
              </a:tr>
            </a:tbl>
          </a:graphicData>
        </a:graphic>
      </p:graphicFrame>
      <p:sp>
        <p:nvSpPr>
          <p:cNvPr id="137" name="Google Shape;137;p6"/>
          <p:cNvSpPr txBox="1"/>
          <p:nvPr/>
        </p:nvSpPr>
        <p:spPr>
          <a:xfrm>
            <a:off x="6316085" y="2871735"/>
            <a:ext cx="580148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200">
                <a:solidFill>
                  <a:schemeClr val="dk1"/>
                </a:solidFill>
                <a:latin typeface="Calibri"/>
                <a:ea typeface="Calibri"/>
                <a:cs typeface="Calibri"/>
                <a:sym typeface="Calibri"/>
              </a:rPr>
              <a:t>Assumptions:</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Call volumes based on SFE top call reasons April 2017 to March 2018</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Call handling time estimated at 5 mins – to be validated</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Call cost based on non-specialist call to SFE</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Chatbot costs based on IVR solution deployed at Irish Revenue based on multi-step dialogue using Microsoft or IBM for NLP, Speech to Text and Text to Speech APIs. </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Time savings based on 7.5 hours/day</a:t>
            </a:r>
            <a:endParaRPr/>
          </a:p>
          <a:p>
            <a:pPr indent="-285750" lvl="0" marL="285750" marR="0" rtl="0" algn="l">
              <a:spcBef>
                <a:spcPts val="0"/>
              </a:spcBef>
              <a:spcAft>
                <a:spcPts val="0"/>
              </a:spcAft>
              <a:buClr>
                <a:schemeClr val="dk1"/>
              </a:buClr>
              <a:buSzPts val="1200"/>
              <a:buFont typeface="Arial"/>
              <a:buChar char="•"/>
            </a:pPr>
            <a:r>
              <a:rPr lang="en-GB" sz="1200">
                <a:solidFill>
                  <a:schemeClr val="dk1"/>
                </a:solidFill>
                <a:latin typeface="Calibri"/>
                <a:ea typeface="Calibri"/>
                <a:cs typeface="Calibri"/>
                <a:sym typeface="Calibri"/>
              </a:rPr>
              <a:t>Infrastructure cost estimated £3000/month for environments, DevOps tooling, etc.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143" name="Google Shape;143;p7"/>
          <p:cNvSpPr/>
          <p:nvPr/>
        </p:nvSpPr>
        <p:spPr>
          <a:xfrm>
            <a:off x="402007" y="253998"/>
            <a:ext cx="586891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BUSINESS CASE: OTHER BENEFITS</a:t>
            </a:r>
            <a:endParaRPr b="1" sz="3200">
              <a:solidFill>
                <a:srgbClr val="00877C"/>
              </a:solidFill>
              <a:latin typeface="Calibri"/>
              <a:ea typeface="Calibri"/>
              <a:cs typeface="Calibri"/>
              <a:sym typeface="Calibri"/>
            </a:endParaRPr>
          </a:p>
        </p:txBody>
      </p:sp>
      <p:sp>
        <p:nvSpPr>
          <p:cNvPr id="144" name="Google Shape;144;p7"/>
          <p:cNvSpPr txBox="1"/>
          <p:nvPr/>
        </p:nvSpPr>
        <p:spPr>
          <a:xfrm>
            <a:off x="1606063" y="1694145"/>
            <a:ext cx="8733691"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00877C"/>
                </a:solidFill>
                <a:latin typeface="Calibri"/>
                <a:ea typeface="Calibri"/>
                <a:cs typeface="Calibri"/>
                <a:sym typeface="Calibri"/>
              </a:rPr>
              <a:t>Growing ‘New IT’ skills in SLC</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Artificial Intelligence, including Natural Language Processing, speech recognition and generation </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Knowledge modelling, conversational scripting</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Architecture and DevOps, use of Continuous Integration and deployment pipelines including Kubernetes and Docker</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Improving employee experience</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Filtering-off simple, repetitive questions from advisors</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Relieving pain points around repetitive frustrating tasks like authentication</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Empowering advisors to contribute to knowledge modelling and maintenance of content</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Potential to improve staff retention as a result</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lang="en-GB" sz="1600">
                <a:solidFill>
                  <a:srgbClr val="00877C"/>
                </a:solidFill>
                <a:latin typeface="Calibri"/>
                <a:ea typeface="Calibri"/>
                <a:cs typeface="Calibri"/>
                <a:sym typeface="Calibri"/>
              </a:rPr>
              <a:t>Improving customer experience</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Reducing waiting time for customers to get their query resolved</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Increasing transparency around waiting/processing times to manage customer expectations</a:t>
            </a:r>
            <a:endParaRPr/>
          </a:p>
          <a:p>
            <a:pPr indent="-285750" lvl="0" marL="2857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Increasing consistency of responses so customers don’t get conflicting information from different sources, helping to increase trust in SLC</a:t>
            </a:r>
            <a:endParaRPr/>
          </a:p>
        </p:txBody>
      </p:sp>
      <p:sp>
        <p:nvSpPr>
          <p:cNvPr id="145" name="Google Shape;145;p7"/>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Aside from the direct benefits of cost and time savings, implementing chatbots can provide value in various other areas. </a:t>
            </a:r>
            <a:endParaRPr/>
          </a:p>
        </p:txBody>
      </p:sp>
      <p:grpSp>
        <p:nvGrpSpPr>
          <p:cNvPr id="146" name="Google Shape;146;p7"/>
          <p:cNvGrpSpPr/>
          <p:nvPr/>
        </p:nvGrpSpPr>
        <p:grpSpPr>
          <a:xfrm>
            <a:off x="796714" y="3135925"/>
            <a:ext cx="628024" cy="628024"/>
            <a:chOff x="796714" y="3346939"/>
            <a:chExt cx="628024" cy="628024"/>
          </a:xfrm>
        </p:grpSpPr>
        <p:sp>
          <p:nvSpPr>
            <p:cNvPr id="147" name="Google Shape;147;p7"/>
            <p:cNvSpPr/>
            <p:nvPr/>
          </p:nvSpPr>
          <p:spPr>
            <a:xfrm>
              <a:off x="796714" y="3346939"/>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8" name="Google Shape;148;p7"/>
            <p:cNvPicPr preferRelativeResize="0"/>
            <p:nvPr/>
          </p:nvPicPr>
          <p:blipFill rotWithShape="1">
            <a:blip r:embed="rId3">
              <a:alphaModFix/>
            </a:blip>
            <a:srcRect b="0" l="0" r="0" t="0"/>
            <a:stretch/>
          </p:blipFill>
          <p:spPr>
            <a:xfrm>
              <a:off x="882480" y="3470769"/>
              <a:ext cx="456489" cy="456489"/>
            </a:xfrm>
            <a:prstGeom prst="rect">
              <a:avLst/>
            </a:prstGeom>
            <a:noFill/>
            <a:ln>
              <a:noFill/>
            </a:ln>
          </p:spPr>
        </p:pic>
      </p:grpSp>
      <p:grpSp>
        <p:nvGrpSpPr>
          <p:cNvPr id="149" name="Google Shape;149;p7"/>
          <p:cNvGrpSpPr/>
          <p:nvPr/>
        </p:nvGrpSpPr>
        <p:grpSpPr>
          <a:xfrm>
            <a:off x="796714" y="4484920"/>
            <a:ext cx="628024" cy="628024"/>
            <a:chOff x="796714" y="4813164"/>
            <a:chExt cx="628024" cy="628024"/>
          </a:xfrm>
        </p:grpSpPr>
        <p:sp>
          <p:nvSpPr>
            <p:cNvPr id="150" name="Google Shape;150;p7"/>
            <p:cNvSpPr/>
            <p:nvPr/>
          </p:nvSpPr>
          <p:spPr>
            <a:xfrm>
              <a:off x="796714" y="4813164"/>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1" name="Google Shape;151;p7"/>
            <p:cNvPicPr preferRelativeResize="0"/>
            <p:nvPr/>
          </p:nvPicPr>
          <p:blipFill rotWithShape="1">
            <a:blip r:embed="rId4">
              <a:alphaModFix/>
            </a:blip>
            <a:srcRect b="0" l="0" r="0" t="0"/>
            <a:stretch/>
          </p:blipFill>
          <p:spPr>
            <a:xfrm>
              <a:off x="877960" y="4898931"/>
              <a:ext cx="461009" cy="456489"/>
            </a:xfrm>
            <a:prstGeom prst="rect">
              <a:avLst/>
            </a:prstGeom>
            <a:noFill/>
            <a:ln>
              <a:noFill/>
            </a:ln>
          </p:spPr>
        </p:pic>
      </p:grpSp>
      <p:grpSp>
        <p:nvGrpSpPr>
          <p:cNvPr id="152" name="Google Shape;152;p7"/>
          <p:cNvGrpSpPr/>
          <p:nvPr/>
        </p:nvGrpSpPr>
        <p:grpSpPr>
          <a:xfrm>
            <a:off x="796714" y="1784609"/>
            <a:ext cx="628024" cy="628024"/>
            <a:chOff x="796714" y="1878393"/>
            <a:chExt cx="628024" cy="628024"/>
          </a:xfrm>
        </p:grpSpPr>
        <p:sp>
          <p:nvSpPr>
            <p:cNvPr id="153" name="Google Shape;153;p7"/>
            <p:cNvSpPr/>
            <p:nvPr/>
          </p:nvSpPr>
          <p:spPr>
            <a:xfrm>
              <a:off x="796714" y="1878393"/>
              <a:ext cx="628024" cy="628024"/>
            </a:xfrm>
            <a:prstGeom prst="ellipse">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54" name="Google Shape;154;p7"/>
            <p:cNvPicPr preferRelativeResize="0"/>
            <p:nvPr/>
          </p:nvPicPr>
          <p:blipFill rotWithShape="1">
            <a:blip r:embed="rId5">
              <a:alphaModFix/>
            </a:blip>
            <a:srcRect b="0" l="0" r="0" t="0"/>
            <a:stretch/>
          </p:blipFill>
          <p:spPr>
            <a:xfrm>
              <a:off x="882481" y="1964160"/>
              <a:ext cx="456489" cy="456489"/>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160" name="Google Shape;160;p8"/>
          <p:cNvSpPr/>
          <p:nvPr/>
        </p:nvSpPr>
        <p:spPr>
          <a:xfrm>
            <a:off x="402007" y="253998"/>
            <a:ext cx="48766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INDICATIVE DELIVERY PLAN</a:t>
            </a:r>
            <a:endParaRPr b="1" sz="3200">
              <a:solidFill>
                <a:srgbClr val="00877C"/>
              </a:solidFill>
              <a:latin typeface="Calibri"/>
              <a:ea typeface="Calibri"/>
              <a:cs typeface="Calibri"/>
              <a:sym typeface="Calibri"/>
            </a:endParaRPr>
          </a:p>
        </p:txBody>
      </p:sp>
      <p:graphicFrame>
        <p:nvGraphicFramePr>
          <p:cNvPr id="161" name="Google Shape;161;p8"/>
          <p:cNvGraphicFramePr/>
          <p:nvPr/>
        </p:nvGraphicFramePr>
        <p:xfrm>
          <a:off x="726684" y="1722336"/>
          <a:ext cx="3000000" cy="3000000"/>
        </p:xfrm>
        <a:graphic>
          <a:graphicData uri="http://schemas.openxmlformats.org/drawingml/2006/table">
            <a:tbl>
              <a:tblPr bandRow="1" firstRow="1">
                <a:noFill/>
                <a:tableStyleId>{003F32EE-33D5-456A-AD0E-0E9857991F3A}</a:tableStyleId>
              </a:tblPr>
              <a:tblGrid>
                <a:gridCol w="891950"/>
                <a:gridCol w="891950"/>
                <a:gridCol w="891950"/>
                <a:gridCol w="891950"/>
                <a:gridCol w="891950"/>
                <a:gridCol w="891950"/>
                <a:gridCol w="891950"/>
                <a:gridCol w="891950"/>
                <a:gridCol w="891950"/>
                <a:gridCol w="891950"/>
                <a:gridCol w="891950"/>
                <a:gridCol w="891950"/>
              </a:tblGrid>
              <a:tr h="370850">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Apr-19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May-19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Jun-19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Jul-19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Aug-19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Sep-19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Oct-19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Nov-19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Dec-19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Jan-20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Feb-20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c>
                  <a:txBody>
                    <a:bodyPr/>
                    <a:lstStyle/>
                    <a:p>
                      <a:pPr indent="0" lvl="0" marL="0" marR="0" rtl="0" algn="ctr">
                        <a:lnSpc>
                          <a:spcPct val="100000"/>
                        </a:lnSpc>
                        <a:spcBef>
                          <a:spcPts val="0"/>
                        </a:spcBef>
                        <a:spcAft>
                          <a:spcPts val="0"/>
                        </a:spcAft>
                        <a:buClr>
                          <a:schemeClr val="lt1"/>
                        </a:buClr>
                        <a:buSzPts val="1600"/>
                        <a:buFont typeface="Calibri"/>
                        <a:buNone/>
                      </a:pPr>
                      <a:r>
                        <a:rPr lang="en-GB" sz="1600" u="none" cap="none" strike="noStrike">
                          <a:solidFill>
                            <a:schemeClr val="lt1"/>
                          </a:solidFill>
                          <a:latin typeface="Calibri"/>
                          <a:ea typeface="Calibri"/>
                          <a:cs typeface="Calibri"/>
                          <a:sym typeface="Calibri"/>
                        </a:rPr>
                        <a:t>Mar-20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877C"/>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r h="370850">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4E4E4"/>
                    </a:solidFill>
                  </a:tcPr>
                </a:tc>
              </a:tr>
            </a:tbl>
          </a:graphicData>
        </a:graphic>
      </p:graphicFrame>
      <p:sp>
        <p:nvSpPr>
          <p:cNvPr id="162" name="Google Shape;162;p8"/>
          <p:cNvSpPr/>
          <p:nvPr/>
        </p:nvSpPr>
        <p:spPr>
          <a:xfrm>
            <a:off x="726684" y="2756450"/>
            <a:ext cx="1735162"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Discovery and Mobilisation</a:t>
            </a:r>
            <a:endParaRPr/>
          </a:p>
        </p:txBody>
      </p:sp>
      <p:sp>
        <p:nvSpPr>
          <p:cNvPr id="163" name="Google Shape;163;p8"/>
          <p:cNvSpPr/>
          <p:nvPr/>
        </p:nvSpPr>
        <p:spPr>
          <a:xfrm>
            <a:off x="2239689" y="4094994"/>
            <a:ext cx="1315969"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Build, Train  and Deploy</a:t>
            </a:r>
            <a:endParaRPr/>
          </a:p>
        </p:txBody>
      </p:sp>
      <p:sp>
        <p:nvSpPr>
          <p:cNvPr id="164" name="Google Shape;164;p8"/>
          <p:cNvSpPr/>
          <p:nvPr/>
        </p:nvSpPr>
        <p:spPr>
          <a:xfrm>
            <a:off x="3392629" y="5012635"/>
            <a:ext cx="1051731"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Controlled Customer Pilot</a:t>
            </a:r>
            <a:endParaRPr/>
          </a:p>
        </p:txBody>
      </p:sp>
      <p:sp>
        <p:nvSpPr>
          <p:cNvPr id="165" name="Google Shape;165;p8"/>
          <p:cNvSpPr/>
          <p:nvPr/>
        </p:nvSpPr>
        <p:spPr>
          <a:xfrm>
            <a:off x="722682" y="2109039"/>
            <a:ext cx="3542159" cy="594329"/>
          </a:xfrm>
          <a:prstGeom prst="homePlate">
            <a:avLst>
              <a:gd fmla="val 50000" name="adj"/>
            </a:avLst>
          </a:prstGeom>
          <a:solidFill>
            <a:srgbClr val="00B1A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Phase 1: MVP</a:t>
            </a:r>
            <a:endParaRPr/>
          </a:p>
          <a:p>
            <a:pPr indent="0" lvl="0" marL="0" marR="0" rtl="0" algn="ctr">
              <a:spcBef>
                <a:spcPts val="0"/>
              </a:spcBef>
              <a:spcAft>
                <a:spcPts val="0"/>
              </a:spcAft>
              <a:buNone/>
            </a:pPr>
            <a:r>
              <a:rPr lang="en-GB" sz="1000">
                <a:solidFill>
                  <a:schemeClr val="dk1"/>
                </a:solidFill>
                <a:latin typeface="Calibri"/>
                <a:ea typeface="Calibri"/>
                <a:cs typeface="Calibri"/>
                <a:sym typeface="Calibri"/>
              </a:rPr>
              <a:t>Facebook Messenger, no customer authentication, </a:t>
            </a:r>
            <a:endParaRPr/>
          </a:p>
          <a:p>
            <a:pPr indent="0" lvl="0" marL="0" marR="0" rtl="0" algn="ctr">
              <a:spcBef>
                <a:spcPts val="0"/>
              </a:spcBef>
              <a:spcAft>
                <a:spcPts val="0"/>
              </a:spcAft>
              <a:buNone/>
            </a:pPr>
            <a:r>
              <a:rPr lang="en-GB" sz="1000">
                <a:solidFill>
                  <a:schemeClr val="dk1"/>
                </a:solidFill>
                <a:latin typeface="Calibri"/>
                <a:ea typeface="Calibri"/>
                <a:cs typeface="Calibri"/>
                <a:sym typeface="Calibri"/>
              </a:rPr>
              <a:t>no SLC systems integration</a:t>
            </a:r>
            <a:endParaRPr/>
          </a:p>
        </p:txBody>
      </p:sp>
      <p:sp>
        <p:nvSpPr>
          <p:cNvPr id="166" name="Google Shape;166;p8"/>
          <p:cNvSpPr/>
          <p:nvPr/>
        </p:nvSpPr>
        <p:spPr>
          <a:xfrm>
            <a:off x="4073299" y="2192149"/>
            <a:ext cx="384313" cy="384313"/>
          </a:xfrm>
          <a:prstGeom prst="star5">
            <a:avLst>
              <a:gd fmla="val 19098" name="adj"/>
              <a:gd fmla="val 105146" name="hf"/>
              <a:gd fmla="val 110557" name="vf"/>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8"/>
          <p:cNvSpPr txBox="1"/>
          <p:nvPr/>
        </p:nvSpPr>
        <p:spPr>
          <a:xfrm>
            <a:off x="4457612" y="2153472"/>
            <a:ext cx="1051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chemeClr val="dk1"/>
                </a:solidFill>
                <a:latin typeface="Calibri"/>
                <a:ea typeface="Calibri"/>
                <a:cs typeface="Calibri"/>
                <a:sym typeface="Calibri"/>
              </a:rPr>
              <a:t>Go/No-Go </a:t>
            </a:r>
            <a:endParaRPr/>
          </a:p>
          <a:p>
            <a:pPr indent="0" lvl="0" marL="0" marR="0" rtl="0" algn="l">
              <a:spcBef>
                <a:spcPts val="0"/>
              </a:spcBef>
              <a:spcAft>
                <a:spcPts val="0"/>
              </a:spcAft>
              <a:buNone/>
            </a:pPr>
            <a:r>
              <a:rPr b="1" lang="en-GB" sz="1200">
                <a:solidFill>
                  <a:schemeClr val="dk1"/>
                </a:solidFill>
                <a:latin typeface="Calibri"/>
                <a:ea typeface="Calibri"/>
                <a:cs typeface="Calibri"/>
                <a:sym typeface="Calibri"/>
              </a:rPr>
              <a:t>to continue</a:t>
            </a:r>
            <a:endParaRPr/>
          </a:p>
        </p:txBody>
      </p:sp>
      <p:sp>
        <p:nvSpPr>
          <p:cNvPr id="168" name="Google Shape;168;p8"/>
          <p:cNvSpPr/>
          <p:nvPr/>
        </p:nvSpPr>
        <p:spPr>
          <a:xfrm>
            <a:off x="4218265" y="2706247"/>
            <a:ext cx="2928291" cy="754296"/>
          </a:xfrm>
          <a:prstGeom prst="homePlate">
            <a:avLst>
              <a:gd fmla="val 50000" name="adj"/>
            </a:avLst>
          </a:prstGeom>
          <a:solidFill>
            <a:srgbClr val="00B1A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Phase 2: Application Integration</a:t>
            </a:r>
            <a:endParaRPr/>
          </a:p>
          <a:p>
            <a:pPr indent="0" lvl="0" marL="0" marR="0" rtl="0" algn="ctr">
              <a:spcBef>
                <a:spcPts val="0"/>
              </a:spcBef>
              <a:spcAft>
                <a:spcPts val="0"/>
              </a:spcAft>
              <a:buNone/>
            </a:pPr>
            <a:r>
              <a:rPr lang="en-GB" sz="1000">
                <a:solidFill>
                  <a:schemeClr val="dk1"/>
                </a:solidFill>
                <a:latin typeface="Calibri"/>
                <a:ea typeface="Calibri"/>
                <a:cs typeface="Calibri"/>
                <a:sym typeface="Calibri"/>
              </a:rPr>
              <a:t>Facebook Messenger (+ Twitter), customer authentication and integration to certain SLC systems to provide more specific help</a:t>
            </a:r>
            <a:endParaRPr/>
          </a:p>
        </p:txBody>
      </p:sp>
      <p:sp>
        <p:nvSpPr>
          <p:cNvPr id="169" name="Google Shape;169;p8"/>
          <p:cNvSpPr/>
          <p:nvPr/>
        </p:nvSpPr>
        <p:spPr>
          <a:xfrm>
            <a:off x="6959596" y="3460543"/>
            <a:ext cx="4845542" cy="754296"/>
          </a:xfrm>
          <a:prstGeom prst="homePlate">
            <a:avLst>
              <a:gd fmla="val 50000" name="adj"/>
            </a:avLst>
          </a:prstGeom>
          <a:solidFill>
            <a:srgbClr val="00B1A7">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1200">
                <a:solidFill>
                  <a:schemeClr val="dk1"/>
                </a:solidFill>
                <a:latin typeface="Calibri"/>
                <a:ea typeface="Calibri"/>
                <a:cs typeface="Calibri"/>
                <a:sym typeface="Calibri"/>
              </a:rPr>
              <a:t>Phase 3: Telephony Integration</a:t>
            </a:r>
            <a:endParaRPr/>
          </a:p>
          <a:p>
            <a:pPr indent="0" lvl="0" marL="0" marR="0" rtl="0" algn="ctr">
              <a:spcBef>
                <a:spcPts val="0"/>
              </a:spcBef>
              <a:spcAft>
                <a:spcPts val="0"/>
              </a:spcAft>
              <a:buNone/>
            </a:pPr>
            <a:r>
              <a:rPr lang="en-GB" sz="1000">
                <a:solidFill>
                  <a:schemeClr val="dk1"/>
                </a:solidFill>
                <a:latin typeface="Calibri"/>
                <a:ea typeface="Calibri"/>
                <a:cs typeface="Calibri"/>
                <a:sym typeface="Calibri"/>
              </a:rPr>
              <a:t>Integrate with IVR, enable voice services</a:t>
            </a:r>
            <a:endParaRPr/>
          </a:p>
        </p:txBody>
      </p:sp>
      <p:sp>
        <p:nvSpPr>
          <p:cNvPr id="170" name="Google Shape;170;p8"/>
          <p:cNvSpPr/>
          <p:nvPr/>
        </p:nvSpPr>
        <p:spPr>
          <a:xfrm>
            <a:off x="6950397" y="2877309"/>
            <a:ext cx="384313" cy="384313"/>
          </a:xfrm>
          <a:prstGeom prst="star5">
            <a:avLst>
              <a:gd fmla="val 19098" name="adj"/>
              <a:gd fmla="val 105146" name="hf"/>
              <a:gd fmla="val 110557" name="vf"/>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8"/>
          <p:cNvSpPr txBox="1"/>
          <p:nvPr/>
        </p:nvSpPr>
        <p:spPr>
          <a:xfrm>
            <a:off x="7334710" y="2838632"/>
            <a:ext cx="1051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200">
                <a:solidFill>
                  <a:schemeClr val="dk1"/>
                </a:solidFill>
                <a:latin typeface="Calibri"/>
                <a:ea typeface="Calibri"/>
                <a:cs typeface="Calibri"/>
                <a:sym typeface="Calibri"/>
              </a:rPr>
              <a:t>Go/No-Go </a:t>
            </a:r>
            <a:endParaRPr/>
          </a:p>
          <a:p>
            <a:pPr indent="0" lvl="0" marL="0" marR="0" rtl="0" algn="l">
              <a:spcBef>
                <a:spcPts val="0"/>
              </a:spcBef>
              <a:spcAft>
                <a:spcPts val="0"/>
              </a:spcAft>
              <a:buNone/>
            </a:pPr>
            <a:r>
              <a:rPr b="1" lang="en-GB" sz="1200">
                <a:solidFill>
                  <a:schemeClr val="dk1"/>
                </a:solidFill>
                <a:latin typeface="Calibri"/>
                <a:ea typeface="Calibri"/>
                <a:cs typeface="Calibri"/>
                <a:sym typeface="Calibri"/>
              </a:rPr>
              <a:t>to continue</a:t>
            </a:r>
            <a:endParaRPr/>
          </a:p>
        </p:txBody>
      </p:sp>
      <p:sp>
        <p:nvSpPr>
          <p:cNvPr id="172" name="Google Shape;172;p8"/>
          <p:cNvSpPr/>
          <p:nvPr/>
        </p:nvSpPr>
        <p:spPr>
          <a:xfrm>
            <a:off x="2239689" y="5477830"/>
            <a:ext cx="2217923"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Build roadmap and detailed plan for scaling</a:t>
            </a:r>
            <a:endParaRPr/>
          </a:p>
        </p:txBody>
      </p:sp>
      <p:sp>
        <p:nvSpPr>
          <p:cNvPr id="173" name="Google Shape;173;p8"/>
          <p:cNvSpPr/>
          <p:nvPr/>
        </p:nvSpPr>
        <p:spPr>
          <a:xfrm>
            <a:off x="2623195" y="4540091"/>
            <a:ext cx="1051731"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User Testing</a:t>
            </a:r>
            <a:endParaRPr/>
          </a:p>
        </p:txBody>
      </p:sp>
      <p:sp>
        <p:nvSpPr>
          <p:cNvPr id="174" name="Google Shape;174;p8"/>
          <p:cNvSpPr/>
          <p:nvPr/>
        </p:nvSpPr>
        <p:spPr>
          <a:xfrm>
            <a:off x="2239689" y="5936179"/>
            <a:ext cx="2217923"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Define future architecture blueprint</a:t>
            </a:r>
            <a:endParaRPr/>
          </a:p>
        </p:txBody>
      </p:sp>
      <p:sp>
        <p:nvSpPr>
          <p:cNvPr id="175" name="Google Shape;175;p8"/>
          <p:cNvSpPr/>
          <p:nvPr/>
        </p:nvSpPr>
        <p:spPr>
          <a:xfrm>
            <a:off x="4324285" y="5007228"/>
            <a:ext cx="2822272" cy="410817"/>
          </a:xfrm>
          <a:prstGeom prst="chevron">
            <a:avLst>
              <a:gd fmla="val 50000" name="adj"/>
            </a:avLst>
          </a:prstGeom>
          <a:solidFill>
            <a:srgbClr val="00877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Continuous improvements to existing customer-facing chatbot</a:t>
            </a:r>
            <a:endParaRPr/>
          </a:p>
        </p:txBody>
      </p:sp>
      <p:sp>
        <p:nvSpPr>
          <p:cNvPr id="176" name="Google Shape;176;p8"/>
          <p:cNvSpPr/>
          <p:nvPr/>
        </p:nvSpPr>
        <p:spPr>
          <a:xfrm>
            <a:off x="2239690" y="3199392"/>
            <a:ext cx="1050924"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Conversation Design</a:t>
            </a:r>
            <a:endParaRPr/>
          </a:p>
        </p:txBody>
      </p:sp>
      <p:sp>
        <p:nvSpPr>
          <p:cNvPr id="177" name="Google Shape;177;p8"/>
          <p:cNvSpPr/>
          <p:nvPr/>
        </p:nvSpPr>
        <p:spPr>
          <a:xfrm>
            <a:off x="7033769" y="5007228"/>
            <a:ext cx="4574787" cy="410817"/>
          </a:xfrm>
          <a:prstGeom prst="chevron">
            <a:avLst>
              <a:gd fmla="val 50000" name="adj"/>
            </a:avLst>
          </a:prstGeom>
          <a:solidFill>
            <a:srgbClr val="00877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Maintenance and training of use cases on social media</a:t>
            </a:r>
            <a:endParaRPr/>
          </a:p>
        </p:txBody>
      </p:sp>
      <p:sp>
        <p:nvSpPr>
          <p:cNvPr id="178" name="Google Shape;178;p8"/>
          <p:cNvSpPr/>
          <p:nvPr/>
        </p:nvSpPr>
        <p:spPr>
          <a:xfrm>
            <a:off x="2232272" y="3647954"/>
            <a:ext cx="1050924" cy="410817"/>
          </a:xfrm>
          <a:prstGeom prst="homePlate">
            <a:avLst>
              <a:gd fmla="val 50000" name="adj"/>
            </a:avLst>
          </a:prstGeom>
          <a:solidFill>
            <a:srgbClr val="0087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000">
                <a:solidFill>
                  <a:schemeClr val="lt1"/>
                </a:solidFill>
                <a:latin typeface="Calibri"/>
                <a:ea typeface="Calibri"/>
                <a:cs typeface="Calibri"/>
                <a:sym typeface="Calibri"/>
              </a:rPr>
              <a:t>Set up infrastructure</a:t>
            </a:r>
            <a:endParaRPr/>
          </a:p>
        </p:txBody>
      </p:sp>
      <p:sp>
        <p:nvSpPr>
          <p:cNvPr id="179" name="Google Shape;179;p8"/>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The chatbot can be built iteratively, starting with limited scope and channels in order to get to a customer pilot as quickly as possible and with minimum investment. Once value has been proven in the pilot, further enhancements can be pursued.</a:t>
            </a:r>
            <a:endParaRPr/>
          </a:p>
        </p:txBody>
      </p:sp>
      <p:sp>
        <p:nvSpPr>
          <p:cNvPr id="180" name="Google Shape;180;p8"/>
          <p:cNvSpPr txBox="1"/>
          <p:nvPr/>
        </p:nvSpPr>
        <p:spPr>
          <a:xfrm>
            <a:off x="4185415" y="3477167"/>
            <a:ext cx="209819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100">
                <a:solidFill>
                  <a:schemeClr val="dk1"/>
                </a:solidFill>
                <a:latin typeface="Calibri"/>
                <a:ea typeface="Calibri"/>
                <a:cs typeface="Calibri"/>
                <a:sym typeface="Calibri"/>
              </a:rPr>
              <a:t>* Alternative option to progress immediately to Telephony</a:t>
            </a:r>
            <a:endParaRPr/>
          </a:p>
        </p:txBody>
      </p:sp>
      <p:sp>
        <p:nvSpPr>
          <p:cNvPr id="181" name="Google Shape;181;p8"/>
          <p:cNvSpPr/>
          <p:nvPr/>
        </p:nvSpPr>
        <p:spPr>
          <a:xfrm>
            <a:off x="4218265" y="3460543"/>
            <a:ext cx="2741331" cy="754296"/>
          </a:xfrm>
          <a:prstGeom prst="rect">
            <a:avLst/>
          </a:prstGeom>
          <a:solidFill>
            <a:srgbClr val="00B1A7">
              <a:alpha val="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idx="4294967295" type="sldNum"/>
          </p:nvPr>
        </p:nvSpPr>
        <p:spPr>
          <a:xfrm>
            <a:off x="9272768" y="6662101"/>
            <a:ext cx="2844800" cy="1640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GB" sz="1067">
                <a:solidFill>
                  <a:srgbClr val="000000"/>
                </a:solidFill>
              </a:rPr>
              <a:t>‹#›</a:t>
            </a:fld>
            <a:endParaRPr sz="1067">
              <a:solidFill>
                <a:srgbClr val="000000"/>
              </a:solidFill>
            </a:endParaRPr>
          </a:p>
        </p:txBody>
      </p:sp>
      <p:sp>
        <p:nvSpPr>
          <p:cNvPr id="187" name="Google Shape;187;p9"/>
          <p:cNvSpPr/>
          <p:nvPr/>
        </p:nvSpPr>
        <p:spPr>
          <a:xfrm>
            <a:off x="402007" y="253998"/>
            <a:ext cx="370325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00877C"/>
                </a:solidFill>
                <a:latin typeface="Calibri"/>
                <a:ea typeface="Calibri"/>
                <a:cs typeface="Calibri"/>
                <a:sym typeface="Calibri"/>
              </a:rPr>
              <a:t>MVP ROLLOUT PLAN</a:t>
            </a:r>
            <a:endParaRPr b="1" sz="3200">
              <a:solidFill>
                <a:srgbClr val="00877C"/>
              </a:solidFill>
              <a:latin typeface="Calibri"/>
              <a:ea typeface="Calibri"/>
              <a:cs typeface="Calibri"/>
              <a:sym typeface="Calibri"/>
            </a:endParaRPr>
          </a:p>
        </p:txBody>
      </p:sp>
      <p:pic>
        <p:nvPicPr>
          <p:cNvPr id="188" name="Google Shape;188;p9"/>
          <p:cNvPicPr preferRelativeResize="0"/>
          <p:nvPr/>
        </p:nvPicPr>
        <p:blipFill rotWithShape="1">
          <a:blip r:embed="rId3">
            <a:alphaModFix/>
          </a:blip>
          <a:srcRect b="0" l="0" r="0" t="0"/>
          <a:stretch/>
        </p:blipFill>
        <p:spPr>
          <a:xfrm>
            <a:off x="0" y="1390258"/>
            <a:ext cx="12192000" cy="4899115"/>
          </a:xfrm>
          <a:prstGeom prst="rect">
            <a:avLst/>
          </a:prstGeom>
          <a:noFill/>
          <a:ln>
            <a:noFill/>
          </a:ln>
        </p:spPr>
      </p:pic>
      <p:sp>
        <p:nvSpPr>
          <p:cNvPr id="189" name="Google Shape;189;p9"/>
          <p:cNvSpPr txBox="1"/>
          <p:nvPr/>
        </p:nvSpPr>
        <p:spPr>
          <a:xfrm>
            <a:off x="554407" y="1017235"/>
            <a:ext cx="11068388" cy="7706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rPr b="1" lang="en-GB" sz="1600">
                <a:solidFill>
                  <a:schemeClr val="dk1"/>
                </a:solidFill>
                <a:latin typeface="Calibri"/>
                <a:ea typeface="Calibri"/>
                <a:cs typeface="Calibri"/>
                <a:sym typeface="Calibri"/>
              </a:rPr>
              <a:t>A more detailed view of the initial MVP phase is shown below. Some Discovery activities have already been completed.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WC001_PowerPoint_Template_Final_150831_5b">
  <a:themeElements>
    <a:clrScheme name="Custom 2">
      <a:dk1>
        <a:srgbClr val="000000"/>
      </a:dk1>
      <a:lt1>
        <a:srgbClr val="FFFFFF"/>
      </a:lt1>
      <a:dk2>
        <a:srgbClr val="E0301E"/>
      </a:dk2>
      <a:lt2>
        <a:srgbClr val="7C7C7B"/>
      </a:lt2>
      <a:accent1>
        <a:srgbClr val="E0301E"/>
      </a:accent1>
      <a:accent2>
        <a:srgbClr val="000000"/>
      </a:accent2>
      <a:accent3>
        <a:srgbClr val="2D2D2D"/>
      </a:accent3>
      <a:accent4>
        <a:srgbClr val="5A5A5A"/>
      </a:accent4>
      <a:accent5>
        <a:srgbClr val="878787"/>
      </a:accent5>
      <a:accent6>
        <a:srgbClr val="B4B4B4"/>
      </a:accent6>
      <a:hlink>
        <a:srgbClr val="E0301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2017-07-10T18:50:46Z</dcterms:created>
  <dc:creator>Anthony Ellis</dc:creator>
</cp:coreProperties>
</file>