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7" r:id="rId7"/>
    <p:sldId id="268" r:id="rId8"/>
    <p:sldId id="269" r:id="rId9"/>
    <p:sldId id="265"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221" autoAdjust="0"/>
    <p:restoredTop sz="94640" autoAdjust="0"/>
  </p:normalViewPr>
  <p:slideViewPr>
    <p:cSldViewPr>
      <p:cViewPr varScale="1">
        <p:scale>
          <a:sx n="74" d="100"/>
          <a:sy n="74" d="100"/>
        </p:scale>
        <p:origin x="-1278" y="-96"/>
      </p:cViewPr>
      <p:guideLst>
        <p:guide orient="horz" pos="2160"/>
        <p:guide pos="2880"/>
      </p:guideLst>
    </p:cSldViewPr>
  </p:slideViewPr>
  <p:outlineViewPr>
    <p:cViewPr>
      <p:scale>
        <a:sx n="33" d="100"/>
        <a:sy n="33" d="100"/>
      </p:scale>
      <p:origin x="0" y="240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1C9884-9280-467E-B38B-34D632C798AF}" type="datetimeFigureOut">
              <a:rPr lang="en-US" smtClean="0"/>
              <a:t>8/14/2020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3E7BA2-BCC2-4AC0-A8C3-84C91651904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508CB52-06A1-4624-91C4-6B980C773B4F}" type="datetimeFigureOut">
              <a:rPr lang="en-US" smtClean="0"/>
              <a:t>8/14/2020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238CA0-6042-4554-A78C-FAB1FD7569C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08CB52-06A1-4624-91C4-6B980C773B4F}" type="datetimeFigureOut">
              <a:rPr lang="en-US" smtClean="0"/>
              <a:t>8/14/2020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238CA0-6042-4554-A78C-FAB1FD7569C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08CB52-06A1-4624-91C4-6B980C773B4F}" type="datetimeFigureOut">
              <a:rPr lang="en-US" smtClean="0"/>
              <a:t>8/14/2020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238CA0-6042-4554-A78C-FAB1FD7569C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08CB52-06A1-4624-91C4-6B980C773B4F}" type="datetimeFigureOut">
              <a:rPr lang="en-US" smtClean="0"/>
              <a:t>8/14/2020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238CA0-6042-4554-A78C-FAB1FD7569C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08CB52-06A1-4624-91C4-6B980C773B4F}" type="datetimeFigureOut">
              <a:rPr lang="en-US" smtClean="0"/>
              <a:t>8/14/2020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238CA0-6042-4554-A78C-FAB1FD7569C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508CB52-06A1-4624-91C4-6B980C773B4F}" type="datetimeFigureOut">
              <a:rPr lang="en-US" smtClean="0"/>
              <a:t>8/14/2020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238CA0-6042-4554-A78C-FAB1FD7569C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508CB52-06A1-4624-91C4-6B980C773B4F}" type="datetimeFigureOut">
              <a:rPr lang="en-US" smtClean="0"/>
              <a:t>8/14/2020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238CA0-6042-4554-A78C-FAB1FD7569C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508CB52-06A1-4624-91C4-6B980C773B4F}" type="datetimeFigureOut">
              <a:rPr lang="en-US" smtClean="0"/>
              <a:t>8/14/2020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238CA0-6042-4554-A78C-FAB1FD7569C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08CB52-06A1-4624-91C4-6B980C773B4F}" type="datetimeFigureOut">
              <a:rPr lang="en-US" smtClean="0"/>
              <a:t>8/14/2020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238CA0-6042-4554-A78C-FAB1FD7569C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08CB52-06A1-4624-91C4-6B980C773B4F}" type="datetimeFigureOut">
              <a:rPr lang="en-US" smtClean="0"/>
              <a:t>8/14/2020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238CA0-6042-4554-A78C-FAB1FD7569C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08CB52-06A1-4624-91C4-6B980C773B4F}" type="datetimeFigureOut">
              <a:rPr lang="en-US" smtClean="0"/>
              <a:t>8/14/2020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238CA0-6042-4554-A78C-FAB1FD7569C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08CB52-06A1-4624-91C4-6B980C773B4F}" type="datetimeFigureOut">
              <a:rPr lang="en-US" smtClean="0"/>
              <a:t>8/14/2020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238CA0-6042-4554-A78C-FAB1FD7569C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du.hub.arcgis.com/dataset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Best Neighborhood To Open a Diagnostic Centre</a:t>
            </a:r>
            <a:endParaRPr lang="en-US" dirty="0"/>
          </a:p>
        </p:txBody>
      </p:sp>
      <p:sp>
        <p:nvSpPr>
          <p:cNvPr id="3" name="Subtitle 2"/>
          <p:cNvSpPr>
            <a:spLocks noGrp="1"/>
          </p:cNvSpPr>
          <p:nvPr>
            <p:ph type="subTitle" idx="1"/>
          </p:nvPr>
        </p:nvSpPr>
        <p:spPr/>
        <p:txBody>
          <a:bodyPr/>
          <a:lstStyle/>
          <a:p>
            <a:r>
              <a:rPr lang="en-US" dirty="0" smtClean="0"/>
              <a:t>Battle of Neighborhoods (The City of Toronto)</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a:t>
            </a:r>
            <a:endParaRPr lang="en-US" dirty="0"/>
          </a:p>
        </p:txBody>
      </p:sp>
      <p:pic>
        <p:nvPicPr>
          <p:cNvPr id="5" name="Picture Placeholder 4" descr="vis.JPG"/>
          <p:cNvPicPr>
            <a:picLocks noGrp="1" noChangeAspect="1"/>
          </p:cNvPicPr>
          <p:nvPr>
            <p:ph type="pic" idx="1"/>
          </p:nvPr>
        </p:nvPicPr>
        <p:blipFill>
          <a:blip r:embed="rId2"/>
          <a:srcRect l="1592" r="1592"/>
          <a:stretch>
            <a:fillRect/>
          </a:stretch>
        </p:blipFill>
        <p:spPr/>
      </p:pic>
      <p:sp>
        <p:nvSpPr>
          <p:cNvPr id="4" name="Text Placeholder 3"/>
          <p:cNvSpPr>
            <a:spLocks noGrp="1"/>
          </p:cNvSpPr>
          <p:nvPr>
            <p:ph type="body" sz="half" idx="2"/>
          </p:nvPr>
        </p:nvSpPr>
        <p:spPr/>
        <p:txBody>
          <a:bodyPr/>
          <a:lstStyle/>
          <a:p>
            <a:r>
              <a:rPr lang="en-US" dirty="0" smtClean="0"/>
              <a:t>A folium map visualization of the 11 best neighborhoods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 </a:t>
            </a:r>
            <a:endParaRPr lang="en-US" dirty="0"/>
          </a:p>
        </p:txBody>
      </p:sp>
      <p:sp>
        <p:nvSpPr>
          <p:cNvPr id="3" name="Content Placeholder 2"/>
          <p:cNvSpPr>
            <a:spLocks noGrp="1"/>
          </p:cNvSpPr>
          <p:nvPr>
            <p:ph idx="1"/>
          </p:nvPr>
        </p:nvSpPr>
        <p:spPr>
          <a:xfrm>
            <a:off x="457200" y="1219201"/>
            <a:ext cx="8229600" cy="5410200"/>
          </a:xfrm>
        </p:spPr>
        <p:txBody>
          <a:bodyPr>
            <a:normAutofit fontScale="77500" lnSpcReduction="20000"/>
          </a:bodyPr>
          <a:lstStyle/>
          <a:p>
            <a:r>
              <a:rPr lang="en-US" dirty="0"/>
              <a:t>A Group of Medical Practitioners (Medical Laboratory scientists) decides to move their abode from an African Country to the city of Toronto. They intend to arrive in Toronto and establish various medical diagnostic centers (Medical laboratories) across various Neighborhoods in the city of Toronto. Faced with the difficulty of selecting the best and most favorable neighborhood out of 140 neighborhoods in the city of Toronto, they employed the help of a Data scientist</a:t>
            </a:r>
            <a:r>
              <a:rPr lang="en-US" dirty="0" smtClean="0"/>
              <a:t>.</a:t>
            </a:r>
          </a:p>
          <a:p>
            <a:endParaRPr lang="en-US" dirty="0"/>
          </a:p>
          <a:p>
            <a:r>
              <a:rPr lang="en-US" dirty="0"/>
              <a:t>The Top factors to be considered in choosing the most favorable neighborhoods are:  neighborhood with low amounts of already established medical diagnostic centers/Medical laboratories, neighborhood with a high number of Hospitals around, neighborhood with a high population and neighborhood with a low crime rate.</a:t>
            </a:r>
          </a:p>
          <a:p>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 sets used to solve the problem</a:t>
            </a:r>
            <a:endParaRPr lang="en-US" dirty="0"/>
          </a:p>
        </p:txBody>
      </p:sp>
      <p:sp>
        <p:nvSpPr>
          <p:cNvPr id="3" name="Content Placeholder 2"/>
          <p:cNvSpPr>
            <a:spLocks noGrp="1"/>
          </p:cNvSpPr>
          <p:nvPr>
            <p:ph idx="1"/>
          </p:nvPr>
        </p:nvSpPr>
        <p:spPr/>
        <p:txBody>
          <a:bodyPr/>
          <a:lstStyle/>
          <a:p>
            <a:r>
              <a:rPr lang="en-US" dirty="0" smtClean="0"/>
              <a:t>The main dataset is the number of medical laboratories and Hospitals per Neighborhoods which was obtained using the foursquare </a:t>
            </a:r>
            <a:r>
              <a:rPr lang="en-US" dirty="0" err="1" smtClean="0"/>
              <a:t>api</a:t>
            </a:r>
            <a:r>
              <a:rPr lang="en-US" dirty="0" smtClean="0"/>
              <a:t>.</a:t>
            </a:r>
          </a:p>
          <a:p>
            <a:r>
              <a:rPr lang="en-US" dirty="0" smtClean="0"/>
              <a:t>Other Data set essential for the solving of the problem was gotten from </a:t>
            </a:r>
            <a:r>
              <a:rPr lang="en-US" u="sng" dirty="0">
                <a:hlinkClick r:id="rId2"/>
              </a:rPr>
              <a:t>https://</a:t>
            </a:r>
            <a:r>
              <a:rPr lang="en-US" u="sng" dirty="0" smtClean="0">
                <a:hlinkClick r:id="rId2"/>
              </a:rPr>
              <a:t>edu.hub.arcgis.com/datasets</a:t>
            </a:r>
            <a:r>
              <a:rPr lang="en-US" u="sng" dirty="0" smtClean="0"/>
              <a:t>, </a:t>
            </a:r>
            <a:r>
              <a:rPr lang="en-US" dirty="0" smtClean="0"/>
              <a:t>this includes data sets of </a:t>
            </a:r>
            <a:r>
              <a:rPr lang="en-US" dirty="0" err="1" smtClean="0"/>
              <a:t>toronto</a:t>
            </a:r>
            <a:r>
              <a:rPr lang="en-US" dirty="0" smtClean="0"/>
              <a:t> neighborhoods, population, crime-rate etc.</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first five rows of the wrangled and pre-processed data-set</a:t>
            </a:r>
            <a:endParaRPr lang="en-US" dirty="0"/>
          </a:p>
        </p:txBody>
      </p:sp>
      <p:pic>
        <p:nvPicPr>
          <p:cNvPr id="5" name="Picture Placeholder 4" descr="Bon1.JPG"/>
          <p:cNvPicPr>
            <a:picLocks noGrp="1" noChangeAspect="1"/>
          </p:cNvPicPr>
          <p:nvPr>
            <p:ph type="pic" idx="1"/>
          </p:nvPr>
        </p:nvPicPr>
        <p:blipFill>
          <a:blip r:embed="rId2"/>
          <a:stretch>
            <a:fillRect/>
          </a:stretch>
        </p:blipFill>
        <p:spPr>
          <a:xfrm>
            <a:off x="304800" y="1653447"/>
            <a:ext cx="8305800" cy="1722306"/>
          </a:xfrm>
          <a:prstGeom prst="rect">
            <a:avLst/>
          </a:prstGeom>
          <a:ln w="88900" cap="sq" cmpd="thickThin">
            <a:solidFill>
              <a:srgbClr val="000000"/>
            </a:solidFill>
            <a:prstDash val="solid"/>
            <a:miter lim="800000"/>
          </a:ln>
          <a:effectLst>
            <a:innerShdw blurRad="76200">
              <a:srgbClr val="000000"/>
            </a:innerShdw>
          </a:effectLst>
        </p:spPr>
      </p:pic>
      <p:sp>
        <p:nvSpPr>
          <p:cNvPr id="4" name="Text Placeholder 3"/>
          <p:cNvSpPr>
            <a:spLocks noGrp="1"/>
          </p:cNvSpPr>
          <p:nvPr>
            <p:ph type="body" sz="half" idx="2"/>
          </p:nvPr>
        </p:nvSpPr>
        <p:spPr>
          <a:xfrm>
            <a:off x="1792288" y="5410200"/>
            <a:ext cx="5486400" cy="1143000"/>
          </a:xfrm>
        </p:spPr>
        <p:txBody>
          <a:bodyPr>
            <a:normAutofit/>
          </a:bodyPr>
          <a:lstStyle/>
          <a:p>
            <a:r>
              <a:rPr lang="en-US" dirty="0" smtClean="0"/>
              <a:t>After acquiring all necessary data-set, the data-sets were cleaned and pre-processed. The picture above shows the first five rows of the wrangled and pre-processed data-set which is now ready for the next stage of the project; clustering</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algorithm</a:t>
            </a:r>
            <a:endParaRPr lang="en-US" dirty="0"/>
          </a:p>
        </p:txBody>
      </p:sp>
      <p:sp>
        <p:nvSpPr>
          <p:cNvPr id="3" name="Content Placeholder 2"/>
          <p:cNvSpPr>
            <a:spLocks noGrp="1"/>
          </p:cNvSpPr>
          <p:nvPr>
            <p:ph idx="1"/>
          </p:nvPr>
        </p:nvSpPr>
        <p:spPr/>
        <p:txBody>
          <a:bodyPr>
            <a:normAutofit fontScale="92500" lnSpcReduction="10000"/>
          </a:bodyPr>
          <a:lstStyle/>
          <a:p>
            <a:r>
              <a:rPr lang="en-US" dirty="0"/>
              <a:t>A clustering algorithm </a:t>
            </a:r>
            <a:r>
              <a:rPr lang="en-US" b="1" dirty="0"/>
              <a:t>(K-Means</a:t>
            </a:r>
            <a:r>
              <a:rPr lang="en-US" dirty="0"/>
              <a:t>) was used in selecting the best neighborhoods.</a:t>
            </a:r>
          </a:p>
          <a:p>
            <a:r>
              <a:rPr lang="en-US" b="1" dirty="0"/>
              <a:t>WHY KMEANS ?</a:t>
            </a:r>
            <a:endParaRPr lang="en-US" dirty="0"/>
          </a:p>
          <a:p>
            <a:r>
              <a:rPr lang="en-US" dirty="0"/>
              <a:t>Since the aim of the project is to select the best neighborhood that meets the criteria listed above, a clustering is done to group the neighborhoods. With </a:t>
            </a:r>
            <a:r>
              <a:rPr lang="en-US" dirty="0" err="1"/>
              <a:t>kmeans</a:t>
            </a:r>
            <a:r>
              <a:rPr lang="en-US" dirty="0"/>
              <a:t>, neighborhoods with similar traits fall into same group and the group that best suites our best neighborhood description is chosen</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five row result of cluster 0</a:t>
            </a:r>
            <a:endParaRPr lang="en-US" dirty="0"/>
          </a:p>
        </p:txBody>
      </p:sp>
      <p:pic>
        <p:nvPicPr>
          <p:cNvPr id="6" name="Content Placeholder 5" descr="c0.JPG"/>
          <p:cNvPicPr>
            <a:picLocks noGrp="1" noChangeAspect="1"/>
          </p:cNvPicPr>
          <p:nvPr>
            <p:ph idx="1"/>
          </p:nvPr>
        </p:nvPicPr>
        <p:blipFill>
          <a:blip r:embed="rId2"/>
          <a:stretch>
            <a:fillRect/>
          </a:stretch>
        </p:blipFill>
        <p:spPr>
          <a:xfrm>
            <a:off x="457200" y="2567148"/>
            <a:ext cx="8229600" cy="2592067"/>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five row result of cluster 4</a:t>
            </a:r>
            <a:endParaRPr lang="en-US" dirty="0"/>
          </a:p>
        </p:txBody>
      </p:sp>
      <p:pic>
        <p:nvPicPr>
          <p:cNvPr id="4" name="Content Placeholder 3" descr="Alg.JPG"/>
          <p:cNvPicPr>
            <a:picLocks noGrp="1" noChangeAspect="1"/>
          </p:cNvPicPr>
          <p:nvPr>
            <p:ph idx="1"/>
          </p:nvPr>
        </p:nvPicPr>
        <p:blipFill>
          <a:blip r:embed="rId2"/>
          <a:stretch>
            <a:fillRect/>
          </a:stretch>
        </p:blipFill>
        <p:spPr>
          <a:xfrm>
            <a:off x="381000" y="2743200"/>
            <a:ext cx="8305800" cy="2590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18 better neighborhoods from cluster 0</a:t>
            </a:r>
            <a:endParaRPr lang="en-US" dirty="0"/>
          </a:p>
        </p:txBody>
      </p:sp>
      <p:pic>
        <p:nvPicPr>
          <p:cNvPr id="5" name="Picture Placeholder 4" descr="Bon3.JPG"/>
          <p:cNvPicPr>
            <a:picLocks noGrp="1" noChangeAspect="1"/>
          </p:cNvPicPr>
          <p:nvPr>
            <p:ph type="pic" idx="1"/>
          </p:nvPr>
        </p:nvPicPr>
        <p:blipFill>
          <a:blip r:embed="rId2"/>
          <a:srcRect l="5972" r="5972"/>
          <a:stretch>
            <a:fillRect/>
          </a:stretch>
        </p:blipFill>
        <p:spPr>
          <a:xfrm>
            <a:off x="1600200" y="612775"/>
            <a:ext cx="5678488" cy="4114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Text Placeholder 3"/>
          <p:cNvSpPr>
            <a:spLocks noGrp="1"/>
          </p:cNvSpPr>
          <p:nvPr>
            <p:ph type="body" sz="half" idx="2"/>
          </p:nvPr>
        </p:nvSpPr>
        <p:spPr/>
        <p:txBody>
          <a:bodyPr/>
          <a:lstStyle/>
          <a:p>
            <a:r>
              <a:rPr lang="en-US" dirty="0" smtClean="0"/>
              <a:t>Cluster 0 best fit our search and is selected for further analysis, to give 18 better Neighborhoods.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914400"/>
          </a:xfrm>
        </p:spPr>
        <p:txBody>
          <a:bodyPr>
            <a:normAutofit/>
          </a:bodyPr>
          <a:lstStyle/>
          <a:p>
            <a:r>
              <a:rPr lang="en-US" dirty="0" smtClean="0"/>
              <a:t>The Finally selected 11 Best neighborhoods</a:t>
            </a:r>
            <a:br>
              <a:rPr lang="en-US" dirty="0" smtClean="0"/>
            </a:br>
            <a:endParaRPr lang="en-US" dirty="0"/>
          </a:p>
        </p:txBody>
      </p:sp>
      <p:pic>
        <p:nvPicPr>
          <p:cNvPr id="5" name="Picture Placeholder 4" descr="Bon4.JPG"/>
          <p:cNvPicPr>
            <a:picLocks noGrp="1" noChangeAspect="1"/>
          </p:cNvPicPr>
          <p:nvPr>
            <p:ph type="pic" idx="1"/>
          </p:nvPr>
        </p:nvPicPr>
        <p:blipFill>
          <a:blip r:embed="rId2"/>
          <a:srcRect l="7455" r="7455"/>
          <a:stretch>
            <a:fillRect/>
          </a:stretch>
        </p:blipFill>
        <p:spPr/>
      </p:pic>
      <p:sp>
        <p:nvSpPr>
          <p:cNvPr id="4" name="Text Placeholder 3"/>
          <p:cNvSpPr>
            <a:spLocks noGrp="1"/>
          </p:cNvSpPr>
          <p:nvPr>
            <p:ph type="body" sz="half" idx="2"/>
          </p:nvPr>
        </p:nvSpPr>
        <p:spPr/>
        <p:txBody>
          <a:bodyPr/>
          <a:lstStyle/>
          <a:p>
            <a:r>
              <a:rPr lang="en-US" dirty="0" smtClean="0"/>
              <a:t>The 18 better neighborhoods were further processed to give 11 best neighborhood</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TotalTime>
  <Words>393</Words>
  <Application>Microsoft Office PowerPoint</Application>
  <PresentationFormat>On-screen Show (4:3)</PresentationFormat>
  <Paragraphs>23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The Best Neighborhood To Open a Diagnostic Centre</vt:lpstr>
      <vt:lpstr>The Problem </vt:lpstr>
      <vt:lpstr>Data sets used to solve the problem</vt:lpstr>
      <vt:lpstr>first five rows of the wrangled and pre-processed data-set</vt:lpstr>
      <vt:lpstr>Machine learning algorithm</vt:lpstr>
      <vt:lpstr>First five row result of cluster 0</vt:lpstr>
      <vt:lpstr>First five row result of cluster 4</vt:lpstr>
      <vt:lpstr>18 better neighborhoods from cluster 0</vt:lpstr>
      <vt:lpstr>The Finally selected 11 Best neighborhoods </vt:lpstr>
      <vt:lpstr>Visualization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11</cp:revision>
  <dcterms:created xsi:type="dcterms:W3CDTF">2020-08-14T09:36:31Z</dcterms:created>
  <dcterms:modified xsi:type="dcterms:W3CDTF">2020-08-14T11:34:09Z</dcterms:modified>
</cp:coreProperties>
</file>