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Maven Pro" pitchFamily="2" charset="77"/>
      <p:regular r:id="rId23"/>
      <p:bold r:id="rId24"/>
    </p:embeddedFont>
    <p:embeddedFont>
      <p:font typeface="Nunito" pitchFamily="2"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AC7251-D180-4033-9930-35960605B906}">
  <a:tblStyle styleId="{FEAC7251-D180-4033-9930-35960605B9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p:cViewPr varScale="1">
        <p:scale>
          <a:sx n="141" d="100"/>
          <a:sy n="141" d="100"/>
        </p:scale>
        <p:origin x="80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515ec00f01_0_10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515ec00f01_0_1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515ec00f01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515ec00f01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515ec00f01_0_1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515ec00f01_0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515ec00f01_0_10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515ec00f01_0_1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515ec00f01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515ec00f01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515ec00f01_0_10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515ec00f01_0_10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357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515ec00f0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515ec00f0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515ec00f01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515ec00f01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515ec00f01_0_9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515ec00f01_0_9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515ec00f01_0_1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515ec00f01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515ec00f01_0_10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515ec00f01_0_1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515ec00f01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515ec00f01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515ec00f01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515ec00f01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515ec00f01_0_10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515ec00f01_0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35300"/>
            <a:ext cx="5354700" cy="1872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4000">
                <a:latin typeface="Arial"/>
                <a:ea typeface="Arial"/>
                <a:cs typeface="Arial"/>
                <a:sym typeface="Arial"/>
              </a:rPr>
              <a:t>Sports Match Outcome Prediction Modeling </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Shahana Ayobi</a:t>
            </a:r>
            <a:endParaRPr/>
          </a:p>
          <a:p>
            <a:pPr marL="0" lvl="0" indent="0" algn="l" rtl="0">
              <a:spcBef>
                <a:spcPts val="0"/>
              </a:spcBef>
              <a:spcAft>
                <a:spcPts val="0"/>
              </a:spcAft>
              <a:buNone/>
            </a:pPr>
            <a:r>
              <a:rPr lang="en"/>
              <a:t>Client: BeDedicated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Modeling</a:t>
            </a:r>
            <a:endParaRPr dirty="0"/>
          </a:p>
        </p:txBody>
      </p:sp>
      <p:sp>
        <p:nvSpPr>
          <p:cNvPr id="333" name="Google Shape;333;p22"/>
          <p:cNvSpPr txBox="1">
            <a:spLocks noGrp="1"/>
          </p:cNvSpPr>
          <p:nvPr>
            <p:ph type="body" idx="1"/>
          </p:nvPr>
        </p:nvSpPr>
        <p:spPr>
          <a:xfrm>
            <a:off x="933309" y="1098225"/>
            <a:ext cx="7714078" cy="1857809"/>
          </a:xfrm>
          <a:prstGeom prst="rect">
            <a:avLst/>
          </a:prstGeom>
        </p:spPr>
        <p:txBody>
          <a:bodyPr spcFirstLastPara="1" wrap="square" lIns="91425" tIns="91425" rIns="91425" bIns="91425" anchor="t" anchorCtr="0">
            <a:noAutofit/>
          </a:bodyPr>
          <a:lstStyle/>
          <a:p>
            <a:r>
              <a:rPr lang="en-US" sz="1400" dirty="0">
                <a:latin typeface="Calibri" panose="020F0502020204030204" pitchFamily="34" charset="0"/>
                <a:cs typeface="Calibri" panose="020F0502020204030204" pitchFamily="34" charset="0"/>
              </a:rPr>
              <a:t>Random Forest</a:t>
            </a:r>
          </a:p>
          <a:p>
            <a:pPr lvl="1"/>
            <a:r>
              <a:rPr lang="en-PH" sz="1400" dirty="0">
                <a:latin typeface="Calibri" panose="020F0502020204030204" pitchFamily="34" charset="0"/>
                <a:cs typeface="Calibri" panose="020F0502020204030204" pitchFamily="34" charset="0"/>
              </a:rPr>
              <a:t>E</a:t>
            </a:r>
            <a:r>
              <a:rPr lang="en-PH" sz="1400" b="0" i="0" u="none" strike="noStrike" dirty="0">
                <a:effectLst/>
                <a:latin typeface="Calibri" panose="020F0502020204030204" pitchFamily="34" charset="0"/>
                <a:cs typeface="Calibri" panose="020F0502020204030204" pitchFamily="34" charset="0"/>
              </a:rPr>
              <a:t>nsemble learning method combining multiple decision trees to make predictions</a:t>
            </a:r>
          </a:p>
          <a:p>
            <a:pPr lvl="1"/>
            <a:r>
              <a:rPr lang="en-PH" sz="1400" dirty="0">
                <a:latin typeface="Calibri" panose="020F0502020204030204" pitchFamily="34" charset="0"/>
                <a:cs typeface="Calibri" panose="020F0502020204030204" pitchFamily="34" charset="0"/>
              </a:rPr>
              <a:t>L</a:t>
            </a:r>
            <a:r>
              <a:rPr lang="en-PH" sz="1400" b="0" i="0" u="none" strike="noStrike" dirty="0">
                <a:effectLst/>
                <a:latin typeface="Calibri" panose="020F0502020204030204" pitchFamily="34" charset="0"/>
                <a:cs typeface="Calibri" panose="020F0502020204030204" pitchFamily="34" charset="0"/>
              </a:rPr>
              <a:t>ess prone to overfitting</a:t>
            </a:r>
            <a:r>
              <a:rPr lang="en-PH" sz="1400" dirty="0">
                <a:latin typeface="Calibri" panose="020F0502020204030204" pitchFamily="34" charset="0"/>
                <a:cs typeface="Calibri" panose="020F0502020204030204" pitchFamily="34" charset="0"/>
              </a:rPr>
              <a:t> handling </a:t>
            </a:r>
            <a:r>
              <a:rPr lang="en-PH" sz="1400" b="0" i="0" u="none" strike="noStrike" dirty="0">
                <a:effectLst/>
                <a:latin typeface="Calibri" panose="020F0502020204030204" pitchFamily="34" charset="0"/>
                <a:cs typeface="Calibri" panose="020F0502020204030204" pitchFamily="34" charset="0"/>
              </a:rPr>
              <a:t>bias by aggregating predictions from multiple trees.</a:t>
            </a:r>
            <a:endParaRPr lang="en-PH"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Gradient Boosting Model (GBM)</a:t>
            </a:r>
          </a:p>
          <a:p>
            <a:pPr lvl="1"/>
            <a:r>
              <a:rPr lang="en-PH" sz="1400" dirty="0">
                <a:latin typeface="Calibri" panose="020F0502020204030204" pitchFamily="34" charset="0"/>
                <a:cs typeface="Calibri" panose="020F0502020204030204" pitchFamily="34" charset="0"/>
              </a:rPr>
              <a:t>B</a:t>
            </a:r>
            <a:r>
              <a:rPr lang="en-PH" sz="1400" b="0" i="0" u="none" strike="noStrike" dirty="0">
                <a:effectLst/>
                <a:latin typeface="Calibri" panose="020F0502020204030204" pitchFamily="34" charset="0"/>
                <a:cs typeface="Calibri" panose="020F0502020204030204" pitchFamily="34" charset="0"/>
              </a:rPr>
              <a:t>oosting algorithm that sequentially builds an ensemble of weak prediction models</a:t>
            </a:r>
          </a:p>
          <a:p>
            <a:pPr lvl="1"/>
            <a:r>
              <a:rPr lang="en-PH" sz="1400" b="0" i="0" u="none" strike="noStrike" dirty="0">
                <a:effectLst/>
                <a:latin typeface="Calibri" panose="020F0502020204030204" pitchFamily="34" charset="0"/>
                <a:cs typeface="Calibri" panose="020F0502020204030204" pitchFamily="34" charset="0"/>
              </a:rPr>
              <a:t>Addresses bias by iteratively building models focused on correcting the mistakes of previous models. </a:t>
            </a:r>
            <a:endParaRPr lang="en-PH" sz="1400" dirty="0">
              <a:latin typeface="Calibri" panose="020F0502020204030204" pitchFamily="34" charset="0"/>
              <a:cs typeface="Calibri" panose="020F0502020204030204" pitchFamily="34" charset="0"/>
            </a:endParaRPr>
          </a:p>
          <a:p>
            <a:pPr marL="457200" lvl="1" indent="0">
              <a:buNone/>
            </a:pPr>
            <a:endParaRPr lang="en-PH" sz="1400" dirty="0">
              <a:latin typeface="Calibri" panose="020F0502020204030204" pitchFamily="34" charset="0"/>
              <a:cs typeface="Calibri" panose="020F0502020204030204" pitchFamily="34" charset="0"/>
            </a:endParaRPr>
          </a:p>
          <a:p>
            <a:pPr marL="0" lvl="0" indent="0" algn="l" rtl="0">
              <a:spcBef>
                <a:spcPts val="0"/>
              </a:spcBef>
              <a:spcAft>
                <a:spcPts val="1200"/>
              </a:spcAft>
              <a:buNone/>
            </a:pPr>
            <a:endParaRPr sz="1400" dirty="0"/>
          </a:p>
        </p:txBody>
      </p:sp>
      <p:graphicFrame>
        <p:nvGraphicFramePr>
          <p:cNvPr id="2" name="Table 1">
            <a:extLst>
              <a:ext uri="{FF2B5EF4-FFF2-40B4-BE49-F238E27FC236}">
                <a16:creationId xmlns:a16="http://schemas.microsoft.com/office/drawing/2014/main" id="{8C0630E4-F20D-B651-39EF-61ADBA8EF501}"/>
              </a:ext>
            </a:extLst>
          </p:cNvPr>
          <p:cNvGraphicFramePr>
            <a:graphicFrameLocks noGrp="1"/>
          </p:cNvGraphicFramePr>
          <p:nvPr>
            <p:extLst>
              <p:ext uri="{D42A27DB-BD31-4B8C-83A1-F6EECF244321}">
                <p14:modId xmlns:p14="http://schemas.microsoft.com/office/powerpoint/2010/main" val="1348478009"/>
              </p:ext>
            </p:extLst>
          </p:nvPr>
        </p:nvGraphicFramePr>
        <p:xfrm>
          <a:off x="1032640" y="3066393"/>
          <a:ext cx="7301659" cy="1651638"/>
        </p:xfrm>
        <a:graphic>
          <a:graphicData uri="http://schemas.openxmlformats.org/drawingml/2006/table">
            <a:tbl>
              <a:tblPr firstRow="1" firstCol="1" bandRow="1">
                <a:tableStyleId>{1FECB4D8-DB02-4DC6-A0A2-4F2EBAE1DC90}</a:tableStyleId>
              </a:tblPr>
              <a:tblGrid>
                <a:gridCol w="2433367">
                  <a:extLst>
                    <a:ext uri="{9D8B030D-6E8A-4147-A177-3AD203B41FA5}">
                      <a16:colId xmlns:a16="http://schemas.microsoft.com/office/drawing/2014/main" val="2815953696"/>
                    </a:ext>
                  </a:extLst>
                </a:gridCol>
                <a:gridCol w="2434146">
                  <a:extLst>
                    <a:ext uri="{9D8B030D-6E8A-4147-A177-3AD203B41FA5}">
                      <a16:colId xmlns:a16="http://schemas.microsoft.com/office/drawing/2014/main" val="4156093138"/>
                    </a:ext>
                  </a:extLst>
                </a:gridCol>
                <a:gridCol w="2434146">
                  <a:extLst>
                    <a:ext uri="{9D8B030D-6E8A-4147-A177-3AD203B41FA5}">
                      <a16:colId xmlns:a16="http://schemas.microsoft.com/office/drawing/2014/main" val="687918622"/>
                    </a:ext>
                  </a:extLst>
                </a:gridCol>
              </a:tblGrid>
              <a:tr h="140335">
                <a:tc>
                  <a:txBody>
                    <a:bodyPr/>
                    <a:lstStyle/>
                    <a:p>
                      <a:r>
                        <a:rPr lang="en-PH" sz="1200" kern="100">
                          <a:effectLst/>
                        </a:rPr>
                        <a:t>Model</a:t>
                      </a:r>
                      <a:endParaRPr lang="en-PH"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PH" sz="1200" kern="100" dirty="0">
                          <a:effectLst/>
                        </a:rPr>
                        <a:t>Accuracy Train</a:t>
                      </a:r>
                      <a:endParaRPr lang="en-PH"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PH" sz="1200" kern="100">
                          <a:effectLst/>
                        </a:rPr>
                        <a:t>Accuracy Test</a:t>
                      </a:r>
                      <a:endParaRPr lang="en-PH"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2959588"/>
                  </a:ext>
                </a:extLst>
              </a:tr>
              <a:tr h="0">
                <a:tc>
                  <a:txBody>
                    <a:bodyPr/>
                    <a:lstStyle/>
                    <a:p>
                      <a:pPr>
                        <a:lnSpc>
                          <a:spcPct val="150000"/>
                        </a:lnSpc>
                      </a:pPr>
                      <a:r>
                        <a:rPr lang="en-PH" sz="1200" kern="100">
                          <a:solidFill>
                            <a:schemeClr val="bg2">
                              <a:lumMod val="50000"/>
                            </a:schemeClr>
                          </a:solidFill>
                          <a:effectLst/>
                        </a:rPr>
                        <a:t>Multinomial Logit</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a:solidFill>
                            <a:schemeClr val="bg2">
                              <a:lumMod val="50000"/>
                            </a:schemeClr>
                          </a:solidFill>
                          <a:effectLst/>
                        </a:rPr>
                        <a:t>0.4145</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dirty="0">
                          <a:solidFill>
                            <a:schemeClr val="bg2">
                              <a:lumMod val="50000"/>
                            </a:schemeClr>
                          </a:solidFill>
                          <a:effectLst/>
                        </a:rPr>
                        <a:t>0.4386</a:t>
                      </a:r>
                      <a:endParaRPr lang="en-PH" sz="1200" kern="100" dirty="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603209727"/>
                  </a:ext>
                </a:extLst>
              </a:tr>
              <a:tr h="0">
                <a:tc>
                  <a:txBody>
                    <a:bodyPr/>
                    <a:lstStyle/>
                    <a:p>
                      <a:pPr>
                        <a:lnSpc>
                          <a:spcPct val="150000"/>
                        </a:lnSpc>
                      </a:pPr>
                      <a:r>
                        <a:rPr lang="en-PH" sz="1200" kern="100">
                          <a:solidFill>
                            <a:schemeClr val="bg2">
                              <a:lumMod val="50000"/>
                            </a:schemeClr>
                          </a:solidFill>
                          <a:effectLst/>
                        </a:rPr>
                        <a:t>Random Forest</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a:solidFill>
                            <a:schemeClr val="bg2">
                              <a:lumMod val="50000"/>
                            </a:schemeClr>
                          </a:solidFill>
                          <a:effectLst/>
                        </a:rPr>
                        <a:t>0.4178</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a:solidFill>
                            <a:schemeClr val="bg2">
                              <a:lumMod val="50000"/>
                            </a:schemeClr>
                          </a:solidFill>
                          <a:effectLst/>
                        </a:rPr>
                        <a:t>0.4342</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4171968147"/>
                  </a:ext>
                </a:extLst>
              </a:tr>
              <a:tr h="0">
                <a:tc>
                  <a:txBody>
                    <a:bodyPr/>
                    <a:lstStyle/>
                    <a:p>
                      <a:pPr>
                        <a:lnSpc>
                          <a:spcPct val="150000"/>
                        </a:lnSpc>
                      </a:pPr>
                      <a:r>
                        <a:rPr lang="en-PH" sz="1200" kern="100">
                          <a:solidFill>
                            <a:schemeClr val="bg2">
                              <a:lumMod val="50000"/>
                            </a:schemeClr>
                          </a:solidFill>
                          <a:effectLst/>
                        </a:rPr>
                        <a:t>GBM</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a:solidFill>
                            <a:schemeClr val="bg2">
                              <a:lumMod val="50000"/>
                            </a:schemeClr>
                          </a:solidFill>
                          <a:effectLst/>
                        </a:rPr>
                        <a:t>0.4638</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a:solidFill>
                            <a:schemeClr val="bg2">
                              <a:lumMod val="50000"/>
                            </a:schemeClr>
                          </a:solidFill>
                          <a:effectLst/>
                        </a:rPr>
                        <a:t>0.4956</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403072360"/>
                  </a:ext>
                </a:extLst>
              </a:tr>
              <a:tr h="0">
                <a:tc>
                  <a:txBody>
                    <a:bodyPr/>
                    <a:lstStyle/>
                    <a:p>
                      <a:pPr>
                        <a:lnSpc>
                          <a:spcPct val="150000"/>
                        </a:lnSpc>
                      </a:pPr>
                      <a:r>
                        <a:rPr lang="en-PH" sz="1200" kern="100">
                          <a:solidFill>
                            <a:schemeClr val="bg2">
                              <a:lumMod val="50000"/>
                            </a:schemeClr>
                          </a:solidFill>
                          <a:effectLst/>
                        </a:rPr>
                        <a:t>Multinomial Logit Complex</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dirty="0">
                          <a:solidFill>
                            <a:schemeClr val="bg2">
                              <a:lumMod val="50000"/>
                            </a:schemeClr>
                          </a:solidFill>
                          <a:effectLst/>
                        </a:rPr>
                        <a:t>0.5866</a:t>
                      </a:r>
                      <a:endParaRPr lang="en-PH" sz="1200" kern="100" dirty="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a:solidFill>
                            <a:schemeClr val="bg2">
                              <a:lumMod val="50000"/>
                            </a:schemeClr>
                          </a:solidFill>
                          <a:effectLst/>
                        </a:rPr>
                        <a:t>0.6404</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789714541"/>
                  </a:ext>
                </a:extLst>
              </a:tr>
              <a:tr h="0">
                <a:tc>
                  <a:txBody>
                    <a:bodyPr/>
                    <a:lstStyle/>
                    <a:p>
                      <a:pPr>
                        <a:lnSpc>
                          <a:spcPct val="150000"/>
                        </a:lnSpc>
                      </a:pPr>
                      <a:r>
                        <a:rPr lang="en-PH" sz="1200" kern="100">
                          <a:solidFill>
                            <a:schemeClr val="bg2">
                              <a:lumMod val="50000"/>
                            </a:schemeClr>
                          </a:solidFill>
                          <a:effectLst/>
                        </a:rPr>
                        <a:t>Random Forest Complex</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a:solidFill>
                            <a:schemeClr val="bg2">
                              <a:lumMod val="50000"/>
                            </a:schemeClr>
                          </a:solidFill>
                          <a:effectLst/>
                        </a:rPr>
                        <a:t>0.6502</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a:solidFill>
                            <a:schemeClr val="bg2">
                              <a:lumMod val="50000"/>
                            </a:schemeClr>
                          </a:solidFill>
                          <a:effectLst/>
                        </a:rPr>
                        <a:t>0.5921</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909018408"/>
                  </a:ext>
                </a:extLst>
              </a:tr>
              <a:tr h="0">
                <a:tc>
                  <a:txBody>
                    <a:bodyPr/>
                    <a:lstStyle/>
                    <a:p>
                      <a:pPr>
                        <a:lnSpc>
                          <a:spcPct val="150000"/>
                        </a:lnSpc>
                      </a:pPr>
                      <a:r>
                        <a:rPr lang="en-PH" sz="1200" kern="100">
                          <a:solidFill>
                            <a:schemeClr val="bg2">
                              <a:lumMod val="50000"/>
                            </a:schemeClr>
                          </a:solidFill>
                          <a:effectLst/>
                        </a:rPr>
                        <a:t>GBM Complex</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a:solidFill>
                            <a:schemeClr val="bg2">
                              <a:lumMod val="50000"/>
                            </a:schemeClr>
                          </a:solidFill>
                          <a:effectLst/>
                        </a:rPr>
                        <a:t>0.6656</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a:lnSpc>
                          <a:spcPct val="150000"/>
                        </a:lnSpc>
                      </a:pPr>
                      <a:r>
                        <a:rPr lang="en-PH" sz="1200" kern="100" dirty="0">
                          <a:solidFill>
                            <a:schemeClr val="bg2">
                              <a:lumMod val="50000"/>
                            </a:schemeClr>
                          </a:solidFill>
                          <a:effectLst/>
                        </a:rPr>
                        <a:t>0.5746</a:t>
                      </a:r>
                      <a:endParaRPr lang="en-PH" sz="1200" kern="100" dirty="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63683683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Variable Importance Plots</a:t>
            </a:r>
            <a:endParaRPr dirty="0"/>
          </a:p>
        </p:txBody>
      </p:sp>
      <p:sp>
        <p:nvSpPr>
          <p:cNvPr id="339" name="Google Shape;339;p23"/>
          <p:cNvSpPr txBox="1">
            <a:spLocks noGrp="1"/>
          </p:cNvSpPr>
          <p:nvPr>
            <p:ph type="body" idx="1"/>
          </p:nvPr>
        </p:nvSpPr>
        <p:spPr>
          <a:xfrm>
            <a:off x="1122496" y="1233306"/>
            <a:ext cx="7030500" cy="942918"/>
          </a:xfrm>
          <a:prstGeom prst="rect">
            <a:avLst/>
          </a:prstGeom>
        </p:spPr>
        <p:txBody>
          <a:bodyPr spcFirstLastPara="1" wrap="square" lIns="91425" tIns="91425" rIns="91425" bIns="91425" anchor="t" anchorCtr="0">
            <a:noAutofit/>
          </a:bodyPr>
          <a:lstStyle/>
          <a:p>
            <a:pPr marL="285750" indent="-285750">
              <a:lnSpc>
                <a:spcPct val="100000"/>
              </a:lnSpc>
              <a:spcAft>
                <a:spcPts val="1200"/>
              </a:spcAft>
            </a:pPr>
            <a:r>
              <a:rPr lang="en-US" sz="1400" dirty="0">
                <a:latin typeface="Calibri" panose="020F0502020204030204" pitchFamily="34" charset="0"/>
                <a:cs typeface="Calibri" panose="020F0502020204030204" pitchFamily="34" charset="0"/>
              </a:rPr>
              <a:t>Predictors </a:t>
            </a:r>
            <a:r>
              <a:rPr lang="en-US" sz="1400" dirty="0" err="1">
                <a:latin typeface="Calibri" panose="020F0502020204030204" pitchFamily="34" charset="0"/>
                <a:cs typeface="Calibri" panose="020F0502020204030204" pitchFamily="34" charset="0"/>
              </a:rPr>
              <a:t>xGA</a:t>
            </a:r>
            <a:r>
              <a:rPr lang="en-US" sz="1400" dirty="0">
                <a:latin typeface="Calibri" panose="020F0502020204030204" pitchFamily="34" charset="0"/>
                <a:cs typeface="Calibri" panose="020F0502020204030204" pitchFamily="34" charset="0"/>
              </a:rPr>
              <a:t> and </a:t>
            </a:r>
            <a:r>
              <a:rPr lang="en-US" sz="1400" dirty="0" err="1">
                <a:latin typeface="Calibri" panose="020F0502020204030204" pitchFamily="34" charset="0"/>
                <a:cs typeface="Calibri" panose="020F0502020204030204" pitchFamily="34" charset="0"/>
              </a:rPr>
              <a:t>xGH</a:t>
            </a:r>
            <a:r>
              <a:rPr lang="en-US" sz="1400" dirty="0">
                <a:latin typeface="Calibri" panose="020F0502020204030204" pitchFamily="34" charset="0"/>
                <a:cs typeface="Calibri" panose="020F0502020204030204" pitchFamily="34" charset="0"/>
              </a:rPr>
              <a:t> explain more than 40% of model performance</a:t>
            </a:r>
          </a:p>
          <a:p>
            <a:pPr marL="285750" indent="-285750">
              <a:lnSpc>
                <a:spcPct val="100000"/>
              </a:lnSpc>
              <a:spcAft>
                <a:spcPts val="1200"/>
              </a:spcAft>
            </a:pPr>
            <a:r>
              <a:rPr lang="en-PH" sz="1400" dirty="0">
                <a:latin typeface="Calibri" panose="020F0502020204030204" pitchFamily="34" charset="0"/>
                <a:ea typeface="Calibri" panose="020F0502020204030204" pitchFamily="34" charset="0"/>
                <a:cs typeface="Calibri" panose="020F0502020204030204" pitchFamily="34" charset="0"/>
              </a:rPr>
              <a:t>A</a:t>
            </a:r>
            <a:r>
              <a:rPr lang="en-PH" sz="1400" dirty="0">
                <a:effectLst/>
                <a:latin typeface="Calibri" panose="020F0502020204030204" pitchFamily="34" charset="0"/>
                <a:ea typeface="Calibri" panose="020F0502020204030204" pitchFamily="34" charset="0"/>
                <a:cs typeface="Calibri" panose="020F0502020204030204" pitchFamily="34" charset="0"/>
              </a:rPr>
              <a:t>ttacking strength, betting odds, market values, audience attendance, and time of the match</a:t>
            </a:r>
            <a:r>
              <a:rPr lang="en-PH" sz="1400" dirty="0">
                <a:latin typeface="Calibri" panose="020F0502020204030204" pitchFamily="34" charset="0"/>
                <a:ea typeface="Calibri" panose="020F0502020204030204" pitchFamily="34" charset="0"/>
                <a:cs typeface="Calibri" panose="020F0502020204030204" pitchFamily="34" charset="0"/>
              </a:rPr>
              <a:t> also have significant impact.</a:t>
            </a:r>
            <a:endParaRPr sz="14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F569B13F-68D6-E2D0-6B99-7283EAD61B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588" y="2232606"/>
            <a:ext cx="3588471" cy="2691726"/>
          </a:xfrm>
          <a:prstGeom prst="rect">
            <a:avLst/>
          </a:prstGeom>
        </p:spPr>
      </p:pic>
      <p:pic>
        <p:nvPicPr>
          <p:cNvPr id="3" name="Picture 2">
            <a:extLst>
              <a:ext uri="{FF2B5EF4-FFF2-40B4-BE49-F238E27FC236}">
                <a16:creationId xmlns:a16="http://schemas.microsoft.com/office/drawing/2014/main" id="{A81FA847-9FC3-3A0A-A720-C193799B73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62060" y="2232952"/>
            <a:ext cx="3790935" cy="27477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Predicted Odds</a:t>
            </a:r>
            <a:endParaRPr dirty="0"/>
          </a:p>
        </p:txBody>
      </p:sp>
      <p:sp>
        <p:nvSpPr>
          <p:cNvPr id="345" name="Google Shape;345;p24"/>
          <p:cNvSpPr txBox="1">
            <a:spLocks noGrp="1"/>
          </p:cNvSpPr>
          <p:nvPr>
            <p:ph type="body" idx="1"/>
          </p:nvPr>
        </p:nvSpPr>
        <p:spPr>
          <a:xfrm>
            <a:off x="938048" y="1479638"/>
            <a:ext cx="7396252" cy="1210350"/>
          </a:xfrm>
          <a:prstGeom prst="rect">
            <a:avLst/>
          </a:prstGeom>
        </p:spPr>
        <p:txBody>
          <a:bodyPr spcFirstLastPara="1" wrap="square" lIns="91425" tIns="91425" rIns="91425" bIns="91425" anchor="t" anchorCtr="0">
            <a:normAutofit/>
          </a:bodyPr>
          <a:lstStyle/>
          <a:p>
            <a:pPr marL="285750" indent="-285750">
              <a:spcAft>
                <a:spcPts val="1200"/>
              </a:spcAft>
            </a:pPr>
            <a:r>
              <a:rPr lang="en-PH" sz="1600" b="0" i="0" u="none" strike="noStrike" dirty="0">
                <a:solidFill>
                  <a:srgbClr val="374151"/>
                </a:solidFill>
                <a:effectLst/>
                <a:latin typeface="Calibri" panose="020F0502020204030204" pitchFamily="34" charset="0"/>
                <a:cs typeface="Calibri" panose="020F0502020204030204" pitchFamily="34" charset="0"/>
              </a:rPr>
              <a:t>The predicted odds from the model were compared to the odds provided by the B365 bookmaker, showing comparable results for home odds but some discrepancies in the odds for the away team.</a:t>
            </a:r>
          </a:p>
          <a:p>
            <a:pPr marL="0" lvl="0" indent="0" algn="l" rtl="0">
              <a:spcBef>
                <a:spcPts val="0"/>
              </a:spcBef>
              <a:spcAft>
                <a:spcPts val="1200"/>
              </a:spcAft>
              <a:buNone/>
            </a:pPr>
            <a:endParaRPr sz="1600"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06B11A21-3F87-AE86-E5C4-B1BE00748ECD}"/>
              </a:ext>
            </a:extLst>
          </p:cNvPr>
          <p:cNvGraphicFramePr>
            <a:graphicFrameLocks noGrp="1"/>
          </p:cNvGraphicFramePr>
          <p:nvPr>
            <p:extLst>
              <p:ext uri="{D42A27DB-BD31-4B8C-83A1-F6EECF244321}">
                <p14:modId xmlns:p14="http://schemas.microsoft.com/office/powerpoint/2010/main" val="903130715"/>
              </p:ext>
            </p:extLst>
          </p:nvPr>
        </p:nvGraphicFramePr>
        <p:xfrm>
          <a:off x="809700" y="2571750"/>
          <a:ext cx="7524600" cy="2264091"/>
        </p:xfrm>
        <a:graphic>
          <a:graphicData uri="http://schemas.openxmlformats.org/drawingml/2006/table">
            <a:tbl>
              <a:tblPr firstRow="1" firstCol="1" bandRow="1">
                <a:tableStyleId>{1FECB4D8-DB02-4DC6-A0A2-4F2EBAE1DC90}</a:tableStyleId>
              </a:tblPr>
              <a:tblGrid>
                <a:gridCol w="930732">
                  <a:extLst>
                    <a:ext uri="{9D8B030D-6E8A-4147-A177-3AD203B41FA5}">
                      <a16:colId xmlns:a16="http://schemas.microsoft.com/office/drawing/2014/main" val="451944193"/>
                    </a:ext>
                  </a:extLst>
                </a:gridCol>
                <a:gridCol w="774803">
                  <a:extLst>
                    <a:ext uri="{9D8B030D-6E8A-4147-A177-3AD203B41FA5}">
                      <a16:colId xmlns:a16="http://schemas.microsoft.com/office/drawing/2014/main" val="151260927"/>
                    </a:ext>
                  </a:extLst>
                </a:gridCol>
                <a:gridCol w="1212037">
                  <a:extLst>
                    <a:ext uri="{9D8B030D-6E8A-4147-A177-3AD203B41FA5}">
                      <a16:colId xmlns:a16="http://schemas.microsoft.com/office/drawing/2014/main" val="1731153163"/>
                    </a:ext>
                  </a:extLst>
                </a:gridCol>
                <a:gridCol w="610842">
                  <a:extLst>
                    <a:ext uri="{9D8B030D-6E8A-4147-A177-3AD203B41FA5}">
                      <a16:colId xmlns:a16="http://schemas.microsoft.com/office/drawing/2014/main" val="3548167638"/>
                    </a:ext>
                  </a:extLst>
                </a:gridCol>
                <a:gridCol w="683177">
                  <a:extLst>
                    <a:ext uri="{9D8B030D-6E8A-4147-A177-3AD203B41FA5}">
                      <a16:colId xmlns:a16="http://schemas.microsoft.com/office/drawing/2014/main" val="1589581909"/>
                    </a:ext>
                  </a:extLst>
                </a:gridCol>
                <a:gridCol w="797306">
                  <a:extLst>
                    <a:ext uri="{9D8B030D-6E8A-4147-A177-3AD203B41FA5}">
                      <a16:colId xmlns:a16="http://schemas.microsoft.com/office/drawing/2014/main" val="1723587233"/>
                    </a:ext>
                  </a:extLst>
                </a:gridCol>
                <a:gridCol w="916263">
                  <a:extLst>
                    <a:ext uri="{9D8B030D-6E8A-4147-A177-3AD203B41FA5}">
                      <a16:colId xmlns:a16="http://schemas.microsoft.com/office/drawing/2014/main" val="1086682449"/>
                    </a:ext>
                  </a:extLst>
                </a:gridCol>
                <a:gridCol w="916263">
                  <a:extLst>
                    <a:ext uri="{9D8B030D-6E8A-4147-A177-3AD203B41FA5}">
                      <a16:colId xmlns:a16="http://schemas.microsoft.com/office/drawing/2014/main" val="264985745"/>
                    </a:ext>
                  </a:extLst>
                </a:gridCol>
                <a:gridCol w="683177">
                  <a:extLst>
                    <a:ext uri="{9D8B030D-6E8A-4147-A177-3AD203B41FA5}">
                      <a16:colId xmlns:a16="http://schemas.microsoft.com/office/drawing/2014/main" val="29486957"/>
                    </a:ext>
                  </a:extLst>
                </a:gridCol>
              </a:tblGrid>
              <a:tr h="334774">
                <a:tc>
                  <a:txBody>
                    <a:bodyPr/>
                    <a:lstStyle/>
                    <a:p>
                      <a:r>
                        <a:rPr lang="en-PH" sz="1200" kern="100">
                          <a:effectLst/>
                        </a:rPr>
                        <a:t>Date</a:t>
                      </a:r>
                      <a:endParaRPr lang="en-PH"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bg2"/>
                      </a:solidFill>
                      <a:prstDash val="solid"/>
                      <a:round/>
                      <a:headEnd type="none" w="med" len="med"/>
                      <a:tailEnd type="none" w="med" len="med"/>
                    </a:lnB>
                  </a:tcPr>
                </a:tc>
                <a:tc>
                  <a:txBody>
                    <a:bodyPr/>
                    <a:lstStyle/>
                    <a:p>
                      <a:r>
                        <a:rPr lang="en-PH" sz="1200" kern="100">
                          <a:effectLst/>
                        </a:rPr>
                        <a:t>HomeTeam</a:t>
                      </a:r>
                      <a:endParaRPr lang="en-PH"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bg2"/>
                      </a:solidFill>
                      <a:prstDash val="solid"/>
                      <a:round/>
                      <a:headEnd type="none" w="med" len="med"/>
                      <a:tailEnd type="none" w="med" len="med"/>
                    </a:lnB>
                  </a:tcPr>
                </a:tc>
                <a:tc>
                  <a:txBody>
                    <a:bodyPr/>
                    <a:lstStyle/>
                    <a:p>
                      <a:r>
                        <a:rPr lang="en-PH" sz="1200" kern="100">
                          <a:effectLst/>
                        </a:rPr>
                        <a:t>AwayTeam</a:t>
                      </a:r>
                      <a:endParaRPr lang="en-PH"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bg2"/>
                      </a:solidFill>
                      <a:prstDash val="solid"/>
                      <a:round/>
                      <a:headEnd type="none" w="med" len="med"/>
                      <a:tailEnd type="none" w="med" len="med"/>
                    </a:lnB>
                  </a:tcPr>
                </a:tc>
                <a:tc>
                  <a:txBody>
                    <a:bodyPr/>
                    <a:lstStyle/>
                    <a:p>
                      <a:r>
                        <a:rPr lang="en-PH" sz="1200" kern="100">
                          <a:effectLst/>
                        </a:rPr>
                        <a:t>B365H</a:t>
                      </a:r>
                      <a:endParaRPr lang="en-PH"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bg2"/>
                      </a:solidFill>
                      <a:prstDash val="solid"/>
                      <a:round/>
                      <a:headEnd type="none" w="med" len="med"/>
                      <a:tailEnd type="none" w="med" len="med"/>
                    </a:lnB>
                  </a:tcPr>
                </a:tc>
                <a:tc>
                  <a:txBody>
                    <a:bodyPr/>
                    <a:lstStyle/>
                    <a:p>
                      <a:r>
                        <a:rPr lang="en-PH" sz="1200" kern="100">
                          <a:effectLst/>
                        </a:rPr>
                        <a:t>B365D</a:t>
                      </a:r>
                      <a:endParaRPr lang="en-PH"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bg2"/>
                      </a:solidFill>
                      <a:prstDash val="solid"/>
                      <a:round/>
                      <a:headEnd type="none" w="med" len="med"/>
                      <a:tailEnd type="none" w="med" len="med"/>
                    </a:lnB>
                  </a:tcPr>
                </a:tc>
                <a:tc>
                  <a:txBody>
                    <a:bodyPr/>
                    <a:lstStyle/>
                    <a:p>
                      <a:r>
                        <a:rPr lang="en-PH" sz="1200" kern="100" dirty="0">
                          <a:effectLst/>
                        </a:rPr>
                        <a:t>B365A</a:t>
                      </a:r>
                      <a:endParaRPr lang="en-PH"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bg2"/>
                      </a:solidFill>
                      <a:prstDash val="solid"/>
                      <a:round/>
                      <a:headEnd type="none" w="med" len="med"/>
                      <a:tailEnd type="none" w="med" len="med"/>
                    </a:lnB>
                  </a:tcPr>
                </a:tc>
                <a:tc>
                  <a:txBody>
                    <a:bodyPr/>
                    <a:lstStyle/>
                    <a:p>
                      <a:r>
                        <a:rPr lang="en-PH" sz="1200" kern="100" dirty="0">
                          <a:effectLst/>
                        </a:rPr>
                        <a:t>Home Odds</a:t>
                      </a:r>
                      <a:endParaRPr lang="en-PH"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bg2"/>
                      </a:solidFill>
                      <a:prstDash val="solid"/>
                      <a:round/>
                      <a:headEnd type="none" w="med" len="med"/>
                      <a:tailEnd type="none" w="med" len="med"/>
                    </a:lnB>
                  </a:tcPr>
                </a:tc>
                <a:tc>
                  <a:txBody>
                    <a:bodyPr/>
                    <a:lstStyle/>
                    <a:p>
                      <a:r>
                        <a:rPr lang="en-PH" sz="1200" kern="100">
                          <a:effectLst/>
                        </a:rPr>
                        <a:t>Draw Odds</a:t>
                      </a:r>
                      <a:endParaRPr lang="en-PH"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bg2"/>
                      </a:solidFill>
                      <a:prstDash val="solid"/>
                      <a:round/>
                      <a:headEnd type="none" w="med" len="med"/>
                      <a:tailEnd type="none" w="med" len="med"/>
                    </a:lnB>
                  </a:tcPr>
                </a:tc>
                <a:tc>
                  <a:txBody>
                    <a:bodyPr/>
                    <a:lstStyle/>
                    <a:p>
                      <a:r>
                        <a:rPr lang="en-PH" sz="1200" kern="100" dirty="0">
                          <a:effectLst/>
                        </a:rPr>
                        <a:t>Away Odds</a:t>
                      </a:r>
                      <a:endParaRPr lang="en-PH"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730217679"/>
                  </a:ext>
                </a:extLst>
              </a:tr>
              <a:tr h="267017">
                <a:tc>
                  <a:txBody>
                    <a:bodyPr/>
                    <a:lstStyle/>
                    <a:p>
                      <a:r>
                        <a:rPr lang="en-PH" sz="1200" kern="100">
                          <a:solidFill>
                            <a:schemeClr val="bg2">
                              <a:lumMod val="50000"/>
                            </a:schemeClr>
                          </a:solidFill>
                          <a:effectLst/>
                        </a:rPr>
                        <a:t>11/12/2021</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dirty="0">
                          <a:solidFill>
                            <a:schemeClr val="bg2">
                              <a:lumMod val="50000"/>
                            </a:schemeClr>
                          </a:solidFill>
                          <a:effectLst/>
                        </a:rPr>
                        <a:t>Chelsea</a:t>
                      </a:r>
                      <a:endParaRPr lang="en-PH" sz="1200" kern="100" dirty="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Leeds</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dirty="0">
                          <a:solidFill>
                            <a:schemeClr val="bg2">
                              <a:lumMod val="50000"/>
                            </a:schemeClr>
                          </a:solidFill>
                          <a:effectLst/>
                        </a:rPr>
                        <a:t>1.25</a:t>
                      </a:r>
                      <a:endParaRPr lang="en-PH" sz="1200" kern="100" dirty="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5.75</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12</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1.39</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7.84</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6.44</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198127640"/>
                  </a:ext>
                </a:extLst>
              </a:tr>
              <a:tr h="267017">
                <a:tc>
                  <a:txBody>
                    <a:bodyPr/>
                    <a:lstStyle/>
                    <a:p>
                      <a:r>
                        <a:rPr lang="en-PH" sz="1200" kern="100">
                          <a:solidFill>
                            <a:schemeClr val="bg2">
                              <a:lumMod val="50000"/>
                            </a:schemeClr>
                          </a:solidFill>
                          <a:effectLst/>
                        </a:rPr>
                        <a:t>11/12/2021</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Liverpool</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Aston Villa</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1.2</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7</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13</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1.22</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6.8</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32.16</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646762790"/>
                  </a:ext>
                </a:extLst>
              </a:tr>
              <a:tr h="334774">
                <a:tc>
                  <a:txBody>
                    <a:bodyPr/>
                    <a:lstStyle/>
                    <a:p>
                      <a:r>
                        <a:rPr lang="en-PH" sz="1200" kern="100">
                          <a:solidFill>
                            <a:schemeClr val="bg2">
                              <a:lumMod val="50000"/>
                            </a:schemeClr>
                          </a:solidFill>
                          <a:effectLst/>
                        </a:rPr>
                        <a:t>11/12/2021</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Norwich City</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dirty="0">
                          <a:solidFill>
                            <a:schemeClr val="bg2">
                              <a:lumMod val="50000"/>
                            </a:schemeClr>
                          </a:solidFill>
                          <a:effectLst/>
                        </a:rPr>
                        <a:t>Manchester United</a:t>
                      </a:r>
                      <a:endParaRPr lang="en-PH" sz="1200" kern="100" dirty="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7</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4.5</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1.45</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7.39</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5.02</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1.5</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840616435"/>
                  </a:ext>
                </a:extLst>
              </a:tr>
              <a:tr h="267017">
                <a:tc>
                  <a:txBody>
                    <a:bodyPr/>
                    <a:lstStyle/>
                    <a:p>
                      <a:r>
                        <a:rPr lang="en-PH" sz="1200" kern="100">
                          <a:solidFill>
                            <a:schemeClr val="bg2">
                              <a:lumMod val="50000"/>
                            </a:schemeClr>
                          </a:solidFill>
                          <a:effectLst/>
                        </a:rPr>
                        <a:t>12/12/2021</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Burnley</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West Ham</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3.6</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3.6</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2</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3.73</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dirty="0">
                          <a:solidFill>
                            <a:schemeClr val="bg2">
                              <a:lumMod val="50000"/>
                            </a:schemeClr>
                          </a:solidFill>
                          <a:effectLst/>
                        </a:rPr>
                        <a:t>2.64</a:t>
                      </a:r>
                      <a:endParaRPr lang="en-PH" sz="1200" kern="100" dirty="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200" kern="100">
                          <a:solidFill>
                            <a:schemeClr val="bg2">
                              <a:lumMod val="50000"/>
                            </a:schemeClr>
                          </a:solidFill>
                          <a:effectLst/>
                        </a:rPr>
                        <a:t>2.83</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895967342"/>
                  </a:ext>
                </a:extLst>
              </a:tr>
              <a:tr h="334774">
                <a:tc>
                  <a:txBody>
                    <a:bodyPr/>
                    <a:lstStyle/>
                    <a:p>
                      <a:pPr algn="just"/>
                      <a:r>
                        <a:rPr lang="en-PH" sz="1200" kern="100">
                          <a:solidFill>
                            <a:schemeClr val="bg2">
                              <a:lumMod val="50000"/>
                            </a:schemeClr>
                          </a:solidFill>
                          <a:effectLst/>
                        </a:rPr>
                        <a:t>12/12/2021</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Leicester City</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Newcastle</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1.66</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4.1</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4.75</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1.27</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5.58</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30.58</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197230787"/>
                  </a:ext>
                </a:extLst>
              </a:tr>
              <a:tr h="334774">
                <a:tc>
                  <a:txBody>
                    <a:bodyPr/>
                    <a:lstStyle/>
                    <a:p>
                      <a:pPr algn="just"/>
                      <a:r>
                        <a:rPr lang="en-PH" sz="1200" kern="100">
                          <a:solidFill>
                            <a:schemeClr val="bg2">
                              <a:lumMod val="50000"/>
                            </a:schemeClr>
                          </a:solidFill>
                          <a:effectLst/>
                        </a:rPr>
                        <a:t>12/12/2021</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Crystal Palace</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Everton</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2.3</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dirty="0">
                          <a:solidFill>
                            <a:schemeClr val="bg2">
                              <a:lumMod val="50000"/>
                            </a:schemeClr>
                          </a:solidFill>
                          <a:effectLst/>
                        </a:rPr>
                        <a:t>3.2</a:t>
                      </a:r>
                      <a:endParaRPr lang="en-PH" sz="1200" kern="100" dirty="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3.3</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1.77</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a:solidFill>
                            <a:schemeClr val="bg2">
                              <a:lumMod val="50000"/>
                            </a:schemeClr>
                          </a:solidFill>
                          <a:effectLst/>
                        </a:rPr>
                        <a:t>3.37</a:t>
                      </a:r>
                      <a:endParaRPr lang="en-PH" sz="1200" kern="10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just"/>
                      <a:r>
                        <a:rPr lang="en-PH" sz="1200" kern="100" dirty="0">
                          <a:solidFill>
                            <a:schemeClr val="bg2">
                              <a:lumMod val="50000"/>
                            </a:schemeClr>
                          </a:solidFill>
                          <a:effectLst/>
                        </a:rPr>
                        <a:t>7.24</a:t>
                      </a:r>
                      <a:endParaRPr lang="en-PH" sz="1200" kern="100" dirty="0">
                        <a:solidFill>
                          <a:schemeClr val="bg2">
                            <a:lumMod val="50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12545811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Model Limitations</a:t>
            </a:r>
            <a:endParaRPr dirty="0"/>
          </a:p>
        </p:txBody>
      </p:sp>
      <p:sp>
        <p:nvSpPr>
          <p:cNvPr id="351" name="Google Shape;351;p25"/>
          <p:cNvSpPr txBox="1">
            <a:spLocks noGrp="1"/>
          </p:cNvSpPr>
          <p:nvPr>
            <p:ph type="body" idx="1"/>
          </p:nvPr>
        </p:nvSpPr>
        <p:spPr>
          <a:xfrm>
            <a:off x="1303800" y="1722036"/>
            <a:ext cx="7030500" cy="2541600"/>
          </a:xfrm>
          <a:prstGeom prst="rect">
            <a:avLst/>
          </a:prstGeom>
        </p:spPr>
        <p:txBody>
          <a:bodyPr spcFirstLastPara="1" wrap="square" lIns="91425" tIns="91425" rIns="91425" bIns="91425" anchor="t" anchorCtr="0">
            <a:normAutofit/>
          </a:bodyPr>
          <a:lstStyle/>
          <a:p>
            <a:pPr marL="285750" indent="-285750">
              <a:spcAft>
                <a:spcPts val="1200"/>
              </a:spcAft>
            </a:pPr>
            <a:r>
              <a:rPr lang="en-PH" sz="1800" dirty="0">
                <a:effectLst/>
                <a:latin typeface="Calibri" panose="020F0502020204030204" pitchFamily="34" charset="0"/>
                <a:cs typeface="Calibri" panose="020F0502020204030204" pitchFamily="34" charset="0"/>
              </a:rPr>
              <a:t>Data quality and processing issues </a:t>
            </a:r>
            <a:endParaRPr lang="en-PH" dirty="0">
              <a:latin typeface="Calibri" panose="020F0502020204030204" pitchFamily="34" charset="0"/>
              <a:cs typeface="Calibri" panose="020F0502020204030204" pitchFamily="34" charset="0"/>
            </a:endParaRPr>
          </a:p>
          <a:p>
            <a:pPr marL="285750" indent="-285750">
              <a:spcAft>
                <a:spcPts val="1200"/>
              </a:spcAft>
            </a:pPr>
            <a:r>
              <a:rPr lang="en-PH" sz="1800" dirty="0">
                <a:effectLst/>
                <a:latin typeface="Calibri" panose="020F0502020204030204" pitchFamily="34" charset="0"/>
                <a:cs typeface="Calibri" panose="020F0502020204030204" pitchFamily="34" charset="0"/>
              </a:rPr>
              <a:t>Time constraint </a:t>
            </a:r>
            <a:endParaRPr lang="en-PH" dirty="0">
              <a:latin typeface="Calibri" panose="020F0502020204030204" pitchFamily="34" charset="0"/>
              <a:cs typeface="Calibri" panose="020F0502020204030204" pitchFamily="34" charset="0"/>
            </a:endParaRPr>
          </a:p>
          <a:p>
            <a:pPr marL="285750" indent="-285750">
              <a:spcAft>
                <a:spcPts val="1200"/>
              </a:spcAft>
            </a:pPr>
            <a:r>
              <a:rPr lang="en-PH" sz="1800" dirty="0">
                <a:effectLst/>
                <a:latin typeface="Calibri" panose="020F0502020204030204" pitchFamily="34" charset="0"/>
                <a:cs typeface="Calibri" panose="020F0502020204030204" pitchFamily="34" charset="0"/>
              </a:rPr>
              <a:t>Influence of unforeseen circumstances and external factors </a:t>
            </a:r>
            <a:endParaRPr lang="en-PH" dirty="0">
              <a:latin typeface="Calibri" panose="020F0502020204030204" pitchFamily="34" charset="0"/>
              <a:cs typeface="Calibri" panose="020F0502020204030204" pitchFamily="34" charset="0"/>
            </a:endParaRPr>
          </a:p>
          <a:p>
            <a:pPr marL="285750" indent="-285750">
              <a:spcAft>
                <a:spcPts val="1200"/>
              </a:spcAft>
            </a:pPr>
            <a:r>
              <a:rPr lang="en-PH" sz="1800" dirty="0">
                <a:effectLst/>
                <a:latin typeface="Calibri" panose="020F0502020204030204" pitchFamily="34" charset="0"/>
                <a:cs typeface="Calibri" panose="020F0502020204030204" pitchFamily="34" charset="0"/>
              </a:rPr>
              <a:t>Limited generalizability to other leagues </a:t>
            </a:r>
            <a:endParaRPr lang="en-PH" dirty="0">
              <a:latin typeface="Calibri" panose="020F0502020204030204" pitchFamily="34" charset="0"/>
              <a:cs typeface="Calibri" panose="020F0502020204030204" pitchFamily="34" charset="0"/>
            </a:endParaRPr>
          </a:p>
          <a:p>
            <a:pPr marL="285750" indent="-285750">
              <a:spcAft>
                <a:spcPts val="1200"/>
              </a:spcAft>
            </a:pPr>
            <a:r>
              <a:rPr lang="en-PH" sz="1800" dirty="0">
                <a:effectLst/>
                <a:latin typeface="Calibri" panose="020F0502020204030204" pitchFamily="34" charset="0"/>
                <a:cs typeface="Calibri" panose="020F0502020204030204" pitchFamily="34" charset="0"/>
              </a:rPr>
              <a:t>Market dynamics and model-bookmaker discrepancies </a:t>
            </a:r>
            <a:endParaRPr lang="en-PH" dirty="0">
              <a:latin typeface="Calibri" panose="020F0502020204030204" pitchFamily="34" charset="0"/>
              <a:cs typeface="Calibri" panose="020F0502020204030204" pitchFamily="34" charset="0"/>
            </a:endParaRPr>
          </a:p>
          <a:p>
            <a:pPr marL="285750" indent="-285750">
              <a:spcAft>
                <a:spcPts val="1200"/>
              </a:spcAft>
            </a:pPr>
            <a:endParaRPr dirty="0">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Recommendations</a:t>
            </a:r>
            <a:endParaRPr dirty="0"/>
          </a:p>
        </p:txBody>
      </p:sp>
      <p:sp>
        <p:nvSpPr>
          <p:cNvPr id="357" name="Google Shape;357;p26"/>
          <p:cNvSpPr txBox="1">
            <a:spLocks noGrp="1"/>
          </p:cNvSpPr>
          <p:nvPr>
            <p:ph type="body" idx="1"/>
          </p:nvPr>
        </p:nvSpPr>
        <p:spPr>
          <a:xfrm>
            <a:off x="1131784" y="1597875"/>
            <a:ext cx="7030500" cy="2541600"/>
          </a:xfrm>
          <a:prstGeom prst="rect">
            <a:avLst/>
          </a:prstGeom>
        </p:spPr>
        <p:txBody>
          <a:bodyPr spcFirstLastPara="1" wrap="square" lIns="91425" tIns="91425" rIns="91425" bIns="91425" anchor="t" anchorCtr="0">
            <a:noAutofit/>
          </a:bodyPr>
          <a:lstStyle/>
          <a:p>
            <a:pPr marL="285750" indent="-285750">
              <a:spcAft>
                <a:spcPts val="1200"/>
              </a:spcAft>
            </a:pPr>
            <a:r>
              <a:rPr lang="en-PH" sz="1600" dirty="0">
                <a:effectLst/>
                <a:latin typeface="Calibri" panose="020F0502020204030204" pitchFamily="34" charset="0"/>
                <a:cs typeface="Calibri" panose="020F0502020204030204" pitchFamily="34" charset="0"/>
              </a:rPr>
              <a:t>Leverage Natural Language Processing (NLP) or Fuzzy matching techniques to automate standardization</a:t>
            </a:r>
            <a:endParaRPr lang="en-PH" sz="1600" dirty="0">
              <a:latin typeface="Calibri" panose="020F0502020204030204" pitchFamily="34" charset="0"/>
              <a:cs typeface="Calibri" panose="020F0502020204030204" pitchFamily="34" charset="0"/>
            </a:endParaRPr>
          </a:p>
          <a:p>
            <a:pPr marL="285750" indent="-285750">
              <a:spcAft>
                <a:spcPts val="1200"/>
              </a:spcAft>
            </a:pPr>
            <a:r>
              <a:rPr lang="en-PH" sz="1600" dirty="0">
                <a:latin typeface="Calibri" panose="020F0502020204030204" pitchFamily="34" charset="0"/>
                <a:cs typeface="Calibri" panose="020F0502020204030204" pitchFamily="34" charset="0"/>
              </a:rPr>
              <a:t>I</a:t>
            </a:r>
            <a:r>
              <a:rPr lang="en-PH" sz="1600" dirty="0">
                <a:effectLst/>
                <a:latin typeface="Calibri" panose="020F0502020204030204" pitchFamily="34" charset="0"/>
                <a:cs typeface="Calibri" panose="020F0502020204030204" pitchFamily="34" charset="0"/>
              </a:rPr>
              <a:t>nclude additional data to capture relevant impact of unforeseen circumstances; weather data, injury reports, referee statistics, or other factors that can impact match outcomes.</a:t>
            </a:r>
          </a:p>
          <a:p>
            <a:pPr marL="285750" indent="-285750">
              <a:spcAft>
                <a:spcPts val="1200"/>
              </a:spcAft>
            </a:pPr>
            <a:r>
              <a:rPr lang="en-PH" sz="1600" dirty="0">
                <a:effectLst/>
                <a:latin typeface="Calibri" panose="020F0502020204030204" pitchFamily="34" charset="0"/>
                <a:cs typeface="Calibri" panose="020F0502020204030204" pitchFamily="34" charset="0"/>
              </a:rPr>
              <a:t>Conduct comparative analysis to investigate the generalizability of the models to other leagues </a:t>
            </a:r>
            <a:endParaRPr lang="en-PH" sz="1600" dirty="0">
              <a:latin typeface="Calibri" panose="020F0502020204030204" pitchFamily="34" charset="0"/>
              <a:cs typeface="Calibri" panose="020F0502020204030204" pitchFamily="34" charset="0"/>
            </a:endParaRPr>
          </a:p>
          <a:p>
            <a:pPr marL="285750" indent="-285750">
              <a:spcAft>
                <a:spcPts val="1200"/>
              </a:spcAft>
            </a:pPr>
            <a:r>
              <a:rPr lang="en-PH" sz="1600" dirty="0">
                <a:latin typeface="Calibri" panose="020F0502020204030204" pitchFamily="34" charset="0"/>
                <a:cs typeface="Calibri" panose="020F0502020204030204" pitchFamily="34" charset="0"/>
              </a:rPr>
              <a:t>I</a:t>
            </a:r>
            <a:r>
              <a:rPr lang="en-PH" sz="1600" dirty="0">
                <a:effectLst/>
                <a:latin typeface="Calibri" panose="020F0502020204030204" pitchFamily="34" charset="0"/>
                <a:cs typeface="Calibri" panose="020F0502020204030204" pitchFamily="34" charset="0"/>
              </a:rPr>
              <a:t>dentify league-specific predictors such as team formation, historical performance, or league characteristics. </a:t>
            </a:r>
            <a:endParaRPr lang="en-PH" sz="1600" dirty="0">
              <a:latin typeface="Calibri" panose="020F0502020204030204" pitchFamily="34" charset="0"/>
              <a:cs typeface="Calibri" panose="020F0502020204030204" pitchFamily="34" charset="0"/>
            </a:endParaRPr>
          </a:p>
          <a:p>
            <a:pPr marL="285750" indent="-285750">
              <a:spcAft>
                <a:spcPts val="1200"/>
              </a:spcAft>
            </a:pP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Conclusion</a:t>
            </a:r>
            <a:endParaRPr dirty="0"/>
          </a:p>
        </p:txBody>
      </p:sp>
      <p:sp>
        <p:nvSpPr>
          <p:cNvPr id="363" name="Google Shape;363;p27"/>
          <p:cNvSpPr txBox="1">
            <a:spLocks noGrp="1"/>
          </p:cNvSpPr>
          <p:nvPr>
            <p:ph type="body" idx="1"/>
          </p:nvPr>
        </p:nvSpPr>
        <p:spPr>
          <a:xfrm>
            <a:off x="1048407" y="1471126"/>
            <a:ext cx="7285893" cy="2933775"/>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PH" sz="1600" b="0" i="0" u="none" strike="noStrike" dirty="0">
                <a:solidFill>
                  <a:srgbClr val="374151"/>
                </a:solidFill>
                <a:effectLst/>
                <a:latin typeface="Calibri" panose="020F0502020204030204" pitchFamily="34" charset="0"/>
                <a:cs typeface="Calibri" panose="020F0502020204030204" pitchFamily="34" charset="0"/>
              </a:rPr>
              <a:t>Developed precise prediction models for English Premier League match outcomes.</a:t>
            </a:r>
          </a:p>
          <a:p>
            <a:pPr algn="l">
              <a:buFont typeface="Arial" panose="020B0604020202020204" pitchFamily="34" charset="0"/>
              <a:buChar char="•"/>
            </a:pPr>
            <a:r>
              <a:rPr lang="en-PH" sz="1600" b="0" i="0" u="none" strike="noStrike" dirty="0">
                <a:solidFill>
                  <a:srgbClr val="374151"/>
                </a:solidFill>
                <a:effectLst/>
                <a:latin typeface="Calibri" panose="020F0502020204030204" pitchFamily="34" charset="0"/>
                <a:cs typeface="Calibri" panose="020F0502020204030204" pitchFamily="34" charset="0"/>
              </a:rPr>
              <a:t>Utilized predictors such as expected goals, market values, attack strength, attendance, and betting odds.</a:t>
            </a:r>
          </a:p>
          <a:p>
            <a:pPr algn="l">
              <a:buFont typeface="Arial" panose="020B0604020202020204" pitchFamily="34" charset="0"/>
              <a:buChar char="•"/>
            </a:pPr>
            <a:r>
              <a:rPr lang="en-PH" sz="1600" b="0" i="0" u="none" strike="noStrike" dirty="0">
                <a:solidFill>
                  <a:srgbClr val="374151"/>
                </a:solidFill>
                <a:effectLst/>
                <a:latin typeface="Calibri" panose="020F0502020204030204" pitchFamily="34" charset="0"/>
                <a:cs typeface="Calibri" panose="020F0502020204030204" pitchFamily="34" charset="0"/>
              </a:rPr>
              <a:t>Evaluated multinomial logistic regression, random forest, and GBM models.</a:t>
            </a:r>
          </a:p>
          <a:p>
            <a:pPr algn="l">
              <a:buFont typeface="Arial" panose="020B0604020202020204" pitchFamily="34" charset="0"/>
              <a:buChar char="•"/>
            </a:pPr>
            <a:r>
              <a:rPr lang="en-PH" sz="1600" b="0" i="0" u="none" strike="noStrike" dirty="0">
                <a:solidFill>
                  <a:srgbClr val="374151"/>
                </a:solidFill>
                <a:effectLst/>
                <a:latin typeface="Calibri" panose="020F0502020204030204" pitchFamily="34" charset="0"/>
                <a:cs typeface="Calibri" panose="020F0502020204030204" pitchFamily="34" charset="0"/>
              </a:rPr>
              <a:t>Multinomial logistic regression achieved the highest accuracy of 64% on the test dataset.</a:t>
            </a:r>
          </a:p>
          <a:p>
            <a:pPr algn="l">
              <a:buFont typeface="Arial" panose="020B0604020202020204" pitchFamily="34" charset="0"/>
              <a:buChar char="•"/>
            </a:pPr>
            <a:r>
              <a:rPr lang="en-PH" sz="1600" b="0" i="0" u="none" strike="noStrike" dirty="0">
                <a:solidFill>
                  <a:srgbClr val="374151"/>
                </a:solidFill>
                <a:effectLst/>
                <a:latin typeface="Calibri" panose="020F0502020204030204" pitchFamily="34" charset="0"/>
                <a:cs typeface="Calibri" panose="020F0502020204030204" pitchFamily="34" charset="0"/>
              </a:rPr>
              <a:t>Models offer valuable insights to betting providers for attracting customers and ensuring balanced odds.</a:t>
            </a:r>
          </a:p>
          <a:p>
            <a:pPr algn="l">
              <a:buFont typeface="Arial" panose="020B0604020202020204" pitchFamily="34" charset="0"/>
              <a:buChar char="•"/>
            </a:pPr>
            <a:r>
              <a:rPr lang="en-PH" sz="1600" b="0" i="0" u="none" strike="noStrike" dirty="0">
                <a:solidFill>
                  <a:srgbClr val="374151"/>
                </a:solidFill>
                <a:effectLst/>
                <a:latin typeface="Calibri" panose="020F0502020204030204" pitchFamily="34" charset="0"/>
                <a:cs typeface="Calibri" panose="020F0502020204030204" pitchFamily="34" charset="0"/>
              </a:rPr>
              <a:t>Received reasonably comparable odds for home team</a:t>
            </a:r>
          </a:p>
          <a:p>
            <a:pPr algn="l">
              <a:buFont typeface="Arial" panose="020B0604020202020204" pitchFamily="34" charset="0"/>
              <a:buChar char="•"/>
            </a:pPr>
            <a:r>
              <a:rPr lang="en-PH" sz="1600" b="0" i="0" u="none" strike="noStrike" dirty="0">
                <a:solidFill>
                  <a:srgbClr val="374151"/>
                </a:solidFill>
                <a:effectLst/>
                <a:latin typeface="Calibri" panose="020F0502020204030204" pitchFamily="34" charset="0"/>
                <a:cs typeface="Calibri" panose="020F0502020204030204" pitchFamily="34" charset="0"/>
              </a:rPr>
              <a:t>Recommended further research and refinement for enhanced accuracy and performance.</a:t>
            </a:r>
          </a:p>
          <a:p>
            <a:pPr marL="285750" indent="-285750">
              <a:spcAft>
                <a:spcPts val="1200"/>
              </a:spcAft>
            </a:pP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818339" y="1958492"/>
            <a:ext cx="3030668"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3200" dirty="0"/>
              <a:t>Thank You!</a:t>
            </a:r>
            <a:br>
              <a:rPr lang="en-US" sz="3200" dirty="0"/>
            </a:br>
            <a:r>
              <a:rPr lang="en-US" sz="3200" dirty="0"/>
              <a:t>Questions?</a:t>
            </a:r>
            <a:endParaRPr dirty="0"/>
          </a:p>
        </p:txBody>
      </p:sp>
    </p:spTree>
    <p:extLst>
      <p:ext uri="{BB962C8B-B14F-4D97-AF65-F5344CB8AC3E}">
        <p14:creationId xmlns:p14="http://schemas.microsoft.com/office/powerpoint/2010/main" val="88946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600" b="0" dirty="0">
                <a:solidFill>
                  <a:srgbClr val="000000"/>
                </a:solidFill>
                <a:latin typeface="Arial"/>
                <a:ea typeface="Arial"/>
                <a:cs typeface="Arial"/>
                <a:sym typeface="Arial"/>
              </a:rPr>
              <a:t>Content</a:t>
            </a:r>
            <a:endParaRPr dirty="0"/>
          </a:p>
        </p:txBody>
      </p:sp>
      <p:sp>
        <p:nvSpPr>
          <p:cNvPr id="284" name="Google Shape;284;p14"/>
          <p:cNvSpPr txBox="1">
            <a:spLocks noGrp="1"/>
          </p:cNvSpPr>
          <p:nvPr>
            <p:ph type="body" idx="1"/>
          </p:nvPr>
        </p:nvSpPr>
        <p:spPr>
          <a:xfrm>
            <a:off x="1303800" y="1300950"/>
            <a:ext cx="7030500" cy="2541600"/>
          </a:xfrm>
          <a:prstGeom prst="rect">
            <a:avLst/>
          </a:prstGeom>
        </p:spPr>
        <p:txBody>
          <a:bodyPr spcFirstLastPara="1" wrap="square" lIns="91425" tIns="91425" rIns="91425" bIns="91425" anchor="t" anchorCtr="0">
            <a:noAutofit/>
          </a:bodyPr>
          <a:lstStyle/>
          <a:p>
            <a:pPr marL="285750" indent="-285750">
              <a:lnSpc>
                <a:spcPct val="98181"/>
              </a:lnSpc>
              <a:spcBef>
                <a:spcPts val="1000"/>
              </a:spcBef>
            </a:pPr>
            <a:r>
              <a:rPr lang="en" sz="1400" b="1" dirty="0">
                <a:solidFill>
                  <a:srgbClr val="000000"/>
                </a:solidFill>
                <a:latin typeface="Arial"/>
                <a:ea typeface="Calibri"/>
                <a:cs typeface="Arial"/>
                <a:sym typeface="Arial"/>
              </a:rPr>
              <a:t>I</a:t>
            </a:r>
            <a:r>
              <a:rPr lang="en" sz="1400" b="1" dirty="0">
                <a:solidFill>
                  <a:srgbClr val="000000"/>
                </a:solidFill>
                <a:latin typeface="Calibri"/>
                <a:ea typeface="Calibri"/>
                <a:cs typeface="Calibri"/>
                <a:sym typeface="Calibri"/>
              </a:rPr>
              <a:t>ntroduction</a:t>
            </a:r>
            <a:endParaRPr sz="1400" b="1" dirty="0">
              <a:solidFill>
                <a:srgbClr val="000000"/>
              </a:solidFill>
              <a:latin typeface="Calibri"/>
              <a:ea typeface="Calibri"/>
              <a:cs typeface="Calibri"/>
              <a:sym typeface="Calibri"/>
            </a:endParaRPr>
          </a:p>
          <a:p>
            <a:pPr marL="285750" indent="-285750">
              <a:lnSpc>
                <a:spcPct val="98181"/>
              </a:lnSpc>
              <a:spcBef>
                <a:spcPts val="1000"/>
              </a:spcBef>
            </a:pPr>
            <a:r>
              <a:rPr lang="en" sz="1400" b="1" dirty="0">
                <a:solidFill>
                  <a:srgbClr val="000000"/>
                </a:solidFill>
                <a:latin typeface="Calibri"/>
                <a:ea typeface="Calibri"/>
                <a:cs typeface="Calibri"/>
                <a:sym typeface="Calibri"/>
              </a:rPr>
              <a:t>Performance Metrics</a:t>
            </a:r>
            <a:endParaRPr sz="1400" b="1" dirty="0">
              <a:solidFill>
                <a:srgbClr val="000000"/>
              </a:solidFill>
              <a:latin typeface="Calibri"/>
              <a:ea typeface="Calibri"/>
              <a:cs typeface="Calibri"/>
              <a:sym typeface="Calibri"/>
            </a:endParaRPr>
          </a:p>
          <a:p>
            <a:pPr marL="285750" indent="-285750">
              <a:lnSpc>
                <a:spcPct val="98181"/>
              </a:lnSpc>
              <a:spcBef>
                <a:spcPts val="1000"/>
              </a:spcBef>
            </a:pPr>
            <a:r>
              <a:rPr lang="en" sz="1400" b="1" dirty="0">
                <a:solidFill>
                  <a:srgbClr val="000000"/>
                </a:solidFill>
                <a:latin typeface="Calibri"/>
                <a:ea typeface="Calibri"/>
                <a:cs typeface="Calibri"/>
                <a:sym typeface="Calibri"/>
              </a:rPr>
              <a:t>Datasets</a:t>
            </a:r>
            <a:endParaRPr sz="1400" b="1" dirty="0">
              <a:solidFill>
                <a:srgbClr val="000000"/>
              </a:solidFill>
              <a:latin typeface="Calibri"/>
              <a:ea typeface="Calibri"/>
              <a:cs typeface="Calibri"/>
              <a:sym typeface="Calibri"/>
            </a:endParaRPr>
          </a:p>
          <a:p>
            <a:pPr marL="285750" indent="-285750">
              <a:lnSpc>
                <a:spcPct val="98181"/>
              </a:lnSpc>
              <a:spcBef>
                <a:spcPts val="1000"/>
              </a:spcBef>
            </a:pPr>
            <a:r>
              <a:rPr lang="en" sz="1400" b="1" dirty="0">
                <a:solidFill>
                  <a:srgbClr val="000000"/>
                </a:solidFill>
                <a:latin typeface="Calibri"/>
                <a:ea typeface="Calibri"/>
                <a:cs typeface="Calibri"/>
                <a:sym typeface="Calibri"/>
              </a:rPr>
              <a:t>Data Processing and Engineering Pipeline</a:t>
            </a:r>
            <a:endParaRPr sz="1400" b="1" dirty="0">
              <a:solidFill>
                <a:srgbClr val="000000"/>
              </a:solidFill>
              <a:latin typeface="Calibri"/>
              <a:ea typeface="Calibri"/>
              <a:cs typeface="Calibri"/>
              <a:sym typeface="Calibri"/>
            </a:endParaRPr>
          </a:p>
          <a:p>
            <a:pPr marL="285750" indent="-285750">
              <a:lnSpc>
                <a:spcPct val="98181"/>
              </a:lnSpc>
              <a:spcBef>
                <a:spcPts val="1000"/>
              </a:spcBef>
            </a:pPr>
            <a:r>
              <a:rPr lang="en-US" sz="1400" b="1" dirty="0">
                <a:solidFill>
                  <a:srgbClr val="000000"/>
                </a:solidFill>
                <a:latin typeface="Calibri"/>
                <a:ea typeface="Calibri"/>
                <a:cs typeface="Calibri"/>
                <a:sym typeface="Calibri"/>
              </a:rPr>
              <a:t>Data Analysis</a:t>
            </a:r>
            <a:endParaRPr sz="1400" b="1" dirty="0">
              <a:solidFill>
                <a:srgbClr val="000000"/>
              </a:solidFill>
              <a:latin typeface="Calibri"/>
              <a:ea typeface="Calibri"/>
              <a:cs typeface="Calibri"/>
              <a:sym typeface="Calibri"/>
            </a:endParaRPr>
          </a:p>
          <a:p>
            <a:pPr marL="285750" indent="-285750">
              <a:lnSpc>
                <a:spcPct val="98181"/>
              </a:lnSpc>
              <a:spcBef>
                <a:spcPts val="1000"/>
              </a:spcBef>
            </a:pPr>
            <a:r>
              <a:rPr lang="en-US" sz="1400" b="1" dirty="0">
                <a:solidFill>
                  <a:srgbClr val="000000"/>
                </a:solidFill>
                <a:latin typeface="Calibri"/>
                <a:ea typeface="Calibri"/>
                <a:cs typeface="Calibri"/>
                <a:sym typeface="Calibri"/>
              </a:rPr>
              <a:t>Modeling</a:t>
            </a:r>
            <a:endParaRPr sz="1400" b="1" dirty="0">
              <a:solidFill>
                <a:srgbClr val="000000"/>
              </a:solidFill>
              <a:latin typeface="Calibri"/>
              <a:ea typeface="Calibri"/>
              <a:cs typeface="Calibri"/>
              <a:sym typeface="Calibri"/>
            </a:endParaRPr>
          </a:p>
          <a:p>
            <a:pPr marL="285750" indent="-285750">
              <a:lnSpc>
                <a:spcPct val="98181"/>
              </a:lnSpc>
              <a:spcBef>
                <a:spcPts val="1000"/>
              </a:spcBef>
            </a:pPr>
            <a:r>
              <a:rPr lang="en-US" sz="1400" b="1" dirty="0">
                <a:solidFill>
                  <a:srgbClr val="000000"/>
                </a:solidFill>
                <a:latin typeface="Calibri"/>
                <a:ea typeface="Calibri"/>
                <a:cs typeface="Calibri"/>
                <a:sym typeface="Calibri"/>
              </a:rPr>
              <a:t>Variable Importance Plots</a:t>
            </a:r>
          </a:p>
          <a:p>
            <a:pPr marL="285750" indent="-285750">
              <a:lnSpc>
                <a:spcPct val="98181"/>
              </a:lnSpc>
              <a:spcBef>
                <a:spcPts val="1000"/>
              </a:spcBef>
            </a:pPr>
            <a:r>
              <a:rPr lang="en-US" sz="1400" b="1" dirty="0">
                <a:solidFill>
                  <a:srgbClr val="000000"/>
                </a:solidFill>
                <a:latin typeface="Calibri"/>
                <a:ea typeface="Calibri"/>
                <a:cs typeface="Calibri"/>
                <a:sym typeface="Calibri"/>
              </a:rPr>
              <a:t>Model Limitations</a:t>
            </a:r>
            <a:endParaRPr sz="1400" b="1" dirty="0">
              <a:solidFill>
                <a:srgbClr val="000000"/>
              </a:solidFill>
              <a:latin typeface="Calibri"/>
              <a:ea typeface="Calibri"/>
              <a:cs typeface="Calibri"/>
              <a:sym typeface="Calibri"/>
            </a:endParaRPr>
          </a:p>
          <a:p>
            <a:pPr marL="285750" indent="-285750">
              <a:lnSpc>
                <a:spcPct val="98181"/>
              </a:lnSpc>
              <a:spcBef>
                <a:spcPts val="1000"/>
              </a:spcBef>
            </a:pPr>
            <a:r>
              <a:rPr lang="en-US" sz="1400" b="1" dirty="0">
                <a:solidFill>
                  <a:srgbClr val="000000"/>
                </a:solidFill>
                <a:latin typeface="Calibri"/>
                <a:ea typeface="Calibri"/>
                <a:cs typeface="Calibri"/>
                <a:sym typeface="Calibri"/>
              </a:rPr>
              <a:t>Recommendations</a:t>
            </a:r>
            <a:endParaRPr sz="1400" b="1" dirty="0">
              <a:solidFill>
                <a:srgbClr val="000000"/>
              </a:solidFill>
              <a:latin typeface="Calibri"/>
              <a:ea typeface="Calibri"/>
              <a:cs typeface="Calibri"/>
              <a:sym typeface="Calibri"/>
            </a:endParaRPr>
          </a:p>
          <a:p>
            <a:pPr marL="285750" indent="-285750">
              <a:lnSpc>
                <a:spcPct val="98181"/>
              </a:lnSpc>
              <a:spcBef>
                <a:spcPts val="1000"/>
              </a:spcBef>
            </a:pPr>
            <a:r>
              <a:rPr lang="en-US" sz="1400" b="1" dirty="0">
                <a:solidFill>
                  <a:srgbClr val="000000"/>
                </a:solidFill>
                <a:latin typeface="Calibri"/>
                <a:ea typeface="Arial"/>
                <a:cs typeface="Calibri"/>
                <a:sym typeface="Calibri"/>
              </a:rPr>
              <a:t>Conclusion</a:t>
            </a:r>
            <a:endParaRPr sz="1400" b="1" dirty="0">
              <a:solidFill>
                <a:srgbClr val="000000"/>
              </a:solidFill>
              <a:latin typeface="Calibri"/>
              <a:ea typeface="Calibri"/>
              <a:cs typeface="Calibri"/>
              <a:sym typeface="Calibri"/>
            </a:endParaRPr>
          </a:p>
          <a:p>
            <a:pPr marL="0" lvl="0" indent="0" algn="l" rtl="0">
              <a:spcBef>
                <a:spcPts val="0"/>
              </a:spcBef>
              <a:spcAft>
                <a:spcPts val="1200"/>
              </a:spcAft>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90" name="Google Shape;290;p15"/>
          <p:cNvSpPr txBox="1">
            <a:spLocks noGrp="1"/>
          </p:cNvSpPr>
          <p:nvPr>
            <p:ph type="body" idx="1"/>
          </p:nvPr>
        </p:nvSpPr>
        <p:spPr>
          <a:xfrm>
            <a:off x="1056750" y="1220506"/>
            <a:ext cx="7607416" cy="2541600"/>
          </a:xfrm>
          <a:prstGeom prst="rect">
            <a:avLst/>
          </a:prstGeom>
        </p:spPr>
        <p:txBody>
          <a:bodyPr spcFirstLastPara="1" wrap="square" lIns="91425" tIns="91425" rIns="91425" bIns="91425" anchor="t" anchorCtr="0">
            <a:noAutofit/>
          </a:bodyPr>
          <a:lstStyle/>
          <a:p>
            <a:pPr marL="285750" indent="-285750">
              <a:lnSpc>
                <a:spcPct val="98181"/>
              </a:lnSpc>
              <a:spcBef>
                <a:spcPts val="1000"/>
              </a:spcBef>
            </a:pPr>
            <a:r>
              <a:rPr lang="en" sz="1400" dirty="0">
                <a:solidFill>
                  <a:srgbClr val="000000"/>
                </a:solidFill>
                <a:latin typeface="Calibri"/>
                <a:ea typeface="Calibri"/>
                <a:cs typeface="Calibri"/>
                <a:sym typeface="Calibri"/>
              </a:rPr>
              <a:t>The global sports betting market is expected to reach $155 billion by 2024 according a report by Forbes, </a:t>
            </a:r>
            <a:endParaRPr sz="1400" dirty="0">
              <a:solidFill>
                <a:srgbClr val="000000"/>
              </a:solidFill>
              <a:latin typeface="Calibri"/>
              <a:ea typeface="Calibri"/>
              <a:cs typeface="Calibri"/>
              <a:sym typeface="Calibri"/>
            </a:endParaRPr>
          </a:p>
          <a:p>
            <a:pPr marL="285750" indent="-285750">
              <a:lnSpc>
                <a:spcPct val="98181"/>
              </a:lnSpc>
              <a:spcBef>
                <a:spcPts val="1000"/>
              </a:spcBef>
            </a:pPr>
            <a:r>
              <a:rPr lang="en" sz="1400" dirty="0">
                <a:solidFill>
                  <a:srgbClr val="000000"/>
                </a:solidFill>
                <a:latin typeface="Calibri"/>
                <a:ea typeface="Calibri"/>
                <a:cs typeface="Calibri"/>
                <a:sym typeface="Calibri"/>
              </a:rPr>
              <a:t>Build a model that accurately predicts the match outcomes for the 20 English Premier League teams across three seasons. </a:t>
            </a:r>
            <a:endParaRPr sz="1400" dirty="0">
              <a:solidFill>
                <a:srgbClr val="000000"/>
              </a:solidFill>
              <a:latin typeface="Calibri"/>
              <a:ea typeface="Calibri"/>
              <a:cs typeface="Calibri"/>
              <a:sym typeface="Calibri"/>
            </a:endParaRPr>
          </a:p>
          <a:p>
            <a:pPr marL="285750" indent="-285750">
              <a:lnSpc>
                <a:spcPct val="98181"/>
              </a:lnSpc>
              <a:spcBef>
                <a:spcPts val="1000"/>
              </a:spcBef>
            </a:pPr>
            <a:r>
              <a:rPr lang="en" sz="1400" dirty="0">
                <a:solidFill>
                  <a:srgbClr val="000000"/>
                </a:solidFill>
                <a:latin typeface="Calibri"/>
                <a:ea typeface="Calibri"/>
                <a:cs typeface="Calibri"/>
                <a:sym typeface="Calibri"/>
              </a:rPr>
              <a:t>Give the bookkeepers a competitive advantage in the betting industry and they will be able to provide more balanced odds </a:t>
            </a:r>
            <a:endParaRPr sz="1400" dirty="0">
              <a:solidFill>
                <a:srgbClr val="000000"/>
              </a:solidFill>
              <a:latin typeface="Calibri"/>
              <a:ea typeface="Calibri"/>
              <a:cs typeface="Calibri"/>
              <a:sym typeface="Calibri"/>
            </a:endParaRPr>
          </a:p>
          <a:p>
            <a:pPr marL="285750" indent="-285750">
              <a:lnSpc>
                <a:spcPct val="98181"/>
              </a:lnSpc>
              <a:spcBef>
                <a:spcPts val="1000"/>
              </a:spcBef>
            </a:pPr>
            <a:r>
              <a:rPr lang="en" sz="1400" dirty="0">
                <a:solidFill>
                  <a:srgbClr val="000000"/>
                </a:solidFill>
                <a:latin typeface="Calibri"/>
                <a:ea typeface="Calibri"/>
                <a:cs typeface="Calibri"/>
                <a:sym typeface="Calibri"/>
              </a:rPr>
              <a:t>This project aims to answer: What are the main predictors influencing football match outcome?</a:t>
            </a:r>
            <a:endParaRPr sz="1400" dirty="0">
              <a:solidFill>
                <a:srgbClr val="000000"/>
              </a:solidFill>
              <a:latin typeface="Calibri"/>
              <a:ea typeface="Calibri"/>
              <a:cs typeface="Calibri"/>
              <a:sym typeface="Calibri"/>
            </a:endParaRPr>
          </a:p>
          <a:p>
            <a:pPr marL="285750" indent="-285750">
              <a:lnSpc>
                <a:spcPct val="98181"/>
              </a:lnSpc>
              <a:spcBef>
                <a:spcPts val="1000"/>
              </a:spcBef>
            </a:pPr>
            <a:r>
              <a:rPr lang="en" sz="1400" dirty="0">
                <a:solidFill>
                  <a:srgbClr val="000000"/>
                </a:solidFill>
                <a:latin typeface="Calibri"/>
                <a:ea typeface="Calibri"/>
                <a:cs typeface="Calibri"/>
                <a:sym typeface="Calibri"/>
              </a:rPr>
              <a:t>Response variable: three class variable with value 1 for home team winning, 0.5 for draw, and 0 for away team winning</a:t>
            </a:r>
            <a:endParaRPr sz="1400" dirty="0">
              <a:solidFill>
                <a:srgbClr val="000000"/>
              </a:solidFill>
              <a:latin typeface="Calibri"/>
              <a:ea typeface="Calibri"/>
              <a:cs typeface="Calibri"/>
              <a:sym typeface="Calibri"/>
            </a:endParaRPr>
          </a:p>
          <a:p>
            <a:pPr marL="285750" indent="-285750">
              <a:lnSpc>
                <a:spcPct val="98181"/>
              </a:lnSpc>
              <a:spcBef>
                <a:spcPts val="1000"/>
              </a:spcBef>
            </a:pPr>
            <a:r>
              <a:rPr lang="en" sz="1400" dirty="0">
                <a:solidFill>
                  <a:srgbClr val="000000"/>
                </a:solidFill>
                <a:latin typeface="Calibri"/>
                <a:ea typeface="Calibri"/>
                <a:cs typeface="Calibri"/>
                <a:sym typeface="Calibri"/>
              </a:rPr>
              <a:t>Predictors considered: home and away team expected goals, team total market value, home and away team attacking strength, audience attendance, B365 betting odds, and time of the match.</a:t>
            </a:r>
            <a:endParaRPr sz="1400"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Performance Metrics</a:t>
            </a:r>
            <a:endParaRPr dirty="0"/>
          </a:p>
        </p:txBody>
      </p:sp>
      <p:sp>
        <p:nvSpPr>
          <p:cNvPr id="296" name="Google Shape;296;p16"/>
          <p:cNvSpPr txBox="1">
            <a:spLocks noGrp="1"/>
          </p:cNvSpPr>
          <p:nvPr>
            <p:ph type="body" idx="1"/>
          </p:nvPr>
        </p:nvSpPr>
        <p:spPr>
          <a:xfrm>
            <a:off x="1131785" y="1471126"/>
            <a:ext cx="7030500" cy="2541600"/>
          </a:xfrm>
          <a:prstGeom prst="rect">
            <a:avLst/>
          </a:prstGeom>
        </p:spPr>
        <p:txBody>
          <a:bodyPr spcFirstLastPara="1" wrap="square" lIns="91425" tIns="91425" rIns="91425" bIns="91425" anchor="t" anchorCtr="0">
            <a:noAutofit/>
          </a:bodyPr>
          <a:lstStyle/>
          <a:p>
            <a:pPr marL="342900" indent="-342900">
              <a:lnSpc>
                <a:spcPct val="98181"/>
              </a:lnSpc>
              <a:spcBef>
                <a:spcPts val="500"/>
              </a:spcBef>
            </a:pPr>
            <a:r>
              <a:rPr lang="en" sz="1600" dirty="0">
                <a:solidFill>
                  <a:srgbClr val="000000"/>
                </a:solidFill>
                <a:latin typeface="Calibri"/>
                <a:ea typeface="Calibri"/>
                <a:cs typeface="Calibri"/>
                <a:sym typeface="Calibri"/>
              </a:rPr>
              <a:t>Why accuracy?</a:t>
            </a:r>
            <a:endParaRPr sz="1600" dirty="0">
              <a:solidFill>
                <a:srgbClr val="000000"/>
              </a:solidFill>
              <a:latin typeface="Calibri"/>
              <a:ea typeface="Calibri"/>
              <a:cs typeface="Calibri"/>
              <a:sym typeface="Calibri"/>
            </a:endParaRPr>
          </a:p>
          <a:p>
            <a:pPr marL="742950" lvl="1" indent="-285750">
              <a:lnSpc>
                <a:spcPct val="98181"/>
              </a:lnSpc>
              <a:spcBef>
                <a:spcPts val="500"/>
              </a:spcBef>
            </a:pPr>
            <a:r>
              <a:rPr lang="en" sz="1600" dirty="0">
                <a:solidFill>
                  <a:srgbClr val="000000"/>
                </a:solidFill>
                <a:latin typeface="Calibri"/>
                <a:ea typeface="Calibri"/>
                <a:cs typeface="Calibri"/>
                <a:sym typeface="Calibri"/>
              </a:rPr>
              <a:t>Measures the overall correctness of the model's predictions.</a:t>
            </a:r>
            <a:endParaRPr sz="1600" dirty="0">
              <a:solidFill>
                <a:srgbClr val="000000"/>
              </a:solidFill>
              <a:latin typeface="Calibri"/>
              <a:ea typeface="Calibri"/>
              <a:cs typeface="Calibri"/>
              <a:sym typeface="Calibri"/>
            </a:endParaRPr>
          </a:p>
          <a:p>
            <a:pPr marL="742950" lvl="1" indent="-285750">
              <a:lnSpc>
                <a:spcPct val="98181"/>
              </a:lnSpc>
              <a:spcBef>
                <a:spcPts val="500"/>
              </a:spcBef>
            </a:pPr>
            <a:r>
              <a:rPr lang="en" sz="1600" dirty="0">
                <a:solidFill>
                  <a:srgbClr val="000000"/>
                </a:solidFill>
                <a:latin typeface="Calibri"/>
                <a:ea typeface="Calibri"/>
                <a:cs typeface="Calibri"/>
                <a:sym typeface="Calibri"/>
              </a:rPr>
              <a:t>Tells the percentage of correct predictions the model made across all three classes (home team winning, draw, away team winning). </a:t>
            </a:r>
            <a:endParaRPr sz="1600" dirty="0">
              <a:solidFill>
                <a:srgbClr val="000000"/>
              </a:solidFill>
              <a:latin typeface="Calibri"/>
              <a:ea typeface="Calibri"/>
              <a:cs typeface="Calibri"/>
              <a:sym typeface="Calibri"/>
            </a:endParaRPr>
          </a:p>
          <a:p>
            <a:pPr marL="742950" lvl="1" indent="-285750">
              <a:lnSpc>
                <a:spcPct val="98181"/>
              </a:lnSpc>
              <a:spcBef>
                <a:spcPts val="500"/>
              </a:spcBef>
            </a:pPr>
            <a:r>
              <a:rPr lang="en" sz="1600" dirty="0">
                <a:solidFill>
                  <a:srgbClr val="000000"/>
                </a:solidFill>
                <a:latin typeface="Calibri"/>
                <a:ea typeface="Calibri"/>
                <a:cs typeface="Calibri"/>
                <a:sym typeface="Calibri"/>
              </a:rPr>
              <a:t>Tell how well the  model is performing in terms of predicting the correct outcome.</a:t>
            </a:r>
            <a:endParaRPr sz="1600" dirty="0">
              <a:solidFill>
                <a:srgbClr val="000000"/>
              </a:solidFill>
              <a:latin typeface="Calibri"/>
              <a:ea typeface="Calibri"/>
              <a:cs typeface="Calibri"/>
              <a:sym typeface="Calibri"/>
            </a:endParaRPr>
          </a:p>
          <a:p>
            <a:pPr marL="742950" lvl="1" indent="-285750">
              <a:lnSpc>
                <a:spcPct val="98181"/>
              </a:lnSpc>
              <a:spcBef>
                <a:spcPts val="500"/>
              </a:spcBef>
            </a:pPr>
            <a:r>
              <a:rPr lang="en" sz="1600" dirty="0">
                <a:solidFill>
                  <a:srgbClr val="000000"/>
                </a:solidFill>
                <a:latin typeface="Calibri"/>
                <a:ea typeface="Calibri"/>
                <a:cs typeface="Calibri"/>
                <a:sym typeface="Calibri"/>
              </a:rPr>
              <a:t>Formula</a:t>
            </a:r>
          </a:p>
          <a:p>
            <a:pPr marL="457200" lvl="1" indent="0">
              <a:lnSpc>
                <a:spcPct val="98181"/>
              </a:lnSpc>
              <a:spcBef>
                <a:spcPts val="500"/>
              </a:spcBef>
              <a:buNone/>
            </a:pPr>
            <a:endParaRPr sz="1600" dirty="0">
              <a:solidFill>
                <a:srgbClr val="000000"/>
              </a:solidFill>
              <a:latin typeface="Arial"/>
              <a:ea typeface="Arial"/>
              <a:cs typeface="Arial"/>
              <a:sym typeface="Arial"/>
            </a:endParaRPr>
          </a:p>
          <a:p>
            <a:pPr marL="914400" lvl="0" indent="0" algn="just" rtl="0">
              <a:lnSpc>
                <a:spcPct val="98181"/>
              </a:lnSpc>
              <a:spcBef>
                <a:spcPts val="500"/>
              </a:spcBef>
              <a:spcAft>
                <a:spcPts val="0"/>
              </a:spcAft>
              <a:buNone/>
            </a:pPr>
            <a:r>
              <a:rPr lang="en" sz="1600" dirty="0">
                <a:solidFill>
                  <a:srgbClr val="000000"/>
                </a:solidFill>
                <a:latin typeface="Arial"/>
                <a:ea typeface="Arial"/>
                <a:cs typeface="Arial"/>
                <a:sym typeface="Arial"/>
              </a:rPr>
              <a:t>Accuracy = (True Positives + True Negatives) / (True Positives + False Positives + True Negatives + False Negatives)</a:t>
            </a:r>
            <a:endParaRPr sz="1600" dirty="0">
              <a:solidFill>
                <a:srgbClr val="000000"/>
              </a:solidFill>
              <a:latin typeface="Calibri"/>
              <a:ea typeface="Calibri"/>
              <a:cs typeface="Calibri"/>
              <a:sym typeface="Calibri"/>
            </a:endParaRPr>
          </a:p>
          <a:p>
            <a:pPr marL="0" lvl="0" indent="0" algn="l" rtl="0">
              <a:spcBef>
                <a:spcPts val="0"/>
              </a:spcBef>
              <a:spcAft>
                <a:spcPts val="1200"/>
              </a:spcAft>
              <a:buNone/>
            </a:pP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Datasets</a:t>
            </a:r>
            <a:endParaRPr dirty="0"/>
          </a:p>
        </p:txBody>
      </p:sp>
      <p:sp>
        <p:nvSpPr>
          <p:cNvPr id="302" name="Google Shape;302;p17"/>
          <p:cNvSpPr txBox="1">
            <a:spLocks noGrp="1"/>
          </p:cNvSpPr>
          <p:nvPr>
            <p:ph type="body" idx="1"/>
          </p:nvPr>
        </p:nvSpPr>
        <p:spPr>
          <a:xfrm>
            <a:off x="963300" y="1369395"/>
            <a:ext cx="7371000" cy="3004500"/>
          </a:xfrm>
          <a:prstGeom prst="rect">
            <a:avLst/>
          </a:prstGeom>
        </p:spPr>
        <p:txBody>
          <a:bodyPr spcFirstLastPara="1" wrap="square" lIns="91425" tIns="91425" rIns="91425" bIns="91425" anchor="t" anchorCtr="0">
            <a:noAutofit/>
          </a:bodyPr>
          <a:lstStyle/>
          <a:p>
            <a:pPr marL="171450" indent="-171450">
              <a:lnSpc>
                <a:spcPct val="98181"/>
              </a:lnSpc>
              <a:spcBef>
                <a:spcPts val="1000"/>
              </a:spcBef>
            </a:pPr>
            <a:r>
              <a:rPr lang="en" sz="1600" dirty="0" err="1">
                <a:solidFill>
                  <a:srgbClr val="0260BF"/>
                </a:solidFill>
                <a:latin typeface="Calibri" panose="020F0502020204030204" pitchFamily="34" charset="0"/>
                <a:ea typeface="Calibri"/>
                <a:cs typeface="Calibri" panose="020F0502020204030204" pitchFamily="34" charset="0"/>
                <a:sym typeface="Calibri"/>
              </a:rPr>
              <a:t>Football.co.uk</a:t>
            </a:r>
            <a:endParaRPr sz="1600" dirty="0">
              <a:solidFill>
                <a:srgbClr val="0260BF"/>
              </a:solidFill>
              <a:latin typeface="Calibri" panose="020F0502020204030204" pitchFamily="34" charset="0"/>
              <a:ea typeface="Calibri"/>
              <a:cs typeface="Calibri" panose="020F0502020204030204" pitchFamily="34" charset="0"/>
              <a:sym typeface="Calibri"/>
            </a:endParaRPr>
          </a:p>
          <a:p>
            <a:pPr marL="628650" lvl="1" indent="-171450">
              <a:lnSpc>
                <a:spcPct val="98181"/>
              </a:lnSpc>
              <a:spcBef>
                <a:spcPts val="500"/>
              </a:spcBef>
            </a:pPr>
            <a:r>
              <a:rPr lang="en" sz="1600" dirty="0">
                <a:solidFill>
                  <a:srgbClr val="000000"/>
                </a:solidFill>
                <a:latin typeface="Calibri" panose="020F0502020204030204" pitchFamily="34" charset="0"/>
                <a:ea typeface="Calibri"/>
                <a:cs typeface="Calibri" panose="020F0502020204030204" pitchFamily="34" charset="0"/>
                <a:sym typeface="Calibri"/>
              </a:rPr>
              <a:t>Includes variables such as location of the team, betting odds by different betting providers, and match scores</a:t>
            </a:r>
            <a:endParaRPr sz="1600" dirty="0">
              <a:solidFill>
                <a:srgbClr val="000000"/>
              </a:solidFill>
              <a:latin typeface="Calibri" panose="020F0502020204030204" pitchFamily="34" charset="0"/>
              <a:ea typeface="Calibri"/>
              <a:cs typeface="Calibri" panose="020F0502020204030204" pitchFamily="34" charset="0"/>
              <a:sym typeface="Calibri"/>
            </a:endParaRPr>
          </a:p>
          <a:p>
            <a:pPr marL="628650" lvl="1" indent="-171450">
              <a:lnSpc>
                <a:spcPct val="98181"/>
              </a:lnSpc>
              <a:spcBef>
                <a:spcPts val="500"/>
              </a:spcBef>
            </a:pPr>
            <a:r>
              <a:rPr lang="en" sz="1600" dirty="0">
                <a:solidFill>
                  <a:srgbClr val="000000"/>
                </a:solidFill>
                <a:latin typeface="Calibri" panose="020F0502020204030204" pitchFamily="34" charset="0"/>
                <a:ea typeface="Calibri"/>
                <a:cs typeface="Calibri" panose="020F0502020204030204" pitchFamily="34" charset="0"/>
                <a:sym typeface="Calibri"/>
              </a:rPr>
              <a:t>Total of 106 variables, and 380 rows. </a:t>
            </a:r>
            <a:endParaRPr sz="1600" dirty="0">
              <a:solidFill>
                <a:srgbClr val="000000"/>
              </a:solidFill>
              <a:latin typeface="Calibri" panose="020F0502020204030204" pitchFamily="34" charset="0"/>
              <a:ea typeface="Calibri"/>
              <a:cs typeface="Calibri" panose="020F0502020204030204" pitchFamily="34" charset="0"/>
              <a:sym typeface="Calibri"/>
            </a:endParaRPr>
          </a:p>
          <a:p>
            <a:pPr marL="171450" indent="-171450">
              <a:lnSpc>
                <a:spcPct val="98181"/>
              </a:lnSpc>
              <a:spcBef>
                <a:spcPts val="1000"/>
              </a:spcBef>
            </a:pPr>
            <a:r>
              <a:rPr lang="en" sz="1600" dirty="0" err="1">
                <a:solidFill>
                  <a:srgbClr val="0260BF"/>
                </a:solidFill>
                <a:latin typeface="Calibri" panose="020F0502020204030204" pitchFamily="34" charset="0"/>
                <a:ea typeface="Calibri"/>
                <a:cs typeface="Calibri" panose="020F0502020204030204" pitchFamily="34" charset="0"/>
                <a:sym typeface="Calibri"/>
              </a:rPr>
              <a:t>FRref</a:t>
            </a:r>
            <a:endParaRPr sz="1600" dirty="0">
              <a:solidFill>
                <a:srgbClr val="0260BF"/>
              </a:solidFill>
              <a:latin typeface="Calibri" panose="020F0502020204030204" pitchFamily="34" charset="0"/>
              <a:ea typeface="Calibri"/>
              <a:cs typeface="Calibri" panose="020F0502020204030204" pitchFamily="34" charset="0"/>
              <a:sym typeface="Calibri"/>
            </a:endParaRPr>
          </a:p>
          <a:p>
            <a:pPr marL="628650" lvl="1" indent="-171450">
              <a:lnSpc>
                <a:spcPct val="98181"/>
              </a:lnSpc>
              <a:spcBef>
                <a:spcPts val="500"/>
              </a:spcBef>
            </a:pPr>
            <a:r>
              <a:rPr lang="en" sz="1600" dirty="0">
                <a:solidFill>
                  <a:srgbClr val="000000"/>
                </a:solidFill>
                <a:latin typeface="Calibri" panose="020F0502020204030204" pitchFamily="34" charset="0"/>
                <a:ea typeface="Calibri"/>
                <a:cs typeface="Calibri" panose="020F0502020204030204" pitchFamily="34" charset="0"/>
                <a:sym typeface="Calibri"/>
              </a:rPr>
              <a:t>Includes information on form of the team and expected goals</a:t>
            </a:r>
            <a:endParaRPr sz="1600" dirty="0">
              <a:solidFill>
                <a:srgbClr val="000000"/>
              </a:solidFill>
              <a:latin typeface="Calibri" panose="020F0502020204030204" pitchFamily="34" charset="0"/>
              <a:ea typeface="Calibri"/>
              <a:cs typeface="Calibri" panose="020F0502020204030204" pitchFamily="34" charset="0"/>
              <a:sym typeface="Calibri"/>
            </a:endParaRPr>
          </a:p>
          <a:p>
            <a:pPr marL="628650" lvl="1" indent="-171450">
              <a:lnSpc>
                <a:spcPct val="98181"/>
              </a:lnSpc>
              <a:spcBef>
                <a:spcPts val="500"/>
              </a:spcBef>
            </a:pPr>
            <a:r>
              <a:rPr lang="en" sz="1600" dirty="0">
                <a:solidFill>
                  <a:srgbClr val="000000"/>
                </a:solidFill>
                <a:latin typeface="Calibri" panose="020F0502020204030204" pitchFamily="34" charset="0"/>
                <a:ea typeface="Calibri"/>
                <a:cs typeface="Calibri" panose="020F0502020204030204" pitchFamily="34" charset="0"/>
                <a:sym typeface="Calibri"/>
              </a:rPr>
              <a:t>Contains a total of 14 variables and 380 rows</a:t>
            </a:r>
            <a:endParaRPr sz="1600" dirty="0">
              <a:solidFill>
                <a:srgbClr val="000000"/>
              </a:solidFill>
              <a:latin typeface="Calibri" panose="020F0502020204030204" pitchFamily="34" charset="0"/>
              <a:ea typeface="Calibri"/>
              <a:cs typeface="Calibri" panose="020F0502020204030204" pitchFamily="34" charset="0"/>
              <a:sym typeface="Calibri"/>
            </a:endParaRPr>
          </a:p>
          <a:p>
            <a:pPr marL="628650" lvl="1" indent="-171450">
              <a:lnSpc>
                <a:spcPct val="98181"/>
              </a:lnSpc>
              <a:spcBef>
                <a:spcPts val="500"/>
              </a:spcBef>
            </a:pPr>
            <a:r>
              <a:rPr lang="en" sz="1600" dirty="0">
                <a:solidFill>
                  <a:srgbClr val="000000"/>
                </a:solidFill>
                <a:latin typeface="Calibri" panose="020F0502020204030204" pitchFamily="34" charset="0"/>
                <a:ea typeface="Calibri"/>
                <a:cs typeface="Calibri" panose="020F0502020204030204" pitchFamily="34" charset="0"/>
                <a:sym typeface="Calibri"/>
              </a:rPr>
              <a:t>Downloaded using filters: Clubs &gt; Premier League &gt; Scores and Fixtures</a:t>
            </a:r>
            <a:endParaRPr sz="1600" dirty="0">
              <a:solidFill>
                <a:srgbClr val="000000"/>
              </a:solidFill>
              <a:latin typeface="Calibri" panose="020F0502020204030204" pitchFamily="34" charset="0"/>
              <a:ea typeface="Calibri"/>
              <a:cs typeface="Calibri" panose="020F0502020204030204" pitchFamily="34" charset="0"/>
              <a:sym typeface="Calibri"/>
            </a:endParaRPr>
          </a:p>
          <a:p>
            <a:pPr marL="171450" indent="-171450">
              <a:lnSpc>
                <a:spcPct val="98181"/>
              </a:lnSpc>
              <a:spcBef>
                <a:spcPts val="1000"/>
              </a:spcBef>
            </a:pPr>
            <a:r>
              <a:rPr lang="en" sz="1600" dirty="0" err="1">
                <a:solidFill>
                  <a:srgbClr val="0260BF"/>
                </a:solidFill>
                <a:latin typeface="Calibri" panose="020F0502020204030204" pitchFamily="34" charset="0"/>
                <a:ea typeface="Calibri"/>
                <a:cs typeface="Calibri" panose="020F0502020204030204" pitchFamily="34" charset="0"/>
                <a:sym typeface="Calibri"/>
              </a:rPr>
              <a:t>Transfermarkt</a:t>
            </a:r>
            <a:endParaRPr sz="1600" dirty="0">
              <a:solidFill>
                <a:srgbClr val="0260BF"/>
              </a:solidFill>
              <a:latin typeface="Calibri" panose="020F0502020204030204" pitchFamily="34" charset="0"/>
              <a:ea typeface="Calibri"/>
              <a:cs typeface="Calibri" panose="020F0502020204030204" pitchFamily="34" charset="0"/>
              <a:sym typeface="Calibri"/>
            </a:endParaRPr>
          </a:p>
          <a:p>
            <a:pPr marL="628650" lvl="1" indent="-171450">
              <a:lnSpc>
                <a:spcPct val="98181"/>
              </a:lnSpc>
              <a:spcBef>
                <a:spcPts val="500"/>
              </a:spcBef>
            </a:pPr>
            <a:r>
              <a:rPr lang="en" sz="1600" dirty="0">
                <a:solidFill>
                  <a:srgbClr val="000000"/>
                </a:solidFill>
                <a:latin typeface="Calibri" panose="020F0502020204030204" pitchFamily="34" charset="0"/>
                <a:ea typeface="Calibri"/>
                <a:cs typeface="Calibri" panose="020F0502020204030204" pitchFamily="34" charset="0"/>
                <a:sym typeface="Calibri"/>
              </a:rPr>
              <a:t>Contains Information on team average and total market values </a:t>
            </a:r>
            <a:endParaRPr sz="1600" dirty="0">
              <a:solidFill>
                <a:srgbClr val="000000"/>
              </a:solidFill>
              <a:latin typeface="Calibri" panose="020F0502020204030204" pitchFamily="34" charset="0"/>
              <a:ea typeface="Calibri"/>
              <a:cs typeface="Calibri" panose="020F0502020204030204" pitchFamily="34" charset="0"/>
              <a:sym typeface="Calibri"/>
            </a:endParaRPr>
          </a:p>
          <a:p>
            <a:pPr marL="628650" lvl="1" indent="-171450">
              <a:lnSpc>
                <a:spcPct val="98181"/>
              </a:lnSpc>
              <a:spcBef>
                <a:spcPts val="500"/>
              </a:spcBef>
            </a:pPr>
            <a:r>
              <a:rPr lang="en" sz="1600" dirty="0">
                <a:solidFill>
                  <a:srgbClr val="000000"/>
                </a:solidFill>
                <a:latin typeface="Calibri" panose="020F0502020204030204" pitchFamily="34" charset="0"/>
                <a:ea typeface="Calibri"/>
                <a:cs typeface="Calibri" panose="020F0502020204030204" pitchFamily="34" charset="0"/>
                <a:sym typeface="Calibri"/>
              </a:rPr>
              <a:t>Includes total of 6 variables and 20 rows for each season</a:t>
            </a:r>
            <a:endParaRPr sz="1600" dirty="0">
              <a:solidFill>
                <a:srgbClr val="000000"/>
              </a:solidFill>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1200"/>
              </a:spcAft>
              <a:buNone/>
            </a:pPr>
            <a:endParaRPr sz="16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Processing and Engineering Pipeline</a:t>
            </a:r>
            <a:endParaRPr dirty="0"/>
          </a:p>
        </p:txBody>
      </p:sp>
      <p:sp>
        <p:nvSpPr>
          <p:cNvPr id="308" name="Google Shape;308;p18"/>
          <p:cNvSpPr txBox="1">
            <a:spLocks noGrp="1"/>
          </p:cNvSpPr>
          <p:nvPr>
            <p:ph type="body" idx="1"/>
          </p:nvPr>
        </p:nvSpPr>
        <p:spPr>
          <a:xfrm>
            <a:off x="1071485" y="1211306"/>
            <a:ext cx="3817976" cy="572834"/>
          </a:xfrm>
          <a:prstGeom prst="rect">
            <a:avLst/>
          </a:prstGeom>
        </p:spPr>
        <p:txBody>
          <a:bodyPr spcFirstLastPara="1" wrap="square" lIns="91425" tIns="91425" rIns="91425" bIns="91425" anchor="t" anchorCtr="0">
            <a:normAutofit/>
          </a:bodyPr>
          <a:lstStyle/>
          <a:p>
            <a:pPr marL="0" lvl="0" indent="0" algn="l" rtl="0">
              <a:lnSpc>
                <a:spcPct val="98181"/>
              </a:lnSpc>
              <a:spcBef>
                <a:spcPts val="500"/>
              </a:spcBef>
              <a:spcAft>
                <a:spcPts val="0"/>
              </a:spcAft>
              <a:buNone/>
            </a:pPr>
            <a:r>
              <a:rPr lang="en" sz="1800" dirty="0">
                <a:solidFill>
                  <a:srgbClr val="000000"/>
                </a:solidFill>
                <a:latin typeface="Arial"/>
                <a:ea typeface="Arial"/>
                <a:cs typeface="Arial"/>
                <a:sym typeface="Arial"/>
              </a:rPr>
              <a:t>•</a:t>
            </a:r>
            <a:r>
              <a:rPr lang="en" sz="1800" dirty="0">
                <a:solidFill>
                  <a:srgbClr val="000000"/>
                </a:solidFill>
                <a:latin typeface="Calibri"/>
                <a:ea typeface="Calibri"/>
                <a:cs typeface="Calibri"/>
                <a:sym typeface="Calibri"/>
              </a:rPr>
              <a:t>Dropping empty rows</a:t>
            </a:r>
            <a:endParaRPr sz="1800" dirty="0">
              <a:solidFill>
                <a:srgbClr val="000000"/>
              </a:solidFill>
              <a:latin typeface="Calibri"/>
              <a:ea typeface="Calibri"/>
              <a:cs typeface="Calibri"/>
              <a:sym typeface="Calibri"/>
            </a:endParaRPr>
          </a:p>
        </p:txBody>
      </p:sp>
      <p:graphicFrame>
        <p:nvGraphicFramePr>
          <p:cNvPr id="309" name="Google Shape;309;p18"/>
          <p:cNvGraphicFramePr/>
          <p:nvPr>
            <p:extLst>
              <p:ext uri="{D42A27DB-BD31-4B8C-83A1-F6EECF244321}">
                <p14:modId xmlns:p14="http://schemas.microsoft.com/office/powerpoint/2010/main" val="2824397646"/>
              </p:ext>
            </p:extLst>
          </p:nvPr>
        </p:nvGraphicFramePr>
        <p:xfrm>
          <a:off x="1222744" y="2074966"/>
          <a:ext cx="2787304" cy="2941320"/>
        </p:xfrm>
        <a:graphic>
          <a:graphicData uri="http://schemas.openxmlformats.org/drawingml/2006/table">
            <a:tbl>
              <a:tblPr>
                <a:tableStyleId>{D03447BB-5D67-496B-8E87-E561075AD55C}</a:tableStyleId>
              </a:tblPr>
              <a:tblGrid>
                <a:gridCol w="838164">
                  <a:extLst>
                    <a:ext uri="{9D8B030D-6E8A-4147-A177-3AD203B41FA5}">
                      <a16:colId xmlns:a16="http://schemas.microsoft.com/office/drawing/2014/main" val="20000"/>
                    </a:ext>
                  </a:extLst>
                </a:gridCol>
                <a:gridCol w="838164">
                  <a:extLst>
                    <a:ext uri="{9D8B030D-6E8A-4147-A177-3AD203B41FA5}">
                      <a16:colId xmlns:a16="http://schemas.microsoft.com/office/drawing/2014/main" val="20001"/>
                    </a:ext>
                  </a:extLst>
                </a:gridCol>
                <a:gridCol w="838164">
                  <a:extLst>
                    <a:ext uri="{9D8B030D-6E8A-4147-A177-3AD203B41FA5}">
                      <a16:colId xmlns:a16="http://schemas.microsoft.com/office/drawing/2014/main" val="20003"/>
                    </a:ext>
                  </a:extLst>
                </a:gridCol>
                <a:gridCol w="272812">
                  <a:extLst>
                    <a:ext uri="{9D8B030D-6E8A-4147-A177-3AD203B41FA5}">
                      <a16:colId xmlns:a16="http://schemas.microsoft.com/office/drawing/2014/main" val="20004"/>
                    </a:ext>
                  </a:extLst>
                </a:gridCol>
              </a:tblGrid>
              <a:tr h="294132">
                <a:tc>
                  <a:txBody>
                    <a:bodyPr/>
                    <a:lstStyle/>
                    <a:p>
                      <a:pPr marL="0" lvl="0" indent="0" algn="l" rtl="0">
                        <a:lnSpc>
                          <a:spcPct val="100000"/>
                        </a:lnSpc>
                        <a:spcBef>
                          <a:spcPts val="0"/>
                        </a:spcBef>
                        <a:spcAft>
                          <a:spcPts val="0"/>
                        </a:spcAft>
                        <a:buNone/>
                      </a:pPr>
                      <a:r>
                        <a:rPr lang="en" sz="1100" dirty="0"/>
                        <a:t>Day</a:t>
                      </a:r>
                      <a:endParaRPr sz="1100" dirty="0"/>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l" rtl="0">
                        <a:lnSpc>
                          <a:spcPct val="100000"/>
                        </a:lnSpc>
                        <a:spcBef>
                          <a:spcPts val="0"/>
                        </a:spcBef>
                        <a:spcAft>
                          <a:spcPts val="0"/>
                        </a:spcAft>
                        <a:buNone/>
                      </a:pPr>
                      <a:r>
                        <a:rPr lang="en" sz="1100"/>
                        <a:t>Date</a:t>
                      </a:r>
                      <a:endParaRPr sz="1100"/>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l" rtl="0">
                        <a:lnSpc>
                          <a:spcPct val="100000"/>
                        </a:lnSpc>
                        <a:spcBef>
                          <a:spcPts val="0"/>
                        </a:spcBef>
                        <a:spcAft>
                          <a:spcPts val="0"/>
                        </a:spcAft>
                        <a:buNone/>
                      </a:pPr>
                      <a:r>
                        <a:rPr lang="en" sz="1100" dirty="0"/>
                        <a:t>Home</a:t>
                      </a:r>
                      <a:endParaRPr sz="1100" dirty="0"/>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lvl="0" indent="0" algn="l" rtl="0">
                        <a:lnSpc>
                          <a:spcPct val="100000"/>
                        </a:lnSpc>
                        <a:spcBef>
                          <a:spcPts val="0"/>
                        </a:spcBef>
                        <a:spcAft>
                          <a:spcPts val="0"/>
                        </a:spcAft>
                        <a:buNone/>
                      </a:pPr>
                      <a:r>
                        <a:rPr lang="en" sz="1100" dirty="0" err="1"/>
                        <a:t>xG</a:t>
                      </a:r>
                      <a:endParaRPr sz="1100" dirty="0"/>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294132">
                <a:tc>
                  <a:txBody>
                    <a:bodyPr/>
                    <a:lstStyle/>
                    <a:p>
                      <a:pPr marL="0" lvl="0" indent="0" algn="l" rtl="0">
                        <a:lnSpc>
                          <a:spcPct val="100000"/>
                        </a:lnSpc>
                        <a:spcBef>
                          <a:spcPts val="0"/>
                        </a:spcBef>
                        <a:spcAft>
                          <a:spcPts val="0"/>
                        </a:spcAft>
                        <a:buNone/>
                      </a:pPr>
                      <a:r>
                        <a:rPr lang="en" sz="1100">
                          <a:solidFill>
                            <a:schemeClr val="bg2">
                              <a:lumMod val="50000"/>
                            </a:schemeClr>
                          </a:solidFill>
                        </a:rPr>
                        <a:t>Sun</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dirty="0">
                          <a:solidFill>
                            <a:schemeClr val="bg2">
                              <a:lumMod val="50000"/>
                            </a:schemeClr>
                          </a:solidFill>
                        </a:rPr>
                        <a:t>2/14/21</a:t>
                      </a: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dirty="0">
                          <a:solidFill>
                            <a:schemeClr val="bg2">
                              <a:lumMod val="50000"/>
                            </a:schemeClr>
                          </a:solidFill>
                        </a:rPr>
                        <a:t>Everton</a:t>
                      </a: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a:solidFill>
                            <a:schemeClr val="bg2">
                              <a:lumMod val="50000"/>
                            </a:schemeClr>
                          </a:solidFill>
                        </a:rPr>
                        <a:t>0.3</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4132">
                <a:tc>
                  <a:txBody>
                    <a:bodyPr/>
                    <a:lstStyle/>
                    <a:p>
                      <a:pPr marL="0" lvl="0" indent="0" algn="l" rtl="0">
                        <a:lnSpc>
                          <a:spcPct val="100000"/>
                        </a:lnSpc>
                        <a:spcBef>
                          <a:spcPts val="0"/>
                        </a:spcBef>
                        <a:spcAft>
                          <a:spcPts val="0"/>
                        </a:spcAft>
                        <a:buNone/>
                      </a:pPr>
                      <a:r>
                        <a:rPr lang="en" sz="1100" dirty="0">
                          <a:solidFill>
                            <a:schemeClr val="bg2">
                              <a:lumMod val="50000"/>
                            </a:schemeClr>
                          </a:solidFill>
                        </a:rPr>
                        <a:t>Mon</a:t>
                      </a: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a:solidFill>
                            <a:schemeClr val="bg2">
                              <a:lumMod val="50000"/>
                            </a:schemeClr>
                          </a:solidFill>
                        </a:rPr>
                        <a:t>2/15/21</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a:solidFill>
                            <a:schemeClr val="bg2">
                              <a:lumMod val="50000"/>
                            </a:schemeClr>
                          </a:solidFill>
                        </a:rPr>
                        <a:t>West Ham</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dirty="0">
                          <a:solidFill>
                            <a:schemeClr val="bg2">
                              <a:lumMod val="50000"/>
                            </a:schemeClr>
                          </a:solidFill>
                        </a:rPr>
                        <a:t>1.9</a:t>
                      </a: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132">
                <a:tc>
                  <a:txBody>
                    <a:bodyPr/>
                    <a:lstStyle/>
                    <a:p>
                      <a:pPr marL="0" lvl="0" indent="0" algn="l" rtl="0">
                        <a:lnSpc>
                          <a:spcPct val="100000"/>
                        </a:lnSpc>
                        <a:spcBef>
                          <a:spcPts val="0"/>
                        </a:spcBef>
                        <a:spcAft>
                          <a:spcPts val="0"/>
                        </a:spcAft>
                        <a:buNone/>
                      </a:pPr>
                      <a:r>
                        <a:rPr lang="en" sz="1100">
                          <a:solidFill>
                            <a:schemeClr val="bg2">
                              <a:lumMod val="50000"/>
                            </a:schemeClr>
                          </a:solidFill>
                        </a:rPr>
                        <a:t>Mon</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a:solidFill>
                            <a:schemeClr val="bg2">
                              <a:lumMod val="50000"/>
                            </a:schemeClr>
                          </a:solidFill>
                        </a:rPr>
                        <a:t>2/15/21</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dirty="0">
                          <a:solidFill>
                            <a:schemeClr val="bg2">
                              <a:lumMod val="50000"/>
                            </a:schemeClr>
                          </a:solidFill>
                        </a:rPr>
                        <a:t>Chelsea</a:t>
                      </a: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a:solidFill>
                            <a:schemeClr val="bg2">
                              <a:lumMod val="50000"/>
                            </a:schemeClr>
                          </a:solidFill>
                        </a:rPr>
                        <a:t>2.2</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4132">
                <a:tc>
                  <a:txBody>
                    <a:bodyPr/>
                    <a:lstStyle/>
                    <a:p>
                      <a:pPr marL="0" lvl="0" indent="0" algn="l" rtl="0">
                        <a:lnSpc>
                          <a:spcPct val="100000"/>
                        </a:lnSpc>
                        <a:spcBef>
                          <a:spcPts val="0"/>
                        </a:spcBef>
                        <a:spcAft>
                          <a:spcPts val="0"/>
                        </a:spcAft>
                        <a:buNone/>
                      </a:pP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4132">
                <a:tc>
                  <a:txBody>
                    <a:bodyPr/>
                    <a:lstStyle/>
                    <a:p>
                      <a:pPr marL="0" lvl="0" indent="0" algn="l" rtl="0">
                        <a:lnSpc>
                          <a:spcPct val="100000"/>
                        </a:lnSpc>
                        <a:spcBef>
                          <a:spcPts val="0"/>
                        </a:spcBef>
                        <a:spcAft>
                          <a:spcPts val="0"/>
                        </a:spcAft>
                        <a:buNone/>
                      </a:pPr>
                      <a:r>
                        <a:rPr lang="en" sz="1100">
                          <a:solidFill>
                            <a:schemeClr val="bg2">
                              <a:lumMod val="50000"/>
                            </a:schemeClr>
                          </a:solidFill>
                        </a:rPr>
                        <a:t>Wed</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a:solidFill>
                            <a:schemeClr val="bg2">
                              <a:lumMod val="50000"/>
                            </a:schemeClr>
                          </a:solidFill>
                        </a:rPr>
                        <a:t>2/17/21</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a:solidFill>
                            <a:schemeClr val="bg2">
                              <a:lumMod val="50000"/>
                            </a:schemeClr>
                          </a:solidFill>
                        </a:rPr>
                        <a:t>Burnley</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a:solidFill>
                            <a:schemeClr val="bg2">
                              <a:lumMod val="50000"/>
                            </a:schemeClr>
                          </a:solidFill>
                        </a:rPr>
                        <a:t>0.9</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4132">
                <a:tc>
                  <a:txBody>
                    <a:bodyPr/>
                    <a:lstStyle/>
                    <a:p>
                      <a:pPr marL="0" lvl="0" indent="0" algn="l" rtl="0">
                        <a:lnSpc>
                          <a:spcPct val="100000"/>
                        </a:lnSpc>
                        <a:spcBef>
                          <a:spcPts val="0"/>
                        </a:spcBef>
                        <a:spcAft>
                          <a:spcPts val="0"/>
                        </a:spcAft>
                        <a:buNone/>
                      </a:pP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4132">
                <a:tc>
                  <a:txBody>
                    <a:bodyPr/>
                    <a:lstStyle/>
                    <a:p>
                      <a:pPr marL="0" lvl="0" indent="0" algn="l" rtl="0">
                        <a:lnSpc>
                          <a:spcPct val="100000"/>
                        </a:lnSpc>
                        <a:spcBef>
                          <a:spcPts val="0"/>
                        </a:spcBef>
                        <a:spcAft>
                          <a:spcPts val="0"/>
                        </a:spcAft>
                        <a:buNone/>
                      </a:pPr>
                      <a:r>
                        <a:rPr lang="en" sz="1100">
                          <a:solidFill>
                            <a:schemeClr val="bg2">
                              <a:lumMod val="50000"/>
                            </a:schemeClr>
                          </a:solidFill>
                        </a:rPr>
                        <a:t>Wed</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dirty="0">
                          <a:solidFill>
                            <a:schemeClr val="bg2">
                              <a:lumMod val="50000"/>
                            </a:schemeClr>
                          </a:solidFill>
                        </a:rPr>
                        <a:t>2/17/21</a:t>
                      </a: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a:solidFill>
                            <a:schemeClr val="bg2">
                              <a:lumMod val="50000"/>
                            </a:schemeClr>
                          </a:solidFill>
                        </a:rPr>
                        <a:t>Everton</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dirty="0">
                          <a:solidFill>
                            <a:schemeClr val="bg2">
                              <a:lumMod val="50000"/>
                            </a:schemeClr>
                          </a:solidFill>
                        </a:rPr>
                        <a:t>1</a:t>
                      </a: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4132">
                <a:tc>
                  <a:txBody>
                    <a:bodyPr/>
                    <a:lstStyle/>
                    <a:p>
                      <a:pPr marL="0" lvl="0" indent="0" algn="l" rtl="0">
                        <a:lnSpc>
                          <a:spcPct val="100000"/>
                        </a:lnSpc>
                        <a:spcBef>
                          <a:spcPts val="0"/>
                        </a:spcBef>
                        <a:spcAft>
                          <a:spcPts val="0"/>
                        </a:spcAft>
                        <a:buNone/>
                      </a:pP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4132">
                <a:tc>
                  <a:txBody>
                    <a:bodyPr/>
                    <a:lstStyle/>
                    <a:p>
                      <a:pPr marL="0" lvl="0" indent="0" algn="l" rtl="0">
                        <a:lnSpc>
                          <a:spcPct val="100000"/>
                        </a:lnSpc>
                        <a:spcBef>
                          <a:spcPts val="0"/>
                        </a:spcBef>
                        <a:spcAft>
                          <a:spcPts val="0"/>
                        </a:spcAft>
                        <a:buNone/>
                      </a:pPr>
                      <a:r>
                        <a:rPr lang="en" sz="1100">
                          <a:solidFill>
                            <a:schemeClr val="bg2">
                              <a:lumMod val="50000"/>
                            </a:schemeClr>
                          </a:solidFill>
                        </a:rPr>
                        <a:t>Fri</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a:solidFill>
                            <a:schemeClr val="bg2">
                              <a:lumMod val="50000"/>
                            </a:schemeClr>
                          </a:solidFill>
                        </a:rPr>
                        <a:t>2/19/21</a:t>
                      </a:r>
                      <a:endParaRPr sz="110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dirty="0">
                          <a:solidFill>
                            <a:schemeClr val="bg2">
                              <a:lumMod val="50000"/>
                            </a:schemeClr>
                          </a:solidFill>
                        </a:rPr>
                        <a:t>Wolves</a:t>
                      </a: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lvl="0" indent="0" algn="l" rtl="0">
                        <a:lnSpc>
                          <a:spcPct val="100000"/>
                        </a:lnSpc>
                        <a:spcBef>
                          <a:spcPts val="0"/>
                        </a:spcBef>
                        <a:spcAft>
                          <a:spcPts val="0"/>
                        </a:spcAft>
                        <a:buNone/>
                      </a:pPr>
                      <a:r>
                        <a:rPr lang="en" sz="1100" dirty="0">
                          <a:solidFill>
                            <a:schemeClr val="bg2">
                              <a:lumMod val="50000"/>
                            </a:schemeClr>
                          </a:solidFill>
                        </a:rPr>
                        <a:t>0.6</a:t>
                      </a:r>
                      <a:endParaRPr sz="1100" dirty="0">
                        <a:solidFill>
                          <a:schemeClr val="bg2">
                            <a:lumMod val="50000"/>
                          </a:schemeClr>
                        </a:solidFill>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
        <p:nvSpPr>
          <p:cNvPr id="5" name="Google Shape;308;p18">
            <a:extLst>
              <a:ext uri="{FF2B5EF4-FFF2-40B4-BE49-F238E27FC236}">
                <a16:creationId xmlns:a16="http://schemas.microsoft.com/office/drawing/2014/main" id="{C3E0FA15-1850-9952-6439-F1B3172AE1F8}"/>
              </a:ext>
            </a:extLst>
          </p:cNvPr>
          <p:cNvSpPr txBox="1">
            <a:spLocks/>
          </p:cNvSpPr>
          <p:nvPr/>
        </p:nvSpPr>
        <p:spPr>
          <a:xfrm>
            <a:off x="4657146" y="1211306"/>
            <a:ext cx="4020206" cy="107682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0" indent="0">
              <a:buFont typeface="Nunito"/>
              <a:buNone/>
            </a:pPr>
            <a:r>
              <a:rPr lang="en-PH" sz="1800" dirty="0">
                <a:solidFill>
                  <a:srgbClr val="000000"/>
                </a:solidFill>
                <a:latin typeface="Arial"/>
                <a:ea typeface="Arial"/>
                <a:cs typeface="Arial"/>
                <a:sym typeface="Arial"/>
              </a:rPr>
              <a:t>•</a:t>
            </a:r>
            <a:r>
              <a:rPr lang="en-PH" sz="1800" dirty="0">
                <a:solidFill>
                  <a:srgbClr val="000000"/>
                </a:solidFill>
                <a:latin typeface="Calibri"/>
                <a:ea typeface="Calibri"/>
                <a:cs typeface="Calibri"/>
                <a:sym typeface="Calibri"/>
              </a:rPr>
              <a:t>Removing symbols and abbreviations</a:t>
            </a:r>
          </a:p>
          <a:p>
            <a:pPr marL="0" indent="0">
              <a:buFont typeface="Nunito"/>
              <a:buNone/>
            </a:pPr>
            <a:r>
              <a:rPr lang="en-PH" sz="1800" dirty="0">
                <a:solidFill>
                  <a:srgbClr val="000000"/>
                </a:solidFill>
                <a:latin typeface="Arial"/>
                <a:ea typeface="Arial"/>
                <a:cs typeface="Arial"/>
                <a:sym typeface="Arial"/>
              </a:rPr>
              <a:t>•</a:t>
            </a:r>
            <a:r>
              <a:rPr lang="en-PH" sz="1800" dirty="0">
                <a:solidFill>
                  <a:srgbClr val="000000"/>
                </a:solidFill>
                <a:latin typeface="Calibri"/>
                <a:ea typeface="Calibri"/>
                <a:cs typeface="Calibri"/>
                <a:sym typeface="Calibri"/>
              </a:rPr>
              <a:t>Ensuring measurement uniformity</a:t>
            </a:r>
          </a:p>
          <a:p>
            <a:pPr marL="0" indent="0">
              <a:spcAft>
                <a:spcPts val="1200"/>
              </a:spcAft>
              <a:buFont typeface="Nunito"/>
              <a:buNone/>
            </a:pPr>
            <a:endParaRPr lang="en-PH" sz="1800" dirty="0"/>
          </a:p>
        </p:txBody>
      </p:sp>
      <p:graphicFrame>
        <p:nvGraphicFramePr>
          <p:cNvPr id="6" name="Google Shape;309;p18">
            <a:extLst>
              <a:ext uri="{FF2B5EF4-FFF2-40B4-BE49-F238E27FC236}">
                <a16:creationId xmlns:a16="http://schemas.microsoft.com/office/drawing/2014/main" id="{E01D1874-6070-AB66-03B6-6E6BFA287753}"/>
              </a:ext>
            </a:extLst>
          </p:cNvPr>
          <p:cNvGraphicFramePr/>
          <p:nvPr>
            <p:extLst>
              <p:ext uri="{D42A27DB-BD31-4B8C-83A1-F6EECF244321}">
                <p14:modId xmlns:p14="http://schemas.microsoft.com/office/powerpoint/2010/main" val="1367717144"/>
              </p:ext>
            </p:extLst>
          </p:nvPr>
        </p:nvGraphicFramePr>
        <p:xfrm>
          <a:off x="4657146" y="2074966"/>
          <a:ext cx="3625467" cy="2941320"/>
        </p:xfrm>
        <a:graphic>
          <a:graphicData uri="http://schemas.openxmlformats.org/drawingml/2006/table">
            <a:tbl>
              <a:tblPr>
                <a:tableStyleId>{D03447BB-5D67-496B-8E87-E561075AD55C}</a:tableStyleId>
              </a:tblPr>
              <a:tblGrid>
                <a:gridCol w="1095703">
                  <a:extLst>
                    <a:ext uri="{9D8B030D-6E8A-4147-A177-3AD203B41FA5}">
                      <a16:colId xmlns:a16="http://schemas.microsoft.com/office/drawing/2014/main" val="20000"/>
                    </a:ext>
                  </a:extLst>
                </a:gridCol>
                <a:gridCol w="551793">
                  <a:extLst>
                    <a:ext uri="{9D8B030D-6E8A-4147-A177-3AD203B41FA5}">
                      <a16:colId xmlns:a16="http://schemas.microsoft.com/office/drawing/2014/main" val="20001"/>
                    </a:ext>
                  </a:extLst>
                </a:gridCol>
                <a:gridCol w="567559">
                  <a:extLst>
                    <a:ext uri="{9D8B030D-6E8A-4147-A177-3AD203B41FA5}">
                      <a16:colId xmlns:a16="http://schemas.microsoft.com/office/drawing/2014/main" val="20002"/>
                    </a:ext>
                  </a:extLst>
                </a:gridCol>
                <a:gridCol w="646386">
                  <a:extLst>
                    <a:ext uri="{9D8B030D-6E8A-4147-A177-3AD203B41FA5}">
                      <a16:colId xmlns:a16="http://schemas.microsoft.com/office/drawing/2014/main" val="20003"/>
                    </a:ext>
                  </a:extLst>
                </a:gridCol>
                <a:gridCol w="764026">
                  <a:extLst>
                    <a:ext uri="{9D8B030D-6E8A-4147-A177-3AD203B41FA5}">
                      <a16:colId xmlns:a16="http://schemas.microsoft.com/office/drawing/2014/main" val="20004"/>
                    </a:ext>
                  </a:extLst>
                </a:gridCol>
              </a:tblGrid>
              <a:tr h="385529">
                <a:tc>
                  <a:txBody>
                    <a:bodyPr/>
                    <a:lstStyle/>
                    <a:p>
                      <a:r>
                        <a:rPr lang="en-PH" sz="1100" b="1">
                          <a:solidFill>
                            <a:schemeClr val="bg1"/>
                          </a:solidFill>
                          <a:effectLst/>
                          <a:latin typeface="+mn-lt"/>
                        </a:rPr>
                        <a:t>Team</a:t>
                      </a:r>
                      <a:endParaRPr lang="en-PH" sz="1100">
                        <a:solidFill>
                          <a:schemeClr val="bg1"/>
                        </a:solidFill>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PH" sz="1100" b="1" dirty="0">
                          <a:solidFill>
                            <a:schemeClr val="bg1"/>
                          </a:solidFill>
                          <a:effectLst/>
                          <a:latin typeface="+mn-lt"/>
                        </a:rPr>
                        <a:t>Squad</a:t>
                      </a:r>
                      <a:endParaRPr lang="en-PH" sz="1100" dirty="0">
                        <a:solidFill>
                          <a:schemeClr val="bg1"/>
                        </a:solidFill>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PH" sz="1100" b="1" dirty="0" err="1">
                          <a:solidFill>
                            <a:schemeClr val="bg1"/>
                          </a:solidFill>
                          <a:effectLst/>
                          <a:latin typeface="+mn-lt"/>
                        </a:rPr>
                        <a:t>AvgAge</a:t>
                      </a:r>
                      <a:endParaRPr lang="en-PH" sz="1100" dirty="0">
                        <a:solidFill>
                          <a:schemeClr val="bg1"/>
                        </a:solidFill>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PH" sz="1100" b="1" dirty="0" err="1">
                          <a:solidFill>
                            <a:schemeClr val="bg1"/>
                          </a:solidFill>
                          <a:effectLst/>
                          <a:latin typeface="+mn-lt"/>
                        </a:rPr>
                        <a:t>AvgMV</a:t>
                      </a:r>
                      <a:endParaRPr lang="en-PH" sz="1100" dirty="0">
                        <a:solidFill>
                          <a:schemeClr val="bg1"/>
                        </a:solidFill>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PH" sz="1100" b="1" dirty="0" err="1">
                          <a:solidFill>
                            <a:schemeClr val="bg1"/>
                          </a:solidFill>
                          <a:effectLst/>
                          <a:latin typeface="+mn-lt"/>
                        </a:rPr>
                        <a:t>TotalMVH</a:t>
                      </a:r>
                      <a:endParaRPr lang="en-PH" sz="1100" dirty="0">
                        <a:solidFill>
                          <a:schemeClr val="bg1"/>
                        </a:solidFill>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0"/>
                  </a:ext>
                </a:extLst>
              </a:tr>
              <a:tr h="228462">
                <a:tc>
                  <a:txBody>
                    <a:bodyPr/>
                    <a:lstStyle/>
                    <a:p>
                      <a:r>
                        <a:rPr lang="en-PH" sz="1100" b="0">
                          <a:solidFill>
                            <a:srgbClr val="000000"/>
                          </a:solidFill>
                          <a:effectLst/>
                          <a:latin typeface="+mn-lt"/>
                        </a:rPr>
                        <a:t>Manchester City</a:t>
                      </a:r>
                      <a:endParaRPr lang="en-PH" sz="1100" b="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39</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24.3</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€25.74m</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€1.00bn</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28462">
                <a:tc>
                  <a:txBody>
                    <a:bodyPr/>
                    <a:lstStyle/>
                    <a:p>
                      <a:r>
                        <a:rPr lang="en-PH" sz="1100" b="0">
                          <a:solidFill>
                            <a:srgbClr val="000000"/>
                          </a:solidFill>
                          <a:effectLst/>
                          <a:latin typeface="+mn-lt"/>
                        </a:rPr>
                        <a:t>Liverpool FC</a:t>
                      </a:r>
                      <a:endParaRPr lang="en-PH" sz="1100" b="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49</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24</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€18.75m</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€918.90m</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28462">
                <a:tc>
                  <a:txBody>
                    <a:bodyPr/>
                    <a:lstStyle/>
                    <a:p>
                      <a:r>
                        <a:rPr lang="en-PH" sz="1100" b="0" dirty="0">
                          <a:solidFill>
                            <a:srgbClr val="000000"/>
                          </a:solidFill>
                          <a:effectLst/>
                          <a:latin typeface="+mn-lt"/>
                        </a:rPr>
                        <a:t>Chelsea FC</a:t>
                      </a:r>
                      <a:endParaRPr lang="en-PH" sz="1100" b="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44</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25.1</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€20.78m</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€914.50m</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5529">
                <a:tc>
                  <a:txBody>
                    <a:bodyPr/>
                    <a:lstStyle/>
                    <a:p>
                      <a:r>
                        <a:rPr lang="en-PH" sz="1100" b="0">
                          <a:solidFill>
                            <a:srgbClr val="000000"/>
                          </a:solidFill>
                          <a:effectLst/>
                          <a:latin typeface="+mn-lt"/>
                        </a:rPr>
                        <a:t>Manchester United</a:t>
                      </a:r>
                      <a:endParaRPr lang="en-PH" sz="1100" b="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43</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25.5</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€17.89m</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€769.15m</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85529">
                <a:tc>
                  <a:txBody>
                    <a:bodyPr/>
                    <a:lstStyle/>
                    <a:p>
                      <a:r>
                        <a:rPr lang="en-PH" sz="1100" b="0">
                          <a:solidFill>
                            <a:srgbClr val="000000"/>
                          </a:solidFill>
                          <a:effectLst/>
                          <a:latin typeface="+mn-lt"/>
                        </a:rPr>
                        <a:t>Tottenham Hotspur</a:t>
                      </a:r>
                      <a:endParaRPr lang="en-PH" sz="1100" b="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45</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23.5</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€15.32m</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€689.35m</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28462">
                <a:tc>
                  <a:txBody>
                    <a:bodyPr/>
                    <a:lstStyle/>
                    <a:p>
                      <a:r>
                        <a:rPr lang="en-PH" sz="1100" b="0">
                          <a:solidFill>
                            <a:srgbClr val="000000"/>
                          </a:solidFill>
                          <a:effectLst/>
                          <a:latin typeface="+mn-lt"/>
                        </a:rPr>
                        <a:t>Arsenal FC</a:t>
                      </a:r>
                      <a:endParaRPr lang="en-PH" sz="1100" b="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41</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23.4</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€14.95m</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€613.05m</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28462">
                <a:tc>
                  <a:txBody>
                    <a:bodyPr/>
                    <a:lstStyle/>
                    <a:p>
                      <a:r>
                        <a:rPr lang="en-PH" sz="1100" b="0">
                          <a:solidFill>
                            <a:srgbClr val="000000"/>
                          </a:solidFill>
                          <a:effectLst/>
                          <a:latin typeface="+mn-lt"/>
                        </a:rPr>
                        <a:t>Leicester City</a:t>
                      </a:r>
                      <a:endParaRPr lang="en-PH" sz="1100" b="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40</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25.1</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€13.16m</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€526.55m</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28462">
                <a:tc>
                  <a:txBody>
                    <a:bodyPr/>
                    <a:lstStyle/>
                    <a:p>
                      <a:r>
                        <a:rPr lang="en-PH" sz="1100" b="0">
                          <a:solidFill>
                            <a:srgbClr val="000000"/>
                          </a:solidFill>
                          <a:effectLst/>
                          <a:latin typeface="+mn-lt"/>
                        </a:rPr>
                        <a:t>Aston Villa</a:t>
                      </a:r>
                      <a:endParaRPr lang="en-PH" sz="1100" b="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44</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24.2</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€11.09m</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€487.75m</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28462">
                <a:tc>
                  <a:txBody>
                    <a:bodyPr/>
                    <a:lstStyle/>
                    <a:p>
                      <a:r>
                        <a:rPr lang="en-PH" sz="1100" b="0" dirty="0">
                          <a:solidFill>
                            <a:srgbClr val="000000"/>
                          </a:solidFill>
                          <a:effectLst/>
                          <a:latin typeface="+mn-lt"/>
                        </a:rPr>
                        <a:t>Everton FC</a:t>
                      </a:r>
                      <a:endParaRPr lang="en-PH" sz="1100" b="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42</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25.5</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a:solidFill>
                            <a:srgbClr val="000000"/>
                          </a:solidFill>
                          <a:effectLst/>
                          <a:latin typeface="+mn-lt"/>
                        </a:rPr>
                        <a:t>€11.41m</a:t>
                      </a:r>
                      <a:endParaRPr lang="en-PH" sz="110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r>
                        <a:rPr lang="en-PH" sz="1100" dirty="0">
                          <a:solidFill>
                            <a:srgbClr val="000000"/>
                          </a:solidFill>
                          <a:effectLst/>
                          <a:latin typeface="+mn-lt"/>
                        </a:rPr>
                        <a:t>€479.05m</a:t>
                      </a:r>
                      <a:endParaRPr lang="en-PH" sz="1100" dirty="0">
                        <a:effectLst/>
                        <a:latin typeface="+mn-lt"/>
                      </a:endParaRPr>
                    </a:p>
                  </a:txBody>
                  <a:tcPr marL="38100" marR="38100" marT="38100" marB="3810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Processing and Engineering Pipeline</a:t>
            </a:r>
            <a:endParaRPr dirty="0"/>
          </a:p>
        </p:txBody>
      </p:sp>
      <p:sp>
        <p:nvSpPr>
          <p:cNvPr id="315" name="Google Shape;315;p19"/>
          <p:cNvSpPr txBox="1">
            <a:spLocks noGrp="1"/>
          </p:cNvSpPr>
          <p:nvPr>
            <p:ph type="body" idx="1"/>
          </p:nvPr>
        </p:nvSpPr>
        <p:spPr>
          <a:xfrm>
            <a:off x="870249" y="1327898"/>
            <a:ext cx="7030500" cy="1178819"/>
          </a:xfrm>
          <a:prstGeom prst="rect">
            <a:avLst/>
          </a:prstGeom>
        </p:spPr>
        <p:txBody>
          <a:bodyPr spcFirstLastPara="1" wrap="square" lIns="91425" tIns="91425" rIns="91425" bIns="91425" anchor="t" anchorCtr="0">
            <a:normAutofit/>
          </a:bodyPr>
          <a:lstStyle/>
          <a:p>
            <a:r>
              <a:rPr lang="en-PH" sz="1800" dirty="0">
                <a:effectLst/>
                <a:latin typeface="Calibri" panose="020F0502020204030204" pitchFamily="34" charset="0"/>
                <a:cs typeface="Calibri" panose="020F0502020204030204" pitchFamily="34" charset="0"/>
              </a:rPr>
              <a:t>Standardizing t</a:t>
            </a:r>
            <a:r>
              <a:rPr lang="en-PH" sz="1800" dirty="0">
                <a:latin typeface="Calibri" panose="020F0502020204030204" pitchFamily="34" charset="0"/>
                <a:cs typeface="Calibri" panose="020F0502020204030204" pitchFamily="34" charset="0"/>
              </a:rPr>
              <a:t>eam names by using fuzzy matching technique</a:t>
            </a:r>
          </a:p>
          <a:p>
            <a:pPr marL="0" lvl="0" indent="0" algn="l" rtl="0">
              <a:spcBef>
                <a:spcPts val="0"/>
              </a:spcBef>
              <a:spcAft>
                <a:spcPts val="1200"/>
              </a:spcAft>
              <a:buNone/>
            </a:pPr>
            <a:endParaRPr dirty="0"/>
          </a:p>
        </p:txBody>
      </p:sp>
      <p:graphicFrame>
        <p:nvGraphicFramePr>
          <p:cNvPr id="2" name="Table 1">
            <a:extLst>
              <a:ext uri="{FF2B5EF4-FFF2-40B4-BE49-F238E27FC236}">
                <a16:creationId xmlns:a16="http://schemas.microsoft.com/office/drawing/2014/main" id="{EB339935-CEDA-3DF2-A018-DDCE4EBD105A}"/>
              </a:ext>
            </a:extLst>
          </p:cNvPr>
          <p:cNvGraphicFramePr>
            <a:graphicFrameLocks noGrp="1"/>
          </p:cNvGraphicFramePr>
          <p:nvPr>
            <p:extLst>
              <p:ext uri="{D42A27DB-BD31-4B8C-83A1-F6EECF244321}">
                <p14:modId xmlns:p14="http://schemas.microsoft.com/office/powerpoint/2010/main" val="1973669867"/>
              </p:ext>
            </p:extLst>
          </p:nvPr>
        </p:nvGraphicFramePr>
        <p:xfrm>
          <a:off x="1139058" y="1905347"/>
          <a:ext cx="6865884" cy="914400"/>
        </p:xfrm>
        <a:graphic>
          <a:graphicData uri="http://schemas.openxmlformats.org/drawingml/2006/table">
            <a:tbl>
              <a:tblPr firstRow="1" bandRow="1">
                <a:tableStyleId>{F2DE63D5-997A-4646-A377-4702673A728D}</a:tableStyleId>
              </a:tblPr>
              <a:tblGrid>
                <a:gridCol w="2288628">
                  <a:extLst>
                    <a:ext uri="{9D8B030D-6E8A-4147-A177-3AD203B41FA5}">
                      <a16:colId xmlns:a16="http://schemas.microsoft.com/office/drawing/2014/main" val="3994011925"/>
                    </a:ext>
                  </a:extLst>
                </a:gridCol>
                <a:gridCol w="2288628">
                  <a:extLst>
                    <a:ext uri="{9D8B030D-6E8A-4147-A177-3AD203B41FA5}">
                      <a16:colId xmlns:a16="http://schemas.microsoft.com/office/drawing/2014/main" val="2487083977"/>
                    </a:ext>
                  </a:extLst>
                </a:gridCol>
                <a:gridCol w="2288628">
                  <a:extLst>
                    <a:ext uri="{9D8B030D-6E8A-4147-A177-3AD203B41FA5}">
                      <a16:colId xmlns:a16="http://schemas.microsoft.com/office/drawing/2014/main" val="2130153728"/>
                    </a:ext>
                  </a:extLst>
                </a:gridCol>
              </a:tblGrid>
              <a:tr h="282039">
                <a:tc>
                  <a:txBody>
                    <a:bodyPr/>
                    <a:lstStyle/>
                    <a:p>
                      <a:r>
                        <a:rPr lang="en-US" dirty="0"/>
                        <a:t>Stats</a:t>
                      </a:r>
                    </a:p>
                  </a:txBody>
                  <a:tcPr/>
                </a:tc>
                <a:tc>
                  <a:txBody>
                    <a:bodyPr/>
                    <a:lstStyle/>
                    <a:p>
                      <a:r>
                        <a:rPr lang="en-US" dirty="0"/>
                        <a:t>XG scores</a:t>
                      </a:r>
                    </a:p>
                  </a:txBody>
                  <a:tcPr/>
                </a:tc>
                <a:tc>
                  <a:txBody>
                    <a:bodyPr/>
                    <a:lstStyle/>
                    <a:p>
                      <a:r>
                        <a:rPr lang="en-US" dirty="0"/>
                        <a:t>Market values</a:t>
                      </a:r>
                    </a:p>
                  </a:txBody>
                  <a:tcPr/>
                </a:tc>
                <a:extLst>
                  <a:ext uri="{0D108BD9-81ED-4DB2-BD59-A6C34878D82A}">
                    <a16:rowId xmlns:a16="http://schemas.microsoft.com/office/drawing/2014/main" val="1799888310"/>
                  </a:ext>
                </a:extLst>
              </a:tr>
              <a:tr h="282039">
                <a:tc>
                  <a:txBody>
                    <a:bodyPr/>
                    <a:lstStyle/>
                    <a:p>
                      <a:r>
                        <a:rPr lang="en-US" dirty="0">
                          <a:solidFill>
                            <a:schemeClr val="bg2">
                              <a:lumMod val="50000"/>
                            </a:schemeClr>
                          </a:solidFill>
                        </a:rPr>
                        <a:t>Man United</a:t>
                      </a:r>
                    </a:p>
                  </a:txBody>
                  <a:tcPr/>
                </a:tc>
                <a:tc>
                  <a:txBody>
                    <a:bodyPr/>
                    <a:lstStyle/>
                    <a:p>
                      <a:r>
                        <a:rPr lang="en-US" dirty="0">
                          <a:solidFill>
                            <a:schemeClr val="bg2">
                              <a:lumMod val="50000"/>
                            </a:schemeClr>
                          </a:solidFill>
                        </a:rPr>
                        <a:t>Manchester Utd</a:t>
                      </a:r>
                    </a:p>
                  </a:txBody>
                  <a:tcPr/>
                </a:tc>
                <a:tc>
                  <a:txBody>
                    <a:bodyPr/>
                    <a:lstStyle/>
                    <a:p>
                      <a:r>
                        <a:rPr lang="en-US" dirty="0">
                          <a:solidFill>
                            <a:schemeClr val="bg2">
                              <a:lumMod val="50000"/>
                            </a:schemeClr>
                          </a:solidFill>
                        </a:rPr>
                        <a:t>Manchester United</a:t>
                      </a:r>
                    </a:p>
                  </a:txBody>
                  <a:tcPr/>
                </a:tc>
                <a:extLst>
                  <a:ext uri="{0D108BD9-81ED-4DB2-BD59-A6C34878D82A}">
                    <a16:rowId xmlns:a16="http://schemas.microsoft.com/office/drawing/2014/main" val="2253586015"/>
                  </a:ext>
                </a:extLst>
              </a:tr>
              <a:tr h="282039">
                <a:tc>
                  <a:txBody>
                    <a:bodyPr/>
                    <a:lstStyle/>
                    <a:p>
                      <a:r>
                        <a:rPr lang="en-US" dirty="0">
                          <a:solidFill>
                            <a:schemeClr val="bg2">
                              <a:lumMod val="50000"/>
                            </a:schemeClr>
                          </a:solidFill>
                        </a:rPr>
                        <a:t>Man City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2">
                              <a:lumMod val="50000"/>
                            </a:schemeClr>
                          </a:solidFill>
                        </a:rPr>
                        <a:t>Manchester City</a:t>
                      </a:r>
                    </a:p>
                  </a:txBody>
                  <a:tcPr/>
                </a:tc>
                <a:tc>
                  <a:txBody>
                    <a:bodyPr/>
                    <a:lstStyle/>
                    <a:p>
                      <a:r>
                        <a:rPr lang="en-US" dirty="0">
                          <a:solidFill>
                            <a:schemeClr val="bg2">
                              <a:lumMod val="50000"/>
                            </a:schemeClr>
                          </a:solidFill>
                        </a:rPr>
                        <a:t>Manchester City</a:t>
                      </a:r>
                    </a:p>
                  </a:txBody>
                  <a:tcPr/>
                </a:tc>
                <a:extLst>
                  <a:ext uri="{0D108BD9-81ED-4DB2-BD59-A6C34878D82A}">
                    <a16:rowId xmlns:a16="http://schemas.microsoft.com/office/drawing/2014/main" val="241272902"/>
                  </a:ext>
                </a:extLst>
              </a:tr>
            </a:tbl>
          </a:graphicData>
        </a:graphic>
      </p:graphicFrame>
      <p:sp>
        <p:nvSpPr>
          <p:cNvPr id="3" name="Google Shape;315;p19">
            <a:extLst>
              <a:ext uri="{FF2B5EF4-FFF2-40B4-BE49-F238E27FC236}">
                <a16:creationId xmlns:a16="http://schemas.microsoft.com/office/drawing/2014/main" id="{BF2703B0-5870-204A-3996-9863413ED002}"/>
              </a:ext>
            </a:extLst>
          </p:cNvPr>
          <p:cNvSpPr txBox="1">
            <a:spLocks/>
          </p:cNvSpPr>
          <p:nvPr/>
        </p:nvSpPr>
        <p:spPr>
          <a:xfrm>
            <a:off x="870249" y="2780953"/>
            <a:ext cx="7030500" cy="1178819"/>
          </a:xfrm>
          <a:prstGeom prst="rect">
            <a:avLst/>
          </a:prstGeom>
          <a:noFill/>
          <a:ln>
            <a:noFill/>
          </a:ln>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lang="en-US" sz="7200" dirty="0">
              <a:latin typeface="Calibri" panose="020F0502020204030204" pitchFamily="34" charset="0"/>
              <a:cs typeface="Calibri" panose="020F0502020204030204" pitchFamily="34" charset="0"/>
            </a:endParaRPr>
          </a:p>
          <a:p>
            <a:r>
              <a:rPr lang="en-US" sz="7200" dirty="0">
                <a:latin typeface="Calibri" panose="020F0502020204030204" pitchFamily="34" charset="0"/>
                <a:cs typeface="Calibri" panose="020F0502020204030204" pitchFamily="34" charset="0"/>
              </a:rPr>
              <a:t>Factoring FTR to get match outcome (response variable)</a:t>
            </a:r>
          </a:p>
          <a:p>
            <a:r>
              <a:rPr lang="en-US" sz="7200" dirty="0">
                <a:latin typeface="Calibri" panose="020F0502020204030204" pitchFamily="34" charset="0"/>
                <a:cs typeface="Calibri" panose="020F0502020204030204" pitchFamily="34" charset="0"/>
              </a:rPr>
              <a:t>Calculating attack strength variable by dividing a team's average number of goals by the  league's average</a:t>
            </a:r>
          </a:p>
          <a:p>
            <a:r>
              <a:rPr lang="en-US" sz="7200" dirty="0">
                <a:latin typeface="Calibri" panose="020F0502020204030204" pitchFamily="34" charset="0"/>
                <a:cs typeface="Calibri" panose="020F0502020204030204" pitchFamily="34" charset="0"/>
              </a:rPr>
              <a:t>Generating time category variable</a:t>
            </a:r>
          </a:p>
          <a:p>
            <a:r>
              <a:rPr lang="en-US" sz="7200" dirty="0">
                <a:latin typeface="Calibri" panose="020F0502020204030204" pitchFamily="34" charset="0"/>
                <a:cs typeface="Calibri" panose="020F0502020204030204" pitchFamily="34" charset="0"/>
              </a:rPr>
              <a:t>Creating a flag variable for attendance </a:t>
            </a:r>
          </a:p>
          <a:p>
            <a:pPr marL="0" indent="0">
              <a:spcAft>
                <a:spcPts val="1200"/>
              </a:spcAft>
              <a:buFont typeface="Nunito"/>
              <a:buNone/>
            </a:pPr>
            <a:endParaRPr lang="en-PH"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Data Analysis</a:t>
            </a:r>
            <a:endParaRPr dirty="0"/>
          </a:p>
        </p:txBody>
      </p:sp>
      <p:sp>
        <p:nvSpPr>
          <p:cNvPr id="321" name="Google Shape;321;p20"/>
          <p:cNvSpPr txBox="1">
            <a:spLocks noGrp="1"/>
          </p:cNvSpPr>
          <p:nvPr>
            <p:ph type="body" idx="1"/>
          </p:nvPr>
        </p:nvSpPr>
        <p:spPr>
          <a:xfrm>
            <a:off x="994814" y="1098225"/>
            <a:ext cx="3468414" cy="3128519"/>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PH" sz="1500" dirty="0">
                <a:effectLst/>
                <a:latin typeface="Calibri" panose="020F0502020204030204" pitchFamily="34" charset="0"/>
                <a:cs typeface="Calibri" panose="020F0502020204030204" pitchFamily="34" charset="0"/>
              </a:rPr>
              <a:t>8 online bookmakers are almost perfectly correlated with each other </a:t>
            </a:r>
          </a:p>
          <a:p>
            <a:pPr marL="285750" indent="-285750">
              <a:buFont typeface="Arial" panose="020B0604020202020204" pitchFamily="34" charset="0"/>
              <a:buChar char="•"/>
            </a:pPr>
            <a:r>
              <a:rPr lang="en-PH" sz="1500" dirty="0">
                <a:latin typeface="Calibri" panose="020F0502020204030204" pitchFamily="34" charset="0"/>
                <a:cs typeface="Calibri" panose="020F0502020204030204" pitchFamily="34" charset="0"/>
              </a:rPr>
              <a:t>B</a:t>
            </a:r>
            <a:r>
              <a:rPr lang="en-PH" sz="1500" dirty="0">
                <a:effectLst/>
                <a:latin typeface="Calibri" panose="020F0502020204030204" pitchFamily="34" charset="0"/>
                <a:cs typeface="Calibri" panose="020F0502020204030204" pitchFamily="34" charset="0"/>
              </a:rPr>
              <a:t>ookmakers aim to set similar odds to minimize their risk and ensure balanced betting </a:t>
            </a:r>
            <a:endParaRPr lang="en-US" sz="1500" dirty="0">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Benchmark predictions</a:t>
            </a:r>
          </a:p>
          <a:p>
            <a:pPr lvl="1"/>
            <a:r>
              <a:rPr lang="en-PH" sz="1500" dirty="0">
                <a:latin typeface="Calibri" panose="020F0502020204030204" pitchFamily="34" charset="0"/>
                <a:ea typeface="Calibri" panose="020F0502020204030204" pitchFamily="34" charset="0"/>
                <a:cs typeface="Calibri" panose="020F0502020204030204" pitchFamily="34" charset="0"/>
              </a:rPr>
              <a:t>A</a:t>
            </a:r>
            <a:r>
              <a:rPr lang="en-PH" sz="1500" dirty="0">
                <a:effectLst/>
                <a:latin typeface="Calibri" panose="020F0502020204030204" pitchFamily="34" charset="0"/>
                <a:ea typeface="Calibri" panose="020F0502020204030204" pitchFamily="34" charset="0"/>
                <a:cs typeface="Calibri" panose="020F0502020204030204" pitchFamily="34" charset="0"/>
              </a:rPr>
              <a:t>n overall home team advantage with a probability of 42% considering all three seasons</a:t>
            </a:r>
            <a:endParaRPr lang="en-US" sz="1500" dirty="0">
              <a:latin typeface="Calibri" panose="020F0502020204030204" pitchFamily="34" charset="0"/>
              <a:cs typeface="Calibri" panose="020F0502020204030204" pitchFamily="34" charset="0"/>
            </a:endParaRPr>
          </a:p>
          <a:p>
            <a:pPr marL="0" lvl="0" indent="0" algn="l" rtl="0">
              <a:spcBef>
                <a:spcPts val="0"/>
              </a:spcBef>
              <a:spcAft>
                <a:spcPts val="1200"/>
              </a:spcAft>
              <a:buNone/>
            </a:pPr>
            <a:endParaRPr sz="1500" dirty="0"/>
          </a:p>
        </p:txBody>
      </p:sp>
      <p:pic>
        <p:nvPicPr>
          <p:cNvPr id="2" name="Picture 1">
            <a:extLst>
              <a:ext uri="{FF2B5EF4-FFF2-40B4-BE49-F238E27FC236}">
                <a16:creationId xmlns:a16="http://schemas.microsoft.com/office/drawing/2014/main" id="{3C94EC49-9973-710F-36BE-E3F54BA2C9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2229" y="1098225"/>
            <a:ext cx="4721771" cy="2742720"/>
          </a:xfrm>
          <a:prstGeom prst="rect">
            <a:avLst/>
          </a:prstGeom>
        </p:spPr>
      </p:pic>
      <p:graphicFrame>
        <p:nvGraphicFramePr>
          <p:cNvPr id="3" name="Table 2">
            <a:extLst>
              <a:ext uri="{FF2B5EF4-FFF2-40B4-BE49-F238E27FC236}">
                <a16:creationId xmlns:a16="http://schemas.microsoft.com/office/drawing/2014/main" id="{6CA51D29-2C01-C660-C5EC-097DF6AB3D70}"/>
              </a:ext>
            </a:extLst>
          </p:cNvPr>
          <p:cNvGraphicFramePr>
            <a:graphicFrameLocks noGrp="1"/>
          </p:cNvGraphicFramePr>
          <p:nvPr>
            <p:extLst>
              <p:ext uri="{D42A27DB-BD31-4B8C-83A1-F6EECF244321}">
                <p14:modId xmlns:p14="http://schemas.microsoft.com/office/powerpoint/2010/main" val="3789638459"/>
              </p:ext>
            </p:extLst>
          </p:nvPr>
        </p:nvGraphicFramePr>
        <p:xfrm>
          <a:off x="838746" y="3943110"/>
          <a:ext cx="7248964" cy="914400"/>
        </p:xfrm>
        <a:graphic>
          <a:graphicData uri="http://schemas.openxmlformats.org/drawingml/2006/table">
            <a:tbl>
              <a:tblPr firstRow="1" firstCol="1" bandRow="1">
                <a:tableStyleId>{FEAC7251-D180-4033-9930-35960605B906}</a:tableStyleId>
              </a:tblPr>
              <a:tblGrid>
                <a:gridCol w="1811853">
                  <a:extLst>
                    <a:ext uri="{9D8B030D-6E8A-4147-A177-3AD203B41FA5}">
                      <a16:colId xmlns:a16="http://schemas.microsoft.com/office/drawing/2014/main" val="2852241228"/>
                    </a:ext>
                  </a:extLst>
                </a:gridCol>
                <a:gridCol w="1811853">
                  <a:extLst>
                    <a:ext uri="{9D8B030D-6E8A-4147-A177-3AD203B41FA5}">
                      <a16:colId xmlns:a16="http://schemas.microsoft.com/office/drawing/2014/main" val="2942406234"/>
                    </a:ext>
                  </a:extLst>
                </a:gridCol>
                <a:gridCol w="1812629">
                  <a:extLst>
                    <a:ext uri="{9D8B030D-6E8A-4147-A177-3AD203B41FA5}">
                      <a16:colId xmlns:a16="http://schemas.microsoft.com/office/drawing/2014/main" val="1244148610"/>
                    </a:ext>
                  </a:extLst>
                </a:gridCol>
                <a:gridCol w="1812629">
                  <a:extLst>
                    <a:ext uri="{9D8B030D-6E8A-4147-A177-3AD203B41FA5}">
                      <a16:colId xmlns:a16="http://schemas.microsoft.com/office/drawing/2014/main" val="2968425023"/>
                    </a:ext>
                  </a:extLst>
                </a:gridCol>
              </a:tblGrid>
              <a:tr h="160911">
                <a:tc>
                  <a:txBody>
                    <a:bodyPr/>
                    <a:lstStyle/>
                    <a:p>
                      <a:pPr algn="just"/>
                      <a:r>
                        <a:rPr lang="en-PH" sz="1200" kern="100" dirty="0">
                          <a:solidFill>
                            <a:schemeClr val="bg1"/>
                          </a:solidFill>
                          <a:effectLst/>
                        </a:rPr>
                        <a:t>Season</a:t>
                      </a:r>
                      <a:endParaRPr lang="en-PH"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tc>
                  <a:txBody>
                    <a:bodyPr/>
                    <a:lstStyle/>
                    <a:p>
                      <a:pPr algn="just"/>
                      <a:r>
                        <a:rPr lang="en-PH" sz="1200" kern="100">
                          <a:solidFill>
                            <a:schemeClr val="bg1"/>
                          </a:solidFill>
                          <a:effectLst/>
                        </a:rPr>
                        <a:t>Home Win Prob</a:t>
                      </a:r>
                      <a:endParaRPr lang="en-PH"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tc>
                  <a:txBody>
                    <a:bodyPr/>
                    <a:lstStyle/>
                    <a:p>
                      <a:pPr algn="just"/>
                      <a:r>
                        <a:rPr lang="en-PH" sz="1200" kern="100">
                          <a:solidFill>
                            <a:schemeClr val="bg1"/>
                          </a:solidFill>
                          <a:effectLst/>
                        </a:rPr>
                        <a:t>Draw Prob</a:t>
                      </a:r>
                      <a:endParaRPr lang="en-PH" sz="12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tc>
                  <a:txBody>
                    <a:bodyPr/>
                    <a:lstStyle/>
                    <a:p>
                      <a:pPr algn="just"/>
                      <a:r>
                        <a:rPr lang="en-PH" sz="1200" kern="100" dirty="0">
                          <a:solidFill>
                            <a:schemeClr val="bg1"/>
                          </a:solidFill>
                          <a:effectLst/>
                        </a:rPr>
                        <a:t>Away Win Prob</a:t>
                      </a:r>
                      <a:endParaRPr lang="en-PH"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7030A0"/>
                    </a:solidFill>
                  </a:tcPr>
                </a:tc>
                <a:extLst>
                  <a:ext uri="{0D108BD9-81ED-4DB2-BD59-A6C34878D82A}">
                    <a16:rowId xmlns:a16="http://schemas.microsoft.com/office/drawing/2014/main" val="2319705252"/>
                  </a:ext>
                </a:extLst>
              </a:tr>
              <a:tr h="160911">
                <a:tc>
                  <a:txBody>
                    <a:bodyPr/>
                    <a:lstStyle/>
                    <a:p>
                      <a:pPr algn="just"/>
                      <a:r>
                        <a:rPr lang="en-PH" sz="1200" kern="100">
                          <a:effectLst/>
                        </a:rPr>
                        <a:t>2019/2020</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a:effectLst/>
                        </a:rPr>
                        <a:t>0.4526</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dirty="0">
                          <a:effectLst/>
                        </a:rPr>
                        <a:t>0.2421</a:t>
                      </a:r>
                      <a:endParaRPr lang="en-PH"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a:effectLst/>
                        </a:rPr>
                        <a:t>0.3053</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537827"/>
                  </a:ext>
                </a:extLst>
              </a:tr>
              <a:tr h="160911">
                <a:tc>
                  <a:txBody>
                    <a:bodyPr/>
                    <a:lstStyle/>
                    <a:p>
                      <a:pPr algn="just"/>
                      <a:r>
                        <a:rPr lang="en-PH" sz="1200" kern="100">
                          <a:effectLst/>
                        </a:rPr>
                        <a:t>2020/2021</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a:effectLst/>
                        </a:rPr>
                        <a:t>0.3789</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a:effectLst/>
                        </a:rPr>
                        <a:t>0.2184</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a:effectLst/>
                        </a:rPr>
                        <a:t>0.4026</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7145713"/>
                  </a:ext>
                </a:extLst>
              </a:tr>
              <a:tr h="160911">
                <a:tc>
                  <a:txBody>
                    <a:bodyPr/>
                    <a:lstStyle/>
                    <a:p>
                      <a:pPr algn="just"/>
                      <a:r>
                        <a:rPr lang="en-PH" sz="1200" kern="100">
                          <a:effectLst/>
                        </a:rPr>
                        <a:t>2021/2022</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a:effectLst/>
                        </a:rPr>
                        <a:t>0.4289</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a:effectLst/>
                        </a:rPr>
                        <a:t>0.2316</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a:effectLst/>
                        </a:rPr>
                        <a:t>0.3395</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9183555"/>
                  </a:ext>
                </a:extLst>
              </a:tr>
              <a:tr h="160911">
                <a:tc>
                  <a:txBody>
                    <a:bodyPr/>
                    <a:lstStyle/>
                    <a:p>
                      <a:pPr algn="just"/>
                      <a:r>
                        <a:rPr lang="en-PH" sz="1200" kern="100">
                          <a:effectLst/>
                        </a:rPr>
                        <a:t>Overall</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a:effectLst/>
                        </a:rPr>
                        <a:t>0.4202</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a:effectLst/>
                        </a:rPr>
                        <a:t>0.2307</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PH" sz="1200" kern="100" dirty="0">
                          <a:effectLst/>
                        </a:rPr>
                        <a:t>0.3491</a:t>
                      </a:r>
                      <a:endParaRPr lang="en-PH"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844302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Modeling</a:t>
            </a:r>
            <a:endParaRPr dirty="0"/>
          </a:p>
        </p:txBody>
      </p:sp>
      <p:sp>
        <p:nvSpPr>
          <p:cNvPr id="327" name="Google Shape;327;p21"/>
          <p:cNvSpPr txBox="1">
            <a:spLocks noGrp="1"/>
          </p:cNvSpPr>
          <p:nvPr>
            <p:ph type="body" idx="1"/>
          </p:nvPr>
        </p:nvSpPr>
        <p:spPr>
          <a:xfrm>
            <a:off x="1177676" y="1324304"/>
            <a:ext cx="7030500" cy="1135118"/>
          </a:xfrm>
          <a:prstGeom prst="rect">
            <a:avLst/>
          </a:prstGeom>
        </p:spPr>
        <p:txBody>
          <a:bodyPr spcFirstLastPara="1" wrap="square" lIns="91425" tIns="91425" rIns="91425" bIns="91425" anchor="t" anchorCtr="0">
            <a:normAutofit/>
          </a:bodyPr>
          <a:lstStyle/>
          <a:p>
            <a:r>
              <a:rPr lang="en-PH" sz="1400" dirty="0">
                <a:latin typeface="Calibri" panose="020F0502020204030204" pitchFamily="34" charset="0"/>
                <a:cs typeface="Calibri" panose="020F0502020204030204" pitchFamily="34" charset="0"/>
              </a:rPr>
              <a:t>Da</a:t>
            </a:r>
            <a:r>
              <a:rPr lang="en-PH" sz="1400" dirty="0">
                <a:effectLst/>
                <a:latin typeface="Calibri" panose="020F0502020204030204" pitchFamily="34" charset="0"/>
                <a:cs typeface="Calibri" panose="020F0502020204030204" pitchFamily="34" charset="0"/>
              </a:rPr>
              <a:t>ta is split into two parts by 20% to 80% ratio to to avoid over fitting </a:t>
            </a:r>
            <a:endParaRPr lang="en-PH" sz="1400" dirty="0">
              <a:latin typeface="Calibri" panose="020F0502020204030204" pitchFamily="34" charset="0"/>
              <a:cs typeface="Calibri" panose="020F0502020204030204" pitchFamily="34" charset="0"/>
            </a:endParaRPr>
          </a:p>
          <a:p>
            <a:r>
              <a:rPr lang="en-PH" sz="1400" dirty="0">
                <a:effectLst/>
                <a:latin typeface="Calibri" panose="020F0502020204030204" pitchFamily="34" charset="0"/>
                <a:cs typeface="Calibri" panose="020F0502020204030204" pitchFamily="34" charset="0"/>
              </a:rPr>
              <a:t>The train data contains the first 912 matches and the rest 228 is included in the test</a:t>
            </a:r>
          </a:p>
          <a:p>
            <a:endParaRPr lang="en-PH" sz="1400" dirty="0">
              <a:effectLst/>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17751E26-5626-FE82-C757-1CC0078B2F2F}"/>
              </a:ext>
            </a:extLst>
          </p:cNvPr>
          <p:cNvGraphicFramePr>
            <a:graphicFrameLocks noGrp="1"/>
          </p:cNvGraphicFramePr>
          <p:nvPr>
            <p:extLst>
              <p:ext uri="{D42A27DB-BD31-4B8C-83A1-F6EECF244321}">
                <p14:modId xmlns:p14="http://schemas.microsoft.com/office/powerpoint/2010/main" val="486633535"/>
              </p:ext>
            </p:extLst>
          </p:nvPr>
        </p:nvGraphicFramePr>
        <p:xfrm>
          <a:off x="1426809" y="1993548"/>
          <a:ext cx="6413391" cy="1381062"/>
        </p:xfrm>
        <a:graphic>
          <a:graphicData uri="http://schemas.openxmlformats.org/drawingml/2006/table">
            <a:tbl>
              <a:tblPr firstRow="1" firstCol="1" bandRow="1">
                <a:tableStyleId>{F2DE63D5-997A-4646-A377-4702673A728D}</a:tableStyleId>
              </a:tblPr>
              <a:tblGrid>
                <a:gridCol w="722040">
                  <a:extLst>
                    <a:ext uri="{9D8B030D-6E8A-4147-A177-3AD203B41FA5}">
                      <a16:colId xmlns:a16="http://schemas.microsoft.com/office/drawing/2014/main" val="738583672"/>
                    </a:ext>
                  </a:extLst>
                </a:gridCol>
                <a:gridCol w="5691351">
                  <a:extLst>
                    <a:ext uri="{9D8B030D-6E8A-4147-A177-3AD203B41FA5}">
                      <a16:colId xmlns:a16="http://schemas.microsoft.com/office/drawing/2014/main" val="4238113912"/>
                    </a:ext>
                  </a:extLst>
                </a:gridCol>
              </a:tblGrid>
              <a:tr h="235258">
                <a:tc>
                  <a:txBody>
                    <a:bodyPr/>
                    <a:lstStyle/>
                    <a:p>
                      <a:pPr algn="just">
                        <a:lnSpc>
                          <a:spcPct val="200000"/>
                        </a:lnSpc>
                      </a:pPr>
                      <a:r>
                        <a:rPr lang="en-PH" sz="1200" kern="100">
                          <a:effectLst/>
                        </a:rPr>
                        <a:t>Models</a:t>
                      </a:r>
                      <a:endParaRPr lang="en-PH"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pPr>
                      <a:r>
                        <a:rPr lang="en-PH" sz="1200" kern="100" dirty="0">
                          <a:effectLst/>
                        </a:rPr>
                        <a:t>Predictors</a:t>
                      </a:r>
                      <a:endParaRPr lang="en-PH"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6045992"/>
                  </a:ext>
                </a:extLst>
              </a:tr>
              <a:tr h="948682">
                <a:tc>
                  <a:txBody>
                    <a:bodyPr/>
                    <a:lstStyle/>
                    <a:p>
                      <a:pPr algn="just">
                        <a:lnSpc>
                          <a:spcPct val="150000"/>
                        </a:lnSpc>
                      </a:pPr>
                      <a:r>
                        <a:rPr lang="en-PH" sz="1200" kern="100">
                          <a:solidFill>
                            <a:schemeClr val="bg2">
                              <a:lumMod val="50000"/>
                            </a:schemeClr>
                          </a:solidFill>
                          <a:effectLst/>
                        </a:rPr>
                        <a:t>M1</a:t>
                      </a:r>
                    </a:p>
                    <a:p>
                      <a:pPr algn="just">
                        <a:lnSpc>
                          <a:spcPct val="150000"/>
                        </a:lnSpc>
                      </a:pPr>
                      <a:r>
                        <a:rPr lang="en-PH" sz="1200" kern="100">
                          <a:solidFill>
                            <a:schemeClr val="bg2">
                              <a:lumMod val="50000"/>
                            </a:schemeClr>
                          </a:solidFill>
                          <a:effectLst/>
                        </a:rPr>
                        <a:t>M2</a:t>
                      </a:r>
                      <a:endParaRPr lang="en-PH" sz="1200" kern="10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pPr>
                      <a:r>
                        <a:rPr lang="en-PH" sz="1200" kern="100" dirty="0">
                          <a:solidFill>
                            <a:schemeClr val="bg2">
                              <a:lumMod val="50000"/>
                            </a:schemeClr>
                          </a:solidFill>
                          <a:effectLst/>
                        </a:rPr>
                        <a:t>attendance + attendance flag</a:t>
                      </a:r>
                    </a:p>
                    <a:p>
                      <a:pPr algn="just">
                        <a:lnSpc>
                          <a:spcPct val="150000"/>
                        </a:lnSpc>
                      </a:pPr>
                      <a:r>
                        <a:rPr lang="en-PH" sz="1200" kern="100" dirty="0">
                          <a:solidFill>
                            <a:schemeClr val="bg2">
                              <a:lumMod val="50000"/>
                            </a:schemeClr>
                          </a:solidFill>
                          <a:effectLst/>
                        </a:rPr>
                        <a:t>M1 + home expected goals + away expected goals + home total market values + away total market values + home attack strength + away attack strength + Bet365 odds + time category</a:t>
                      </a:r>
                      <a:endParaRPr lang="en-PH" sz="1200"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895288"/>
                  </a:ext>
                </a:extLst>
              </a:tr>
            </a:tbl>
          </a:graphicData>
        </a:graphic>
      </p:graphicFrame>
      <p:sp>
        <p:nvSpPr>
          <p:cNvPr id="4" name="Google Shape;327;p21">
            <a:extLst>
              <a:ext uri="{FF2B5EF4-FFF2-40B4-BE49-F238E27FC236}">
                <a16:creationId xmlns:a16="http://schemas.microsoft.com/office/drawing/2014/main" id="{929172DB-5362-697E-6F36-34C8FDE5D33F}"/>
              </a:ext>
            </a:extLst>
          </p:cNvPr>
          <p:cNvSpPr txBox="1">
            <a:spLocks/>
          </p:cNvSpPr>
          <p:nvPr/>
        </p:nvSpPr>
        <p:spPr>
          <a:xfrm>
            <a:off x="1177676" y="3409807"/>
            <a:ext cx="6909574" cy="11351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r>
              <a:rPr lang="en-US" sz="1400" dirty="0">
                <a:latin typeface="Calibri" panose="020F0502020204030204" pitchFamily="34" charset="0"/>
                <a:cs typeface="Calibri" panose="020F0502020204030204" pitchFamily="34" charset="0"/>
              </a:rPr>
              <a:t>Multinomial Logistic Regression</a:t>
            </a:r>
          </a:p>
          <a:p>
            <a:pPr lvl="1"/>
            <a:r>
              <a:rPr lang="en-PH" sz="1400" dirty="0">
                <a:latin typeface="Calibri" panose="020F0502020204030204" pitchFamily="34" charset="0"/>
                <a:cs typeface="Calibri" panose="020F0502020204030204" pitchFamily="34" charset="0"/>
              </a:rPr>
              <a:t>U</a:t>
            </a:r>
            <a:r>
              <a:rPr lang="en-PH" sz="1400" b="0" i="0" u="none" strike="noStrike" dirty="0">
                <a:effectLst/>
                <a:latin typeface="Calibri" panose="020F0502020204030204" pitchFamily="34" charset="0"/>
                <a:cs typeface="Calibri" panose="020F0502020204030204" pitchFamily="34" charset="0"/>
              </a:rPr>
              <a:t>sed for predicting categorical outcomes with more than two categories</a:t>
            </a:r>
          </a:p>
          <a:p>
            <a:pPr lvl="1"/>
            <a:r>
              <a:rPr lang="en-PH" sz="1400" dirty="0">
                <a:latin typeface="Calibri" panose="020F0502020204030204" pitchFamily="34" charset="0"/>
                <a:cs typeface="Calibri" panose="020F0502020204030204" pitchFamily="34" charset="0"/>
              </a:rPr>
              <a:t>P</a:t>
            </a:r>
            <a:r>
              <a:rPr lang="en-PH" sz="1400" b="0" i="0" u="none" strike="noStrike" dirty="0">
                <a:effectLst/>
                <a:latin typeface="Calibri" panose="020F0502020204030204" pitchFamily="34" charset="0"/>
                <a:cs typeface="Calibri" panose="020F0502020204030204" pitchFamily="34" charset="0"/>
              </a:rPr>
              <a:t>rovides interpretable coefficients and can handle multiclass classification problems.</a:t>
            </a:r>
          </a:p>
          <a:p>
            <a:pPr lvl="1"/>
            <a:r>
              <a:rPr lang="en-PH" sz="1400" dirty="0">
                <a:latin typeface="Calibri" panose="020F0502020204030204" pitchFamily="34" charset="0"/>
                <a:cs typeface="Calibri" panose="020F0502020204030204" pitchFamily="34" charset="0"/>
              </a:rPr>
              <a:t>A</a:t>
            </a:r>
            <a:r>
              <a:rPr lang="en-PH" sz="1400" b="0" i="0" u="none" strike="noStrike" dirty="0">
                <a:effectLst/>
                <a:latin typeface="Calibri" panose="020F0502020204030204" pitchFamily="34" charset="0"/>
                <a:cs typeface="Calibri" panose="020F0502020204030204" pitchFamily="34" charset="0"/>
              </a:rPr>
              <a:t>voids bias by modeling the relationships that considers all classes simultaneously.</a:t>
            </a: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1128</Words>
  <Application>Microsoft Macintosh PowerPoint</Application>
  <PresentationFormat>On-screen Show (16:9)</PresentationFormat>
  <Paragraphs>292</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Maven Pro</vt:lpstr>
      <vt:lpstr>Nunito</vt:lpstr>
      <vt:lpstr>Calibri</vt:lpstr>
      <vt:lpstr>Momentum</vt:lpstr>
      <vt:lpstr>Sports Match Outcome Prediction Modeling </vt:lpstr>
      <vt:lpstr>Content</vt:lpstr>
      <vt:lpstr>Introduction</vt:lpstr>
      <vt:lpstr>Performance Metrics</vt:lpstr>
      <vt:lpstr>Datasets</vt:lpstr>
      <vt:lpstr>Data Processing and Engineering Pipeline</vt:lpstr>
      <vt:lpstr>Data Processing and Engineering Pipeline</vt:lpstr>
      <vt:lpstr>Data Analysis</vt:lpstr>
      <vt:lpstr>Modeling</vt:lpstr>
      <vt:lpstr>Modeling</vt:lpstr>
      <vt:lpstr>Variable Importance Plots</vt:lpstr>
      <vt:lpstr>Predicted Odds</vt:lpstr>
      <vt:lpstr>Model Limitations</vt:lpstr>
      <vt:lpstr>Recommendations</vt:lpstr>
      <vt:lpstr>Conclusion</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 Match Outcome Prediction Modeling </dc:title>
  <cp:lastModifiedBy>Shahana Ayobi</cp:lastModifiedBy>
  <cp:revision>4</cp:revision>
  <dcterms:modified xsi:type="dcterms:W3CDTF">2023-06-11T21:43:10Z</dcterms:modified>
</cp:coreProperties>
</file>