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94" r:id="rId2"/>
    <p:sldId id="259" r:id="rId3"/>
    <p:sldId id="396" r:id="rId4"/>
    <p:sldId id="398" r:id="rId5"/>
    <p:sldId id="395" r:id="rId6"/>
    <p:sldId id="397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</p:sldIdLst>
  <p:sldSz cx="12192000" cy="6858000"/>
  <p:notesSz cx="6858000" cy="9144000"/>
  <p:embeddedFontLst>
    <p:embeddedFont>
      <p:font typeface="KoPubWorld돋움체 Light" panose="00000300000000000000" pitchFamily="2" charset="-127"/>
      <p:regular r:id="rId24"/>
    </p:embeddedFont>
    <p:embeddedFont>
      <p:font typeface="KoPubWorld바탕체 Bold" panose="00000800000000000000" pitchFamily="2" charset="-127"/>
      <p:bold r:id="rId25"/>
    </p:embeddedFont>
    <p:embeddedFont>
      <p:font typeface="KoPubWorld바탕체 Light" panose="00000300000000000000" pitchFamily="2" charset="-127"/>
      <p:regular r:id="rId26"/>
    </p:embeddedFont>
    <p:embeddedFont>
      <p:font typeface="KoPubWorld바탕체 Medium" panose="00000600000000000000" pitchFamily="2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D6A"/>
    <a:srgbClr val="01384A"/>
    <a:srgbClr val="C8743E"/>
    <a:srgbClr val="262626"/>
    <a:srgbClr val="115054"/>
    <a:srgbClr val="2C4462"/>
    <a:srgbClr val="327D9A"/>
    <a:srgbClr val="E9E9E9"/>
    <a:srgbClr val="F4F4F4"/>
    <a:srgbClr val="EDF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2636" autoAdjust="0"/>
  </p:normalViewPr>
  <p:slideViewPr>
    <p:cSldViewPr snapToGrid="0" showGuides="1">
      <p:cViewPr varScale="1">
        <p:scale>
          <a:sx n="77" d="100"/>
          <a:sy n="77" d="100"/>
        </p:scale>
        <p:origin x="106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37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83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DAC6B50-D5E5-AFB6-E938-8D2D2FD32B66}"/>
              </a:ext>
            </a:extLst>
          </p:cNvPr>
          <p:cNvGrpSpPr/>
          <p:nvPr userDrawn="1"/>
        </p:nvGrpSpPr>
        <p:grpSpPr>
          <a:xfrm>
            <a:off x="0" y="6132576"/>
            <a:ext cx="12192000" cy="725424"/>
            <a:chOff x="0" y="6132576"/>
            <a:chExt cx="12192000" cy="72542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6469EE7-5AEC-48BD-889B-75BC037201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32576"/>
              <a:ext cx="12192000" cy="725424"/>
            </a:xfrm>
            <a:prstGeom prst="rect">
              <a:avLst/>
            </a:prstGeom>
            <a:solidFill>
              <a:srgbClr val="012D6A"/>
            </a:solidFill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28E487D-A91F-EC7C-3769-C8E01EB04D5B}"/>
                </a:ext>
              </a:extLst>
            </p:cNvPr>
            <p:cNvSpPr/>
            <p:nvPr userDrawn="1"/>
          </p:nvSpPr>
          <p:spPr>
            <a:xfrm>
              <a:off x="365760" y="6300216"/>
              <a:ext cx="2724912" cy="384048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885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4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273960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200" spc="-150">
                <a:solidFill>
                  <a:srgbClr val="012D6A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en-US" altLang="ko-KR" dirty="0"/>
              <a:t>Insert Slide Title Here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7590971" y="432282"/>
            <a:ext cx="427407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400" b="0" i="0" u="none" spc="-150" dirty="0">
                <a:solidFill>
                  <a:srgbClr val="012D6A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2023 </a:t>
            </a:r>
            <a:r>
              <a:rPr lang="ko-KR" altLang="en-US" sz="1400" b="0" i="0" u="none" spc="-150" dirty="0">
                <a:solidFill>
                  <a:srgbClr val="012D6A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제</a:t>
            </a:r>
            <a:r>
              <a:rPr lang="en-US" altLang="ko-KR" sz="1400" b="0" i="0" u="none" spc="-150" dirty="0">
                <a:solidFill>
                  <a:srgbClr val="012D6A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1</a:t>
            </a:r>
            <a:r>
              <a:rPr lang="ko-KR" altLang="en-US" sz="1400" b="0" i="0" u="none" spc="-150" dirty="0">
                <a:solidFill>
                  <a:srgbClr val="012D6A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회 철도 인공지능 경진대회</a:t>
            </a:r>
            <a:endParaRPr lang="en-US" altLang="ko-KR" sz="1400" b="0" i="0" u="none" spc="-150" dirty="0">
              <a:solidFill>
                <a:srgbClr val="012D6A"/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300CE5D-6C92-51DF-B7C9-B808C2BFB361}"/>
              </a:ext>
            </a:extLst>
          </p:cNvPr>
          <p:cNvGrpSpPr/>
          <p:nvPr userDrawn="1"/>
        </p:nvGrpSpPr>
        <p:grpSpPr>
          <a:xfrm>
            <a:off x="0" y="6528816"/>
            <a:ext cx="12192000" cy="329184"/>
            <a:chOff x="0" y="6528816"/>
            <a:chExt cx="12192000" cy="3291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375233E-1ED8-4147-8867-D38888A54B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28816"/>
              <a:ext cx="12192000" cy="329184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970782C-9534-AB05-0B18-6BA70EB2C883}"/>
                </a:ext>
              </a:extLst>
            </p:cNvPr>
            <p:cNvSpPr/>
            <p:nvPr userDrawn="1"/>
          </p:nvSpPr>
          <p:spPr>
            <a:xfrm>
              <a:off x="411480" y="6528816"/>
              <a:ext cx="2642616" cy="329184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2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9885EB2-243B-E592-8858-4564843EAEDA}"/>
              </a:ext>
            </a:extLst>
          </p:cNvPr>
          <p:cNvCxnSpPr/>
          <p:nvPr/>
        </p:nvCxnSpPr>
        <p:spPr>
          <a:xfrm>
            <a:off x="800100" y="490555"/>
            <a:ext cx="8623300" cy="0"/>
          </a:xfrm>
          <a:prstGeom prst="line">
            <a:avLst/>
          </a:prstGeom>
          <a:ln w="28575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2637BD-D1DC-626C-E14B-AAEE78D4BA77}"/>
              </a:ext>
            </a:extLst>
          </p:cNvPr>
          <p:cNvSpPr txBox="1"/>
          <p:nvPr/>
        </p:nvSpPr>
        <p:spPr>
          <a:xfrm>
            <a:off x="800100" y="1811442"/>
            <a:ext cx="6413628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주관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인공지능팩토리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7A1FEB-E937-57EA-48E7-652437A621C3}"/>
              </a:ext>
            </a:extLst>
          </p:cNvPr>
          <p:cNvSpPr txBox="1"/>
          <p:nvPr/>
        </p:nvSpPr>
        <p:spPr>
          <a:xfrm>
            <a:off x="800100" y="725848"/>
            <a:ext cx="9044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2023 </a:t>
            </a:r>
            <a:r>
              <a:rPr lang="ko-KR" altLang="en-US" sz="4400" spc="-15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제</a:t>
            </a:r>
            <a:r>
              <a:rPr lang="en-US" altLang="ko-KR" sz="4400" spc="-15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1</a:t>
            </a:r>
            <a:r>
              <a:rPr lang="ko-KR" altLang="en-US" sz="4400" spc="-15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회 철도 인공지능 경진대회</a:t>
            </a:r>
            <a:endParaRPr lang="ko-KR" altLang="en-US" sz="3600" spc="-150" dirty="0">
              <a:solidFill>
                <a:srgbClr val="012D6A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96C111-9D1F-A7D8-AC0D-973AC8F1AAC5}"/>
              </a:ext>
            </a:extLst>
          </p:cNvPr>
          <p:cNvSpPr txBox="1"/>
          <p:nvPr/>
        </p:nvSpPr>
        <p:spPr>
          <a:xfrm>
            <a:off x="800100" y="1576643"/>
            <a:ext cx="5899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주최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한국철도기술연구원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8138885" y="4494999"/>
            <a:ext cx="32530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한국철도 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999</a:t>
            </a:r>
          </a:p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이운문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윤용완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장성준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정은찬</a:t>
            </a:r>
          </a:p>
        </p:txBody>
      </p:sp>
      <p:pic>
        <p:nvPicPr>
          <p:cNvPr id="2" name="Google Shape;86;p1">
            <a:extLst>
              <a:ext uri="{FF2B5EF4-FFF2-40B4-BE49-F238E27FC236}">
                <a16:creationId xmlns:a16="http://schemas.microsoft.com/office/drawing/2014/main" id="{C70B1E85-9750-92FB-89D1-D8679DB652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8887" y="490555"/>
            <a:ext cx="1413013" cy="993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6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273960"/>
            <a:ext cx="819824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EDA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4CF0C-B08E-A5F3-DE61-B51600C399AE}"/>
              </a:ext>
            </a:extLst>
          </p:cNvPr>
          <p:cNvSpPr txBox="1"/>
          <p:nvPr/>
        </p:nvSpPr>
        <p:spPr>
          <a:xfrm>
            <a:off x="519036" y="1397675"/>
            <a:ext cx="110302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‘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yaw damper’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에 따른 탈선계수의 분포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‘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yaw damper’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값이 낮을수록 분포가 넓고 이상치가 많이 발생하는 것을 확인할 수 있음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→ 범주형 변수로 추가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3" name="Google Shape;179;g27b6b2b5feb_0_5">
            <a:extLst>
              <a:ext uri="{FF2B5EF4-FFF2-40B4-BE49-F238E27FC236}">
                <a16:creationId xmlns:a16="http://schemas.microsoft.com/office/drawing/2014/main" id="{AB65A9EB-F9C5-4238-E6C4-45611668C91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3121224"/>
            <a:ext cx="11887201" cy="2646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19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273960"/>
            <a:ext cx="819824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4CF0C-B08E-A5F3-DE61-B51600C399AE}"/>
              </a:ext>
            </a:extLst>
          </p:cNvPr>
          <p:cNvSpPr txBox="1"/>
          <p:nvPr/>
        </p:nvSpPr>
        <p:spPr>
          <a:xfrm>
            <a:off x="519036" y="1397675"/>
            <a:ext cx="1103023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총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2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개의 모델을 사용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Straight Model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Curve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선로에 따라 주어진 선로 데이터가 달라 나누는 것이 효과적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Input : 7m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간격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,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61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개의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feature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Ouput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: Input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다음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0.25m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의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4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개 탈선 계수를 예측</a:t>
            </a:r>
          </a:p>
        </p:txBody>
      </p:sp>
    </p:spTree>
    <p:extLst>
      <p:ext uri="{BB962C8B-B14F-4D97-AF65-F5344CB8AC3E}">
        <p14:creationId xmlns:p14="http://schemas.microsoft.com/office/powerpoint/2010/main" val="161075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273960"/>
            <a:ext cx="819824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Modeling _ </a:t>
            </a:r>
            <a:r>
              <a:rPr lang="ko-KR" altLang="en-US" dirty="0"/>
              <a:t>모델 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4CF0C-B08E-A5F3-DE61-B51600C399AE}"/>
              </a:ext>
            </a:extLst>
          </p:cNvPr>
          <p:cNvSpPr txBox="1"/>
          <p:nvPr/>
        </p:nvSpPr>
        <p:spPr>
          <a:xfrm>
            <a:off x="6690360" y="4527427"/>
            <a:ext cx="4858910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hidden layer : 12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FC : 100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output : (-1, 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66338-E822-EF9C-7D53-103FF32AE63E}"/>
              </a:ext>
            </a:extLst>
          </p:cNvPr>
          <p:cNvSpPr txBox="1"/>
          <p:nvPr/>
        </p:nvSpPr>
        <p:spPr>
          <a:xfrm>
            <a:off x="6690360" y="1199555"/>
            <a:ext cx="485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LSTM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1986A-7BDF-9AB0-887B-F91CEBC0F6E8}"/>
              </a:ext>
            </a:extLst>
          </p:cNvPr>
          <p:cNvSpPr txBox="1"/>
          <p:nvPr/>
        </p:nvSpPr>
        <p:spPr>
          <a:xfrm>
            <a:off x="519036" y="1199555"/>
            <a:ext cx="485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1d-CNN</a:t>
            </a:r>
          </a:p>
        </p:txBody>
      </p:sp>
      <p:pic>
        <p:nvPicPr>
          <p:cNvPr id="6" name="Google Shape;195;g27b6b2b5feb_4_0">
            <a:extLst>
              <a:ext uri="{FF2B5EF4-FFF2-40B4-BE49-F238E27FC236}">
                <a16:creationId xmlns:a16="http://schemas.microsoft.com/office/drawing/2014/main" id="{C460A41B-35FB-FE93-DAF4-12931BC7A0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51073"/>
          <a:stretch/>
        </p:blipFill>
        <p:spPr>
          <a:xfrm>
            <a:off x="7204852" y="1952973"/>
            <a:ext cx="3829926" cy="2415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96;g27b6b2b5feb_4_0">
            <a:extLst>
              <a:ext uri="{FF2B5EF4-FFF2-40B4-BE49-F238E27FC236}">
                <a16:creationId xmlns:a16="http://schemas.microsoft.com/office/drawing/2014/main" id="{434C2BD0-B955-0470-C843-05C8883B2657}"/>
              </a:ext>
            </a:extLst>
          </p:cNvPr>
          <p:cNvGrpSpPr/>
          <p:nvPr/>
        </p:nvGrpSpPr>
        <p:grpSpPr>
          <a:xfrm>
            <a:off x="519036" y="1892012"/>
            <a:ext cx="5531245" cy="2526226"/>
            <a:chOff x="430275" y="1369425"/>
            <a:chExt cx="6433795" cy="2826237"/>
          </a:xfrm>
        </p:grpSpPr>
        <p:grpSp>
          <p:nvGrpSpPr>
            <p:cNvPr id="17" name="Google Shape;197;g27b6b2b5feb_4_0">
              <a:extLst>
                <a:ext uri="{FF2B5EF4-FFF2-40B4-BE49-F238E27FC236}">
                  <a16:creationId xmlns:a16="http://schemas.microsoft.com/office/drawing/2014/main" id="{A9D4C670-3739-0AE4-572F-57C6DABA20B2}"/>
                </a:ext>
              </a:extLst>
            </p:cNvPr>
            <p:cNvGrpSpPr/>
            <p:nvPr/>
          </p:nvGrpSpPr>
          <p:grpSpPr>
            <a:xfrm>
              <a:off x="430275" y="1437625"/>
              <a:ext cx="5391350" cy="2758037"/>
              <a:chOff x="568100" y="1462700"/>
              <a:chExt cx="5391350" cy="2758037"/>
            </a:xfrm>
          </p:grpSpPr>
          <p:pic>
            <p:nvPicPr>
              <p:cNvPr id="21" name="Google Shape;198;g27b6b2b5feb_4_0">
                <a:extLst>
                  <a:ext uri="{FF2B5EF4-FFF2-40B4-BE49-F238E27FC236}">
                    <a16:creationId xmlns:a16="http://schemas.microsoft.com/office/drawing/2014/main" id="{954B36D7-93AF-6A63-74B0-4A56E38E6602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t="28392"/>
              <a:stretch/>
            </p:blipFill>
            <p:spPr>
              <a:xfrm>
                <a:off x="1657863" y="1462700"/>
                <a:ext cx="3211824" cy="692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199;g27b6b2b5feb_4_0">
                <a:extLst>
                  <a:ext uri="{FF2B5EF4-FFF2-40B4-BE49-F238E27FC236}">
                    <a16:creationId xmlns:a16="http://schemas.microsoft.com/office/drawing/2014/main" id="{F6E3DB00-E9E8-4BE7-4259-A01B2EBB9204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t="25799"/>
              <a:stretch/>
            </p:blipFill>
            <p:spPr>
              <a:xfrm>
                <a:off x="995387" y="2155125"/>
                <a:ext cx="4536776" cy="889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00;g27b6b2b5feb_4_0">
                <a:extLst>
                  <a:ext uri="{FF2B5EF4-FFF2-40B4-BE49-F238E27FC236}">
                    <a16:creationId xmlns:a16="http://schemas.microsoft.com/office/drawing/2014/main" id="{1F65406F-3B39-4871-14FA-B73C203AC0E7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68100" y="2895038"/>
                <a:ext cx="5391350" cy="1325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Google Shape;201;g27b6b2b5feb_4_0">
              <a:extLst>
                <a:ext uri="{FF2B5EF4-FFF2-40B4-BE49-F238E27FC236}">
                  <a16:creationId xmlns:a16="http://schemas.microsoft.com/office/drawing/2014/main" id="{E70CD9D6-BF45-8C02-CC07-D1DD18F71362}"/>
                </a:ext>
              </a:extLst>
            </p:cNvPr>
            <p:cNvSpPr txBox="1"/>
            <p:nvPr/>
          </p:nvSpPr>
          <p:spPr>
            <a:xfrm>
              <a:off x="4250731" y="1369425"/>
              <a:ext cx="1642501" cy="597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dirty="0">
                  <a:solidFill>
                    <a:schemeClr val="dk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  <a:sym typeface="Malgun Gothic"/>
                </a:rPr>
                <a:t> 64 * 16 </a:t>
              </a:r>
              <a:endParaRPr sz="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Malgun Gothic"/>
              </a:endParaRPr>
            </a:p>
          </p:txBody>
        </p:sp>
        <p:sp>
          <p:nvSpPr>
            <p:cNvPr id="19" name="Google Shape;202;g27b6b2b5feb_4_0">
              <a:extLst>
                <a:ext uri="{FF2B5EF4-FFF2-40B4-BE49-F238E27FC236}">
                  <a16:creationId xmlns:a16="http://schemas.microsoft.com/office/drawing/2014/main" id="{092323E1-AB8C-4F02-09FB-E0DEA4A9E122}"/>
                </a:ext>
              </a:extLst>
            </p:cNvPr>
            <p:cNvSpPr txBox="1"/>
            <p:nvPr/>
          </p:nvSpPr>
          <p:spPr>
            <a:xfrm>
              <a:off x="4826394" y="2150178"/>
              <a:ext cx="1642501" cy="597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  <a:sym typeface="Malgun Gothic"/>
                </a:rPr>
                <a:t> 128 * 32 </a:t>
              </a:r>
              <a:endParaRPr sz="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Malgun Gothic"/>
              </a:endParaRPr>
            </a:p>
          </p:txBody>
        </p:sp>
        <p:sp>
          <p:nvSpPr>
            <p:cNvPr id="20" name="Google Shape;203;g27b6b2b5feb_4_0">
              <a:extLst>
                <a:ext uri="{FF2B5EF4-FFF2-40B4-BE49-F238E27FC236}">
                  <a16:creationId xmlns:a16="http://schemas.microsoft.com/office/drawing/2014/main" id="{CC1326F5-9D73-3350-E257-5C7996EA5ED9}"/>
                </a:ext>
              </a:extLst>
            </p:cNvPr>
            <p:cNvSpPr txBox="1"/>
            <p:nvPr/>
          </p:nvSpPr>
          <p:spPr>
            <a:xfrm>
              <a:off x="5221570" y="3258776"/>
              <a:ext cx="1642500" cy="597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  <a:sym typeface="Malgun Gothic"/>
                </a:rPr>
                <a:t> 256 * 64 </a:t>
              </a:r>
              <a:endParaRPr sz="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sym typeface="Malgun Gothic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47E5403-B057-E943-B034-B9D9A7D084B9}"/>
              </a:ext>
            </a:extLst>
          </p:cNvPr>
          <p:cNvSpPr txBox="1"/>
          <p:nvPr/>
        </p:nvSpPr>
        <p:spPr>
          <a:xfrm>
            <a:off x="519035" y="4527427"/>
            <a:ext cx="5252465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계층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F(filters) * K(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kernel_size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Input (-1, 28, 61)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AveragePooling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: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평균값을 취해 차원을 축소</a:t>
            </a:r>
          </a:p>
        </p:txBody>
      </p:sp>
    </p:spTree>
    <p:extLst>
      <p:ext uri="{BB962C8B-B14F-4D97-AF65-F5344CB8AC3E}">
        <p14:creationId xmlns:p14="http://schemas.microsoft.com/office/powerpoint/2010/main" val="342582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273960"/>
            <a:ext cx="819824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Modeling _ Activation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1986A-7BDF-9AB0-887B-F91CEBC0F6E8}"/>
              </a:ext>
            </a:extLst>
          </p:cNvPr>
          <p:cNvSpPr txBox="1"/>
          <p:nvPr/>
        </p:nvSpPr>
        <p:spPr>
          <a:xfrm>
            <a:off x="519036" y="1199555"/>
            <a:ext cx="61103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Selu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(Scaled Exponential Linear Unit)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7E5403-B057-E943-B034-B9D9A7D084B9}"/>
              </a:ext>
            </a:extLst>
          </p:cNvPr>
          <p:cNvSpPr txBox="1"/>
          <p:nvPr/>
        </p:nvSpPr>
        <p:spPr>
          <a:xfrm>
            <a:off x="519035" y="4527427"/>
            <a:ext cx="5252465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self-normalization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유도하는 활성화 함수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평균과 분산이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 수렴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음수가 입력되어도 업데이트 가능</a:t>
            </a:r>
          </a:p>
        </p:txBody>
      </p:sp>
      <p:pic>
        <p:nvPicPr>
          <p:cNvPr id="7" name="Google Shape;210;g27b6b2b5feb_2_21">
            <a:extLst>
              <a:ext uri="{FF2B5EF4-FFF2-40B4-BE49-F238E27FC236}">
                <a16:creationId xmlns:a16="http://schemas.microsoft.com/office/drawing/2014/main" id="{CEB61506-A5F8-F2B6-8D6B-A9FF0227092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5050" y="1979924"/>
            <a:ext cx="3187751" cy="230405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pic>
        <p:nvPicPr>
          <p:cNvPr id="8" name="Google Shape;211;g27b6b2b5feb_2_21">
            <a:extLst>
              <a:ext uri="{FF2B5EF4-FFF2-40B4-BE49-F238E27FC236}">
                <a16:creationId xmlns:a16="http://schemas.microsoft.com/office/drawing/2014/main" id="{27142D2C-7CB2-C794-9834-5ABC3F9B36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071" y="2709499"/>
            <a:ext cx="3872499" cy="8449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169838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273960"/>
            <a:ext cx="819824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Modeling _ Optimizer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1986A-7BDF-9AB0-887B-F91CEBC0F6E8}"/>
              </a:ext>
            </a:extLst>
          </p:cNvPr>
          <p:cNvSpPr txBox="1"/>
          <p:nvPr/>
        </p:nvSpPr>
        <p:spPr>
          <a:xfrm>
            <a:off x="519036" y="1199555"/>
            <a:ext cx="92650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Nadam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(Nesterov-accelerated Adaptive Moment Estimation)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7E5403-B057-E943-B034-B9D9A7D084B9}"/>
              </a:ext>
            </a:extLst>
          </p:cNvPr>
          <p:cNvSpPr txBox="1"/>
          <p:nvPr/>
        </p:nvSpPr>
        <p:spPr>
          <a:xfrm>
            <a:off x="519035" y="3402666"/>
            <a:ext cx="6293245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NAG + Adam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Adam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적용한 모멘텀 기법을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NAG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변경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Adam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보다 더 빠르고 정확하게 전역 최소값을 찾을 수 있음</a:t>
            </a:r>
          </a:p>
        </p:txBody>
      </p:sp>
      <p:pic>
        <p:nvPicPr>
          <p:cNvPr id="2" name="Google Shape;219;g27b6b2b5feb_2_37">
            <a:extLst>
              <a:ext uri="{FF2B5EF4-FFF2-40B4-BE49-F238E27FC236}">
                <a16:creationId xmlns:a16="http://schemas.microsoft.com/office/drawing/2014/main" id="{28014333-C9CD-7ABD-B7EC-9EBD5E2CFE4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49435" y="2056280"/>
            <a:ext cx="4604245" cy="108982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08262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273960"/>
            <a:ext cx="819824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Modeling _ Fit &amp; Validation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7E5403-B057-E943-B034-B9D9A7D084B9}"/>
              </a:ext>
            </a:extLst>
          </p:cNvPr>
          <p:cNvSpPr txBox="1"/>
          <p:nvPr/>
        </p:nvSpPr>
        <p:spPr>
          <a:xfrm>
            <a:off x="519035" y="3233247"/>
            <a:ext cx="11032885" cy="241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validation split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Train Set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뒤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500 rows(125m)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 나누어 학습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ReduceLROnPlateau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val_loss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(MAE)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번 이상 증가하지 않으면 최소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1e-6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까지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0.2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씩 감소하도록 함</a:t>
            </a:r>
          </a:p>
        </p:txBody>
      </p:sp>
      <p:sp>
        <p:nvSpPr>
          <p:cNvPr id="3" name="Google Shape;226;g27b6b2b5feb_5_7">
            <a:extLst>
              <a:ext uri="{FF2B5EF4-FFF2-40B4-BE49-F238E27FC236}">
                <a16:creationId xmlns:a16="http://schemas.microsoft.com/office/drawing/2014/main" id="{4716938C-6F68-DCD7-11BE-8015B9A67F9A}"/>
              </a:ext>
            </a:extLst>
          </p:cNvPr>
          <p:cNvSpPr/>
          <p:nvPr/>
        </p:nvSpPr>
        <p:spPr>
          <a:xfrm>
            <a:off x="1054723" y="1620078"/>
            <a:ext cx="5575491" cy="430497"/>
          </a:xfrm>
          <a:prstGeom prst="rect">
            <a:avLst/>
          </a:prstGeom>
          <a:solidFill>
            <a:srgbClr val="2A64AD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  <a:sym typeface="Malgun Gothic"/>
              </a:rPr>
              <a:t>Train</a:t>
            </a:r>
            <a:endParaRPr sz="2000" i="0" u="none" strike="noStrike" cap="none" dirty="0">
              <a:solidFill>
                <a:schemeClr val="lt1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  <a:sym typeface="Malgun Gothic"/>
            </a:endParaRPr>
          </a:p>
        </p:txBody>
      </p:sp>
      <p:sp>
        <p:nvSpPr>
          <p:cNvPr id="6" name="Google Shape;227;g27b6b2b5feb_5_7">
            <a:extLst>
              <a:ext uri="{FF2B5EF4-FFF2-40B4-BE49-F238E27FC236}">
                <a16:creationId xmlns:a16="http://schemas.microsoft.com/office/drawing/2014/main" id="{92D03EE0-C953-8C8D-885A-E89D2596994A}"/>
              </a:ext>
            </a:extLst>
          </p:cNvPr>
          <p:cNvSpPr/>
          <p:nvPr/>
        </p:nvSpPr>
        <p:spPr>
          <a:xfrm>
            <a:off x="8353950" y="1620080"/>
            <a:ext cx="2783327" cy="430497"/>
          </a:xfrm>
          <a:prstGeom prst="rect">
            <a:avLst/>
          </a:prstGeom>
          <a:solidFill>
            <a:srgbClr val="78B342"/>
          </a:solidFill>
          <a:ln w="12700" cap="flat" cmpd="sng">
            <a:solidFill>
              <a:srgbClr val="64341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  <a:sym typeface="Malgun Gothic"/>
              </a:rPr>
              <a:t>Test</a:t>
            </a:r>
            <a:endParaRPr sz="2000" i="0" u="none" strike="noStrike" cap="none" dirty="0">
              <a:solidFill>
                <a:schemeClr val="lt1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  <a:sym typeface="Malgun Gothic"/>
            </a:endParaRPr>
          </a:p>
        </p:txBody>
      </p:sp>
      <p:sp>
        <p:nvSpPr>
          <p:cNvPr id="7" name="Google Shape;230;g27b6b2b5feb_5_7">
            <a:extLst>
              <a:ext uri="{FF2B5EF4-FFF2-40B4-BE49-F238E27FC236}">
                <a16:creationId xmlns:a16="http://schemas.microsoft.com/office/drawing/2014/main" id="{5079CB16-45F0-0677-3688-2BA6BDDB29C0}"/>
              </a:ext>
            </a:extLst>
          </p:cNvPr>
          <p:cNvSpPr/>
          <p:nvPr/>
        </p:nvSpPr>
        <p:spPr>
          <a:xfrm>
            <a:off x="6863288" y="1620078"/>
            <a:ext cx="1257588" cy="430497"/>
          </a:xfrm>
          <a:prstGeom prst="rect">
            <a:avLst/>
          </a:prstGeom>
          <a:solidFill>
            <a:srgbClr val="EE853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  <a:sym typeface="Malgun Gothic"/>
              </a:rPr>
              <a:t>valid</a:t>
            </a:r>
            <a:endParaRPr sz="2000" i="0" u="none" strike="noStrike" cap="none" dirty="0">
              <a:solidFill>
                <a:schemeClr val="dk1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E6A1F-3F35-4515-2CDC-2C2F84F091EB}"/>
              </a:ext>
            </a:extLst>
          </p:cNvPr>
          <p:cNvSpPr txBox="1"/>
          <p:nvPr/>
        </p:nvSpPr>
        <p:spPr>
          <a:xfrm>
            <a:off x="2728086" y="2050575"/>
            <a:ext cx="22287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 ~ 2375</a:t>
            </a: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탈선 계수 존재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8385F-A524-F457-931A-A55AE7CD6D00}"/>
              </a:ext>
            </a:extLst>
          </p:cNvPr>
          <p:cNvSpPr txBox="1"/>
          <p:nvPr/>
        </p:nvSpPr>
        <p:spPr>
          <a:xfrm>
            <a:off x="6377700" y="2050575"/>
            <a:ext cx="22287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2375 ~ 2500</a:t>
            </a: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탈선 계수 존재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885D5E-104B-6B5D-5D4E-0ECC0E0E996C}"/>
              </a:ext>
            </a:extLst>
          </p:cNvPr>
          <p:cNvSpPr txBox="1"/>
          <p:nvPr/>
        </p:nvSpPr>
        <p:spPr>
          <a:xfrm>
            <a:off x="8631231" y="2050575"/>
            <a:ext cx="22287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2500 ~ 2999.75</a:t>
            </a: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탈선 계수 없음</a:t>
            </a:r>
          </a:p>
        </p:txBody>
      </p:sp>
    </p:spTree>
    <p:extLst>
      <p:ext uri="{BB962C8B-B14F-4D97-AF65-F5344CB8AC3E}">
        <p14:creationId xmlns:p14="http://schemas.microsoft.com/office/powerpoint/2010/main" val="272268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273960"/>
            <a:ext cx="819824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Modeling _ Predict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7E5403-B057-E943-B034-B9D9A7D084B9}"/>
              </a:ext>
            </a:extLst>
          </p:cNvPr>
          <p:cNvSpPr txBox="1"/>
          <p:nvPr/>
        </p:nvSpPr>
        <p:spPr>
          <a:xfrm>
            <a:off x="519036" y="4948163"/>
            <a:ext cx="11032885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이전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7m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데이터를 통해 다음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0.25m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탈선계수를 예측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이를 반복하여 최종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2999.75m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까지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채워나감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Google Shape;226;g27b6b2b5feb_5_7">
            <a:extLst>
              <a:ext uri="{FF2B5EF4-FFF2-40B4-BE49-F238E27FC236}">
                <a16:creationId xmlns:a16="http://schemas.microsoft.com/office/drawing/2014/main" id="{4716938C-6F68-DCD7-11BE-8015B9A67F9A}"/>
              </a:ext>
            </a:extLst>
          </p:cNvPr>
          <p:cNvSpPr/>
          <p:nvPr/>
        </p:nvSpPr>
        <p:spPr>
          <a:xfrm>
            <a:off x="1770642" y="1620078"/>
            <a:ext cx="6469711" cy="430497"/>
          </a:xfrm>
          <a:prstGeom prst="rect">
            <a:avLst/>
          </a:prstGeom>
          <a:solidFill>
            <a:srgbClr val="2A64AD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i="0" u="none" strike="noStrike" cap="none" dirty="0">
              <a:solidFill>
                <a:schemeClr val="lt1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  <a:sym typeface="Malgun Gothic"/>
            </a:endParaRPr>
          </a:p>
        </p:txBody>
      </p:sp>
      <p:sp>
        <p:nvSpPr>
          <p:cNvPr id="6" name="Google Shape;227;g27b6b2b5feb_5_7">
            <a:extLst>
              <a:ext uri="{FF2B5EF4-FFF2-40B4-BE49-F238E27FC236}">
                <a16:creationId xmlns:a16="http://schemas.microsoft.com/office/drawing/2014/main" id="{92D03EE0-C953-8C8D-885A-E89D2596994A}"/>
              </a:ext>
            </a:extLst>
          </p:cNvPr>
          <p:cNvSpPr/>
          <p:nvPr/>
        </p:nvSpPr>
        <p:spPr>
          <a:xfrm>
            <a:off x="8522052" y="1620078"/>
            <a:ext cx="601407" cy="430499"/>
          </a:xfrm>
          <a:prstGeom prst="rect">
            <a:avLst/>
          </a:prstGeom>
          <a:solidFill>
            <a:srgbClr val="78B342"/>
          </a:solidFill>
          <a:ln w="12700" cap="flat" cmpd="sng">
            <a:solidFill>
              <a:srgbClr val="64341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i="0" u="none" strike="noStrike" cap="none" dirty="0">
              <a:solidFill>
                <a:schemeClr val="lt1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E6A1F-3F35-4515-2CDC-2C2F84F091EB}"/>
              </a:ext>
            </a:extLst>
          </p:cNvPr>
          <p:cNvSpPr txBox="1"/>
          <p:nvPr/>
        </p:nvSpPr>
        <p:spPr>
          <a:xfrm>
            <a:off x="4338225" y="2050575"/>
            <a:ext cx="22287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2493 ~ 2500</a:t>
            </a: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탈선 계수 존재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885D5E-104B-6B5D-5D4E-0ECC0E0E996C}"/>
              </a:ext>
            </a:extLst>
          </p:cNvPr>
          <p:cNvSpPr txBox="1"/>
          <p:nvPr/>
        </p:nvSpPr>
        <p:spPr>
          <a:xfrm>
            <a:off x="7730909" y="2050575"/>
            <a:ext cx="22287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2500.25</a:t>
            </a: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탈선 계수 없음</a:t>
            </a:r>
          </a:p>
        </p:txBody>
      </p:sp>
      <p:sp>
        <p:nvSpPr>
          <p:cNvPr id="2" name="Google Shape;226;g27b6b2b5feb_5_7">
            <a:extLst>
              <a:ext uri="{FF2B5EF4-FFF2-40B4-BE49-F238E27FC236}">
                <a16:creationId xmlns:a16="http://schemas.microsoft.com/office/drawing/2014/main" id="{F4F711A9-0AB9-539E-EB40-62C675FA1843}"/>
              </a:ext>
            </a:extLst>
          </p:cNvPr>
          <p:cNvSpPr/>
          <p:nvPr/>
        </p:nvSpPr>
        <p:spPr>
          <a:xfrm>
            <a:off x="2653748" y="3572661"/>
            <a:ext cx="6469711" cy="430497"/>
          </a:xfrm>
          <a:prstGeom prst="rect">
            <a:avLst/>
          </a:prstGeom>
          <a:solidFill>
            <a:srgbClr val="2A64AD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i="0" u="none" strike="noStrike" cap="none" dirty="0">
              <a:solidFill>
                <a:schemeClr val="lt1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  <a:sym typeface="Malgun Gothic"/>
            </a:endParaRPr>
          </a:p>
        </p:txBody>
      </p:sp>
      <p:sp>
        <p:nvSpPr>
          <p:cNvPr id="5" name="Google Shape;227;g27b6b2b5feb_5_7">
            <a:extLst>
              <a:ext uri="{FF2B5EF4-FFF2-40B4-BE49-F238E27FC236}">
                <a16:creationId xmlns:a16="http://schemas.microsoft.com/office/drawing/2014/main" id="{92A73EFA-2C62-60DF-55E0-1661477E0CCA}"/>
              </a:ext>
            </a:extLst>
          </p:cNvPr>
          <p:cNvSpPr/>
          <p:nvPr/>
        </p:nvSpPr>
        <p:spPr>
          <a:xfrm>
            <a:off x="9405158" y="3572661"/>
            <a:ext cx="601407" cy="430499"/>
          </a:xfrm>
          <a:prstGeom prst="rect">
            <a:avLst/>
          </a:prstGeom>
          <a:solidFill>
            <a:srgbClr val="78B342"/>
          </a:solidFill>
          <a:ln w="12700" cap="flat" cmpd="sng">
            <a:solidFill>
              <a:srgbClr val="64341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i="0" u="none" strike="noStrike" cap="none" dirty="0">
              <a:solidFill>
                <a:schemeClr val="lt1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C0C13-3CDD-5B5B-71CA-105D913A893C}"/>
              </a:ext>
            </a:extLst>
          </p:cNvPr>
          <p:cNvSpPr txBox="1"/>
          <p:nvPr/>
        </p:nvSpPr>
        <p:spPr>
          <a:xfrm>
            <a:off x="5330662" y="4003158"/>
            <a:ext cx="22287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2493.25 ~ 2500.25</a:t>
            </a: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탈선 계수 존재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F96035-0E3E-47EA-C853-59F14FBA59BA}"/>
              </a:ext>
            </a:extLst>
          </p:cNvPr>
          <p:cNvSpPr txBox="1"/>
          <p:nvPr/>
        </p:nvSpPr>
        <p:spPr>
          <a:xfrm>
            <a:off x="8723346" y="4003158"/>
            <a:ext cx="22287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2500.50</a:t>
            </a: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탈선 계수 없음</a:t>
            </a:r>
          </a:p>
        </p:txBody>
      </p:sp>
      <p:sp>
        <p:nvSpPr>
          <p:cNvPr id="17" name="화살표: 원형 16">
            <a:extLst>
              <a:ext uri="{FF2B5EF4-FFF2-40B4-BE49-F238E27FC236}">
                <a16:creationId xmlns:a16="http://schemas.microsoft.com/office/drawing/2014/main" id="{38687A39-FE9C-5E64-A653-12B6C4DE76D9}"/>
              </a:ext>
            </a:extLst>
          </p:cNvPr>
          <p:cNvSpPr/>
          <p:nvPr/>
        </p:nvSpPr>
        <p:spPr>
          <a:xfrm>
            <a:off x="7852632" y="1149282"/>
            <a:ext cx="1057142" cy="846811"/>
          </a:xfrm>
          <a:prstGeom prst="circularArrow">
            <a:avLst>
              <a:gd name="adj1" fmla="val 8784"/>
              <a:gd name="adj2" fmla="val 1187901"/>
              <a:gd name="adj3" fmla="val 20647461"/>
              <a:gd name="adj4" fmla="val 10806684"/>
              <a:gd name="adj5" fmla="val 1520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E0C564-65B6-1FE5-919A-2B0BFE064F16}"/>
              </a:ext>
            </a:extLst>
          </p:cNvPr>
          <p:cNvSpPr txBox="1"/>
          <p:nvPr/>
        </p:nvSpPr>
        <p:spPr>
          <a:xfrm>
            <a:off x="8019279" y="887000"/>
            <a:ext cx="64736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예측</a:t>
            </a:r>
          </a:p>
        </p:txBody>
      </p:sp>
      <p:sp>
        <p:nvSpPr>
          <p:cNvPr id="19" name="화살표: 원형 18">
            <a:extLst>
              <a:ext uri="{FF2B5EF4-FFF2-40B4-BE49-F238E27FC236}">
                <a16:creationId xmlns:a16="http://schemas.microsoft.com/office/drawing/2014/main" id="{E7E8B0AB-B669-F148-5AB4-B19E7BB81596}"/>
              </a:ext>
            </a:extLst>
          </p:cNvPr>
          <p:cNvSpPr/>
          <p:nvPr/>
        </p:nvSpPr>
        <p:spPr>
          <a:xfrm>
            <a:off x="8716334" y="3101567"/>
            <a:ext cx="1057142" cy="846811"/>
          </a:xfrm>
          <a:prstGeom prst="circularArrow">
            <a:avLst>
              <a:gd name="adj1" fmla="val 8784"/>
              <a:gd name="adj2" fmla="val 1187901"/>
              <a:gd name="adj3" fmla="val 20647461"/>
              <a:gd name="adj4" fmla="val 10806684"/>
              <a:gd name="adj5" fmla="val 1520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B46DBB-CD5C-0381-EACD-9933A1C07C48}"/>
              </a:ext>
            </a:extLst>
          </p:cNvPr>
          <p:cNvSpPr txBox="1"/>
          <p:nvPr/>
        </p:nvSpPr>
        <p:spPr>
          <a:xfrm>
            <a:off x="8907171" y="2828442"/>
            <a:ext cx="64736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209628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273960"/>
            <a:ext cx="8198244" cy="62442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4CF0C-B08E-A5F3-DE61-B51600C399AE}"/>
              </a:ext>
            </a:extLst>
          </p:cNvPr>
          <p:cNvSpPr txBox="1"/>
          <p:nvPr/>
        </p:nvSpPr>
        <p:spPr>
          <a:xfrm>
            <a:off x="519036" y="1397675"/>
            <a:ext cx="11030234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이전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7m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다음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0.25m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탈선계수를 예측한 뒤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 다음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0.25m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예측한 값을 포함한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7m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예측 진행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activation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relu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swish,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selu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그리고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optimizer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SGD, Adam,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Nadam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변경하여 성능을 측정한 결과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activation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selu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이고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optimizer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Nadam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 때 예측 성능이 가장 좋았음</a:t>
            </a:r>
          </a:p>
        </p:txBody>
      </p:sp>
    </p:spTree>
    <p:extLst>
      <p:ext uri="{BB962C8B-B14F-4D97-AF65-F5344CB8AC3E}">
        <p14:creationId xmlns:p14="http://schemas.microsoft.com/office/powerpoint/2010/main" val="424810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273960"/>
            <a:ext cx="8198244" cy="62442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개선점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4CF0C-B08E-A5F3-DE61-B51600C399AE}"/>
              </a:ext>
            </a:extLst>
          </p:cNvPr>
          <p:cNvSpPr txBox="1"/>
          <p:nvPr/>
        </p:nvSpPr>
        <p:spPr>
          <a:xfrm>
            <a:off x="519036" y="1397675"/>
            <a:ext cx="11030234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추후 선로 데이터를 포함하지 않고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damper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별 데이터만 가지고 모델을 만들 경우 하나의 모델로 다음 구간의 탈선계수를 예측할 수 있는 모델을 개발할 수 있을 것으로 기대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구간을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7m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간격으로 두었지만 다양한 실험을 통해 더욱 최적화된 구간을 구할 필요가 있어 보임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열차의 실제 속력 칼럼 추가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기차 폭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곡선 저항 등 추가적인 데이터가 주어진다면 오차를 더 줄일 수 있을 것으로 기대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모델마다 총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61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column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학습하였기 때문에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column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줄이면 경량화 된 모델을 사용할 수 있을 것으로 기대</a:t>
            </a:r>
          </a:p>
        </p:txBody>
      </p:sp>
    </p:spTree>
    <p:extLst>
      <p:ext uri="{BB962C8B-B14F-4D97-AF65-F5344CB8AC3E}">
        <p14:creationId xmlns:p14="http://schemas.microsoft.com/office/powerpoint/2010/main" val="270782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273960"/>
            <a:ext cx="8198244" cy="62442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활용성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4CF0C-B08E-A5F3-DE61-B51600C399AE}"/>
              </a:ext>
            </a:extLst>
          </p:cNvPr>
          <p:cNvSpPr txBox="1"/>
          <p:nvPr/>
        </p:nvSpPr>
        <p:spPr>
          <a:xfrm>
            <a:off x="519036" y="1397675"/>
            <a:ext cx="11030234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모델이 가볍기 때문에 적용이 용이하고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최적화 작업으로 추가적인 모델 경량화가 가능할 것으로 기대됨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곡선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직선 선로에 동일한 데이터가 주어진다면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선로 종류를 범주형 변수로 추가하여 하나의 모델로 통합이 가능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실시간 데이터 학습이 가능하기 때문에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지속적인 모델의 정확도 향상이 가능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646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20AD7D-69D2-310C-73B3-700AF6D2D39C}"/>
              </a:ext>
            </a:extLst>
          </p:cNvPr>
          <p:cNvSpPr txBox="1"/>
          <p:nvPr/>
        </p:nvSpPr>
        <p:spPr>
          <a:xfrm>
            <a:off x="519036" y="1397675"/>
            <a:ext cx="3253015" cy="442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7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데이터 정보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데이터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전처리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EDA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Modeling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결과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개선점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활용성</a:t>
            </a:r>
          </a:p>
        </p:txBody>
      </p:sp>
    </p:spTree>
    <p:extLst>
      <p:ext uri="{BB962C8B-B14F-4D97-AF65-F5344CB8AC3E}">
        <p14:creationId xmlns:p14="http://schemas.microsoft.com/office/powerpoint/2010/main" val="1797812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047FC3-4A34-976B-5948-B8F803798560}"/>
              </a:ext>
            </a:extLst>
          </p:cNvPr>
          <p:cNvSpPr txBox="1"/>
          <p:nvPr/>
        </p:nvSpPr>
        <p:spPr>
          <a:xfrm>
            <a:off x="5218143" y="3044280"/>
            <a:ext cx="1755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 &amp; A</a:t>
            </a:r>
            <a:endParaRPr lang="ko-KR" altLang="en-US" sz="3600" spc="-150" dirty="0">
              <a:solidFill>
                <a:srgbClr val="012D6A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A4C1E0-99B3-4D60-6C94-EB3F8238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1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5" y="273960"/>
            <a:ext cx="6736529" cy="62442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데이터 정보 </a:t>
            </a:r>
            <a:r>
              <a:rPr lang="en-US" altLang="ko-KR" dirty="0"/>
              <a:t>_ </a:t>
            </a:r>
            <a:r>
              <a:rPr lang="ko-KR" altLang="en-US" dirty="0"/>
              <a:t>직선 선로</a:t>
            </a:r>
            <a:r>
              <a:rPr lang="en-US" altLang="ko-KR" dirty="0"/>
              <a:t>, </a:t>
            </a:r>
            <a:r>
              <a:rPr lang="ko-KR" altLang="en-US" dirty="0"/>
              <a:t>곡선 선로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4CF0C-B08E-A5F3-DE61-B51600C399AE}"/>
              </a:ext>
            </a:extLst>
          </p:cNvPr>
          <p:cNvSpPr txBox="1"/>
          <p:nvPr/>
        </p:nvSpPr>
        <p:spPr>
          <a:xfrm>
            <a:off x="519036" y="1397675"/>
            <a:ext cx="4647324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7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직선 구간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s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곡선 구간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c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구간에 따라 데이터 제공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구간에 따라 다른 센서 데이터</a:t>
            </a:r>
          </a:p>
        </p:txBody>
      </p:sp>
      <p:sp>
        <p:nvSpPr>
          <p:cNvPr id="3" name="Google Shape;111;p3">
            <a:extLst>
              <a:ext uri="{FF2B5EF4-FFF2-40B4-BE49-F238E27FC236}">
                <a16:creationId xmlns:a16="http://schemas.microsoft.com/office/drawing/2014/main" id="{7DCA0A96-5630-FE7A-F271-97E1961DCC93}"/>
              </a:ext>
            </a:extLst>
          </p:cNvPr>
          <p:cNvSpPr/>
          <p:nvPr/>
        </p:nvSpPr>
        <p:spPr>
          <a:xfrm>
            <a:off x="6890655" y="1695849"/>
            <a:ext cx="836428" cy="291332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12;p3">
            <a:extLst>
              <a:ext uri="{FF2B5EF4-FFF2-40B4-BE49-F238E27FC236}">
                <a16:creationId xmlns:a16="http://schemas.microsoft.com/office/drawing/2014/main" id="{A477CD84-7C01-D5A4-2DDA-DFEE718981EC}"/>
              </a:ext>
            </a:extLst>
          </p:cNvPr>
          <p:cNvSpPr/>
          <p:nvPr/>
        </p:nvSpPr>
        <p:spPr>
          <a:xfrm>
            <a:off x="9513661" y="1695849"/>
            <a:ext cx="1360967" cy="291332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1353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273960"/>
            <a:ext cx="5897004" cy="62442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데이터 정보 </a:t>
            </a:r>
            <a:r>
              <a:rPr lang="en-US" altLang="ko-KR" dirty="0"/>
              <a:t>_ </a:t>
            </a:r>
            <a:r>
              <a:rPr lang="ko-KR" altLang="en-US" dirty="0"/>
              <a:t>데이터 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4CF0C-B08E-A5F3-DE61-B51600C399AE}"/>
              </a:ext>
            </a:extLst>
          </p:cNvPr>
          <p:cNvSpPr txBox="1"/>
          <p:nvPr/>
        </p:nvSpPr>
        <p:spPr>
          <a:xfrm>
            <a:off x="2861705" y="5636235"/>
            <a:ext cx="262846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0 ~2500</a:t>
            </a: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탈선계수 존재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pic>
        <p:nvPicPr>
          <p:cNvPr id="3" name="Google Shape;155;p5">
            <a:extLst>
              <a:ext uri="{FF2B5EF4-FFF2-40B4-BE49-F238E27FC236}">
                <a16:creationId xmlns:a16="http://schemas.microsoft.com/office/drawing/2014/main" id="{FCC8F237-4074-D19F-333C-3C1FE8CD700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3679" y="1492214"/>
            <a:ext cx="5340624" cy="33402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56;p5">
            <a:extLst>
              <a:ext uri="{FF2B5EF4-FFF2-40B4-BE49-F238E27FC236}">
                <a16:creationId xmlns:a16="http://schemas.microsoft.com/office/drawing/2014/main" id="{A293DFBE-EB9E-0F5F-2C25-447B8ACBF0F1}"/>
              </a:ext>
            </a:extLst>
          </p:cNvPr>
          <p:cNvSpPr/>
          <p:nvPr/>
        </p:nvSpPr>
        <p:spPr>
          <a:xfrm>
            <a:off x="1192618" y="5366877"/>
            <a:ext cx="5966637" cy="26935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57;p5">
            <a:extLst>
              <a:ext uri="{FF2B5EF4-FFF2-40B4-BE49-F238E27FC236}">
                <a16:creationId xmlns:a16="http://schemas.microsoft.com/office/drawing/2014/main" id="{54586EF1-42D8-3EF1-0D99-3312F50FEEC4}"/>
              </a:ext>
            </a:extLst>
          </p:cNvPr>
          <p:cNvSpPr/>
          <p:nvPr/>
        </p:nvSpPr>
        <p:spPr>
          <a:xfrm>
            <a:off x="7442790" y="5366877"/>
            <a:ext cx="2821172" cy="26935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64341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" name="Google Shape;160;p5">
            <a:extLst>
              <a:ext uri="{FF2B5EF4-FFF2-40B4-BE49-F238E27FC236}">
                <a16:creationId xmlns:a16="http://schemas.microsoft.com/office/drawing/2014/main" id="{8D820A6E-35F1-649C-DF0B-E630D6A066F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581" y="1575858"/>
            <a:ext cx="6316363" cy="317298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B1BA949-5B6D-43AB-1FF8-65C54F276353}"/>
              </a:ext>
            </a:extLst>
          </p:cNvPr>
          <p:cNvSpPr txBox="1"/>
          <p:nvPr/>
        </p:nvSpPr>
        <p:spPr>
          <a:xfrm>
            <a:off x="7539145" y="5646475"/>
            <a:ext cx="262846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2500 ~ 2999.75</a:t>
            </a: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탈선 계수 없음</a:t>
            </a:r>
          </a:p>
        </p:txBody>
      </p:sp>
    </p:spTree>
    <p:extLst>
      <p:ext uri="{BB962C8B-B14F-4D97-AF65-F5344CB8AC3E}">
        <p14:creationId xmlns:p14="http://schemas.microsoft.com/office/powerpoint/2010/main" val="378652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데이터 정보 </a:t>
            </a:r>
            <a:r>
              <a:rPr lang="en-US" altLang="ko-KR" dirty="0"/>
              <a:t>_ </a:t>
            </a:r>
            <a:r>
              <a:rPr lang="ko-KR" altLang="en-US" dirty="0"/>
              <a:t>예측 대상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9B9AD3-2253-9DAE-CCDB-6529071D1980}"/>
              </a:ext>
            </a:extLst>
          </p:cNvPr>
          <p:cNvSpPr txBox="1"/>
          <p:nvPr/>
        </p:nvSpPr>
        <p:spPr>
          <a:xfrm>
            <a:off x="519036" y="1397675"/>
            <a:ext cx="6323724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YL_M1_B1_W1 :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좌측 전위 차륜 탈선계수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YR_M1_B1_W1: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우측 전위 차륜 탈선계수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YL_M1_B1_W2: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좌측 후위 차륜 탈선계수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YR_M1_B1_W2: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우측 후위 차륜 탈선계수 </a:t>
            </a:r>
          </a:p>
        </p:txBody>
      </p:sp>
      <p:grpSp>
        <p:nvGrpSpPr>
          <p:cNvPr id="3" name="Google Shape;99;p2">
            <a:extLst>
              <a:ext uri="{FF2B5EF4-FFF2-40B4-BE49-F238E27FC236}">
                <a16:creationId xmlns:a16="http://schemas.microsoft.com/office/drawing/2014/main" id="{A19C09C0-5A69-61F6-7B4C-4E2E85975490}"/>
              </a:ext>
            </a:extLst>
          </p:cNvPr>
          <p:cNvGrpSpPr/>
          <p:nvPr/>
        </p:nvGrpSpPr>
        <p:grpSpPr>
          <a:xfrm>
            <a:off x="8349748" y="1538361"/>
            <a:ext cx="2052083" cy="3781277"/>
            <a:chOff x="8608828" y="1825625"/>
            <a:chExt cx="2052083" cy="3781277"/>
          </a:xfrm>
        </p:grpSpPr>
        <p:sp>
          <p:nvSpPr>
            <p:cNvPr id="5" name="Google Shape;100;p2">
              <a:extLst>
                <a:ext uri="{FF2B5EF4-FFF2-40B4-BE49-F238E27FC236}">
                  <a16:creationId xmlns:a16="http://schemas.microsoft.com/office/drawing/2014/main" id="{09FA1323-54AE-0664-106B-DA4E952C22F5}"/>
                </a:ext>
              </a:extLst>
            </p:cNvPr>
            <p:cNvSpPr/>
            <p:nvPr/>
          </p:nvSpPr>
          <p:spPr>
            <a:xfrm>
              <a:off x="8732874" y="1825625"/>
              <a:ext cx="1772093" cy="3781277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101;p2">
              <a:extLst>
                <a:ext uri="{FF2B5EF4-FFF2-40B4-BE49-F238E27FC236}">
                  <a16:creationId xmlns:a16="http://schemas.microsoft.com/office/drawing/2014/main" id="{ADC076CF-2765-5C84-6FC1-A51B9DA5DF88}"/>
                </a:ext>
              </a:extLst>
            </p:cNvPr>
            <p:cNvSpPr/>
            <p:nvPr/>
          </p:nvSpPr>
          <p:spPr>
            <a:xfrm>
              <a:off x="8612372" y="2062716"/>
              <a:ext cx="311888" cy="66630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02;p2">
              <a:extLst>
                <a:ext uri="{FF2B5EF4-FFF2-40B4-BE49-F238E27FC236}">
                  <a16:creationId xmlns:a16="http://schemas.microsoft.com/office/drawing/2014/main" id="{ABB4A71C-5FBB-DD28-DE7A-6017F0158C3F}"/>
                </a:ext>
              </a:extLst>
            </p:cNvPr>
            <p:cNvSpPr/>
            <p:nvPr/>
          </p:nvSpPr>
          <p:spPr>
            <a:xfrm>
              <a:off x="8608828" y="4618074"/>
              <a:ext cx="311888" cy="66630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103;p2">
              <a:extLst>
                <a:ext uri="{FF2B5EF4-FFF2-40B4-BE49-F238E27FC236}">
                  <a16:creationId xmlns:a16="http://schemas.microsoft.com/office/drawing/2014/main" id="{97A82BED-9872-6D51-2718-FC91D095B51C}"/>
                </a:ext>
              </a:extLst>
            </p:cNvPr>
            <p:cNvSpPr/>
            <p:nvPr/>
          </p:nvSpPr>
          <p:spPr>
            <a:xfrm>
              <a:off x="10349023" y="2062716"/>
              <a:ext cx="311888" cy="66630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104;p2">
              <a:extLst>
                <a:ext uri="{FF2B5EF4-FFF2-40B4-BE49-F238E27FC236}">
                  <a16:creationId xmlns:a16="http://schemas.microsoft.com/office/drawing/2014/main" id="{25FCFC1B-30EA-21E5-826B-858F05FADEC8}"/>
                </a:ext>
              </a:extLst>
            </p:cNvPr>
            <p:cNvSpPr/>
            <p:nvPr/>
          </p:nvSpPr>
          <p:spPr>
            <a:xfrm>
              <a:off x="10349023" y="4580860"/>
              <a:ext cx="311888" cy="66630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93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273960"/>
            <a:ext cx="5897004" cy="62442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데이터 정보 </a:t>
            </a:r>
            <a:r>
              <a:rPr lang="en-US" altLang="ko-KR" dirty="0"/>
              <a:t>_ </a:t>
            </a:r>
            <a:r>
              <a:rPr lang="ko-KR" altLang="en-US" dirty="0"/>
              <a:t>총 예측 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4CF0C-B08E-A5F3-DE61-B51600C399AE}"/>
              </a:ext>
            </a:extLst>
          </p:cNvPr>
          <p:cNvSpPr txBox="1"/>
          <p:nvPr/>
        </p:nvSpPr>
        <p:spPr>
          <a:xfrm>
            <a:off x="519036" y="1397675"/>
            <a:ext cx="9920364" cy="191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7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직선 선로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곡선 선로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[2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가지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]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Yaw damper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의 비선형제어능력 조건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: 30, 40, 50, 70, 100 [5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가지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]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각각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4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개 탈선계수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[4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가지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] 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→ 총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40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가지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grpSp>
        <p:nvGrpSpPr>
          <p:cNvPr id="6" name="Google Shape;119;p4">
            <a:extLst>
              <a:ext uri="{FF2B5EF4-FFF2-40B4-BE49-F238E27FC236}">
                <a16:creationId xmlns:a16="http://schemas.microsoft.com/office/drawing/2014/main" id="{790C8092-6773-D98A-66F8-BBB07CA6A453}"/>
              </a:ext>
            </a:extLst>
          </p:cNvPr>
          <p:cNvGrpSpPr/>
          <p:nvPr/>
        </p:nvGrpSpPr>
        <p:grpSpPr>
          <a:xfrm>
            <a:off x="2500215" y="3669111"/>
            <a:ext cx="7191569" cy="2380778"/>
            <a:chOff x="499731" y="2806345"/>
            <a:chExt cx="8607507" cy="2849526"/>
          </a:xfrm>
        </p:grpSpPr>
        <p:grpSp>
          <p:nvGrpSpPr>
            <p:cNvPr id="7" name="Google Shape;120;p4">
              <a:extLst>
                <a:ext uri="{FF2B5EF4-FFF2-40B4-BE49-F238E27FC236}">
                  <a16:creationId xmlns:a16="http://schemas.microsoft.com/office/drawing/2014/main" id="{5D21D5C6-513C-C989-DB1F-75A318D58B21}"/>
                </a:ext>
              </a:extLst>
            </p:cNvPr>
            <p:cNvGrpSpPr/>
            <p:nvPr/>
          </p:nvGrpSpPr>
          <p:grpSpPr>
            <a:xfrm>
              <a:off x="499731" y="2806345"/>
              <a:ext cx="1527544" cy="2814734"/>
              <a:chOff x="8608828" y="1825625"/>
              <a:chExt cx="2052083" cy="3781277"/>
            </a:xfrm>
          </p:grpSpPr>
          <p:sp>
            <p:nvSpPr>
              <p:cNvPr id="32" name="Google Shape;121;p4">
                <a:extLst>
                  <a:ext uri="{FF2B5EF4-FFF2-40B4-BE49-F238E27FC236}">
                    <a16:creationId xmlns:a16="http://schemas.microsoft.com/office/drawing/2014/main" id="{A67EDC73-9543-2E2B-8376-BD9A05CA5D48}"/>
                  </a:ext>
                </a:extLst>
              </p:cNvPr>
              <p:cNvSpPr/>
              <p:nvPr/>
            </p:nvSpPr>
            <p:spPr>
              <a:xfrm>
                <a:off x="8732874" y="1825625"/>
                <a:ext cx="1772093" cy="378127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</a:t>
                </a: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" name="Google Shape;122;p4">
                <a:extLst>
                  <a:ext uri="{FF2B5EF4-FFF2-40B4-BE49-F238E27FC236}">
                    <a16:creationId xmlns:a16="http://schemas.microsoft.com/office/drawing/2014/main" id="{4A687201-FE62-3E35-E8AF-C75F9FA9EBD2}"/>
                  </a:ext>
                </a:extLst>
              </p:cNvPr>
              <p:cNvSpPr/>
              <p:nvPr/>
            </p:nvSpPr>
            <p:spPr>
              <a:xfrm>
                <a:off x="8612372" y="2062716"/>
                <a:ext cx="311888" cy="66630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" name="Google Shape;123;p4">
                <a:extLst>
                  <a:ext uri="{FF2B5EF4-FFF2-40B4-BE49-F238E27FC236}">
                    <a16:creationId xmlns:a16="http://schemas.microsoft.com/office/drawing/2014/main" id="{B9D99A44-BA2D-9CF1-28CE-599272190537}"/>
                  </a:ext>
                </a:extLst>
              </p:cNvPr>
              <p:cNvSpPr/>
              <p:nvPr/>
            </p:nvSpPr>
            <p:spPr>
              <a:xfrm>
                <a:off x="8608828" y="4618074"/>
                <a:ext cx="311888" cy="66630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" name="Google Shape;124;p4">
                <a:extLst>
                  <a:ext uri="{FF2B5EF4-FFF2-40B4-BE49-F238E27FC236}">
                    <a16:creationId xmlns:a16="http://schemas.microsoft.com/office/drawing/2014/main" id="{10437DD5-32BF-A0FE-89A1-A0862CD13F84}"/>
                  </a:ext>
                </a:extLst>
              </p:cNvPr>
              <p:cNvSpPr/>
              <p:nvPr/>
            </p:nvSpPr>
            <p:spPr>
              <a:xfrm>
                <a:off x="10349023" y="2062716"/>
                <a:ext cx="311888" cy="66630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" name="Google Shape;125;p4">
                <a:extLst>
                  <a:ext uri="{FF2B5EF4-FFF2-40B4-BE49-F238E27FC236}">
                    <a16:creationId xmlns:a16="http://schemas.microsoft.com/office/drawing/2014/main" id="{D081943A-579C-0D17-894B-2B68FF62C766}"/>
                  </a:ext>
                </a:extLst>
              </p:cNvPr>
              <p:cNvSpPr/>
              <p:nvPr/>
            </p:nvSpPr>
            <p:spPr>
              <a:xfrm>
                <a:off x="10349023" y="4580860"/>
                <a:ext cx="311888" cy="66630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" name="Google Shape;126;p4">
              <a:extLst>
                <a:ext uri="{FF2B5EF4-FFF2-40B4-BE49-F238E27FC236}">
                  <a16:creationId xmlns:a16="http://schemas.microsoft.com/office/drawing/2014/main" id="{300D76B4-6AC0-BC31-3B60-CFC1C2630D06}"/>
                </a:ext>
              </a:extLst>
            </p:cNvPr>
            <p:cNvGrpSpPr/>
            <p:nvPr/>
          </p:nvGrpSpPr>
          <p:grpSpPr>
            <a:xfrm>
              <a:off x="2273406" y="2823741"/>
              <a:ext cx="1527544" cy="2814734"/>
              <a:chOff x="8608828" y="1825625"/>
              <a:chExt cx="2052083" cy="3781277"/>
            </a:xfrm>
          </p:grpSpPr>
          <p:sp>
            <p:nvSpPr>
              <p:cNvPr id="27" name="Google Shape;127;p4">
                <a:extLst>
                  <a:ext uri="{FF2B5EF4-FFF2-40B4-BE49-F238E27FC236}">
                    <a16:creationId xmlns:a16="http://schemas.microsoft.com/office/drawing/2014/main" id="{0EF2F36E-85E5-A5BB-DB94-EC6E0504E19B}"/>
                  </a:ext>
                </a:extLst>
              </p:cNvPr>
              <p:cNvSpPr/>
              <p:nvPr/>
            </p:nvSpPr>
            <p:spPr>
              <a:xfrm>
                <a:off x="8732874" y="1825625"/>
                <a:ext cx="1772093" cy="378127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40</a:t>
                </a: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" name="Google Shape;128;p4">
                <a:extLst>
                  <a:ext uri="{FF2B5EF4-FFF2-40B4-BE49-F238E27FC236}">
                    <a16:creationId xmlns:a16="http://schemas.microsoft.com/office/drawing/2014/main" id="{C9050167-43E2-2C4C-74F2-CD63166DBF81}"/>
                  </a:ext>
                </a:extLst>
              </p:cNvPr>
              <p:cNvSpPr/>
              <p:nvPr/>
            </p:nvSpPr>
            <p:spPr>
              <a:xfrm>
                <a:off x="8612372" y="2062716"/>
                <a:ext cx="311888" cy="66630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" name="Google Shape;129;p4">
                <a:extLst>
                  <a:ext uri="{FF2B5EF4-FFF2-40B4-BE49-F238E27FC236}">
                    <a16:creationId xmlns:a16="http://schemas.microsoft.com/office/drawing/2014/main" id="{43B38B7E-A71E-E853-9D51-33631AB568A6}"/>
                  </a:ext>
                </a:extLst>
              </p:cNvPr>
              <p:cNvSpPr/>
              <p:nvPr/>
            </p:nvSpPr>
            <p:spPr>
              <a:xfrm>
                <a:off x="8608828" y="4618074"/>
                <a:ext cx="311888" cy="66630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" name="Google Shape;130;p4">
                <a:extLst>
                  <a:ext uri="{FF2B5EF4-FFF2-40B4-BE49-F238E27FC236}">
                    <a16:creationId xmlns:a16="http://schemas.microsoft.com/office/drawing/2014/main" id="{E9208A98-FE8B-ED2C-F9FD-F6C4FB08F8AF}"/>
                  </a:ext>
                </a:extLst>
              </p:cNvPr>
              <p:cNvSpPr/>
              <p:nvPr/>
            </p:nvSpPr>
            <p:spPr>
              <a:xfrm>
                <a:off x="10349023" y="2062716"/>
                <a:ext cx="311888" cy="66630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" name="Google Shape;131;p4">
                <a:extLst>
                  <a:ext uri="{FF2B5EF4-FFF2-40B4-BE49-F238E27FC236}">
                    <a16:creationId xmlns:a16="http://schemas.microsoft.com/office/drawing/2014/main" id="{B34C4D8F-6B69-0E90-C93B-1C3181AFB96C}"/>
                  </a:ext>
                </a:extLst>
              </p:cNvPr>
              <p:cNvSpPr/>
              <p:nvPr/>
            </p:nvSpPr>
            <p:spPr>
              <a:xfrm>
                <a:off x="10349023" y="4580860"/>
                <a:ext cx="311888" cy="66630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" name="Google Shape;132;p4">
              <a:extLst>
                <a:ext uri="{FF2B5EF4-FFF2-40B4-BE49-F238E27FC236}">
                  <a16:creationId xmlns:a16="http://schemas.microsoft.com/office/drawing/2014/main" id="{A96D4715-F00F-3380-3A1E-F9B127B382BA}"/>
                </a:ext>
              </a:extLst>
            </p:cNvPr>
            <p:cNvGrpSpPr/>
            <p:nvPr/>
          </p:nvGrpSpPr>
          <p:grpSpPr>
            <a:xfrm>
              <a:off x="3981671" y="2823741"/>
              <a:ext cx="1527544" cy="2814734"/>
              <a:chOff x="8608828" y="1825625"/>
              <a:chExt cx="2052083" cy="3781277"/>
            </a:xfrm>
          </p:grpSpPr>
          <p:sp>
            <p:nvSpPr>
              <p:cNvPr id="22" name="Google Shape;133;p4">
                <a:extLst>
                  <a:ext uri="{FF2B5EF4-FFF2-40B4-BE49-F238E27FC236}">
                    <a16:creationId xmlns:a16="http://schemas.microsoft.com/office/drawing/2014/main" id="{36D89E2F-3C97-5EBD-FDE8-A7EE471AD402}"/>
                  </a:ext>
                </a:extLst>
              </p:cNvPr>
              <p:cNvSpPr/>
              <p:nvPr/>
            </p:nvSpPr>
            <p:spPr>
              <a:xfrm>
                <a:off x="8732874" y="1825625"/>
                <a:ext cx="1772093" cy="378127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50</a:t>
                </a: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" name="Google Shape;134;p4">
                <a:extLst>
                  <a:ext uri="{FF2B5EF4-FFF2-40B4-BE49-F238E27FC236}">
                    <a16:creationId xmlns:a16="http://schemas.microsoft.com/office/drawing/2014/main" id="{417EB039-D0CB-3C0D-D3AD-A921C9776CA7}"/>
                  </a:ext>
                </a:extLst>
              </p:cNvPr>
              <p:cNvSpPr/>
              <p:nvPr/>
            </p:nvSpPr>
            <p:spPr>
              <a:xfrm>
                <a:off x="8612372" y="2062716"/>
                <a:ext cx="311888" cy="66630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" name="Google Shape;135;p4">
                <a:extLst>
                  <a:ext uri="{FF2B5EF4-FFF2-40B4-BE49-F238E27FC236}">
                    <a16:creationId xmlns:a16="http://schemas.microsoft.com/office/drawing/2014/main" id="{84751D02-1E86-F1A3-64F9-E6C1EE102EAC}"/>
                  </a:ext>
                </a:extLst>
              </p:cNvPr>
              <p:cNvSpPr/>
              <p:nvPr/>
            </p:nvSpPr>
            <p:spPr>
              <a:xfrm>
                <a:off x="8608828" y="4618074"/>
                <a:ext cx="311888" cy="66630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36;p4">
                <a:extLst>
                  <a:ext uri="{FF2B5EF4-FFF2-40B4-BE49-F238E27FC236}">
                    <a16:creationId xmlns:a16="http://schemas.microsoft.com/office/drawing/2014/main" id="{13D61BDA-8F81-EDD0-2EFC-F67C015858E9}"/>
                  </a:ext>
                </a:extLst>
              </p:cNvPr>
              <p:cNvSpPr/>
              <p:nvPr/>
            </p:nvSpPr>
            <p:spPr>
              <a:xfrm>
                <a:off x="10349023" y="2062716"/>
                <a:ext cx="311888" cy="66630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37;p4">
                <a:extLst>
                  <a:ext uri="{FF2B5EF4-FFF2-40B4-BE49-F238E27FC236}">
                    <a16:creationId xmlns:a16="http://schemas.microsoft.com/office/drawing/2014/main" id="{97C5330A-687A-23EF-D8FF-6D89E1C39E5D}"/>
                  </a:ext>
                </a:extLst>
              </p:cNvPr>
              <p:cNvSpPr/>
              <p:nvPr/>
            </p:nvSpPr>
            <p:spPr>
              <a:xfrm>
                <a:off x="10349023" y="4580860"/>
                <a:ext cx="311888" cy="66630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" name="Google Shape;138;p4">
              <a:extLst>
                <a:ext uri="{FF2B5EF4-FFF2-40B4-BE49-F238E27FC236}">
                  <a16:creationId xmlns:a16="http://schemas.microsoft.com/office/drawing/2014/main" id="{26B4885E-75C6-B33D-F83E-AAA89365C605}"/>
                </a:ext>
              </a:extLst>
            </p:cNvPr>
            <p:cNvGrpSpPr/>
            <p:nvPr/>
          </p:nvGrpSpPr>
          <p:grpSpPr>
            <a:xfrm>
              <a:off x="5755346" y="2841137"/>
              <a:ext cx="1527544" cy="2814734"/>
              <a:chOff x="8608828" y="1825625"/>
              <a:chExt cx="2052083" cy="3781277"/>
            </a:xfrm>
          </p:grpSpPr>
          <p:sp>
            <p:nvSpPr>
              <p:cNvPr id="17" name="Google Shape;139;p4">
                <a:extLst>
                  <a:ext uri="{FF2B5EF4-FFF2-40B4-BE49-F238E27FC236}">
                    <a16:creationId xmlns:a16="http://schemas.microsoft.com/office/drawing/2014/main" id="{773C1557-A33E-C9CF-1715-35776D451A10}"/>
                  </a:ext>
                </a:extLst>
              </p:cNvPr>
              <p:cNvSpPr/>
              <p:nvPr/>
            </p:nvSpPr>
            <p:spPr>
              <a:xfrm>
                <a:off x="8732874" y="1825625"/>
                <a:ext cx="1772093" cy="378127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70</a:t>
                </a: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40;p4">
                <a:extLst>
                  <a:ext uri="{FF2B5EF4-FFF2-40B4-BE49-F238E27FC236}">
                    <a16:creationId xmlns:a16="http://schemas.microsoft.com/office/drawing/2014/main" id="{E8F02763-6C80-09A4-37E5-7E6DF5EBD24C}"/>
                  </a:ext>
                </a:extLst>
              </p:cNvPr>
              <p:cNvSpPr/>
              <p:nvPr/>
            </p:nvSpPr>
            <p:spPr>
              <a:xfrm>
                <a:off x="8612372" y="2062716"/>
                <a:ext cx="311888" cy="66630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" name="Google Shape;141;p4">
                <a:extLst>
                  <a:ext uri="{FF2B5EF4-FFF2-40B4-BE49-F238E27FC236}">
                    <a16:creationId xmlns:a16="http://schemas.microsoft.com/office/drawing/2014/main" id="{0D7CD0C5-C8E0-BF07-8BB8-17AF4A8B07C4}"/>
                  </a:ext>
                </a:extLst>
              </p:cNvPr>
              <p:cNvSpPr/>
              <p:nvPr/>
            </p:nvSpPr>
            <p:spPr>
              <a:xfrm>
                <a:off x="8608828" y="4618074"/>
                <a:ext cx="311888" cy="66630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" name="Google Shape;142;p4">
                <a:extLst>
                  <a:ext uri="{FF2B5EF4-FFF2-40B4-BE49-F238E27FC236}">
                    <a16:creationId xmlns:a16="http://schemas.microsoft.com/office/drawing/2014/main" id="{90292AEE-6B92-551A-200B-61D350A8DEF5}"/>
                  </a:ext>
                </a:extLst>
              </p:cNvPr>
              <p:cNvSpPr/>
              <p:nvPr/>
            </p:nvSpPr>
            <p:spPr>
              <a:xfrm>
                <a:off x="10349023" y="2062716"/>
                <a:ext cx="311888" cy="66630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" name="Google Shape;143;p4">
                <a:extLst>
                  <a:ext uri="{FF2B5EF4-FFF2-40B4-BE49-F238E27FC236}">
                    <a16:creationId xmlns:a16="http://schemas.microsoft.com/office/drawing/2014/main" id="{D038DEB5-85E0-F9F8-6C81-BECF7321BBE4}"/>
                  </a:ext>
                </a:extLst>
              </p:cNvPr>
              <p:cNvSpPr/>
              <p:nvPr/>
            </p:nvSpPr>
            <p:spPr>
              <a:xfrm>
                <a:off x="10349023" y="4580860"/>
                <a:ext cx="311888" cy="66630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" name="Google Shape;144;p4">
              <a:extLst>
                <a:ext uri="{FF2B5EF4-FFF2-40B4-BE49-F238E27FC236}">
                  <a16:creationId xmlns:a16="http://schemas.microsoft.com/office/drawing/2014/main" id="{0A33EF72-F782-7E97-9D05-3D70717E06BE}"/>
                </a:ext>
              </a:extLst>
            </p:cNvPr>
            <p:cNvGrpSpPr/>
            <p:nvPr/>
          </p:nvGrpSpPr>
          <p:grpSpPr>
            <a:xfrm>
              <a:off x="7579694" y="2841137"/>
              <a:ext cx="1527544" cy="2814734"/>
              <a:chOff x="8608828" y="1825625"/>
              <a:chExt cx="2052083" cy="3781277"/>
            </a:xfrm>
          </p:grpSpPr>
          <p:sp>
            <p:nvSpPr>
              <p:cNvPr id="12" name="Google Shape;145;p4">
                <a:extLst>
                  <a:ext uri="{FF2B5EF4-FFF2-40B4-BE49-F238E27FC236}">
                    <a16:creationId xmlns:a16="http://schemas.microsoft.com/office/drawing/2014/main" id="{051ECE8B-E4A4-65A0-9DA5-77461984CD06}"/>
                  </a:ext>
                </a:extLst>
              </p:cNvPr>
              <p:cNvSpPr/>
              <p:nvPr/>
            </p:nvSpPr>
            <p:spPr>
              <a:xfrm>
                <a:off x="8732874" y="1825625"/>
                <a:ext cx="1772093" cy="3781277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100</a:t>
                </a: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" name="Google Shape;146;p4">
                <a:extLst>
                  <a:ext uri="{FF2B5EF4-FFF2-40B4-BE49-F238E27FC236}">
                    <a16:creationId xmlns:a16="http://schemas.microsoft.com/office/drawing/2014/main" id="{9106A3C0-9F95-4238-B08C-E20C5443E12E}"/>
                  </a:ext>
                </a:extLst>
              </p:cNvPr>
              <p:cNvSpPr/>
              <p:nvPr/>
            </p:nvSpPr>
            <p:spPr>
              <a:xfrm>
                <a:off x="8612372" y="2062716"/>
                <a:ext cx="311888" cy="66630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" name="Google Shape;147;p4">
                <a:extLst>
                  <a:ext uri="{FF2B5EF4-FFF2-40B4-BE49-F238E27FC236}">
                    <a16:creationId xmlns:a16="http://schemas.microsoft.com/office/drawing/2014/main" id="{47D872A7-6461-0AC5-17C1-37CFF1A3BC26}"/>
                  </a:ext>
                </a:extLst>
              </p:cNvPr>
              <p:cNvSpPr/>
              <p:nvPr/>
            </p:nvSpPr>
            <p:spPr>
              <a:xfrm>
                <a:off x="8608828" y="4618074"/>
                <a:ext cx="311888" cy="66630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" name="Google Shape;148;p4">
                <a:extLst>
                  <a:ext uri="{FF2B5EF4-FFF2-40B4-BE49-F238E27FC236}">
                    <a16:creationId xmlns:a16="http://schemas.microsoft.com/office/drawing/2014/main" id="{AD4BC09F-6BA4-9203-B372-A0F85CB08AD3}"/>
                  </a:ext>
                </a:extLst>
              </p:cNvPr>
              <p:cNvSpPr/>
              <p:nvPr/>
            </p:nvSpPr>
            <p:spPr>
              <a:xfrm>
                <a:off x="10349023" y="2062716"/>
                <a:ext cx="311888" cy="66630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" name="Google Shape;149;p4">
                <a:extLst>
                  <a:ext uri="{FF2B5EF4-FFF2-40B4-BE49-F238E27FC236}">
                    <a16:creationId xmlns:a16="http://schemas.microsoft.com/office/drawing/2014/main" id="{4366D966-4350-46F4-43B6-32AEFDDFE123}"/>
                  </a:ext>
                </a:extLst>
              </p:cNvPr>
              <p:cNvSpPr/>
              <p:nvPr/>
            </p:nvSpPr>
            <p:spPr>
              <a:xfrm>
                <a:off x="10349023" y="4580860"/>
                <a:ext cx="311888" cy="66630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160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5" y="273960"/>
            <a:ext cx="9370399" cy="62442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_ </a:t>
            </a:r>
            <a:r>
              <a:rPr lang="ko-KR" altLang="en-US" dirty="0"/>
              <a:t>직선</a:t>
            </a:r>
            <a:r>
              <a:rPr lang="en-US" altLang="ko-KR" dirty="0"/>
              <a:t>, </a:t>
            </a:r>
            <a:r>
              <a:rPr lang="ko-KR" altLang="en-US" dirty="0"/>
              <a:t>곡선 모델 공통 추가 변수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4CF0C-B08E-A5F3-DE61-B51600C399AE}"/>
              </a:ext>
            </a:extLst>
          </p:cNvPr>
          <p:cNvSpPr txBox="1"/>
          <p:nvPr/>
        </p:nvSpPr>
        <p:spPr>
          <a:xfrm>
            <a:off x="519036" y="1397675"/>
            <a:ext cx="1103023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yaw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damper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변수 생성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카테고리 데이터인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yaw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damper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따라 탈선계수 예측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lvl="1">
              <a:lnSpc>
                <a:spcPct val="150000"/>
              </a:lnSpc>
            </a:pP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총가속도 변수 생성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탈선계수에 가속도가 큰 영향을 주기 때문에 추가한 변수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좌우 프레임의 횡가속도 변수 생성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탈선 계수에 위치 좌우 횡가속도 차가 영향을 주기 때문에 추가한 변수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좌우 프레임의 가속도 차이를 활용하여 차량의 균형과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조향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특성을 분석할 수 있다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프레임 가속도 차이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= 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좌측 프레임 가속도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 - 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우측 프레임 가속도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299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273960"/>
            <a:ext cx="8198244" cy="62442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_ </a:t>
            </a:r>
            <a:r>
              <a:rPr lang="ko-KR" altLang="en-US" dirty="0"/>
              <a:t>직선</a:t>
            </a:r>
            <a:r>
              <a:rPr lang="en-US" altLang="ko-KR" dirty="0"/>
              <a:t>, </a:t>
            </a:r>
            <a:r>
              <a:rPr lang="ko-KR" altLang="en-US" dirty="0"/>
              <a:t>곡선 모델 공통 추가 변수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4CF0C-B08E-A5F3-DE61-B51600C399AE}"/>
              </a:ext>
            </a:extLst>
          </p:cNvPr>
          <p:cNvSpPr txBox="1"/>
          <p:nvPr/>
        </p:nvSpPr>
        <p:spPr>
          <a:xfrm>
            <a:off x="519036" y="1397675"/>
            <a:ext cx="1103023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차륜 수직하중을 수직 가속도로 나눈 관계 변수 생성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차륜 하중과 프레임 수직 가속도 관계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= 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프레임  수직 가속도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해당 프레임 위치의 차륜 수직하중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프레임 수직 가속도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=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좌측 전위 대차 프레임 수직 가속도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+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좌측 중앙 대차 프레임 수직 가속도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+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좌측 후위 대차 프레임 수직 가속도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또는 우측 프레임의 경우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해당 프레임 위치의 차륜 수직하중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=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좌측 전위 차륜 수직하중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+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좌측 중앙 차륜 수직하중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+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좌측 후위 차륜 수직하중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또는 우측 프레임의 경우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좌우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엑슬박스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횡가속도 차이 변수 생성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탈선계수의 위치 좌우 횡가속도 차가 영향을 주기 때문에 추가한 변수</a:t>
            </a:r>
          </a:p>
        </p:txBody>
      </p:sp>
    </p:spTree>
    <p:extLst>
      <p:ext uri="{BB962C8B-B14F-4D97-AF65-F5344CB8AC3E}">
        <p14:creationId xmlns:p14="http://schemas.microsoft.com/office/powerpoint/2010/main" val="10103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273960"/>
            <a:ext cx="8198244" cy="62442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_ </a:t>
            </a:r>
            <a:r>
              <a:rPr lang="ko-KR" altLang="en-US" dirty="0"/>
              <a:t>곡선 모델 추가 변수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4CF0C-B08E-A5F3-DE61-B51600C399AE}"/>
              </a:ext>
            </a:extLst>
          </p:cNvPr>
          <p:cNvSpPr txBox="1"/>
          <p:nvPr/>
        </p:nvSpPr>
        <p:spPr>
          <a:xfrm>
            <a:off x="519036" y="1397675"/>
            <a:ext cx="1103023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선로 중심부 높이 변화 변수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Curve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lane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데이터에서 중심부 높이 변화가 탈선계수에 영향이 있을 것이라는 가정에 추가한 변수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선로 중심부의 높이 변화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=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캔트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×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곡률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수식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△H = </a:t>
            </a: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C×r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 △H 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선로 중심부의 높이 변화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C :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캔트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값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단위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mm), r 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곡률 값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단위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1/km) 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기차의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편향력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변수 생성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기차의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편향력이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탈선계수에 영향이 있을 것이라는 가정에 추가한 변수 현재 데이터에서는 기차의 질량은 알 수 없으나 한 기차이기 때문에 질량을 동일하게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가정하여 계산함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기차의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편향력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= 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기차의 질량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 × (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캔트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×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곡률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)²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수식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F = m × (C × r)²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 F 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기차의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편향력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m 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기차의 질량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C :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캔트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값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단위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mm), r 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곡률 값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단위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1/km) )</a:t>
            </a:r>
          </a:p>
        </p:txBody>
      </p:sp>
    </p:spTree>
    <p:extLst>
      <p:ext uri="{BB962C8B-B14F-4D97-AF65-F5344CB8AC3E}">
        <p14:creationId xmlns:p14="http://schemas.microsoft.com/office/powerpoint/2010/main" val="141526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9250</TotalTime>
  <Words>993</Words>
  <Application>Microsoft Office PowerPoint</Application>
  <PresentationFormat>와이드스크린</PresentationFormat>
  <Paragraphs>153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KoPubWorld바탕체 Light</vt:lpstr>
      <vt:lpstr>KoPubWorld바탕체 Bold</vt:lpstr>
      <vt:lpstr>맑은 고딕</vt:lpstr>
      <vt:lpstr>맑은 고딕</vt:lpstr>
      <vt:lpstr>Arial</vt:lpstr>
      <vt:lpstr>KoPubWorld돋움체 Light</vt:lpstr>
      <vt:lpstr>KoPubWorld바탕체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윤 용완</cp:lastModifiedBy>
  <cp:revision>868</cp:revision>
  <dcterms:created xsi:type="dcterms:W3CDTF">2022-02-02T04:32:22Z</dcterms:created>
  <dcterms:modified xsi:type="dcterms:W3CDTF">2023-09-05T07:33:38Z</dcterms:modified>
</cp:coreProperties>
</file>