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C393-2A74-4AC4-A966-D1D5C2DDF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301" y="1304603"/>
            <a:ext cx="7766936" cy="2008439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2"/>
                </a:solidFill>
                <a:cs typeface="Calibri" panose="020F0502020204030204" pitchFamily="34" charset="0"/>
              </a:rPr>
              <a:t>Employee Risk </a:t>
            </a:r>
            <a:r>
              <a:rPr lang="en-US" sz="6000">
                <a:solidFill>
                  <a:schemeClr val="accent2"/>
                </a:solidFill>
                <a:cs typeface="Calibri" panose="020F0502020204030204" pitchFamily="34" charset="0"/>
              </a:rPr>
              <a:t>Attrition    Assessment</a:t>
            </a:r>
            <a:endParaRPr lang="en-US" sz="6000" dirty="0">
              <a:solidFill>
                <a:schemeClr val="accent2"/>
              </a:solidFill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9C4EB-8A1D-4595-BEAF-D5E4E6F35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400" dirty="0"/>
              <a:t>Proof-of-Concept</a:t>
            </a:r>
          </a:p>
          <a:p>
            <a:r>
              <a:rPr lang="en-US" sz="4400" dirty="0"/>
              <a:t>BY </a:t>
            </a:r>
          </a:p>
          <a:p>
            <a:r>
              <a:rPr lang="en-US" sz="4400" dirty="0"/>
              <a:t>ANIBABA AYODEJI TEMILOLUWA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4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1740-06DF-4BC0-9DC9-8CEF2CA8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2F99-42F2-4568-99D1-C47E55AA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with modelling</a:t>
            </a:r>
          </a:p>
          <a:p>
            <a:endParaRPr lang="en-US" dirty="0"/>
          </a:p>
          <a:p>
            <a:r>
              <a:rPr lang="en-US" dirty="0"/>
              <a:t>Assessing the Quality of the model</a:t>
            </a:r>
          </a:p>
          <a:p>
            <a:endParaRPr lang="en-US" dirty="0"/>
          </a:p>
          <a:p>
            <a:r>
              <a:rPr lang="en-US" dirty="0"/>
              <a:t>Does it answer the question or it needs to be adjusted or changed( if logistic regression don’t work we adjust or use decision tree etc.)</a:t>
            </a:r>
          </a:p>
        </p:txBody>
      </p:sp>
    </p:spTree>
    <p:extLst>
      <p:ext uri="{BB962C8B-B14F-4D97-AF65-F5344CB8AC3E}">
        <p14:creationId xmlns:p14="http://schemas.microsoft.com/office/powerpoint/2010/main" val="197815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2F3E-E607-4CC9-A95E-D285A0CA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correlations and comparisons done on Tableau and results from python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C582-BC37-480E-A825-E51CE06E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Employees generally left when they are </a:t>
            </a:r>
            <a:r>
              <a:rPr lang="en-US" b="1" i="0" dirty="0">
                <a:effectLst/>
                <a:latin typeface="Inter"/>
              </a:rPr>
              <a:t>underworked</a:t>
            </a:r>
            <a:r>
              <a:rPr lang="en-US" b="0" i="0" dirty="0">
                <a:effectLst/>
                <a:latin typeface="Inter"/>
              </a:rPr>
              <a:t> (less than 150hr/month or 6hr/day)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Employees generally left when they are </a:t>
            </a:r>
            <a:r>
              <a:rPr lang="en-US" b="1" i="0" dirty="0">
                <a:effectLst/>
                <a:latin typeface="Inter"/>
              </a:rPr>
              <a:t>overworked</a:t>
            </a:r>
            <a:r>
              <a:rPr lang="en-US" b="0" i="0" dirty="0">
                <a:effectLst/>
                <a:latin typeface="Inter"/>
              </a:rPr>
              <a:t> (more than 250hr/month or 10hr/day)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Employees with either </a:t>
            </a:r>
            <a:r>
              <a:rPr lang="en-US" b="1" i="0" dirty="0">
                <a:effectLst/>
                <a:latin typeface="Inter"/>
              </a:rPr>
              <a:t>really high or low evaluations</a:t>
            </a:r>
            <a:r>
              <a:rPr lang="en-US" b="0" i="0" dirty="0">
                <a:effectLst/>
                <a:latin typeface="Inter"/>
              </a:rPr>
              <a:t> should be taken into consideration for high turnover rate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Employees with </a:t>
            </a:r>
            <a:r>
              <a:rPr lang="en-US" b="1" i="0" dirty="0">
                <a:effectLst/>
                <a:latin typeface="Inter"/>
              </a:rPr>
              <a:t>low to medium salaries</a:t>
            </a:r>
            <a:r>
              <a:rPr lang="en-US" b="0" i="0" dirty="0">
                <a:effectLst/>
                <a:latin typeface="Inter"/>
              </a:rPr>
              <a:t> are the bulk of employee turnover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Employees that had </a:t>
            </a:r>
            <a:r>
              <a:rPr lang="en-US" b="1" i="0" dirty="0">
                <a:effectLst/>
                <a:latin typeface="Inter"/>
              </a:rPr>
              <a:t>2,6, or 7 project count</a:t>
            </a:r>
            <a:r>
              <a:rPr lang="en-US" b="0" i="0" dirty="0">
                <a:effectLst/>
                <a:latin typeface="Inter"/>
              </a:rPr>
              <a:t> was at risk of leaving the company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Employee </a:t>
            </a:r>
            <a:r>
              <a:rPr lang="en-US" b="1" i="0" dirty="0">
                <a:effectLst/>
                <a:latin typeface="Inter"/>
              </a:rPr>
              <a:t>satisfaction</a:t>
            </a:r>
            <a:r>
              <a:rPr lang="en-US" b="0" i="0" dirty="0">
                <a:effectLst/>
                <a:latin typeface="Inter"/>
              </a:rPr>
              <a:t> is the highest indicator for employee turnover.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Employee that had </a:t>
            </a:r>
            <a:r>
              <a:rPr lang="en-US" b="1" i="0" dirty="0">
                <a:effectLst/>
                <a:latin typeface="Inter"/>
              </a:rPr>
              <a:t>4 and 5 years at Company</a:t>
            </a:r>
            <a:r>
              <a:rPr lang="en-US" b="0" i="0" dirty="0">
                <a:effectLst/>
                <a:latin typeface="Inter"/>
              </a:rPr>
              <a:t> should be taken into consideration for high turnover rate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Employee </a:t>
            </a:r>
            <a:r>
              <a:rPr lang="en-US" b="1" i="0" dirty="0">
                <a:effectLst/>
                <a:latin typeface="Inter"/>
              </a:rPr>
              <a:t>satisfaction</a:t>
            </a:r>
            <a:r>
              <a:rPr lang="en-US" b="0" i="0" dirty="0">
                <a:effectLst/>
                <a:latin typeface="Inter"/>
              </a:rPr>
              <a:t>, </a:t>
            </a:r>
            <a:r>
              <a:rPr lang="en-US" b="1" i="0" dirty="0">
                <a:effectLst/>
                <a:latin typeface="Inter"/>
              </a:rPr>
              <a:t>years at Company</a:t>
            </a:r>
            <a:r>
              <a:rPr lang="en-US" b="0" i="0" dirty="0">
                <a:effectLst/>
                <a:latin typeface="Inter"/>
              </a:rPr>
              <a:t>, and </a:t>
            </a:r>
            <a:r>
              <a:rPr lang="en-US" b="1" i="0" dirty="0">
                <a:effectLst/>
                <a:latin typeface="Inter"/>
              </a:rPr>
              <a:t>evaluation</a:t>
            </a:r>
            <a:r>
              <a:rPr lang="en-US" b="0" i="0" dirty="0">
                <a:effectLst/>
                <a:latin typeface="Inter"/>
              </a:rPr>
              <a:t> were the three biggest factors in determining turnover.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4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0617-78CF-4C7B-BF38-B952F40C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F86F-75C4-4182-9964-53341733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stakeholders familiar with the used method and tool</a:t>
            </a:r>
          </a:p>
          <a:p>
            <a:endParaRPr lang="en-US" dirty="0"/>
          </a:p>
          <a:p>
            <a:r>
              <a:rPr lang="en-US" dirty="0"/>
              <a:t>Roll out for testing</a:t>
            </a:r>
          </a:p>
          <a:p>
            <a:endParaRPr lang="en-US" dirty="0"/>
          </a:p>
          <a:p>
            <a:r>
              <a:rPr lang="en-US" dirty="0"/>
              <a:t>Maybe develop a training with IT developers </a:t>
            </a:r>
          </a:p>
        </p:txBody>
      </p:sp>
    </p:spTree>
    <p:extLst>
      <p:ext uri="{BB962C8B-B14F-4D97-AF65-F5344CB8AC3E}">
        <p14:creationId xmlns:p14="http://schemas.microsoft.com/office/powerpoint/2010/main" val="66384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4D0F-3B2A-480B-897F-88441D6C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100F-C3DF-417D-8E5E-C345E8C1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from the users of this model(</a:t>
            </a:r>
            <a:r>
              <a:rPr lang="en-US" dirty="0" err="1"/>
              <a:t>companyX</a:t>
            </a:r>
            <a:r>
              <a:rPr lang="en-US" dirty="0"/>
              <a:t>) whether to make adjustments or just refine and forward after a period of time</a:t>
            </a:r>
          </a:p>
          <a:p>
            <a:endParaRPr lang="en-US" dirty="0"/>
          </a:p>
          <a:p>
            <a:r>
              <a:rPr lang="en-US" dirty="0"/>
              <a:t>Real time use</a:t>
            </a:r>
          </a:p>
          <a:p>
            <a:endParaRPr lang="en-US" dirty="0"/>
          </a:p>
          <a:p>
            <a:r>
              <a:rPr lang="en-US" dirty="0"/>
              <a:t>redeployment</a:t>
            </a:r>
          </a:p>
        </p:txBody>
      </p:sp>
    </p:spTree>
    <p:extLst>
      <p:ext uri="{BB962C8B-B14F-4D97-AF65-F5344CB8AC3E}">
        <p14:creationId xmlns:p14="http://schemas.microsoft.com/office/powerpoint/2010/main" val="53122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58E9-9A43-47EC-8E90-674F0419D4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8438"/>
            <a:ext cx="8596313" cy="454584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7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C163-F261-4FFE-9E34-D3C6C8E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data science methodology;</a:t>
            </a:r>
            <a:br>
              <a:rPr lang="en-US" dirty="0"/>
            </a:br>
            <a:r>
              <a:rPr lang="en-US" dirty="0"/>
              <a:t>1.</a:t>
            </a:r>
            <a:r>
              <a:rPr lang="en-US" b="1" dirty="0"/>
              <a:t>Business/Project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6CD7-AD05-477E-B7F8-ED246B08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have to answer these questions;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000" b="1" dirty="0"/>
              <a:t>What is the problem we are trying to solve?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000" b="1" dirty="0"/>
              <a:t>What is the goal?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000" b="1" dirty="0"/>
              <a:t>We have to define the goal and objective of the goal.</a:t>
            </a:r>
          </a:p>
          <a:p>
            <a:r>
              <a:rPr lang="en-US" sz="2000" b="1" dirty="0"/>
              <a:t>The problem</a:t>
            </a:r>
            <a:r>
              <a:rPr lang="en-US" sz="2000" dirty="0"/>
              <a:t>:- employee attrition problem in </a:t>
            </a:r>
            <a:r>
              <a:rPr lang="en-US" sz="2000" dirty="0" err="1"/>
              <a:t>CompanyX</a:t>
            </a:r>
            <a:endParaRPr lang="en-US" sz="2000" dirty="0"/>
          </a:p>
          <a:p>
            <a:r>
              <a:rPr lang="en-US" sz="2000" b="1" dirty="0"/>
              <a:t>The Goal/Objective</a:t>
            </a:r>
            <a:r>
              <a:rPr lang="en-US" sz="2000" dirty="0"/>
              <a:t>:- The company wants to understand what factors contributed most to employee turnover, What </a:t>
            </a:r>
            <a:r>
              <a:rPr lang="en-US" sz="2000" b="1" dirty="0"/>
              <a:t>type of employees</a:t>
            </a:r>
            <a:r>
              <a:rPr lang="en-US" sz="2000" dirty="0"/>
              <a:t> are leaving and to</a:t>
            </a:r>
            <a:r>
              <a:rPr lang="en-US" sz="2000" b="1" dirty="0"/>
              <a:t> determine </a:t>
            </a:r>
            <a:r>
              <a:rPr lang="en-US" sz="2000" dirty="0"/>
              <a:t>which employees are prone to leave next.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9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6FEE-F5B1-435D-956E-D0DE0CC1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Analytic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F2EE-8707-409B-A435-22E843ED6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approach can we use to answer the question</a:t>
            </a:r>
          </a:p>
          <a:p>
            <a:pPr lvl="5"/>
            <a:r>
              <a:rPr lang="en-US" sz="1400" dirty="0">
                <a:solidFill>
                  <a:schemeClr val="accent2"/>
                </a:solidFill>
              </a:rPr>
              <a:t>Predictive model</a:t>
            </a:r>
          </a:p>
          <a:p>
            <a:pPr lvl="5"/>
            <a:r>
              <a:rPr lang="en-US" sz="1400" dirty="0">
                <a:solidFill>
                  <a:schemeClr val="accent2"/>
                </a:solidFill>
              </a:rPr>
              <a:t>Descriptive model</a:t>
            </a:r>
          </a:p>
          <a:p>
            <a:pPr lvl="5"/>
            <a:r>
              <a:rPr lang="en-US" sz="1400" dirty="0">
                <a:solidFill>
                  <a:schemeClr val="accent2"/>
                </a:solidFill>
              </a:rPr>
              <a:t>Classification Model</a:t>
            </a:r>
          </a:p>
          <a:p>
            <a:r>
              <a:rPr lang="en-US" dirty="0">
                <a:solidFill>
                  <a:schemeClr val="tx1"/>
                </a:solidFill>
              </a:rPr>
              <a:t>Predictive Model:- determines the probabilities of an approach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Descriptive Model:- shows Relationship within the dataset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Classification Model:- requires a yes or no answer.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82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9786-F8A3-4E0E-B848-6A4CEB94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7FB0-3E1C-4BD6-8DC1-AB1ED08D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kind of data needed?</a:t>
            </a:r>
          </a:p>
          <a:p>
            <a:endParaRPr lang="en-US" sz="2400" dirty="0"/>
          </a:p>
          <a:p>
            <a:r>
              <a:rPr lang="en-US" sz="2400" dirty="0"/>
              <a:t>What is required data needed to consider for data processing and collection</a:t>
            </a:r>
          </a:p>
          <a:p>
            <a:endParaRPr lang="en-US" sz="2400" dirty="0"/>
          </a:p>
          <a:p>
            <a:r>
              <a:rPr lang="en-US" sz="2400" dirty="0"/>
              <a:t>Our data= problemcase.csv</a:t>
            </a:r>
          </a:p>
        </p:txBody>
      </p:sp>
    </p:spTree>
    <p:extLst>
      <p:ext uri="{BB962C8B-B14F-4D97-AF65-F5344CB8AC3E}">
        <p14:creationId xmlns:p14="http://schemas.microsoft.com/office/powerpoint/2010/main" val="293381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796E-F7DE-48C4-B5FE-1688F429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4B31-6922-41EC-89C5-A3EB5D97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good understanding of what we are working with right now </a:t>
            </a:r>
          </a:p>
          <a:p>
            <a:pPr lvl="8"/>
            <a:r>
              <a:rPr lang="en-US" dirty="0"/>
              <a:t>Importing the dataset</a:t>
            </a:r>
          </a:p>
          <a:p>
            <a:pPr lvl="8"/>
            <a:r>
              <a:rPr lang="en-US" dirty="0"/>
              <a:t>Importing modules for manipulation and visualization</a:t>
            </a:r>
          </a:p>
          <a:p>
            <a:pPr lvl="8"/>
            <a:r>
              <a:rPr lang="en-US" dirty="0"/>
              <a:t>Check to see if there are any missing values in our data set</a:t>
            </a:r>
          </a:p>
          <a:p>
            <a:pPr lvl="8"/>
            <a:r>
              <a:rPr lang="en-US" dirty="0"/>
              <a:t>Check the type of our features</a:t>
            </a:r>
          </a:p>
          <a:p>
            <a:pPr lvl="8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Eliminate Redundant Data after thorough revision have  been carried out;</a:t>
            </a:r>
          </a:p>
        </p:txBody>
      </p:sp>
    </p:spTree>
    <p:extLst>
      <p:ext uri="{BB962C8B-B14F-4D97-AF65-F5344CB8AC3E}">
        <p14:creationId xmlns:p14="http://schemas.microsoft.com/office/powerpoint/2010/main" val="413557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5E87-A917-4C8E-BDAE-A0D8A019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1637-EFA7-46B4-ABE1-4DFDAAA6B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 are done(Histograms, charts etc.)</a:t>
            </a:r>
          </a:p>
          <a:p>
            <a:endParaRPr lang="en-US" dirty="0"/>
          </a:p>
          <a:p>
            <a:r>
              <a:rPr lang="en-US" dirty="0"/>
              <a:t>Data Quality(Assessing)</a:t>
            </a:r>
          </a:p>
          <a:p>
            <a:pPr lvl="6"/>
            <a:r>
              <a:rPr lang="en-US" sz="1400" dirty="0"/>
              <a:t>There is no missing values in our dataset</a:t>
            </a:r>
          </a:p>
          <a:p>
            <a:pPr lvl="6"/>
            <a:r>
              <a:rPr lang="en-US" sz="1400" dirty="0"/>
              <a:t>All statistical overview has been done.</a:t>
            </a:r>
          </a:p>
          <a:p>
            <a:pPr lvl="6"/>
            <a:r>
              <a:rPr lang="en-US" sz="1400" dirty="0"/>
              <a:t>Renaming certain columns for better readability</a:t>
            </a:r>
          </a:p>
          <a:p>
            <a:pPr lvl="6"/>
            <a:r>
              <a:rPr lang="en-US" sz="1400" dirty="0"/>
              <a:t>The dataset contains 10 columns and 14999 observations</a:t>
            </a:r>
          </a:p>
          <a:p>
            <a:pPr lvl="3"/>
            <a:endParaRPr lang="en-US" dirty="0"/>
          </a:p>
          <a:p>
            <a:r>
              <a:rPr lang="en-US" dirty="0"/>
              <a:t>Iterative data collection and understanding</a:t>
            </a:r>
          </a:p>
          <a:p>
            <a:pPr lvl="6"/>
            <a:r>
              <a:rPr lang="en-US" sz="1400" dirty="0"/>
              <a:t>Looks like about 76% of employees stayed and 24% of employees left.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8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9FAF-8E0C-4BA1-9474-33C880B4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673F9-3169-4FB6-9A98-09B93918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1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+mj-lt"/>
              </a:rPr>
              <a:t> cleansing the data of dirt or imperfection</a:t>
            </a:r>
          </a:p>
          <a:p>
            <a:r>
              <a:rPr lang="en-US" dirty="0">
                <a:latin typeface="+mj-lt"/>
              </a:rPr>
              <a:t>Transforming the data by getting it into a state that is workable</a:t>
            </a:r>
          </a:p>
          <a:p>
            <a:pPr lvl="6"/>
            <a:r>
              <a:rPr lang="en-US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Convert variables dept and salary into categorical variables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Knowing the who?, what?, when?, where?, how?, and why?.</a:t>
            </a:r>
          </a:p>
          <a:p>
            <a:r>
              <a:rPr lang="en-US" dirty="0">
                <a:latin typeface="+mj-lt"/>
              </a:rPr>
              <a:t>Formatting and Feature engineering using Machine Learning</a:t>
            </a:r>
          </a:p>
          <a:p>
            <a:r>
              <a:rPr lang="en-US" dirty="0">
                <a:latin typeface="+mj-lt"/>
              </a:rPr>
              <a:t>Text analysis by paying attention to details in the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Satisfaction</a:t>
            </a:r>
            <a:r>
              <a:rPr lang="en-US" dirty="0">
                <a:latin typeface="+mj-lt"/>
              </a:rPr>
              <a:t>:</a:t>
            </a:r>
            <a:r>
              <a:rPr lang="en-US" b="0" i="0" dirty="0">
                <a:effectLst/>
                <a:latin typeface="+mj-lt"/>
              </a:rPr>
              <a:t>- There is a huge spike for employees with low satisfaction and high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Evaluation</a:t>
            </a:r>
            <a:r>
              <a:rPr lang="en-US" dirty="0">
                <a:latin typeface="+mj-lt"/>
              </a:rPr>
              <a:t>:</a:t>
            </a:r>
            <a:r>
              <a:rPr lang="en-US" b="0" i="0" dirty="0">
                <a:effectLst/>
                <a:latin typeface="+mj-lt"/>
              </a:rPr>
              <a:t>- There is a bimodal distribution of employees for low evaluations (less than 0.6) and high evaluations (more than 0.8)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AverageMonthlyHours</a:t>
            </a:r>
            <a:r>
              <a:rPr lang="en-US" dirty="0">
                <a:latin typeface="+mj-lt"/>
              </a:rPr>
              <a:t>:</a:t>
            </a:r>
            <a:r>
              <a:rPr lang="en-US" b="0" i="0" dirty="0">
                <a:effectLst/>
                <a:latin typeface="+mj-lt"/>
              </a:rPr>
              <a:t>- There is another bimodal distribution of employees with lower and higher average monthly hours (less than 150 hours &amp; more than 250 hours)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The evaluation and average monthly hour graphs both share a similar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Employees with lower average monthly hours were evaluated less and vice versa.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If you look back at the correlation matrix, the high correlation between evaluation and </a:t>
            </a:r>
            <a:r>
              <a:rPr lang="en-US" dirty="0">
                <a:latin typeface="+mj-lt"/>
              </a:rPr>
              <a:t>A</a:t>
            </a:r>
            <a:r>
              <a:rPr lang="en-US" b="0" i="0" dirty="0">
                <a:effectLst/>
                <a:latin typeface="+mj-lt"/>
              </a:rPr>
              <a:t>verageMonthlyHours does support this finding.</a:t>
            </a:r>
          </a:p>
        </p:txBody>
      </p:sp>
    </p:spTree>
    <p:extLst>
      <p:ext uri="{BB962C8B-B14F-4D97-AF65-F5344CB8AC3E}">
        <p14:creationId xmlns:p14="http://schemas.microsoft.com/office/powerpoint/2010/main" val="203793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E09CDC-AC40-4EB1-BCF3-3787A63B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From the heatmap, there is a </a:t>
            </a:r>
            <a:r>
              <a:rPr lang="en-US" sz="1600" b="1" i="0" dirty="0">
                <a:effectLst/>
                <a:latin typeface="Inter"/>
              </a:rPr>
              <a:t>positive(+)</a:t>
            </a:r>
            <a:r>
              <a:rPr lang="en-US" sz="1600" b="0" i="0" dirty="0">
                <a:effectLst/>
                <a:latin typeface="Inter"/>
              </a:rPr>
              <a:t> correlation between </a:t>
            </a:r>
            <a:r>
              <a:rPr lang="en-US" sz="1600" b="0" i="0" dirty="0" err="1">
                <a:effectLst/>
                <a:latin typeface="Inter"/>
              </a:rPr>
              <a:t>projectCount</a:t>
            </a:r>
            <a:r>
              <a:rPr lang="en-US" sz="1600" b="0" i="0" dirty="0">
                <a:effectLst/>
                <a:latin typeface="Inter"/>
              </a:rPr>
              <a:t>, </a:t>
            </a:r>
            <a:r>
              <a:rPr lang="en-US" sz="1600" b="0" i="0" dirty="0" err="1">
                <a:effectLst/>
                <a:latin typeface="Inter"/>
              </a:rPr>
              <a:t>averageMonthlyHours</a:t>
            </a:r>
            <a:r>
              <a:rPr lang="en-US" sz="1600" b="0" i="0" dirty="0">
                <a:effectLst/>
                <a:latin typeface="Inter"/>
              </a:rPr>
              <a:t>, and evaluation. Which could mean that the employees who spent more hours and did more projects were evaluated highly.</a:t>
            </a:r>
            <a:br>
              <a:rPr lang="en-US" sz="1600" b="0" i="0" dirty="0">
                <a:effectLst/>
                <a:latin typeface="Inter"/>
              </a:rPr>
            </a:br>
            <a:r>
              <a:rPr lang="en-US" sz="1600" b="0" i="0" dirty="0">
                <a:effectLst/>
                <a:latin typeface="Inter"/>
              </a:rPr>
              <a:t>For the </a:t>
            </a:r>
            <a:r>
              <a:rPr lang="en-US" sz="1600" b="1" i="0" dirty="0">
                <a:effectLst/>
                <a:latin typeface="Inter"/>
              </a:rPr>
              <a:t>negative(-)</a:t>
            </a:r>
            <a:r>
              <a:rPr lang="en-US" sz="1600" b="0" i="0" dirty="0">
                <a:effectLst/>
                <a:latin typeface="Inter"/>
              </a:rPr>
              <a:t> relationships, turnover and satisfaction are highly correlated. I'm assuming that people tend to leave a company more when they are less satisfied.</a:t>
            </a:r>
            <a:br>
              <a:rPr lang="en-US" sz="1600" b="0" i="0" dirty="0">
                <a:effectLst/>
                <a:latin typeface="Inter"/>
              </a:rPr>
            </a:br>
            <a:br>
              <a:rPr lang="en-US" sz="1600" b="0" i="0" dirty="0">
                <a:effectLst/>
                <a:latin typeface="Inter"/>
              </a:rPr>
            </a:br>
            <a:br>
              <a:rPr lang="en-US" sz="1100" b="0" i="0" dirty="0">
                <a:effectLst/>
                <a:latin typeface="Inter"/>
              </a:rPr>
            </a:br>
            <a:endParaRPr lang="en-US" sz="11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6AA491-8506-4569-B178-0950E5264B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493841"/>
            <a:ext cx="4183062" cy="321493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764FA3-D421-4395-9609-34E0122468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3208550"/>
            <a:ext cx="4184650" cy="1785512"/>
          </a:xfrm>
        </p:spPr>
      </p:pic>
    </p:spTree>
    <p:extLst>
      <p:ext uri="{BB962C8B-B14F-4D97-AF65-F5344CB8AC3E}">
        <p14:creationId xmlns:p14="http://schemas.microsoft.com/office/powerpoint/2010/main" val="327376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2747-5154-450B-914A-F52F29E2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95F2-A887-4F1F-B870-C415BBF907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Sample to check if more data is needed or it is good enough</a:t>
            </a:r>
          </a:p>
          <a:p>
            <a:pPr lvl="5"/>
            <a:r>
              <a:rPr lang="en-US" sz="1400" dirty="0"/>
              <a:t>split dataset into train and test set</a:t>
            </a:r>
          </a:p>
          <a:p>
            <a:r>
              <a:rPr lang="en-US" dirty="0"/>
              <a:t>Application of models to know the accurate one for the project at hand</a:t>
            </a:r>
          </a:p>
          <a:p>
            <a:pPr lvl="5"/>
            <a:r>
              <a:rPr lang="en-US" sz="1400" dirty="0"/>
              <a:t>Decided on the Decision Tree Model because it had a better Accuracy score compared to logistic regression model</a:t>
            </a:r>
          </a:p>
          <a:p>
            <a:r>
              <a:rPr lang="en-US" dirty="0"/>
              <a:t>The end goal(well defining solution) will determine the model to use in answering the initial question(problem statement)</a:t>
            </a:r>
          </a:p>
          <a:p>
            <a:pPr lvl="5"/>
            <a:r>
              <a:rPr lang="en-US" sz="1400" dirty="0"/>
              <a:t>We got the important features from this model that are determinants to solving this problem.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AD3B50-89EE-4A27-BCF8-04C5FC6F08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664982"/>
            <a:ext cx="4184650" cy="2872648"/>
          </a:xfrm>
        </p:spPr>
      </p:pic>
    </p:spTree>
    <p:extLst>
      <p:ext uri="{BB962C8B-B14F-4D97-AF65-F5344CB8AC3E}">
        <p14:creationId xmlns:p14="http://schemas.microsoft.com/office/powerpoint/2010/main" val="3231341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882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Inter</vt:lpstr>
      <vt:lpstr>Trebuchet MS</vt:lpstr>
      <vt:lpstr>Wingdings 3</vt:lpstr>
      <vt:lpstr>Facet</vt:lpstr>
      <vt:lpstr>Employee Risk Attrition    Assessment</vt:lpstr>
      <vt:lpstr>Following data science methodology; 1.Business/Project understanding</vt:lpstr>
      <vt:lpstr>2. Analytic Approach</vt:lpstr>
      <vt:lpstr>3. Data Requirement</vt:lpstr>
      <vt:lpstr>4. Data Collection</vt:lpstr>
      <vt:lpstr>5. Data Understanding</vt:lpstr>
      <vt:lpstr>6. Data Preparation</vt:lpstr>
      <vt:lpstr>From the heatmap, there is a positive(+) correlation between projectCount, averageMonthlyHours, and evaluation. Which could mean that the employees who spent more hours and did more projects were evaluated highly. For the negative(-) relationships, turnover and satisfaction are highly correlated. I'm assuming that people tend to leave a company more when they are less satisfied.   </vt:lpstr>
      <vt:lpstr>7. Modelling</vt:lpstr>
      <vt:lpstr>8. Evaluation</vt:lpstr>
      <vt:lpstr>By correlations and comparisons done on Tableau and results from python analysis</vt:lpstr>
      <vt:lpstr>9. Deployment</vt:lpstr>
      <vt:lpstr>10. Feedback</vt:lpstr>
      <vt:lpstr>     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Risk Attrition    Assessmentessment</dc:title>
  <dc:creator>ayodeji temiloluwa</dc:creator>
  <cp:lastModifiedBy>ayodeji temiloluwa</cp:lastModifiedBy>
  <cp:revision>5</cp:revision>
  <dcterms:created xsi:type="dcterms:W3CDTF">2020-06-18T15:01:14Z</dcterms:created>
  <dcterms:modified xsi:type="dcterms:W3CDTF">2020-06-18T18:33:17Z</dcterms:modified>
</cp:coreProperties>
</file>