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9084afc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9084afc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19084afc2f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a2304485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a2304485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  <p:sp>
        <p:nvSpPr>
          <p:cNvPr id="196" name="Google Shape;196;g31a2304485e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9084afc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9084afc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19084afc2f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9084afc2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9084afc2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19084afc2f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084afc2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084afc2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319084afc2f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084afc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9084afc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/>
          </a:p>
        </p:txBody>
      </p:sp>
      <p:sp>
        <p:nvSpPr>
          <p:cNvPr id="111" name="Google Shape;111;g319084afc2f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f1ceff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f1ceff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/>
          </a:p>
        </p:txBody>
      </p:sp>
      <p:sp>
        <p:nvSpPr>
          <p:cNvPr id="122" name="Google Shape;122;g31af1ceff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084afc2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9084afc2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19084afc2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084afc2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9084afc2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\</a:t>
            </a:r>
            <a:endParaRPr/>
          </a:p>
        </p:txBody>
      </p:sp>
      <p:sp>
        <p:nvSpPr>
          <p:cNvPr id="144" name="Google Shape;144;g319084afc2f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ad5a2f9a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ad5a2f9a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  <p:sp>
        <p:nvSpPr>
          <p:cNvPr id="161" name="Google Shape;161;g31ad5a2f9a2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ad5a2f9a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ad5a2f9a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1ad5a2f9a2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ny/blog/Recent-Breakthroughs-Tackle-Challenges-in-Federated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rxiv.org/abs/2105.00243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13926" y="573851"/>
            <a:ext cx="80058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CA" sz="6000" b="1" i="0" u="none" strike="noStrike" cap="none">
                <a:solidFill>
                  <a:srgbClr val="3C1B7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CA" sz="3000" b="0" i="0" u="none" strike="noStrike" cap="none">
                <a:solidFill>
                  <a:srgbClr val="3C1B71"/>
                </a:solidFill>
                <a:latin typeface="Arial"/>
                <a:ea typeface="Arial"/>
                <a:cs typeface="Arial"/>
                <a:sym typeface="Arial"/>
              </a:rPr>
              <a:t>Databases II (COMPSCI 4411/9538)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C1B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C1B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CA" sz="2500" b="0" i="0" u="none" strike="noStrike" cap="none">
                <a:solidFill>
                  <a:srgbClr val="3C1B71"/>
                </a:solidFill>
                <a:latin typeface="Arial"/>
                <a:ea typeface="Arial"/>
                <a:cs typeface="Arial"/>
                <a:sym typeface="Arial"/>
              </a:rPr>
              <a:t>Instructor: Mostafa Milani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067547" y="6302963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rgbClr val="4F2683"/>
                </a:solidFill>
                <a:latin typeface="Arial"/>
                <a:ea typeface="Arial"/>
                <a:cs typeface="Arial"/>
                <a:sym typeface="Arial"/>
              </a:rPr>
              <a:t>Progress Update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0" y="-96525"/>
            <a:ext cx="9144000" cy="74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208551" y="504213"/>
            <a:ext cx="8229600" cy="3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CA" sz="2000" dirty="0">
                <a:latin typeface="Arial"/>
                <a:ea typeface="Arial"/>
                <a:cs typeface="Arial"/>
                <a:sym typeface="Arial"/>
              </a:rPr>
              <a:t>Datasets used: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CA" sz="2000" dirty="0">
                <a:latin typeface="Arial"/>
                <a:ea typeface="Arial"/>
                <a:cs typeface="Arial"/>
                <a:sym typeface="Arial"/>
              </a:rPr>
              <a:t>MNIST    - CIFAR-10       - EMNIST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CA" sz="2000" dirty="0">
                <a:latin typeface="Arial"/>
                <a:ea typeface="Arial"/>
                <a:cs typeface="Arial"/>
                <a:sym typeface="Arial"/>
              </a:rPr>
              <a:t>Non-</a:t>
            </a:r>
            <a:r>
              <a:rPr lang="en-CA" sz="2000" dirty="0" err="1">
                <a:latin typeface="Arial"/>
                <a:ea typeface="Arial"/>
                <a:cs typeface="Arial"/>
                <a:sym typeface="Arial"/>
              </a:rPr>
              <a:t>iid</a:t>
            </a:r>
            <a:r>
              <a:rPr lang="en-CA" sz="2000" dirty="0">
                <a:latin typeface="Arial"/>
                <a:ea typeface="Arial"/>
                <a:cs typeface="Arial"/>
                <a:sym typeface="Arial"/>
              </a:rPr>
              <a:t> data generation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l="8615" r="12489" b="2997"/>
          <a:stretch/>
        </p:blipFill>
        <p:spPr>
          <a:xfrm>
            <a:off x="353025" y="2027500"/>
            <a:ext cx="8582424" cy="36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2198650" y="5707400"/>
            <a:ext cx="6482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</a:rPr>
              <a:t>CIFAR 10 non-iid distribution; with Dirichlet(α=0.3)</a:t>
            </a:r>
            <a:r>
              <a:rPr lang="en-CA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968850" y="5707396"/>
            <a:ext cx="19821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 rot="-5400000">
            <a:off x="-849592" y="3374821"/>
            <a:ext cx="19821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label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0" y="6025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4" y="1248826"/>
            <a:ext cx="4253876" cy="368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660" y="1310194"/>
            <a:ext cx="4923260" cy="36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0" y="-25875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Prototype Visualization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5" y="749050"/>
            <a:ext cx="3190476" cy="251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155" y="796667"/>
            <a:ext cx="3020372" cy="2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376" y="831235"/>
            <a:ext cx="2928201" cy="23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725" y="3428998"/>
            <a:ext cx="3020375" cy="243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5138" y="3547224"/>
            <a:ext cx="2928201" cy="236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4900" y="3624525"/>
            <a:ext cx="2774674" cy="223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95625" y="1600200"/>
            <a:ext cx="9048600" cy="238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CA" sz="2000">
                <a:latin typeface="Arial"/>
                <a:ea typeface="Arial"/>
                <a:cs typeface="Arial"/>
                <a:sym typeface="Arial"/>
              </a:rPr>
              <a:t>Enhance scalability for larger datasets and more clients.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 sz="2000">
                <a:latin typeface="Arial"/>
                <a:ea typeface="Arial"/>
                <a:cs typeface="Arial"/>
                <a:sym typeface="Arial"/>
              </a:rPr>
              <a:t>More experiment with different </a:t>
            </a:r>
            <a:r>
              <a:rPr lang="en-CA" sz="1500" b="1">
                <a:latin typeface="Arial"/>
                <a:ea typeface="Arial"/>
                <a:cs typeface="Arial"/>
                <a:sym typeface="Arial"/>
              </a:rPr>
              <a:t>Dirichlet - α parameters</a:t>
            </a:r>
            <a:r>
              <a:rPr lang="en-CA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411975" y="2130425"/>
            <a:ext cx="83241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sz="2600" b="1">
                <a:solidFill>
                  <a:srgbClr val="201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Adaptive Confidence Based Prototype Aggregation for Federated Prototype Learning on Non-IID Data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0" y="1161725"/>
            <a:ext cx="4937400" cy="38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CA" sz="1704" b="1">
                <a:latin typeface="Arial"/>
                <a:ea typeface="Arial"/>
                <a:cs typeface="Arial"/>
                <a:sym typeface="Arial"/>
              </a:rPr>
              <a:t>Federated Learning Overview:</a:t>
            </a:r>
            <a:endParaRPr sz="1704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86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5"/>
              <a:buChar char="●"/>
            </a:pPr>
            <a:r>
              <a:rPr lang="en-CA" sz="1704">
                <a:latin typeface="Arial"/>
                <a:ea typeface="Arial"/>
                <a:cs typeface="Arial"/>
                <a:sym typeface="Arial"/>
              </a:rPr>
              <a:t>A distributed learning paradigm that enables clients to collaboratively train a global model while keeping data local.</a:t>
            </a:r>
            <a:endParaRPr sz="1704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CA" sz="1704" b="1">
                <a:latin typeface="Arial"/>
                <a:ea typeface="Arial"/>
                <a:cs typeface="Arial"/>
                <a:sym typeface="Arial"/>
              </a:rPr>
              <a:t>Challenges in FL:</a:t>
            </a:r>
            <a:endParaRPr sz="1704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86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5"/>
              <a:buChar char="●"/>
            </a:pPr>
            <a:r>
              <a:rPr lang="en-CA" sz="1704">
                <a:latin typeface="Arial"/>
                <a:ea typeface="Arial"/>
                <a:cs typeface="Arial"/>
                <a:sym typeface="Arial"/>
              </a:rPr>
              <a:t>Client datasets often vary in distribution.</a:t>
            </a:r>
            <a:endParaRPr sz="1704">
              <a:latin typeface="Arial"/>
              <a:ea typeface="Arial"/>
              <a:cs typeface="Arial"/>
              <a:sym typeface="Arial"/>
            </a:endParaRPr>
          </a:p>
          <a:p>
            <a:pPr marL="457200" lvl="0" indent="-3368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5"/>
              <a:buChar char="●"/>
            </a:pPr>
            <a:r>
              <a:rPr lang="en-CA" sz="1704">
                <a:latin typeface="Arial"/>
                <a:ea typeface="Arial"/>
                <a:cs typeface="Arial"/>
                <a:sym typeface="Arial"/>
              </a:rPr>
              <a:t>This leads to biased updates, slower convergence, and reduced accuracy.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>
                <a:latin typeface="Arial"/>
                <a:ea typeface="Arial"/>
                <a:cs typeface="Arial"/>
                <a:sym typeface="Arial"/>
              </a:rPr>
              <a:t>Model heterogeneity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latin typeface="Arial"/>
                <a:ea typeface="Arial"/>
                <a:cs typeface="Arial"/>
                <a:sym typeface="Arial"/>
              </a:rPr>
              <a:t>Global model will not generalize well for all local distribution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endParaRPr sz="1815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lang="en-CA" sz="1815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CA" sz="181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https://ai.sony/blog/Recent-Breakthroughs-Tackle-Challenges-in-Federated-Learning/ </a:t>
            </a:r>
            <a:endParaRPr sz="1815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675" y="1450675"/>
            <a:ext cx="3947926" cy="328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0" y="5751425"/>
            <a:ext cx="7104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https://ai.sony/blog/Recent-Breakthroughs-Tackle-Challenges-in-Federated-Learning/</a:t>
            </a:r>
            <a:r>
              <a:rPr lang="en-CA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2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5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Prototype Learning in FL</a:t>
            </a:r>
            <a:endParaRPr sz="43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717028" y="2784101"/>
            <a:ext cx="4377881" cy="1169889"/>
            <a:chOff x="76200" y="4019525"/>
            <a:chExt cx="2911600" cy="762143"/>
          </a:xfrm>
        </p:grpSpPr>
        <p:pic>
          <p:nvPicPr>
            <p:cNvPr id="115" name="Google Shape;115;p16"/>
            <p:cNvPicPr preferRelativeResize="0"/>
            <p:nvPr/>
          </p:nvPicPr>
          <p:blipFill rotWithShape="1">
            <a:blip r:embed="rId3">
              <a:alphaModFix/>
            </a:blip>
            <a:srcRect r="63857"/>
            <a:stretch/>
          </p:blipFill>
          <p:spPr>
            <a:xfrm>
              <a:off x="76200" y="4019525"/>
              <a:ext cx="1967174" cy="74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 rotWithShape="1">
            <a:blip r:embed="rId3">
              <a:alphaModFix/>
            </a:blip>
            <a:srcRect l="42849" r="39798"/>
            <a:stretch/>
          </p:blipFill>
          <p:spPr>
            <a:xfrm>
              <a:off x="2043375" y="4039793"/>
              <a:ext cx="944424" cy="741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 txBox="1"/>
          <p:nvPr/>
        </p:nvSpPr>
        <p:spPr>
          <a:xfrm>
            <a:off x="324475" y="1069925"/>
            <a:ext cx="8728800" cy="15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 b="1">
                <a:solidFill>
                  <a:schemeClr val="dk1"/>
                </a:solidFill>
              </a:rPr>
              <a:t>Concept: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Uses class prototypes (mean embeddings) to represent data distributions in each client.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71850" y="4103325"/>
            <a:ext cx="8379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These prototypes act as representatives of each class, capturing the essential features of the local data.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5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Prototype Learning in FL</a:t>
            </a:r>
            <a:endParaRPr sz="43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04675" y="1069925"/>
            <a:ext cx="8500200" cy="5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200" b="1">
                <a:solidFill>
                  <a:schemeClr val="dk1"/>
                </a:solidFill>
              </a:rPr>
              <a:t>Advantages:</a:t>
            </a:r>
            <a:endParaRPr sz="22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Prototypes help generalize better to unseen data.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Prototypes enable robust communication between clients and server without requiring model gradients.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85250" y="1068750"/>
            <a:ext cx="9144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</a:rPr>
              <a:t>[1] FedAvg(Federated Averaging)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0" y="5440367"/>
            <a:ext cx="6770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solidFill>
                  <a:srgbClr val="0000FF"/>
                </a:solidFill>
              </a:rPr>
              <a:t>[1] McMahan et al., “Communication-Efficient Learning of Deep Networks from Decentralized Data,” AISTATS, 2017.</a:t>
            </a:r>
            <a:endParaRPr sz="1000" dirty="0">
              <a:solidFill>
                <a:srgbClr val="0000FF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71525" y="1609750"/>
            <a:ext cx="744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CA" sz="1500">
                <a:solidFill>
                  <a:schemeClr val="dk1"/>
                </a:solidFill>
              </a:rPr>
              <a:t>Introduced to aggregate gradients across clients.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CA" sz="1500">
                <a:solidFill>
                  <a:schemeClr val="dk1"/>
                </a:solidFill>
              </a:rPr>
              <a:t>Poor performance on Non-IID data.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CA" sz="1500">
                <a:solidFill>
                  <a:schemeClr val="dk1"/>
                </a:solidFill>
              </a:rPr>
              <a:t>Does not consider the quality or reliability of updates.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85250" y="2463150"/>
            <a:ext cx="9144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</a:rPr>
              <a:t>[2] FedProto (Federated Prototype Learning)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71525" y="2959400"/>
            <a:ext cx="744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CA" sz="1500">
                <a:solidFill>
                  <a:schemeClr val="dk1"/>
                </a:solidFill>
              </a:rPr>
              <a:t>Uses prototypes for each class to reduce communication costs.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CA" sz="1500">
                <a:solidFill>
                  <a:schemeClr val="dk1"/>
                </a:solidFill>
              </a:rPr>
              <a:t>Treats all prototypes equally, without accounting for reliability or confidence.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0" y="5440367"/>
            <a:ext cx="7556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 dirty="0">
                <a:solidFill>
                  <a:srgbClr val="0000FF"/>
                </a:solidFill>
              </a:rPr>
              <a:t>[2] Tan et al., "</a:t>
            </a:r>
            <a:r>
              <a:rPr lang="en-CA" sz="1000" dirty="0" err="1">
                <a:solidFill>
                  <a:srgbClr val="0000FF"/>
                </a:solidFill>
              </a:rPr>
              <a:t>FedProto</a:t>
            </a:r>
            <a:r>
              <a:rPr lang="en-CA" sz="1000" dirty="0">
                <a:solidFill>
                  <a:srgbClr val="0000FF"/>
                </a:solidFill>
              </a:rPr>
              <a:t>: Federated Prototype Learning Across Heterogeneous Clients," </a:t>
            </a:r>
            <a:r>
              <a:rPr lang="en-CA" sz="1000" dirty="0" err="1">
                <a:solidFill>
                  <a:srgbClr val="0000FF"/>
                </a:solidFill>
              </a:rPr>
              <a:t>NeurIPS</a:t>
            </a:r>
            <a:r>
              <a:rPr lang="en-CA" sz="1000" dirty="0">
                <a:solidFill>
                  <a:srgbClr val="0000FF"/>
                </a:solidFill>
              </a:rPr>
              <a:t> Workshop, 2021.</a:t>
            </a:r>
            <a:endParaRPr sz="10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0000FF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54675" y="3729538"/>
            <a:ext cx="9144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</a:t>
            </a:r>
            <a:r>
              <a:rPr lang="en-CA" sz="1800" b="1">
                <a:solidFill>
                  <a:schemeClr val="dk1"/>
                </a:solidFill>
                <a:highlight>
                  <a:srgbClr val="FFFFFF"/>
                </a:highlight>
              </a:rPr>
              <a:t>FedProc: Prototypical Contrastive Federated Learning on Non-IID data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924000" y="4315025"/>
            <a:ext cx="744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CA" sz="1500">
                <a:solidFill>
                  <a:schemeClr val="dk1"/>
                </a:solidFill>
              </a:rPr>
              <a:t>FedProc combines </a:t>
            </a:r>
            <a:r>
              <a:rPr lang="en-CA" sz="1500" b="1">
                <a:solidFill>
                  <a:schemeClr val="dk1"/>
                </a:solidFill>
              </a:rPr>
              <a:t>prototypical learning</a:t>
            </a:r>
            <a:r>
              <a:rPr lang="en-CA" sz="1500">
                <a:solidFill>
                  <a:schemeClr val="dk1"/>
                </a:solidFill>
              </a:rPr>
              <a:t> with a </a:t>
            </a:r>
            <a:r>
              <a:rPr lang="en-CA" sz="1500" b="1">
                <a:solidFill>
                  <a:schemeClr val="dk1"/>
                </a:solidFill>
              </a:rPr>
              <a:t>contrastive learning objective</a:t>
            </a:r>
            <a:r>
              <a:rPr lang="en-CA" sz="1500">
                <a:solidFill>
                  <a:schemeClr val="dk1"/>
                </a:solidFill>
              </a:rPr>
              <a:t> to enhance prototype quality.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CA" sz="1500">
                <a:solidFill>
                  <a:schemeClr val="dk1"/>
                </a:solidFill>
              </a:rPr>
              <a:t>Treats all prototypes equally, without accounting for reliability or confidence.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0" y="5603117"/>
            <a:ext cx="7556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 dirty="0">
                <a:solidFill>
                  <a:srgbClr val="0000FF"/>
                </a:solidFill>
              </a:rPr>
              <a:t>[3] Zhang et al., “</a:t>
            </a:r>
            <a:r>
              <a:rPr lang="en-CA" sz="1000" dirty="0" err="1">
                <a:solidFill>
                  <a:srgbClr val="0000FF"/>
                </a:solidFill>
              </a:rPr>
              <a:t>FedProc</a:t>
            </a:r>
            <a:r>
              <a:rPr lang="en-CA" sz="1000" dirty="0">
                <a:solidFill>
                  <a:srgbClr val="0000FF"/>
                </a:solidFill>
              </a:rPr>
              <a:t>: Prototypical Contrastive Federated Learning on Non-IID Data,” CIKM, 2022.</a:t>
            </a:r>
            <a:endParaRPr sz="10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9100" y="-240625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Confidence based prototype learning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317950" y="890550"/>
            <a:ext cx="8229600" cy="133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CA" sz="2000" b="1">
                <a:latin typeface="Arial"/>
                <a:ea typeface="Arial"/>
                <a:cs typeface="Arial"/>
                <a:sym typeface="Arial"/>
              </a:rPr>
              <a:t>Key idea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CA" sz="2000">
                <a:latin typeface="Arial"/>
                <a:ea typeface="Arial"/>
                <a:cs typeface="Arial"/>
                <a:sym typeface="Arial"/>
              </a:rPr>
              <a:t>The quality and reliability of local prototypes vary across clients due to local data distributions.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61800" y="2292625"/>
            <a:ext cx="86535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 b="1">
                <a:solidFill>
                  <a:schemeClr val="dk1"/>
                </a:solidFill>
              </a:rPr>
              <a:t>Model Confidence as a Metric: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Confidence scores measure the reliability of predictions, ensuring that higher-quality prototypes have a greater influence on global updates.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5" y="3942810"/>
            <a:ext cx="4174956" cy="17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 l="45690"/>
          <a:stretch/>
        </p:blipFill>
        <p:spPr>
          <a:xfrm>
            <a:off x="4591396" y="3740316"/>
            <a:ext cx="2608926" cy="23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3156550" y="3530925"/>
            <a:ext cx="1587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3621925" y="3849950"/>
            <a:ext cx="1929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075" y="4405801"/>
            <a:ext cx="310550" cy="3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1552275" y="5188125"/>
            <a:ext cx="1824195" cy="368595"/>
          </a:xfrm>
          <a:custGeom>
            <a:avLst/>
            <a:gdLst/>
            <a:ahLst/>
            <a:cxnLst/>
            <a:rect l="l" t="t" r="r" b="b"/>
            <a:pathLst>
              <a:path w="113657" h="20233" extrusionOk="0">
                <a:moveTo>
                  <a:pt x="0" y="0"/>
                </a:moveTo>
                <a:cubicBezTo>
                  <a:pt x="0" y="2958"/>
                  <a:pt x="440" y="6644"/>
                  <a:pt x="2807" y="8419"/>
                </a:cubicBezTo>
                <a:cubicBezTo>
                  <a:pt x="5060" y="10108"/>
                  <a:pt x="8432" y="9470"/>
                  <a:pt x="11226" y="9121"/>
                </a:cubicBezTo>
                <a:cubicBezTo>
                  <a:pt x="22901" y="7661"/>
                  <a:pt x="35028" y="-1559"/>
                  <a:pt x="45954" y="2807"/>
                </a:cubicBezTo>
                <a:cubicBezTo>
                  <a:pt x="49418" y="4192"/>
                  <a:pt x="51918" y="8547"/>
                  <a:pt x="51918" y="12278"/>
                </a:cubicBezTo>
                <a:cubicBezTo>
                  <a:pt x="51918" y="14269"/>
                  <a:pt x="52269" y="20233"/>
                  <a:pt x="52269" y="18242"/>
                </a:cubicBezTo>
                <a:cubicBezTo>
                  <a:pt x="52269" y="-2306"/>
                  <a:pt x="95284" y="21829"/>
                  <a:pt x="113657" y="126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" name="Google Shape;155;p19"/>
          <p:cNvSpPr/>
          <p:nvPr/>
        </p:nvSpPr>
        <p:spPr>
          <a:xfrm>
            <a:off x="3967224" y="5556724"/>
            <a:ext cx="727405" cy="184424"/>
          </a:xfrm>
          <a:custGeom>
            <a:avLst/>
            <a:gdLst/>
            <a:ahLst/>
            <a:cxnLst/>
            <a:rect l="l" t="t" r="r" b="b"/>
            <a:pathLst>
              <a:path w="113657" h="20233" extrusionOk="0">
                <a:moveTo>
                  <a:pt x="0" y="0"/>
                </a:moveTo>
                <a:cubicBezTo>
                  <a:pt x="0" y="2958"/>
                  <a:pt x="440" y="6644"/>
                  <a:pt x="2807" y="8419"/>
                </a:cubicBezTo>
                <a:cubicBezTo>
                  <a:pt x="5060" y="10108"/>
                  <a:pt x="8432" y="9470"/>
                  <a:pt x="11226" y="9121"/>
                </a:cubicBezTo>
                <a:cubicBezTo>
                  <a:pt x="22901" y="7661"/>
                  <a:pt x="35028" y="-1559"/>
                  <a:pt x="45954" y="2807"/>
                </a:cubicBezTo>
                <a:cubicBezTo>
                  <a:pt x="49418" y="4192"/>
                  <a:pt x="51918" y="8547"/>
                  <a:pt x="51918" y="12278"/>
                </a:cubicBezTo>
                <a:cubicBezTo>
                  <a:pt x="51918" y="14269"/>
                  <a:pt x="52269" y="20233"/>
                  <a:pt x="52269" y="18242"/>
                </a:cubicBezTo>
                <a:cubicBezTo>
                  <a:pt x="52269" y="-2306"/>
                  <a:pt x="95284" y="21829"/>
                  <a:pt x="113657" y="126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6" name="Google Shape;156;p19"/>
          <p:cNvSpPr txBox="1"/>
          <p:nvPr/>
        </p:nvSpPr>
        <p:spPr>
          <a:xfrm>
            <a:off x="1550700" y="5489325"/>
            <a:ext cx="14733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layers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835350" y="5670750"/>
            <a:ext cx="1587300" cy="1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layers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0" y="-3015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Proposed Approach - confFedproto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0" y="5853926"/>
            <a:ext cx="8229600" cy="21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CA" sz="1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https://arxiv.org/abs/2105.00243</a:t>
            </a:r>
            <a:endParaRPr sz="10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00" y="790474"/>
            <a:ext cx="8339025" cy="272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0"/>
          <p:cNvGrpSpPr/>
          <p:nvPr/>
        </p:nvGrpSpPr>
        <p:grpSpPr>
          <a:xfrm>
            <a:off x="1598100" y="3713552"/>
            <a:ext cx="5159399" cy="750625"/>
            <a:chOff x="1598100" y="3789752"/>
            <a:chExt cx="5159399" cy="750625"/>
          </a:xfrm>
        </p:grpSpPr>
        <p:pic>
          <p:nvPicPr>
            <p:cNvPr id="167" name="Google Shape;167;p20"/>
            <p:cNvPicPr preferRelativeResize="0"/>
            <p:nvPr/>
          </p:nvPicPr>
          <p:blipFill rotWithShape="1">
            <a:blip r:embed="rId5">
              <a:alphaModFix/>
            </a:blip>
            <a:srcRect r="39798"/>
            <a:stretch/>
          </p:blipFill>
          <p:spPr>
            <a:xfrm>
              <a:off x="1598100" y="3789752"/>
              <a:ext cx="3276600" cy="74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 rotWithShape="1">
            <a:blip r:embed="rId5">
              <a:alphaModFix/>
            </a:blip>
            <a:srcRect l="70191"/>
            <a:stretch/>
          </p:blipFill>
          <p:spPr>
            <a:xfrm>
              <a:off x="5135075" y="3798502"/>
              <a:ext cx="1622424" cy="741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0"/>
          <p:cNvGrpSpPr/>
          <p:nvPr/>
        </p:nvGrpSpPr>
        <p:grpSpPr>
          <a:xfrm>
            <a:off x="1612900" y="4493799"/>
            <a:ext cx="5118279" cy="639359"/>
            <a:chOff x="1612900" y="4493799"/>
            <a:chExt cx="5118279" cy="639359"/>
          </a:xfrm>
        </p:grpSpPr>
        <p:pic>
          <p:nvPicPr>
            <p:cNvPr id="170" name="Google Shape;170;p20"/>
            <p:cNvPicPr preferRelativeResize="0"/>
            <p:nvPr/>
          </p:nvPicPr>
          <p:blipFill rotWithShape="1">
            <a:blip r:embed="rId6">
              <a:alphaModFix/>
            </a:blip>
            <a:srcRect r="32028"/>
            <a:stretch/>
          </p:blipFill>
          <p:spPr>
            <a:xfrm>
              <a:off x="1612900" y="4520109"/>
              <a:ext cx="4367175" cy="61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0"/>
            <p:cNvPicPr preferRelativeResize="0"/>
            <p:nvPr/>
          </p:nvPicPr>
          <p:blipFill rotWithShape="1">
            <a:blip r:embed="rId6">
              <a:alphaModFix/>
            </a:blip>
            <a:srcRect l="88755"/>
            <a:stretch/>
          </p:blipFill>
          <p:spPr>
            <a:xfrm>
              <a:off x="6008728" y="4493799"/>
              <a:ext cx="722451" cy="613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0"/>
          <p:cNvGrpSpPr/>
          <p:nvPr/>
        </p:nvGrpSpPr>
        <p:grpSpPr>
          <a:xfrm>
            <a:off x="1855750" y="5183050"/>
            <a:ext cx="5036800" cy="656900"/>
            <a:chOff x="1855750" y="5106850"/>
            <a:chExt cx="5036800" cy="656900"/>
          </a:xfrm>
        </p:grpSpPr>
        <p:pic>
          <p:nvPicPr>
            <p:cNvPr id="173" name="Google Shape;173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5750" y="5106850"/>
              <a:ext cx="2027813" cy="65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70100" y="5175362"/>
              <a:ext cx="722450" cy="5418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25" y="0"/>
            <a:ext cx="9144000" cy="95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ConfFedproto Algorithm</a:t>
            </a:r>
            <a:endParaRPr sz="3000" b="1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r="556" b="1078"/>
          <a:stretch/>
        </p:blipFill>
        <p:spPr>
          <a:xfrm>
            <a:off x="704300" y="958782"/>
            <a:ext cx="7444501" cy="502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Macintosh PowerPoint</Application>
  <PresentationFormat>On-screen Show (4:3)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Adaptive Confidence Based Prototype Aggregation for Federated Prototype Learning on Non-IID Data</vt:lpstr>
      <vt:lpstr>Introduction</vt:lpstr>
      <vt:lpstr>Prototype Learning in FL</vt:lpstr>
      <vt:lpstr>Prototype Learning in FL</vt:lpstr>
      <vt:lpstr>Related works</vt:lpstr>
      <vt:lpstr>Confidence based prototype learning</vt:lpstr>
      <vt:lpstr>Proposed Approach - confFedproto</vt:lpstr>
      <vt:lpstr>ConfFedproto Algorithm</vt:lpstr>
      <vt:lpstr>Methodology</vt:lpstr>
      <vt:lpstr>Results</vt:lpstr>
      <vt:lpstr>Prototype Visualization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Anojan Yogenthiran</cp:lastModifiedBy>
  <cp:revision>1</cp:revision>
  <dcterms:modified xsi:type="dcterms:W3CDTF">2025-01-09T14:08:33Z</dcterms:modified>
</cp:coreProperties>
</file>