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407" r:id="rId3"/>
    <p:sldId id="408" r:id="rId4"/>
    <p:sldId id="449" r:id="rId5"/>
    <p:sldId id="439" r:id="rId6"/>
    <p:sldId id="441" r:id="rId7"/>
    <p:sldId id="435" r:id="rId8"/>
    <p:sldId id="436" r:id="rId9"/>
    <p:sldId id="438" r:id="rId10"/>
    <p:sldId id="437" r:id="rId11"/>
    <p:sldId id="432" r:id="rId12"/>
    <p:sldId id="445" r:id="rId13"/>
    <p:sldId id="443" r:id="rId14"/>
    <p:sldId id="451" r:id="rId15"/>
    <p:sldId id="447" r:id="rId16"/>
    <p:sldId id="444" r:id="rId17"/>
    <p:sldId id="442" r:id="rId18"/>
    <p:sldId id="446" r:id="rId19"/>
    <p:sldId id="452" r:id="rId20"/>
    <p:sldId id="448" r:id="rId21"/>
    <p:sldId id="433" r:id="rId22"/>
    <p:sldId id="322" r:id="rId23"/>
    <p:sldId id="45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114" d="100"/>
          <a:sy n="114" d="100"/>
        </p:scale>
        <p:origin x="3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D119-5733-4F1F-8747-25F83683CC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528071-25FE-4C55-AB1D-FE57C9A867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A6D889-2334-4310-9F64-3CF3873FC197}"/>
              </a:ext>
            </a:extLst>
          </p:cNvPr>
          <p:cNvSpPr>
            <a:spLocks noGrp="1"/>
          </p:cNvSpPr>
          <p:nvPr>
            <p:ph type="dt" sz="half" idx="10"/>
          </p:nvPr>
        </p:nvSpPr>
        <p:spPr/>
        <p:txBody>
          <a:bodyPr/>
          <a:lstStyle/>
          <a:p>
            <a:fld id="{83205BD9-DE99-4F22-91ED-E2E990DCB9CB}" type="datetimeFigureOut">
              <a:rPr lang="en-US" smtClean="0"/>
              <a:t>8/30/2021</a:t>
            </a:fld>
            <a:endParaRPr lang="en-US"/>
          </a:p>
        </p:txBody>
      </p:sp>
      <p:sp>
        <p:nvSpPr>
          <p:cNvPr id="5" name="Footer Placeholder 4">
            <a:extLst>
              <a:ext uri="{FF2B5EF4-FFF2-40B4-BE49-F238E27FC236}">
                <a16:creationId xmlns:a16="http://schemas.microsoft.com/office/drawing/2014/main" id="{FFB8D461-C9A5-498F-B6A0-2298E4EF64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79EBE5-228C-4846-B444-F82E034B33F1}"/>
              </a:ext>
            </a:extLst>
          </p:cNvPr>
          <p:cNvSpPr>
            <a:spLocks noGrp="1"/>
          </p:cNvSpPr>
          <p:nvPr>
            <p:ph type="sldNum" sz="quarter" idx="12"/>
          </p:nvPr>
        </p:nvSpPr>
        <p:spPr/>
        <p:txBody>
          <a:bodyPr/>
          <a:lstStyle/>
          <a:p>
            <a:fld id="{AA918838-76A1-4C0A-B5C6-5D421CBEE9E2}" type="slidenum">
              <a:rPr lang="en-US" smtClean="0"/>
              <a:t>‹#›</a:t>
            </a:fld>
            <a:endParaRPr lang="en-US"/>
          </a:p>
        </p:txBody>
      </p:sp>
    </p:spTree>
    <p:extLst>
      <p:ext uri="{BB962C8B-B14F-4D97-AF65-F5344CB8AC3E}">
        <p14:creationId xmlns:p14="http://schemas.microsoft.com/office/powerpoint/2010/main" val="2462772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AD9D0-416D-4D08-9B56-0AA6E16014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FBC129-5E2A-44BB-A539-BF6260F41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55FB0-96B6-4AF0-A1B4-4670BA2C1EA6}"/>
              </a:ext>
            </a:extLst>
          </p:cNvPr>
          <p:cNvSpPr>
            <a:spLocks noGrp="1"/>
          </p:cNvSpPr>
          <p:nvPr>
            <p:ph type="dt" sz="half" idx="10"/>
          </p:nvPr>
        </p:nvSpPr>
        <p:spPr/>
        <p:txBody>
          <a:bodyPr/>
          <a:lstStyle/>
          <a:p>
            <a:fld id="{83205BD9-DE99-4F22-91ED-E2E990DCB9CB}" type="datetimeFigureOut">
              <a:rPr lang="en-US" smtClean="0"/>
              <a:t>8/30/2021</a:t>
            </a:fld>
            <a:endParaRPr lang="en-US"/>
          </a:p>
        </p:txBody>
      </p:sp>
      <p:sp>
        <p:nvSpPr>
          <p:cNvPr id="5" name="Footer Placeholder 4">
            <a:extLst>
              <a:ext uri="{FF2B5EF4-FFF2-40B4-BE49-F238E27FC236}">
                <a16:creationId xmlns:a16="http://schemas.microsoft.com/office/drawing/2014/main" id="{0CF5E8CF-A232-4AED-9E75-22EFDFFE0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87114-1A01-4F38-B036-EF6488D157AE}"/>
              </a:ext>
            </a:extLst>
          </p:cNvPr>
          <p:cNvSpPr>
            <a:spLocks noGrp="1"/>
          </p:cNvSpPr>
          <p:nvPr>
            <p:ph type="sldNum" sz="quarter" idx="12"/>
          </p:nvPr>
        </p:nvSpPr>
        <p:spPr/>
        <p:txBody>
          <a:bodyPr/>
          <a:lstStyle/>
          <a:p>
            <a:fld id="{AA918838-76A1-4C0A-B5C6-5D421CBEE9E2}" type="slidenum">
              <a:rPr lang="en-US" smtClean="0"/>
              <a:t>‹#›</a:t>
            </a:fld>
            <a:endParaRPr lang="en-US"/>
          </a:p>
        </p:txBody>
      </p:sp>
    </p:spTree>
    <p:extLst>
      <p:ext uri="{BB962C8B-B14F-4D97-AF65-F5344CB8AC3E}">
        <p14:creationId xmlns:p14="http://schemas.microsoft.com/office/powerpoint/2010/main" val="2266149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E54236-C480-48EE-82F0-3DE0C8E285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8113EC-84D3-49A2-8837-803D0172BA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1EBE5-70CE-42CB-B4E9-5C6C0188F458}"/>
              </a:ext>
            </a:extLst>
          </p:cNvPr>
          <p:cNvSpPr>
            <a:spLocks noGrp="1"/>
          </p:cNvSpPr>
          <p:nvPr>
            <p:ph type="dt" sz="half" idx="10"/>
          </p:nvPr>
        </p:nvSpPr>
        <p:spPr/>
        <p:txBody>
          <a:bodyPr/>
          <a:lstStyle/>
          <a:p>
            <a:fld id="{83205BD9-DE99-4F22-91ED-E2E990DCB9CB}" type="datetimeFigureOut">
              <a:rPr lang="en-US" smtClean="0"/>
              <a:t>8/30/2021</a:t>
            </a:fld>
            <a:endParaRPr lang="en-US"/>
          </a:p>
        </p:txBody>
      </p:sp>
      <p:sp>
        <p:nvSpPr>
          <p:cNvPr id="5" name="Footer Placeholder 4">
            <a:extLst>
              <a:ext uri="{FF2B5EF4-FFF2-40B4-BE49-F238E27FC236}">
                <a16:creationId xmlns:a16="http://schemas.microsoft.com/office/drawing/2014/main" id="{121737B1-EFC9-44ED-8B54-75BB1213B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F7A8A-3938-406E-B577-A12513C2AFD2}"/>
              </a:ext>
            </a:extLst>
          </p:cNvPr>
          <p:cNvSpPr>
            <a:spLocks noGrp="1"/>
          </p:cNvSpPr>
          <p:nvPr>
            <p:ph type="sldNum" sz="quarter" idx="12"/>
          </p:nvPr>
        </p:nvSpPr>
        <p:spPr/>
        <p:txBody>
          <a:bodyPr/>
          <a:lstStyle/>
          <a:p>
            <a:fld id="{AA918838-76A1-4C0A-B5C6-5D421CBEE9E2}" type="slidenum">
              <a:rPr lang="en-US" smtClean="0"/>
              <a:t>‹#›</a:t>
            </a:fld>
            <a:endParaRPr lang="en-US"/>
          </a:p>
        </p:txBody>
      </p:sp>
    </p:spTree>
    <p:extLst>
      <p:ext uri="{BB962C8B-B14F-4D97-AF65-F5344CB8AC3E}">
        <p14:creationId xmlns:p14="http://schemas.microsoft.com/office/powerpoint/2010/main" val="3950717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A2BBC233-01C5-4F2A-BD4D-F13544E17236}" type="datetimeFigureOut">
              <a:rPr lang="en-US" smtClean="0"/>
              <a:pPr/>
              <a:t>8/30/2021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AB99A8BA-4209-4305-866D-0B9F24231408}" type="slidenum">
              <a:rPr lang="en-US" smtClean="0"/>
              <a:pPr/>
              <a:t>‹#›</a:t>
            </a:fld>
            <a:endParaRPr lang="en-US"/>
          </a:p>
        </p:txBody>
      </p:sp>
    </p:spTree>
    <p:extLst>
      <p:ext uri="{BB962C8B-B14F-4D97-AF65-F5344CB8AC3E}">
        <p14:creationId xmlns:p14="http://schemas.microsoft.com/office/powerpoint/2010/main" val="3310997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0972800" cy="762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A2BBC233-01C5-4F2A-BD4D-F13544E17236}" type="datetimeFigureOut">
              <a:rPr lang="en-US" smtClean="0"/>
              <a:pPr/>
              <a:t>8/30/2021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AB99A8BA-4209-4305-866D-0B9F24231408}" type="slidenum">
              <a:rPr lang="en-US" smtClean="0"/>
              <a:pPr/>
              <a:t>‹#›</a:t>
            </a:fld>
            <a:endParaRPr lang="en-US"/>
          </a:p>
        </p:txBody>
      </p:sp>
    </p:spTree>
    <p:extLst>
      <p:ext uri="{BB962C8B-B14F-4D97-AF65-F5344CB8AC3E}">
        <p14:creationId xmlns:p14="http://schemas.microsoft.com/office/powerpoint/2010/main" val="1019762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A2BBC233-01C5-4F2A-BD4D-F13544E17236}" type="datetimeFigureOut">
              <a:rPr lang="en-US" smtClean="0"/>
              <a:pPr/>
              <a:t>8/30/2021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AB99A8BA-4209-4305-866D-0B9F24231408}" type="slidenum">
              <a:rPr lang="en-US" smtClean="0"/>
              <a:pPr/>
              <a:t>‹#›</a:t>
            </a:fld>
            <a:endParaRPr lang="en-US"/>
          </a:p>
        </p:txBody>
      </p:sp>
    </p:spTree>
    <p:extLst>
      <p:ext uri="{BB962C8B-B14F-4D97-AF65-F5344CB8AC3E}">
        <p14:creationId xmlns:p14="http://schemas.microsoft.com/office/powerpoint/2010/main" val="3357174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A2BBC233-01C5-4F2A-BD4D-F13544E17236}" type="datetimeFigureOut">
              <a:rPr lang="en-US" smtClean="0"/>
              <a:pPr/>
              <a:t>8/30/2021</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AB99A8BA-4209-4305-866D-0B9F24231408}" type="slidenum">
              <a:rPr lang="en-US" smtClean="0"/>
              <a:pPr/>
              <a:t>‹#›</a:t>
            </a:fld>
            <a:endParaRPr lang="en-US"/>
          </a:p>
        </p:txBody>
      </p:sp>
    </p:spTree>
    <p:extLst>
      <p:ext uri="{BB962C8B-B14F-4D97-AF65-F5344CB8AC3E}">
        <p14:creationId xmlns:p14="http://schemas.microsoft.com/office/powerpoint/2010/main" val="2923787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A2BBC233-01C5-4F2A-BD4D-F13544E17236}" type="datetimeFigureOut">
              <a:rPr lang="en-US" smtClean="0"/>
              <a:pPr/>
              <a:t>8/30/2021</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AB99A8BA-4209-4305-866D-0B9F24231408}" type="slidenum">
              <a:rPr lang="en-US" smtClean="0"/>
              <a:pPr/>
              <a:t>‹#›</a:t>
            </a:fld>
            <a:endParaRPr lang="en-US"/>
          </a:p>
        </p:txBody>
      </p:sp>
    </p:spTree>
    <p:extLst>
      <p:ext uri="{BB962C8B-B14F-4D97-AF65-F5344CB8AC3E}">
        <p14:creationId xmlns:p14="http://schemas.microsoft.com/office/powerpoint/2010/main" val="952920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A2BBC233-01C5-4F2A-BD4D-F13544E17236}" type="datetimeFigureOut">
              <a:rPr lang="en-US" smtClean="0"/>
              <a:pPr/>
              <a:t>8/30/2021</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AB99A8BA-4209-4305-866D-0B9F24231408}" type="slidenum">
              <a:rPr lang="en-US" smtClean="0"/>
              <a:pPr/>
              <a:t>‹#›</a:t>
            </a:fld>
            <a:endParaRPr lang="en-US"/>
          </a:p>
        </p:txBody>
      </p:sp>
    </p:spTree>
    <p:extLst>
      <p:ext uri="{BB962C8B-B14F-4D97-AF65-F5344CB8AC3E}">
        <p14:creationId xmlns:p14="http://schemas.microsoft.com/office/powerpoint/2010/main" val="39400544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A2BBC233-01C5-4F2A-BD4D-F13544E17236}" type="datetimeFigureOut">
              <a:rPr lang="en-US" smtClean="0"/>
              <a:pPr/>
              <a:t>8/30/2021</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AB99A8BA-4209-4305-866D-0B9F24231408}" type="slidenum">
              <a:rPr lang="en-US" smtClean="0"/>
              <a:pPr/>
              <a:t>‹#›</a:t>
            </a:fld>
            <a:endParaRPr lang="en-US"/>
          </a:p>
        </p:txBody>
      </p:sp>
    </p:spTree>
    <p:extLst>
      <p:ext uri="{BB962C8B-B14F-4D97-AF65-F5344CB8AC3E}">
        <p14:creationId xmlns:p14="http://schemas.microsoft.com/office/powerpoint/2010/main" val="16586780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A2BBC233-01C5-4F2A-BD4D-F13544E17236}" type="datetimeFigureOut">
              <a:rPr lang="en-US" smtClean="0"/>
              <a:pPr/>
              <a:t>8/30/2021</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AB99A8BA-4209-4305-866D-0B9F24231408}" type="slidenum">
              <a:rPr lang="en-US" smtClean="0"/>
              <a:pPr/>
              <a:t>‹#›</a:t>
            </a:fld>
            <a:endParaRPr lang="en-US"/>
          </a:p>
        </p:txBody>
      </p:sp>
    </p:spTree>
    <p:extLst>
      <p:ext uri="{BB962C8B-B14F-4D97-AF65-F5344CB8AC3E}">
        <p14:creationId xmlns:p14="http://schemas.microsoft.com/office/powerpoint/2010/main" val="260225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DD83-A3B3-45E0-9F1D-2202F5F0F3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2C2792-5435-42E1-80EB-1BFF260387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0EF567-5CFF-4FED-9757-5284608BFDD1}"/>
              </a:ext>
            </a:extLst>
          </p:cNvPr>
          <p:cNvSpPr>
            <a:spLocks noGrp="1"/>
          </p:cNvSpPr>
          <p:nvPr>
            <p:ph type="dt" sz="half" idx="10"/>
          </p:nvPr>
        </p:nvSpPr>
        <p:spPr/>
        <p:txBody>
          <a:bodyPr/>
          <a:lstStyle/>
          <a:p>
            <a:fld id="{83205BD9-DE99-4F22-91ED-E2E990DCB9CB}" type="datetimeFigureOut">
              <a:rPr lang="en-US" smtClean="0"/>
              <a:t>8/30/2021</a:t>
            </a:fld>
            <a:endParaRPr lang="en-US"/>
          </a:p>
        </p:txBody>
      </p:sp>
      <p:sp>
        <p:nvSpPr>
          <p:cNvPr id="5" name="Footer Placeholder 4">
            <a:extLst>
              <a:ext uri="{FF2B5EF4-FFF2-40B4-BE49-F238E27FC236}">
                <a16:creationId xmlns:a16="http://schemas.microsoft.com/office/drawing/2014/main" id="{ED345431-226C-4C92-B231-E18468080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CAEAE-5374-4CB5-A584-47D7C1C4215F}"/>
              </a:ext>
            </a:extLst>
          </p:cNvPr>
          <p:cNvSpPr>
            <a:spLocks noGrp="1"/>
          </p:cNvSpPr>
          <p:nvPr>
            <p:ph type="sldNum" sz="quarter" idx="12"/>
          </p:nvPr>
        </p:nvSpPr>
        <p:spPr/>
        <p:txBody>
          <a:bodyPr/>
          <a:lstStyle/>
          <a:p>
            <a:fld id="{AA918838-76A1-4C0A-B5C6-5D421CBEE9E2}" type="slidenum">
              <a:rPr lang="en-US" smtClean="0"/>
              <a:t>‹#›</a:t>
            </a:fld>
            <a:endParaRPr lang="en-US"/>
          </a:p>
        </p:txBody>
      </p:sp>
    </p:spTree>
    <p:extLst>
      <p:ext uri="{BB962C8B-B14F-4D97-AF65-F5344CB8AC3E}">
        <p14:creationId xmlns:p14="http://schemas.microsoft.com/office/powerpoint/2010/main" val="27952102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A2BBC233-01C5-4F2A-BD4D-F13544E17236}" type="datetimeFigureOut">
              <a:rPr lang="en-US" smtClean="0"/>
              <a:pPr/>
              <a:t>8/30/2021</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AB99A8BA-4209-4305-866D-0B9F24231408}" type="slidenum">
              <a:rPr lang="en-US" smtClean="0"/>
              <a:pPr/>
              <a:t>‹#›</a:t>
            </a:fld>
            <a:endParaRPr lang="en-US"/>
          </a:p>
        </p:txBody>
      </p:sp>
    </p:spTree>
    <p:extLst>
      <p:ext uri="{BB962C8B-B14F-4D97-AF65-F5344CB8AC3E}">
        <p14:creationId xmlns:p14="http://schemas.microsoft.com/office/powerpoint/2010/main" val="8923436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A2BBC233-01C5-4F2A-BD4D-F13544E17236}" type="datetimeFigureOut">
              <a:rPr lang="en-US" smtClean="0"/>
              <a:pPr/>
              <a:t>8/30/2021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AB99A8BA-4209-4305-866D-0B9F24231408}" type="slidenum">
              <a:rPr lang="en-US" smtClean="0"/>
              <a:pPr/>
              <a:t>‹#›</a:t>
            </a:fld>
            <a:endParaRPr lang="en-US"/>
          </a:p>
        </p:txBody>
      </p:sp>
    </p:spTree>
    <p:extLst>
      <p:ext uri="{BB962C8B-B14F-4D97-AF65-F5344CB8AC3E}">
        <p14:creationId xmlns:p14="http://schemas.microsoft.com/office/powerpoint/2010/main" val="751754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A2BBC233-01C5-4F2A-BD4D-F13544E17236}" type="datetimeFigureOut">
              <a:rPr lang="en-US" smtClean="0"/>
              <a:pPr/>
              <a:t>8/30/2021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AB99A8BA-4209-4305-866D-0B9F24231408}" type="slidenum">
              <a:rPr lang="en-US" smtClean="0"/>
              <a:pPr/>
              <a:t>‹#›</a:t>
            </a:fld>
            <a:endParaRPr lang="en-US"/>
          </a:p>
        </p:txBody>
      </p:sp>
    </p:spTree>
    <p:extLst>
      <p:ext uri="{BB962C8B-B14F-4D97-AF65-F5344CB8AC3E}">
        <p14:creationId xmlns:p14="http://schemas.microsoft.com/office/powerpoint/2010/main" val="64471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546B3-ED3B-4EB6-8561-69AAA21710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12AC46-C5A3-4F1E-9FFD-5EACD89C0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4BA396-1231-4A00-8446-FF2CC0B12CAF}"/>
              </a:ext>
            </a:extLst>
          </p:cNvPr>
          <p:cNvSpPr>
            <a:spLocks noGrp="1"/>
          </p:cNvSpPr>
          <p:nvPr>
            <p:ph type="dt" sz="half" idx="10"/>
          </p:nvPr>
        </p:nvSpPr>
        <p:spPr/>
        <p:txBody>
          <a:bodyPr/>
          <a:lstStyle/>
          <a:p>
            <a:fld id="{83205BD9-DE99-4F22-91ED-E2E990DCB9CB}" type="datetimeFigureOut">
              <a:rPr lang="en-US" smtClean="0"/>
              <a:t>8/30/2021</a:t>
            </a:fld>
            <a:endParaRPr lang="en-US"/>
          </a:p>
        </p:txBody>
      </p:sp>
      <p:sp>
        <p:nvSpPr>
          <p:cNvPr id="5" name="Footer Placeholder 4">
            <a:extLst>
              <a:ext uri="{FF2B5EF4-FFF2-40B4-BE49-F238E27FC236}">
                <a16:creationId xmlns:a16="http://schemas.microsoft.com/office/drawing/2014/main" id="{90BA0325-2FE0-42AB-A495-CB9CBF636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82CBC-8E35-4E8F-8220-7F7513268711}"/>
              </a:ext>
            </a:extLst>
          </p:cNvPr>
          <p:cNvSpPr>
            <a:spLocks noGrp="1"/>
          </p:cNvSpPr>
          <p:nvPr>
            <p:ph type="sldNum" sz="quarter" idx="12"/>
          </p:nvPr>
        </p:nvSpPr>
        <p:spPr/>
        <p:txBody>
          <a:bodyPr/>
          <a:lstStyle/>
          <a:p>
            <a:fld id="{AA918838-76A1-4C0A-B5C6-5D421CBEE9E2}" type="slidenum">
              <a:rPr lang="en-US" smtClean="0"/>
              <a:t>‹#›</a:t>
            </a:fld>
            <a:endParaRPr lang="en-US"/>
          </a:p>
        </p:txBody>
      </p:sp>
    </p:spTree>
    <p:extLst>
      <p:ext uri="{BB962C8B-B14F-4D97-AF65-F5344CB8AC3E}">
        <p14:creationId xmlns:p14="http://schemas.microsoft.com/office/powerpoint/2010/main" val="3300261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AF1E2-5BFE-4C82-983F-CEEDB07BDA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286582-AB61-45C3-BD3A-F6E12EF977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651657-6FAB-4266-BB13-62EC496CF5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AFC0EC-F5EB-476C-82CA-9A7882DAEE30}"/>
              </a:ext>
            </a:extLst>
          </p:cNvPr>
          <p:cNvSpPr>
            <a:spLocks noGrp="1"/>
          </p:cNvSpPr>
          <p:nvPr>
            <p:ph type="dt" sz="half" idx="10"/>
          </p:nvPr>
        </p:nvSpPr>
        <p:spPr/>
        <p:txBody>
          <a:bodyPr/>
          <a:lstStyle/>
          <a:p>
            <a:fld id="{83205BD9-DE99-4F22-91ED-E2E990DCB9CB}" type="datetimeFigureOut">
              <a:rPr lang="en-US" smtClean="0"/>
              <a:t>8/30/2021</a:t>
            </a:fld>
            <a:endParaRPr lang="en-US"/>
          </a:p>
        </p:txBody>
      </p:sp>
      <p:sp>
        <p:nvSpPr>
          <p:cNvPr id="6" name="Footer Placeholder 5">
            <a:extLst>
              <a:ext uri="{FF2B5EF4-FFF2-40B4-BE49-F238E27FC236}">
                <a16:creationId xmlns:a16="http://schemas.microsoft.com/office/drawing/2014/main" id="{9034AB1A-7709-4229-859D-829EF735D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12DFAC-0073-482B-8862-A83DA2F40470}"/>
              </a:ext>
            </a:extLst>
          </p:cNvPr>
          <p:cNvSpPr>
            <a:spLocks noGrp="1"/>
          </p:cNvSpPr>
          <p:nvPr>
            <p:ph type="sldNum" sz="quarter" idx="12"/>
          </p:nvPr>
        </p:nvSpPr>
        <p:spPr/>
        <p:txBody>
          <a:bodyPr/>
          <a:lstStyle/>
          <a:p>
            <a:fld id="{AA918838-76A1-4C0A-B5C6-5D421CBEE9E2}" type="slidenum">
              <a:rPr lang="en-US" smtClean="0"/>
              <a:t>‹#›</a:t>
            </a:fld>
            <a:endParaRPr lang="en-US"/>
          </a:p>
        </p:txBody>
      </p:sp>
    </p:spTree>
    <p:extLst>
      <p:ext uri="{BB962C8B-B14F-4D97-AF65-F5344CB8AC3E}">
        <p14:creationId xmlns:p14="http://schemas.microsoft.com/office/powerpoint/2010/main" val="322123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9CA8-BCE2-4C06-9EEB-8C596364B2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DC4E44-99EE-4581-986F-730970EF85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76465A-67D6-4CD6-B086-56B9585C14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27FAF1-AEC9-498E-8973-34B811C421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B65B41-D826-41A0-9D71-4F2E0D2CF9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320BEC-7A29-47DA-968E-9BE7D5263846}"/>
              </a:ext>
            </a:extLst>
          </p:cNvPr>
          <p:cNvSpPr>
            <a:spLocks noGrp="1"/>
          </p:cNvSpPr>
          <p:nvPr>
            <p:ph type="dt" sz="half" idx="10"/>
          </p:nvPr>
        </p:nvSpPr>
        <p:spPr/>
        <p:txBody>
          <a:bodyPr/>
          <a:lstStyle/>
          <a:p>
            <a:fld id="{83205BD9-DE99-4F22-91ED-E2E990DCB9CB}" type="datetimeFigureOut">
              <a:rPr lang="en-US" smtClean="0"/>
              <a:t>8/30/2021</a:t>
            </a:fld>
            <a:endParaRPr lang="en-US"/>
          </a:p>
        </p:txBody>
      </p:sp>
      <p:sp>
        <p:nvSpPr>
          <p:cNvPr id="8" name="Footer Placeholder 7">
            <a:extLst>
              <a:ext uri="{FF2B5EF4-FFF2-40B4-BE49-F238E27FC236}">
                <a16:creationId xmlns:a16="http://schemas.microsoft.com/office/drawing/2014/main" id="{38E46E06-348A-4210-8B6D-2BA929D0C1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045FDA-D854-47FA-B154-C090DCE51909}"/>
              </a:ext>
            </a:extLst>
          </p:cNvPr>
          <p:cNvSpPr>
            <a:spLocks noGrp="1"/>
          </p:cNvSpPr>
          <p:nvPr>
            <p:ph type="sldNum" sz="quarter" idx="12"/>
          </p:nvPr>
        </p:nvSpPr>
        <p:spPr/>
        <p:txBody>
          <a:bodyPr/>
          <a:lstStyle/>
          <a:p>
            <a:fld id="{AA918838-76A1-4C0A-B5C6-5D421CBEE9E2}" type="slidenum">
              <a:rPr lang="en-US" smtClean="0"/>
              <a:t>‹#›</a:t>
            </a:fld>
            <a:endParaRPr lang="en-US"/>
          </a:p>
        </p:txBody>
      </p:sp>
    </p:spTree>
    <p:extLst>
      <p:ext uri="{BB962C8B-B14F-4D97-AF65-F5344CB8AC3E}">
        <p14:creationId xmlns:p14="http://schemas.microsoft.com/office/powerpoint/2010/main" val="260494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CE60-342B-4E5B-A5ED-D0C145F844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DDD428-005D-4B7B-9A22-4B961AA89245}"/>
              </a:ext>
            </a:extLst>
          </p:cNvPr>
          <p:cNvSpPr>
            <a:spLocks noGrp="1"/>
          </p:cNvSpPr>
          <p:nvPr>
            <p:ph type="dt" sz="half" idx="10"/>
          </p:nvPr>
        </p:nvSpPr>
        <p:spPr/>
        <p:txBody>
          <a:bodyPr/>
          <a:lstStyle/>
          <a:p>
            <a:fld id="{83205BD9-DE99-4F22-91ED-E2E990DCB9CB}" type="datetimeFigureOut">
              <a:rPr lang="en-US" smtClean="0"/>
              <a:t>8/30/2021</a:t>
            </a:fld>
            <a:endParaRPr lang="en-US"/>
          </a:p>
        </p:txBody>
      </p:sp>
      <p:sp>
        <p:nvSpPr>
          <p:cNvPr id="4" name="Footer Placeholder 3">
            <a:extLst>
              <a:ext uri="{FF2B5EF4-FFF2-40B4-BE49-F238E27FC236}">
                <a16:creationId xmlns:a16="http://schemas.microsoft.com/office/drawing/2014/main" id="{DBF18F6C-C5CE-49DB-B983-20AC17E505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390828-283F-454F-B897-E1E8CB4306EA}"/>
              </a:ext>
            </a:extLst>
          </p:cNvPr>
          <p:cNvSpPr>
            <a:spLocks noGrp="1"/>
          </p:cNvSpPr>
          <p:nvPr>
            <p:ph type="sldNum" sz="quarter" idx="12"/>
          </p:nvPr>
        </p:nvSpPr>
        <p:spPr/>
        <p:txBody>
          <a:bodyPr/>
          <a:lstStyle/>
          <a:p>
            <a:fld id="{AA918838-76A1-4C0A-B5C6-5D421CBEE9E2}" type="slidenum">
              <a:rPr lang="en-US" smtClean="0"/>
              <a:t>‹#›</a:t>
            </a:fld>
            <a:endParaRPr lang="en-US"/>
          </a:p>
        </p:txBody>
      </p:sp>
    </p:spTree>
    <p:extLst>
      <p:ext uri="{BB962C8B-B14F-4D97-AF65-F5344CB8AC3E}">
        <p14:creationId xmlns:p14="http://schemas.microsoft.com/office/powerpoint/2010/main" val="1721827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6931BD-5601-45D9-8166-C7470AE8564E}"/>
              </a:ext>
            </a:extLst>
          </p:cNvPr>
          <p:cNvSpPr>
            <a:spLocks noGrp="1"/>
          </p:cNvSpPr>
          <p:nvPr>
            <p:ph type="dt" sz="half" idx="10"/>
          </p:nvPr>
        </p:nvSpPr>
        <p:spPr/>
        <p:txBody>
          <a:bodyPr/>
          <a:lstStyle/>
          <a:p>
            <a:fld id="{83205BD9-DE99-4F22-91ED-E2E990DCB9CB}" type="datetimeFigureOut">
              <a:rPr lang="en-US" smtClean="0"/>
              <a:t>8/30/2021</a:t>
            </a:fld>
            <a:endParaRPr lang="en-US"/>
          </a:p>
        </p:txBody>
      </p:sp>
      <p:sp>
        <p:nvSpPr>
          <p:cNvPr id="3" name="Footer Placeholder 2">
            <a:extLst>
              <a:ext uri="{FF2B5EF4-FFF2-40B4-BE49-F238E27FC236}">
                <a16:creationId xmlns:a16="http://schemas.microsoft.com/office/drawing/2014/main" id="{5171FCB5-F081-4676-A689-A40DA0AF0A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DE8C56-1BEB-4FC1-833A-D61FF00FE108}"/>
              </a:ext>
            </a:extLst>
          </p:cNvPr>
          <p:cNvSpPr>
            <a:spLocks noGrp="1"/>
          </p:cNvSpPr>
          <p:nvPr>
            <p:ph type="sldNum" sz="quarter" idx="12"/>
          </p:nvPr>
        </p:nvSpPr>
        <p:spPr/>
        <p:txBody>
          <a:bodyPr/>
          <a:lstStyle/>
          <a:p>
            <a:fld id="{AA918838-76A1-4C0A-B5C6-5D421CBEE9E2}" type="slidenum">
              <a:rPr lang="en-US" smtClean="0"/>
              <a:t>‹#›</a:t>
            </a:fld>
            <a:endParaRPr lang="en-US"/>
          </a:p>
        </p:txBody>
      </p:sp>
    </p:spTree>
    <p:extLst>
      <p:ext uri="{BB962C8B-B14F-4D97-AF65-F5344CB8AC3E}">
        <p14:creationId xmlns:p14="http://schemas.microsoft.com/office/powerpoint/2010/main" val="265743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BA733-2C65-437B-8E37-CABCE2C36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AF2D1E-771D-4CE9-8F56-ADA179F984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906435-B842-4CA1-8DC4-AF92F3C9D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B88338-085A-4138-9BA2-A1119538528A}"/>
              </a:ext>
            </a:extLst>
          </p:cNvPr>
          <p:cNvSpPr>
            <a:spLocks noGrp="1"/>
          </p:cNvSpPr>
          <p:nvPr>
            <p:ph type="dt" sz="half" idx="10"/>
          </p:nvPr>
        </p:nvSpPr>
        <p:spPr/>
        <p:txBody>
          <a:bodyPr/>
          <a:lstStyle/>
          <a:p>
            <a:fld id="{83205BD9-DE99-4F22-91ED-E2E990DCB9CB}" type="datetimeFigureOut">
              <a:rPr lang="en-US" smtClean="0"/>
              <a:t>8/30/2021</a:t>
            </a:fld>
            <a:endParaRPr lang="en-US"/>
          </a:p>
        </p:txBody>
      </p:sp>
      <p:sp>
        <p:nvSpPr>
          <p:cNvPr id="6" name="Footer Placeholder 5">
            <a:extLst>
              <a:ext uri="{FF2B5EF4-FFF2-40B4-BE49-F238E27FC236}">
                <a16:creationId xmlns:a16="http://schemas.microsoft.com/office/drawing/2014/main" id="{BB5A996F-69FD-4558-8BD8-8E5C4EB46B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F07893-306F-406D-AB2E-39E836C2BAAA}"/>
              </a:ext>
            </a:extLst>
          </p:cNvPr>
          <p:cNvSpPr>
            <a:spLocks noGrp="1"/>
          </p:cNvSpPr>
          <p:nvPr>
            <p:ph type="sldNum" sz="quarter" idx="12"/>
          </p:nvPr>
        </p:nvSpPr>
        <p:spPr/>
        <p:txBody>
          <a:bodyPr/>
          <a:lstStyle/>
          <a:p>
            <a:fld id="{AA918838-76A1-4C0A-B5C6-5D421CBEE9E2}" type="slidenum">
              <a:rPr lang="en-US" smtClean="0"/>
              <a:t>‹#›</a:t>
            </a:fld>
            <a:endParaRPr lang="en-US"/>
          </a:p>
        </p:txBody>
      </p:sp>
    </p:spTree>
    <p:extLst>
      <p:ext uri="{BB962C8B-B14F-4D97-AF65-F5344CB8AC3E}">
        <p14:creationId xmlns:p14="http://schemas.microsoft.com/office/powerpoint/2010/main" val="25722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D0410-B8AA-4F69-85AA-67FBE76142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033512-7515-4F73-9AE1-1DAA111DB2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DE8FA3-EE29-4AEB-833D-779E568D7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A36A4-05E6-48D2-AE16-E85E37F01C2D}"/>
              </a:ext>
            </a:extLst>
          </p:cNvPr>
          <p:cNvSpPr>
            <a:spLocks noGrp="1"/>
          </p:cNvSpPr>
          <p:nvPr>
            <p:ph type="dt" sz="half" idx="10"/>
          </p:nvPr>
        </p:nvSpPr>
        <p:spPr/>
        <p:txBody>
          <a:bodyPr/>
          <a:lstStyle/>
          <a:p>
            <a:fld id="{83205BD9-DE99-4F22-91ED-E2E990DCB9CB}" type="datetimeFigureOut">
              <a:rPr lang="en-US" smtClean="0"/>
              <a:t>8/30/2021</a:t>
            </a:fld>
            <a:endParaRPr lang="en-US"/>
          </a:p>
        </p:txBody>
      </p:sp>
      <p:sp>
        <p:nvSpPr>
          <p:cNvPr id="6" name="Footer Placeholder 5">
            <a:extLst>
              <a:ext uri="{FF2B5EF4-FFF2-40B4-BE49-F238E27FC236}">
                <a16:creationId xmlns:a16="http://schemas.microsoft.com/office/drawing/2014/main" id="{F7671031-0C3B-4A56-AF5D-96E8A7F917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D699AD-1877-4980-8EED-4EF195E8D4FA}"/>
              </a:ext>
            </a:extLst>
          </p:cNvPr>
          <p:cNvSpPr>
            <a:spLocks noGrp="1"/>
          </p:cNvSpPr>
          <p:nvPr>
            <p:ph type="sldNum" sz="quarter" idx="12"/>
          </p:nvPr>
        </p:nvSpPr>
        <p:spPr/>
        <p:txBody>
          <a:bodyPr/>
          <a:lstStyle/>
          <a:p>
            <a:fld id="{AA918838-76A1-4C0A-B5C6-5D421CBEE9E2}" type="slidenum">
              <a:rPr lang="en-US" smtClean="0"/>
              <a:t>‹#›</a:t>
            </a:fld>
            <a:endParaRPr lang="en-US"/>
          </a:p>
        </p:txBody>
      </p:sp>
    </p:spTree>
    <p:extLst>
      <p:ext uri="{BB962C8B-B14F-4D97-AF65-F5344CB8AC3E}">
        <p14:creationId xmlns:p14="http://schemas.microsoft.com/office/powerpoint/2010/main" val="1390285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4F57AC-979D-4696-9BFC-8F1AFA9A96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B1142D-1939-4863-A8F7-7550B8F9C6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86FEF8-DDCE-4024-8871-419480C44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05BD9-DE99-4F22-91ED-E2E990DCB9CB}" type="datetimeFigureOut">
              <a:rPr lang="en-US" smtClean="0"/>
              <a:t>8/30/2021</a:t>
            </a:fld>
            <a:endParaRPr lang="en-US"/>
          </a:p>
        </p:txBody>
      </p:sp>
      <p:sp>
        <p:nvSpPr>
          <p:cNvPr id="5" name="Footer Placeholder 4">
            <a:extLst>
              <a:ext uri="{FF2B5EF4-FFF2-40B4-BE49-F238E27FC236}">
                <a16:creationId xmlns:a16="http://schemas.microsoft.com/office/drawing/2014/main" id="{AFEBA39B-EB3C-4A0E-A3C0-9952524B81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9C3454-5FD3-4956-8F6C-EDD31F54AB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18838-76A1-4C0A-B5C6-5D421CBEE9E2}" type="slidenum">
              <a:rPr lang="en-US" smtClean="0"/>
              <a:t>‹#›</a:t>
            </a:fld>
            <a:endParaRPr lang="en-US"/>
          </a:p>
        </p:txBody>
      </p:sp>
    </p:spTree>
    <p:extLst>
      <p:ext uri="{BB962C8B-B14F-4D97-AF65-F5344CB8AC3E}">
        <p14:creationId xmlns:p14="http://schemas.microsoft.com/office/powerpoint/2010/main" val="1686743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0"/>
            <a:ext cx="10972800" cy="762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0" y="1143001"/>
            <a:ext cx="121920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0" y="6629400"/>
            <a:ext cx="1219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03200" y="609600"/>
            <a:ext cx="117856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7936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b="1" kern="1200">
          <a:solidFill>
            <a:srgbClr val="002060"/>
          </a:solidFill>
          <a:latin typeface="Calibri"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675F91-6BFB-4EB6-8ED8-22735891DFEC}"/>
              </a:ext>
            </a:extLst>
          </p:cNvPr>
          <p:cNvSpPr>
            <a:spLocks noGrp="1"/>
          </p:cNvSpPr>
          <p:nvPr>
            <p:ph type="ctrTitle"/>
          </p:nvPr>
        </p:nvSpPr>
        <p:spPr>
          <a:xfrm>
            <a:off x="1807827" y="1631791"/>
            <a:ext cx="8576345" cy="2387600"/>
          </a:xfrm>
        </p:spPr>
        <p:txBody>
          <a:bodyPr>
            <a:normAutofit fontScale="90000"/>
          </a:bodyPr>
          <a:lstStyle/>
          <a:p>
            <a:r>
              <a:rPr lang="en-US" sz="4000" b="1" dirty="0">
                <a:latin typeface="Arial" panose="020B0604020202020204" pitchFamily="34" charset="0"/>
                <a:cs typeface="Arial" panose="020B0604020202020204" pitchFamily="34" charset="0"/>
              </a:rPr>
              <a:t>Predicting Reservoir Simulation Model Misfits for More Accurate Simulation and Forecast Results - A Regression Problem</a:t>
            </a:r>
            <a:br>
              <a:rPr lang="en-US" sz="4000" b="1" dirty="0">
                <a:latin typeface="Arial" panose="020B0604020202020204" pitchFamily="34" charset="0"/>
                <a:cs typeface="Arial" panose="020B0604020202020204" pitchFamily="34" charset="0"/>
              </a:rPr>
            </a:br>
            <a:endParaRPr lang="en-US" sz="4000" b="1" dirty="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65E62D48-24E2-4F05-9C25-B7AC63B8C7D6}"/>
              </a:ext>
            </a:extLst>
          </p:cNvPr>
          <p:cNvSpPr>
            <a:spLocks noGrp="1"/>
          </p:cNvSpPr>
          <p:nvPr>
            <p:ph type="subTitle" idx="1"/>
          </p:nvPr>
        </p:nvSpPr>
        <p:spPr>
          <a:xfrm>
            <a:off x="1524000" y="4004710"/>
            <a:ext cx="9144000" cy="1655762"/>
          </a:xfrm>
        </p:spPr>
        <p:txBody>
          <a:bodyPr/>
          <a:lstStyle/>
          <a:p>
            <a:r>
              <a:rPr lang="en-US" i="1" dirty="0"/>
              <a:t>Ayomide A. Hamzat</a:t>
            </a:r>
          </a:p>
        </p:txBody>
      </p:sp>
    </p:spTree>
    <p:extLst>
      <p:ext uri="{BB962C8B-B14F-4D97-AF65-F5344CB8AC3E}">
        <p14:creationId xmlns:p14="http://schemas.microsoft.com/office/powerpoint/2010/main" val="449778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0972800" cy="762000"/>
          </a:xfrm>
        </p:spPr>
        <p:txBody>
          <a:bodyPr anchor="ctr">
            <a:normAutofit/>
          </a:bodyPr>
          <a:lstStyle/>
          <a:p>
            <a:r>
              <a:rPr lang="en-US" dirty="0"/>
              <a:t>Supervised Learning – Regression for ‘</a:t>
            </a:r>
            <a:r>
              <a:rPr lang="en-US" dirty="0" err="1"/>
              <a:t>mq</a:t>
            </a:r>
            <a:r>
              <a:rPr lang="en-US" dirty="0"/>
              <a:t>’.</a:t>
            </a:r>
          </a:p>
        </p:txBody>
      </p:sp>
      <p:sp>
        <p:nvSpPr>
          <p:cNvPr id="3" name="Content Placeholder 2"/>
          <p:cNvSpPr>
            <a:spLocks noGrp="1"/>
          </p:cNvSpPr>
          <p:nvPr>
            <p:ph sz="half" idx="1"/>
          </p:nvPr>
        </p:nvSpPr>
        <p:spPr>
          <a:xfrm>
            <a:off x="609600" y="1600201"/>
            <a:ext cx="5384800" cy="4525963"/>
          </a:xfrm>
        </p:spPr>
        <p:txBody>
          <a:bodyPr>
            <a:normAutofit/>
          </a:bodyPr>
          <a:lstStyle/>
          <a:p>
            <a:r>
              <a:rPr lang="en-US" dirty="0"/>
              <a:t>Random Forest with randomly selected hyperparameters</a:t>
            </a:r>
          </a:p>
          <a:p>
            <a:pPr lvl="1"/>
            <a:r>
              <a:rPr lang="en-US" dirty="0"/>
              <a:t>Train/Test split = 0.3 </a:t>
            </a:r>
          </a:p>
          <a:p>
            <a:endParaRPr lang="en-US" dirty="0"/>
          </a:p>
          <a:p>
            <a:endParaRPr lang="en-US" dirty="0"/>
          </a:p>
          <a:p>
            <a:endParaRPr lang="en-US" dirty="0"/>
          </a:p>
          <a:p>
            <a:endParaRPr lang="en-US" dirty="0"/>
          </a:p>
        </p:txBody>
      </p:sp>
      <p:pic>
        <p:nvPicPr>
          <p:cNvPr id="4" name="Picture 3" descr="Chart, scatter chart&#10;&#10;Description automatically generated">
            <a:extLst>
              <a:ext uri="{FF2B5EF4-FFF2-40B4-BE49-F238E27FC236}">
                <a16:creationId xmlns:a16="http://schemas.microsoft.com/office/drawing/2014/main" id="{D955F9E0-3406-40F0-AD94-9C096679F93F}"/>
              </a:ext>
            </a:extLst>
          </p:cNvPr>
          <p:cNvPicPr>
            <a:picLocks noChangeAspect="1"/>
          </p:cNvPicPr>
          <p:nvPr/>
        </p:nvPicPr>
        <p:blipFill>
          <a:blip r:embed="rId2"/>
          <a:stretch>
            <a:fillRect/>
          </a:stretch>
        </p:blipFill>
        <p:spPr>
          <a:xfrm>
            <a:off x="6558582" y="1600201"/>
            <a:ext cx="4662836" cy="4525963"/>
          </a:xfrm>
          <a:prstGeom prst="rect">
            <a:avLst/>
          </a:prstGeom>
          <a:noFill/>
        </p:spPr>
      </p:pic>
    </p:spTree>
    <p:extLst>
      <p:ext uri="{BB962C8B-B14F-4D97-AF65-F5344CB8AC3E}">
        <p14:creationId xmlns:p14="http://schemas.microsoft.com/office/powerpoint/2010/main" val="1517409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0972800" cy="762000"/>
          </a:xfrm>
        </p:spPr>
        <p:txBody>
          <a:bodyPr anchor="ctr">
            <a:normAutofit/>
          </a:bodyPr>
          <a:lstStyle/>
          <a:p>
            <a:r>
              <a:rPr lang="en-US" dirty="0"/>
              <a:t>Supervised Learning – Regression for ‘</a:t>
            </a:r>
            <a:r>
              <a:rPr lang="en-US" dirty="0" err="1"/>
              <a:t>mq</a:t>
            </a:r>
            <a:r>
              <a:rPr lang="en-US" dirty="0"/>
              <a:t>’.</a:t>
            </a:r>
          </a:p>
        </p:txBody>
      </p:sp>
      <p:sp>
        <p:nvSpPr>
          <p:cNvPr id="3" name="Content Placeholder 2"/>
          <p:cNvSpPr>
            <a:spLocks noGrp="1"/>
          </p:cNvSpPr>
          <p:nvPr>
            <p:ph sz="half" idx="1"/>
          </p:nvPr>
        </p:nvSpPr>
        <p:spPr>
          <a:xfrm>
            <a:off x="609600" y="1600201"/>
            <a:ext cx="6336484" cy="4525963"/>
          </a:xfrm>
        </p:spPr>
        <p:txBody>
          <a:bodyPr>
            <a:normAutofit/>
          </a:bodyPr>
          <a:lstStyle/>
          <a:p>
            <a:r>
              <a:rPr lang="en-US" dirty="0"/>
              <a:t>Random Forest with hyperparameter tuning using ‘</a:t>
            </a:r>
            <a:r>
              <a:rPr lang="en-US" i="1" dirty="0" err="1"/>
              <a:t>GridSearch_CV</a:t>
            </a:r>
            <a:r>
              <a:rPr lang="en-US" dirty="0"/>
              <a:t>’</a:t>
            </a:r>
          </a:p>
          <a:p>
            <a:pPr lvl="1"/>
            <a:r>
              <a:rPr lang="en-US" dirty="0"/>
              <a:t>Train/Test split = 0.3 </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3574D247-100F-4327-B288-AFCE42FCDF34}"/>
              </a:ext>
            </a:extLst>
          </p:cNvPr>
          <p:cNvPicPr>
            <a:picLocks noChangeAspect="1"/>
          </p:cNvPicPr>
          <p:nvPr/>
        </p:nvPicPr>
        <p:blipFill>
          <a:blip r:embed="rId2"/>
          <a:stretch>
            <a:fillRect/>
          </a:stretch>
        </p:blipFill>
        <p:spPr>
          <a:xfrm>
            <a:off x="7235825" y="1401764"/>
            <a:ext cx="4867275" cy="4724400"/>
          </a:xfrm>
          <a:prstGeom prst="rect">
            <a:avLst/>
          </a:prstGeom>
        </p:spPr>
      </p:pic>
      <p:pic>
        <p:nvPicPr>
          <p:cNvPr id="8" name="Picture 7">
            <a:extLst>
              <a:ext uri="{FF2B5EF4-FFF2-40B4-BE49-F238E27FC236}">
                <a16:creationId xmlns:a16="http://schemas.microsoft.com/office/drawing/2014/main" id="{51AE23B3-BE6F-4E0D-AB3F-A49A6B50117D}"/>
              </a:ext>
            </a:extLst>
          </p:cNvPr>
          <p:cNvPicPr>
            <a:picLocks noChangeAspect="1"/>
          </p:cNvPicPr>
          <p:nvPr/>
        </p:nvPicPr>
        <p:blipFill>
          <a:blip r:embed="rId3"/>
          <a:stretch>
            <a:fillRect/>
          </a:stretch>
        </p:blipFill>
        <p:spPr>
          <a:xfrm>
            <a:off x="319859" y="3066228"/>
            <a:ext cx="6336485" cy="1162050"/>
          </a:xfrm>
          <a:prstGeom prst="rect">
            <a:avLst/>
          </a:prstGeom>
        </p:spPr>
      </p:pic>
      <p:graphicFrame>
        <p:nvGraphicFramePr>
          <p:cNvPr id="10" name="Table 9">
            <a:extLst>
              <a:ext uri="{FF2B5EF4-FFF2-40B4-BE49-F238E27FC236}">
                <a16:creationId xmlns:a16="http://schemas.microsoft.com/office/drawing/2014/main" id="{F85D5017-2F3F-4829-B34C-CD91A69173BF}"/>
              </a:ext>
            </a:extLst>
          </p:cNvPr>
          <p:cNvGraphicFramePr>
            <a:graphicFrameLocks noGrp="1"/>
          </p:cNvGraphicFramePr>
          <p:nvPr>
            <p:extLst>
              <p:ext uri="{D42A27DB-BD31-4B8C-83A1-F6EECF244321}">
                <p14:modId xmlns:p14="http://schemas.microsoft.com/office/powerpoint/2010/main" val="2633293295"/>
              </p:ext>
            </p:extLst>
          </p:nvPr>
        </p:nvGraphicFramePr>
        <p:xfrm>
          <a:off x="1556247" y="4595147"/>
          <a:ext cx="3695261" cy="1773555"/>
        </p:xfrm>
        <a:graphic>
          <a:graphicData uri="http://schemas.openxmlformats.org/drawingml/2006/table">
            <a:tbl>
              <a:tblPr/>
              <a:tblGrid>
                <a:gridCol w="1025275">
                  <a:extLst>
                    <a:ext uri="{9D8B030D-6E8A-4147-A177-3AD203B41FA5}">
                      <a16:colId xmlns:a16="http://schemas.microsoft.com/office/drawing/2014/main" val="3677263377"/>
                    </a:ext>
                  </a:extLst>
                </a:gridCol>
                <a:gridCol w="1644711">
                  <a:extLst>
                    <a:ext uri="{9D8B030D-6E8A-4147-A177-3AD203B41FA5}">
                      <a16:colId xmlns:a16="http://schemas.microsoft.com/office/drawing/2014/main" val="3687445902"/>
                    </a:ext>
                  </a:extLst>
                </a:gridCol>
                <a:gridCol w="1025275">
                  <a:extLst>
                    <a:ext uri="{9D8B030D-6E8A-4147-A177-3AD203B41FA5}">
                      <a16:colId xmlns:a16="http://schemas.microsoft.com/office/drawing/2014/main" val="1952720170"/>
                    </a:ext>
                  </a:extLst>
                </a:gridCol>
              </a:tblGrid>
              <a:tr h="190500">
                <a:tc>
                  <a:txBody>
                    <a:bodyPr/>
                    <a:lstStyle/>
                    <a:p>
                      <a:pPr algn="ctr" fontAlgn="b"/>
                      <a:r>
                        <a:rPr lang="en-US" sz="1600" b="1" i="0" u="none" strike="noStrike" dirty="0">
                          <a:solidFill>
                            <a:srgbClr val="000000"/>
                          </a:solidFill>
                          <a:effectLst/>
                          <a:latin typeface="Calibri" panose="020F0502020204030204" pitchFamily="34" charset="0"/>
                        </a:rPr>
                        <a:t>Variable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Value at misfit = 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Unit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64075666"/>
                  </a:ext>
                </a:extLst>
              </a:tr>
              <a:tr h="74418">
                <a:tc>
                  <a:txBody>
                    <a:bodyPr/>
                    <a:lstStyle/>
                    <a:p>
                      <a:pPr algn="ctr" fontAlgn="b"/>
                      <a:r>
                        <a:rPr lang="en-US" sz="1600" b="0" i="0" u="none" strike="noStrike">
                          <a:solidFill>
                            <a:srgbClr val="000000"/>
                          </a:solidFill>
                          <a:effectLst/>
                          <a:latin typeface="Calibri" panose="020F0502020204030204" pitchFamily="34" charset="0"/>
                        </a:rPr>
                        <a:t>CWP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Calibri" panose="020F0502020204030204" pitchFamily="34" charset="0"/>
                        </a:rPr>
                        <a:t>                145,421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dirty="0" err="1">
                          <a:solidFill>
                            <a:srgbClr val="000000"/>
                          </a:solidFill>
                          <a:effectLst/>
                          <a:latin typeface="Calibri" panose="020F0502020204030204" pitchFamily="34" charset="0"/>
                        </a:rPr>
                        <a:t>bbl</a:t>
                      </a:r>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92732783"/>
                  </a:ext>
                </a:extLst>
              </a:tr>
              <a:tr h="190500">
                <a:tc>
                  <a:txBody>
                    <a:bodyPr/>
                    <a:lstStyle/>
                    <a:p>
                      <a:pPr algn="ctr" fontAlgn="b"/>
                      <a:r>
                        <a:rPr lang="en-US" sz="1600" b="0" i="0" u="none" strike="noStrike">
                          <a:solidFill>
                            <a:srgbClr val="000000"/>
                          </a:solidFill>
                          <a:effectLst/>
                          <a:latin typeface="Calibri" panose="020F0502020204030204" pitchFamily="34" charset="0"/>
                        </a:rPr>
                        <a:t>CWI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Calibri" panose="020F0502020204030204" pitchFamily="34" charset="0"/>
                        </a:rPr>
                        <a:t>                259,637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Calibri" panose="020F0502020204030204" pitchFamily="34" charset="0"/>
                        </a:rPr>
                        <a:t>bbl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16214842"/>
                  </a:ext>
                </a:extLst>
              </a:tr>
              <a:tr h="190500">
                <a:tc>
                  <a:txBody>
                    <a:bodyPr/>
                    <a:lstStyle/>
                    <a:p>
                      <a:pPr algn="ctr" fontAlgn="b"/>
                      <a:r>
                        <a:rPr lang="en-US" sz="1600" b="0" i="0" u="none" strike="noStrike">
                          <a:solidFill>
                            <a:srgbClr val="000000"/>
                          </a:solidFill>
                          <a:effectLst/>
                          <a:latin typeface="Calibri" panose="020F0502020204030204" pitchFamily="34" charset="0"/>
                        </a:rPr>
                        <a:t>COP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Calibri" panose="020F0502020204030204" pitchFamily="34" charset="0"/>
                        </a:rPr>
                        <a:t>                134,000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Calibri" panose="020F0502020204030204" pitchFamily="34" charset="0"/>
                        </a:rPr>
                        <a:t>bbl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49457366"/>
                  </a:ext>
                </a:extLst>
              </a:tr>
              <a:tr h="190500">
                <a:tc>
                  <a:txBody>
                    <a:bodyPr/>
                    <a:lstStyle/>
                    <a:p>
                      <a:pPr algn="ctr" fontAlgn="b"/>
                      <a:r>
                        <a:rPr lang="en-US" sz="1600" b="0" i="0" u="none" strike="noStrike">
                          <a:solidFill>
                            <a:srgbClr val="000000"/>
                          </a:solidFill>
                          <a:effectLst/>
                          <a:latin typeface="Calibri" panose="020F0502020204030204" pitchFamily="34" charset="0"/>
                        </a:rPr>
                        <a:t>CGP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Calibri" panose="020F0502020204030204" pitchFamily="34" charset="0"/>
                        </a:rPr>
                        <a:t>                  71,096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Calibri" panose="020F0502020204030204" pitchFamily="34" charset="0"/>
                        </a:rPr>
                        <a:t>scf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3253476"/>
                  </a:ext>
                </a:extLst>
              </a:tr>
              <a:tr h="190500">
                <a:tc>
                  <a:txBody>
                    <a:bodyPr/>
                    <a:lstStyle/>
                    <a:p>
                      <a:pPr algn="ctr" fontAlgn="b"/>
                      <a:r>
                        <a:rPr lang="en-US" sz="1600" b="0" i="0" u="none" strike="noStrike">
                          <a:solidFill>
                            <a:srgbClr val="000000"/>
                          </a:solidFill>
                          <a:effectLst/>
                          <a:latin typeface="Calibri" panose="020F0502020204030204" pitchFamily="34" charset="0"/>
                        </a:rPr>
                        <a:t>COW.1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Calibri" panose="020F0502020204030204" pitchFamily="34" charset="0"/>
                        </a:rPr>
                        <a:t>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24922665"/>
                  </a:ext>
                </a:extLst>
              </a:tr>
              <a:tr h="190500">
                <a:tc>
                  <a:txBody>
                    <a:bodyPr/>
                    <a:lstStyle/>
                    <a:p>
                      <a:pPr algn="ctr" fontAlgn="b"/>
                      <a:r>
                        <a:rPr lang="en-US" sz="1600" b="0" i="0" u="none" strike="noStrike" dirty="0">
                          <a:solidFill>
                            <a:srgbClr val="000000"/>
                          </a:solidFill>
                          <a:effectLst/>
                          <a:latin typeface="Calibri" panose="020F0502020204030204" pitchFamily="34" charset="0"/>
                        </a:rPr>
                        <a:t>CW.1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Calibri" panose="020F0502020204030204" pitchFamily="34" charset="0"/>
                        </a:rPr>
                        <a:t>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30861258"/>
                  </a:ext>
                </a:extLst>
              </a:tr>
            </a:tbl>
          </a:graphicData>
        </a:graphic>
      </p:graphicFrame>
    </p:spTree>
    <p:extLst>
      <p:ext uri="{BB962C8B-B14F-4D97-AF65-F5344CB8AC3E}">
        <p14:creationId xmlns:p14="http://schemas.microsoft.com/office/powerpoint/2010/main" val="1380264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0972800" cy="762000"/>
          </a:xfrm>
        </p:spPr>
        <p:txBody>
          <a:bodyPr anchor="ctr">
            <a:normAutofit/>
          </a:bodyPr>
          <a:lstStyle/>
          <a:p>
            <a:r>
              <a:rPr lang="en-US" dirty="0"/>
              <a:t>Supervised Learning – Regression for ‘</a:t>
            </a:r>
            <a:r>
              <a:rPr lang="en-US" dirty="0" err="1"/>
              <a:t>mq</a:t>
            </a:r>
            <a:r>
              <a:rPr lang="en-US" dirty="0"/>
              <a:t>’.</a:t>
            </a:r>
          </a:p>
        </p:txBody>
      </p:sp>
      <p:sp>
        <p:nvSpPr>
          <p:cNvPr id="3" name="Content Placeholder 2"/>
          <p:cNvSpPr>
            <a:spLocks noGrp="1"/>
          </p:cNvSpPr>
          <p:nvPr>
            <p:ph sz="half" idx="1"/>
          </p:nvPr>
        </p:nvSpPr>
        <p:spPr>
          <a:xfrm>
            <a:off x="609600" y="1600201"/>
            <a:ext cx="6336484" cy="4525963"/>
          </a:xfrm>
        </p:spPr>
        <p:txBody>
          <a:bodyPr>
            <a:normAutofit/>
          </a:bodyPr>
          <a:lstStyle/>
          <a:p>
            <a:r>
              <a:rPr lang="en-US" dirty="0"/>
              <a:t>K- Nearest Neighbors</a:t>
            </a:r>
          </a:p>
          <a:p>
            <a:pPr lvl="1"/>
            <a:r>
              <a:rPr lang="en-US" dirty="0"/>
              <a:t>Train/Test split = 0.3 </a:t>
            </a:r>
          </a:p>
          <a:p>
            <a:pPr lvl="1"/>
            <a:r>
              <a:rPr lang="en-US" dirty="0"/>
              <a:t>Number of Neighbors = 4</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D6B0C002-25E4-48AF-BD86-F26A6427B33C}"/>
              </a:ext>
            </a:extLst>
          </p:cNvPr>
          <p:cNvPicPr>
            <a:picLocks noChangeAspect="1"/>
          </p:cNvPicPr>
          <p:nvPr/>
        </p:nvPicPr>
        <p:blipFill>
          <a:blip r:embed="rId2"/>
          <a:stretch>
            <a:fillRect/>
          </a:stretch>
        </p:blipFill>
        <p:spPr>
          <a:xfrm>
            <a:off x="7704738" y="1762125"/>
            <a:ext cx="4188054" cy="4062412"/>
          </a:xfrm>
          <a:prstGeom prst="rect">
            <a:avLst/>
          </a:prstGeom>
        </p:spPr>
      </p:pic>
      <p:pic>
        <p:nvPicPr>
          <p:cNvPr id="5" name="Picture 4">
            <a:extLst>
              <a:ext uri="{FF2B5EF4-FFF2-40B4-BE49-F238E27FC236}">
                <a16:creationId xmlns:a16="http://schemas.microsoft.com/office/drawing/2014/main" id="{53148AC6-96DF-488E-98AA-FB12A95983A6}"/>
              </a:ext>
            </a:extLst>
          </p:cNvPr>
          <p:cNvPicPr>
            <a:picLocks noChangeAspect="1"/>
          </p:cNvPicPr>
          <p:nvPr/>
        </p:nvPicPr>
        <p:blipFill>
          <a:blip r:embed="rId3"/>
          <a:stretch>
            <a:fillRect/>
          </a:stretch>
        </p:blipFill>
        <p:spPr>
          <a:xfrm>
            <a:off x="1142850" y="3793331"/>
            <a:ext cx="3403983" cy="2332833"/>
          </a:xfrm>
          <a:prstGeom prst="rect">
            <a:avLst/>
          </a:prstGeom>
        </p:spPr>
      </p:pic>
    </p:spTree>
    <p:extLst>
      <p:ext uri="{BB962C8B-B14F-4D97-AF65-F5344CB8AC3E}">
        <p14:creationId xmlns:p14="http://schemas.microsoft.com/office/powerpoint/2010/main" val="1996813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0972800" cy="762000"/>
          </a:xfrm>
        </p:spPr>
        <p:txBody>
          <a:bodyPr anchor="ctr">
            <a:normAutofit/>
          </a:bodyPr>
          <a:lstStyle/>
          <a:p>
            <a:r>
              <a:rPr lang="en-US" dirty="0"/>
              <a:t>Supervised Learning – Regression for ‘</a:t>
            </a:r>
            <a:r>
              <a:rPr lang="en-US" dirty="0" err="1"/>
              <a:t>mq</a:t>
            </a:r>
            <a:r>
              <a:rPr lang="en-US" dirty="0"/>
              <a:t>’.</a:t>
            </a:r>
          </a:p>
        </p:txBody>
      </p:sp>
      <p:sp>
        <p:nvSpPr>
          <p:cNvPr id="3" name="Content Placeholder 2"/>
          <p:cNvSpPr>
            <a:spLocks noGrp="1"/>
          </p:cNvSpPr>
          <p:nvPr>
            <p:ph sz="half" idx="1"/>
          </p:nvPr>
        </p:nvSpPr>
        <p:spPr>
          <a:xfrm>
            <a:off x="609600" y="1600201"/>
            <a:ext cx="6336484" cy="4525963"/>
          </a:xfrm>
        </p:spPr>
        <p:txBody>
          <a:bodyPr>
            <a:normAutofit/>
          </a:bodyPr>
          <a:lstStyle/>
          <a:p>
            <a:r>
              <a:rPr lang="en-US" dirty="0"/>
              <a:t>Support Vector Regression</a:t>
            </a:r>
          </a:p>
          <a:p>
            <a:pPr lvl="1"/>
            <a:r>
              <a:rPr lang="en-US" dirty="0"/>
              <a:t>Train/Test split = 0.3 </a:t>
            </a:r>
          </a:p>
          <a:p>
            <a:pPr lvl="1"/>
            <a:r>
              <a:rPr lang="en-US" dirty="0"/>
              <a:t>Hyperparameter tuning</a:t>
            </a:r>
          </a:p>
          <a:p>
            <a:pPr lvl="1"/>
            <a:r>
              <a:rPr lang="en-US" dirty="0"/>
              <a:t>C = 1</a:t>
            </a:r>
          </a:p>
          <a:p>
            <a:pPr lvl="1"/>
            <a:r>
              <a:rPr lang="en-US" dirty="0"/>
              <a:t>Gamma = 10</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6F650991-C6D4-4447-B7AA-4BFA16178218}"/>
              </a:ext>
            </a:extLst>
          </p:cNvPr>
          <p:cNvPicPr>
            <a:picLocks noChangeAspect="1"/>
          </p:cNvPicPr>
          <p:nvPr/>
        </p:nvPicPr>
        <p:blipFill>
          <a:blip r:embed="rId2"/>
          <a:stretch>
            <a:fillRect/>
          </a:stretch>
        </p:blipFill>
        <p:spPr>
          <a:xfrm>
            <a:off x="7163387" y="1031906"/>
            <a:ext cx="4867275" cy="4724400"/>
          </a:xfrm>
          <a:prstGeom prst="rect">
            <a:avLst/>
          </a:prstGeom>
        </p:spPr>
      </p:pic>
    </p:spTree>
    <p:extLst>
      <p:ext uri="{BB962C8B-B14F-4D97-AF65-F5344CB8AC3E}">
        <p14:creationId xmlns:p14="http://schemas.microsoft.com/office/powerpoint/2010/main" val="480847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0972800" cy="762000"/>
          </a:xfrm>
        </p:spPr>
        <p:txBody>
          <a:bodyPr anchor="ctr">
            <a:normAutofit/>
          </a:bodyPr>
          <a:lstStyle/>
          <a:p>
            <a:r>
              <a:rPr lang="en-US" dirty="0"/>
              <a:t>Supervised Learning – Regression for ‘</a:t>
            </a:r>
            <a:r>
              <a:rPr lang="en-US" dirty="0" err="1"/>
              <a:t>mq</a:t>
            </a:r>
            <a:r>
              <a:rPr lang="en-US" dirty="0"/>
              <a:t>’.</a:t>
            </a:r>
          </a:p>
        </p:txBody>
      </p:sp>
      <p:sp>
        <p:nvSpPr>
          <p:cNvPr id="3" name="Content Placeholder 2"/>
          <p:cNvSpPr>
            <a:spLocks noGrp="1"/>
          </p:cNvSpPr>
          <p:nvPr>
            <p:ph sz="half" idx="1"/>
          </p:nvPr>
        </p:nvSpPr>
        <p:spPr>
          <a:xfrm>
            <a:off x="609600" y="1600201"/>
            <a:ext cx="5384800" cy="4525963"/>
          </a:xfrm>
        </p:spPr>
        <p:txBody>
          <a:bodyPr>
            <a:normAutofit/>
          </a:bodyPr>
          <a:lstStyle/>
          <a:p>
            <a:r>
              <a:rPr lang="en-US" dirty="0"/>
              <a:t>Random forest using all variables and tuned hyperparameters (for comparison)</a:t>
            </a:r>
          </a:p>
          <a:p>
            <a:pPr lvl="1"/>
            <a:endParaRPr lang="en-US" sz="2800" dirty="0"/>
          </a:p>
          <a:p>
            <a:endParaRPr lang="en-US" dirty="0"/>
          </a:p>
          <a:p>
            <a:endParaRPr lang="en-US" dirty="0"/>
          </a:p>
          <a:p>
            <a:endParaRPr lang="en-US" dirty="0"/>
          </a:p>
          <a:p>
            <a:endParaRPr lang="en-US" dirty="0"/>
          </a:p>
        </p:txBody>
      </p:sp>
      <p:pic>
        <p:nvPicPr>
          <p:cNvPr id="6" name="Picture 5" descr="Chart, scatter chart&#10;&#10;Description automatically generated">
            <a:extLst>
              <a:ext uri="{FF2B5EF4-FFF2-40B4-BE49-F238E27FC236}">
                <a16:creationId xmlns:a16="http://schemas.microsoft.com/office/drawing/2014/main" id="{0C5877AB-EA78-41F5-9238-2C53A63493C6}"/>
              </a:ext>
            </a:extLst>
          </p:cNvPr>
          <p:cNvPicPr>
            <a:picLocks noChangeAspect="1"/>
          </p:cNvPicPr>
          <p:nvPr/>
        </p:nvPicPr>
        <p:blipFill>
          <a:blip r:embed="rId2"/>
          <a:stretch>
            <a:fillRect/>
          </a:stretch>
        </p:blipFill>
        <p:spPr>
          <a:xfrm>
            <a:off x="6558582" y="1600201"/>
            <a:ext cx="4662836" cy="4525963"/>
          </a:xfrm>
          <a:prstGeom prst="rect">
            <a:avLst/>
          </a:prstGeom>
          <a:noFill/>
        </p:spPr>
      </p:pic>
    </p:spTree>
    <p:extLst>
      <p:ext uri="{BB962C8B-B14F-4D97-AF65-F5344CB8AC3E}">
        <p14:creationId xmlns:p14="http://schemas.microsoft.com/office/powerpoint/2010/main" val="1960597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0972800" cy="762000"/>
          </a:xfrm>
        </p:spPr>
        <p:txBody>
          <a:bodyPr anchor="ctr">
            <a:normAutofit/>
          </a:bodyPr>
          <a:lstStyle/>
          <a:p>
            <a:r>
              <a:rPr lang="en-US" sz="3300"/>
              <a:t>Supervised Learning – Regression for ‘</a:t>
            </a:r>
            <a:r>
              <a:rPr lang="en-US" sz="3300" err="1"/>
              <a:t>mq.FIELD.FIELD.QOP</a:t>
            </a:r>
            <a:r>
              <a:rPr lang="en-US" sz="3300"/>
              <a:t>’.</a:t>
            </a:r>
          </a:p>
        </p:txBody>
      </p:sp>
      <p:sp>
        <p:nvSpPr>
          <p:cNvPr id="3" name="Content Placeholder 2"/>
          <p:cNvSpPr>
            <a:spLocks noGrp="1"/>
          </p:cNvSpPr>
          <p:nvPr>
            <p:ph sz="half" idx="1"/>
          </p:nvPr>
        </p:nvSpPr>
        <p:spPr>
          <a:xfrm>
            <a:off x="609600" y="1600201"/>
            <a:ext cx="5384800" cy="4525963"/>
          </a:xfrm>
        </p:spPr>
        <p:txBody>
          <a:bodyPr>
            <a:normAutofit/>
          </a:bodyPr>
          <a:lstStyle/>
          <a:p>
            <a:r>
              <a:rPr lang="en-US" dirty="0"/>
              <a:t>Random Forest with randomly selected hyperparameters</a:t>
            </a:r>
          </a:p>
          <a:p>
            <a:pPr lvl="1"/>
            <a:r>
              <a:rPr lang="en-US" sz="2800"/>
              <a:t>Train/Test split = 0.3 </a:t>
            </a:r>
          </a:p>
          <a:p>
            <a:endParaRPr lang="en-US" dirty="0"/>
          </a:p>
          <a:p>
            <a:endParaRPr lang="en-US" dirty="0"/>
          </a:p>
          <a:p>
            <a:endParaRPr lang="en-US" dirty="0"/>
          </a:p>
          <a:p>
            <a:endParaRPr lang="en-US" dirty="0"/>
          </a:p>
        </p:txBody>
      </p:sp>
      <p:pic>
        <p:nvPicPr>
          <p:cNvPr id="5" name="Picture 4" descr="Chart, scatter chart&#10;&#10;Description automatically generated">
            <a:extLst>
              <a:ext uri="{FF2B5EF4-FFF2-40B4-BE49-F238E27FC236}">
                <a16:creationId xmlns:a16="http://schemas.microsoft.com/office/drawing/2014/main" id="{2BF06610-91C5-45CF-B77D-96FB809C8C41}"/>
              </a:ext>
            </a:extLst>
          </p:cNvPr>
          <p:cNvPicPr>
            <a:picLocks noChangeAspect="1"/>
          </p:cNvPicPr>
          <p:nvPr/>
        </p:nvPicPr>
        <p:blipFill>
          <a:blip r:embed="rId2"/>
          <a:stretch>
            <a:fillRect/>
          </a:stretch>
        </p:blipFill>
        <p:spPr>
          <a:xfrm>
            <a:off x="7053533" y="1323364"/>
            <a:ext cx="4662836" cy="4525963"/>
          </a:xfrm>
          <a:prstGeom prst="rect">
            <a:avLst/>
          </a:prstGeom>
          <a:noFill/>
        </p:spPr>
      </p:pic>
    </p:spTree>
    <p:extLst>
      <p:ext uri="{BB962C8B-B14F-4D97-AF65-F5344CB8AC3E}">
        <p14:creationId xmlns:p14="http://schemas.microsoft.com/office/powerpoint/2010/main" val="3263267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0972800" cy="762000"/>
          </a:xfrm>
        </p:spPr>
        <p:txBody>
          <a:bodyPr anchor="ctr">
            <a:normAutofit fontScale="90000"/>
          </a:bodyPr>
          <a:lstStyle/>
          <a:p>
            <a:r>
              <a:rPr lang="en-US" dirty="0"/>
              <a:t>Supervised Learning – Regression for ‘</a:t>
            </a:r>
            <a:r>
              <a:rPr lang="en-US" dirty="0" err="1"/>
              <a:t>mq.FIELD.FIELD.QOP</a:t>
            </a:r>
            <a:r>
              <a:rPr lang="en-US" dirty="0"/>
              <a:t>’.</a:t>
            </a:r>
          </a:p>
        </p:txBody>
      </p:sp>
      <p:sp>
        <p:nvSpPr>
          <p:cNvPr id="3" name="Content Placeholder 2"/>
          <p:cNvSpPr>
            <a:spLocks noGrp="1"/>
          </p:cNvSpPr>
          <p:nvPr>
            <p:ph sz="half" idx="1"/>
          </p:nvPr>
        </p:nvSpPr>
        <p:spPr>
          <a:xfrm>
            <a:off x="609600" y="1600201"/>
            <a:ext cx="6336484" cy="4525963"/>
          </a:xfrm>
        </p:spPr>
        <p:txBody>
          <a:bodyPr>
            <a:normAutofit/>
          </a:bodyPr>
          <a:lstStyle/>
          <a:p>
            <a:r>
              <a:rPr lang="en-US" dirty="0"/>
              <a:t>Random Forest with hyperparameter tuning using ‘</a:t>
            </a:r>
            <a:r>
              <a:rPr lang="en-US" i="1" dirty="0" err="1"/>
              <a:t>GridSearchCV</a:t>
            </a:r>
            <a:r>
              <a:rPr lang="en-US" dirty="0"/>
              <a:t>’</a:t>
            </a:r>
          </a:p>
          <a:p>
            <a:pPr lvl="1"/>
            <a:r>
              <a:rPr lang="en-US" dirty="0"/>
              <a:t>Train/Test split = 0.3 </a:t>
            </a:r>
          </a:p>
          <a:p>
            <a:endParaRPr lang="en-US" dirty="0"/>
          </a:p>
          <a:p>
            <a:endParaRPr lang="en-US" dirty="0"/>
          </a:p>
          <a:p>
            <a:endParaRPr lang="en-US" dirty="0"/>
          </a:p>
          <a:p>
            <a:endParaRPr lang="en-US" dirty="0"/>
          </a:p>
        </p:txBody>
      </p:sp>
      <p:pic>
        <p:nvPicPr>
          <p:cNvPr id="9" name="Picture 8">
            <a:extLst>
              <a:ext uri="{FF2B5EF4-FFF2-40B4-BE49-F238E27FC236}">
                <a16:creationId xmlns:a16="http://schemas.microsoft.com/office/drawing/2014/main" id="{CBF839B8-38F2-4618-A611-5F4B7E9117B8}"/>
              </a:ext>
            </a:extLst>
          </p:cNvPr>
          <p:cNvPicPr>
            <a:picLocks noChangeAspect="1"/>
          </p:cNvPicPr>
          <p:nvPr/>
        </p:nvPicPr>
        <p:blipFill>
          <a:blip r:embed="rId2"/>
          <a:stretch>
            <a:fillRect/>
          </a:stretch>
        </p:blipFill>
        <p:spPr>
          <a:xfrm>
            <a:off x="299207" y="3267563"/>
            <a:ext cx="6445542" cy="1035989"/>
          </a:xfrm>
          <a:prstGeom prst="rect">
            <a:avLst/>
          </a:prstGeom>
        </p:spPr>
      </p:pic>
      <p:pic>
        <p:nvPicPr>
          <p:cNvPr id="11" name="Picture 10">
            <a:extLst>
              <a:ext uri="{FF2B5EF4-FFF2-40B4-BE49-F238E27FC236}">
                <a16:creationId xmlns:a16="http://schemas.microsoft.com/office/drawing/2014/main" id="{A4E66CE8-CFC8-41B0-8735-926083389823}"/>
              </a:ext>
            </a:extLst>
          </p:cNvPr>
          <p:cNvPicPr>
            <a:picLocks noChangeAspect="1"/>
          </p:cNvPicPr>
          <p:nvPr/>
        </p:nvPicPr>
        <p:blipFill>
          <a:blip r:embed="rId3"/>
          <a:stretch>
            <a:fillRect/>
          </a:stretch>
        </p:blipFill>
        <p:spPr>
          <a:xfrm>
            <a:off x="6946084" y="1341591"/>
            <a:ext cx="4867275" cy="4724400"/>
          </a:xfrm>
          <a:prstGeom prst="rect">
            <a:avLst/>
          </a:prstGeom>
        </p:spPr>
      </p:pic>
      <p:graphicFrame>
        <p:nvGraphicFramePr>
          <p:cNvPr id="12" name="Table 11">
            <a:extLst>
              <a:ext uri="{FF2B5EF4-FFF2-40B4-BE49-F238E27FC236}">
                <a16:creationId xmlns:a16="http://schemas.microsoft.com/office/drawing/2014/main" id="{FF602E6F-BDFB-476E-B3B3-A662AE6C6B83}"/>
              </a:ext>
            </a:extLst>
          </p:cNvPr>
          <p:cNvGraphicFramePr>
            <a:graphicFrameLocks noGrp="1"/>
          </p:cNvGraphicFramePr>
          <p:nvPr>
            <p:extLst>
              <p:ext uri="{D42A27DB-BD31-4B8C-83A1-F6EECF244321}">
                <p14:modId xmlns:p14="http://schemas.microsoft.com/office/powerpoint/2010/main" val="3367694363"/>
              </p:ext>
            </p:extLst>
          </p:nvPr>
        </p:nvGraphicFramePr>
        <p:xfrm>
          <a:off x="1239181" y="4844590"/>
          <a:ext cx="3693546" cy="1013460"/>
        </p:xfrm>
        <a:graphic>
          <a:graphicData uri="http://schemas.openxmlformats.org/drawingml/2006/table">
            <a:tbl>
              <a:tblPr/>
              <a:tblGrid>
                <a:gridCol w="1024799">
                  <a:extLst>
                    <a:ext uri="{9D8B030D-6E8A-4147-A177-3AD203B41FA5}">
                      <a16:colId xmlns:a16="http://schemas.microsoft.com/office/drawing/2014/main" val="2612804371"/>
                    </a:ext>
                  </a:extLst>
                </a:gridCol>
                <a:gridCol w="1643948">
                  <a:extLst>
                    <a:ext uri="{9D8B030D-6E8A-4147-A177-3AD203B41FA5}">
                      <a16:colId xmlns:a16="http://schemas.microsoft.com/office/drawing/2014/main" val="405173003"/>
                    </a:ext>
                  </a:extLst>
                </a:gridCol>
                <a:gridCol w="1024799">
                  <a:extLst>
                    <a:ext uri="{9D8B030D-6E8A-4147-A177-3AD203B41FA5}">
                      <a16:colId xmlns:a16="http://schemas.microsoft.com/office/drawing/2014/main" val="1106377831"/>
                    </a:ext>
                  </a:extLst>
                </a:gridCol>
              </a:tblGrid>
              <a:tr h="88328">
                <a:tc>
                  <a:txBody>
                    <a:bodyPr/>
                    <a:lstStyle/>
                    <a:p>
                      <a:pPr marL="0" algn="ctr" defTabSz="914400" rtl="0" eaLnBrk="1" fontAlgn="b" latinLnBrk="0" hangingPunct="1"/>
                      <a:r>
                        <a:rPr lang="en-US" sz="1600" b="1" i="0" u="none" strike="noStrike" kern="1200" dirty="0">
                          <a:solidFill>
                            <a:srgbClr val="000000"/>
                          </a:solidFill>
                          <a:effectLst/>
                          <a:latin typeface="Calibri" panose="020F0502020204030204" pitchFamily="34" charset="0"/>
                          <a:ea typeface="+mn-ea"/>
                          <a:cs typeface="+mn-cs"/>
                        </a:rPr>
                        <a:t>Variable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600" b="1" i="0" u="none" strike="noStrike" kern="1200" dirty="0">
                          <a:solidFill>
                            <a:srgbClr val="000000"/>
                          </a:solidFill>
                          <a:effectLst/>
                          <a:latin typeface="Calibri" panose="020F0502020204030204" pitchFamily="34" charset="0"/>
                          <a:ea typeface="+mn-ea"/>
                          <a:cs typeface="+mn-cs"/>
                        </a:rPr>
                        <a:t>Value at misfit = 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600" b="1" i="0" u="none" strike="noStrike" kern="1200">
                          <a:solidFill>
                            <a:srgbClr val="000000"/>
                          </a:solidFill>
                          <a:effectLst/>
                          <a:latin typeface="Calibri" panose="020F0502020204030204" pitchFamily="34" charset="0"/>
                          <a:ea typeface="+mn-ea"/>
                          <a:cs typeface="+mn-cs"/>
                        </a:rPr>
                        <a:t>Unit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1592795"/>
                  </a:ext>
                </a:extLst>
              </a:tr>
              <a:tr h="190500">
                <a:tc>
                  <a:txBody>
                    <a:bodyPr/>
                    <a:lstStyle/>
                    <a:p>
                      <a:pPr marL="0" algn="ctr" defTabSz="914400" rtl="0" eaLnBrk="1" fontAlgn="b" latinLnBrk="0" hangingPunct="1"/>
                      <a:r>
                        <a:rPr lang="en-US" sz="1600" b="0" i="0" u="none" strike="noStrike" kern="1200" dirty="0">
                          <a:solidFill>
                            <a:srgbClr val="000000"/>
                          </a:solidFill>
                          <a:effectLst/>
                          <a:latin typeface="Calibri" panose="020F0502020204030204" pitchFamily="34" charset="0"/>
                          <a:ea typeface="+mn-ea"/>
                          <a:cs typeface="+mn-cs"/>
                        </a:rPr>
                        <a:t>CWP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600" b="0" i="0" u="none" strike="noStrike" kern="1200" dirty="0">
                          <a:solidFill>
                            <a:srgbClr val="000000"/>
                          </a:solidFill>
                          <a:effectLst/>
                          <a:latin typeface="Calibri" panose="020F0502020204030204" pitchFamily="34" charset="0"/>
                          <a:ea typeface="+mn-ea"/>
                          <a:cs typeface="+mn-cs"/>
                        </a:rPr>
                        <a:t>                112,280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600" b="0" i="0" u="none" strike="noStrike" kern="1200">
                          <a:solidFill>
                            <a:srgbClr val="000000"/>
                          </a:solidFill>
                          <a:effectLst/>
                          <a:latin typeface="Calibri" panose="020F0502020204030204" pitchFamily="34" charset="0"/>
                          <a:ea typeface="+mn-ea"/>
                          <a:cs typeface="+mn-cs"/>
                        </a:rPr>
                        <a:t>bbl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0754778"/>
                  </a:ext>
                </a:extLst>
              </a:tr>
              <a:tr h="190500">
                <a:tc>
                  <a:txBody>
                    <a:bodyPr/>
                    <a:lstStyle/>
                    <a:p>
                      <a:pPr marL="0" algn="ctr" defTabSz="914400" rtl="0" eaLnBrk="1" fontAlgn="b" latinLnBrk="0" hangingPunct="1"/>
                      <a:r>
                        <a:rPr lang="en-US" sz="1600" b="0" i="0" u="none" strike="noStrike" kern="1200" dirty="0">
                          <a:solidFill>
                            <a:srgbClr val="000000"/>
                          </a:solidFill>
                          <a:effectLst/>
                          <a:latin typeface="Calibri" panose="020F0502020204030204" pitchFamily="34" charset="0"/>
                          <a:ea typeface="+mn-ea"/>
                          <a:cs typeface="+mn-cs"/>
                        </a:rPr>
                        <a:t>COP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600" b="0" i="0" u="none" strike="noStrike" kern="1200" dirty="0">
                          <a:solidFill>
                            <a:srgbClr val="000000"/>
                          </a:solidFill>
                          <a:effectLst/>
                          <a:latin typeface="Calibri" panose="020F0502020204030204" pitchFamily="34" charset="0"/>
                          <a:ea typeface="+mn-ea"/>
                          <a:cs typeface="+mn-cs"/>
                        </a:rPr>
                        <a:t>                146,493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600" b="0" i="0" u="none" strike="noStrike" kern="1200" dirty="0" err="1">
                          <a:solidFill>
                            <a:srgbClr val="000000"/>
                          </a:solidFill>
                          <a:effectLst/>
                          <a:latin typeface="Calibri" panose="020F0502020204030204" pitchFamily="34" charset="0"/>
                          <a:ea typeface="+mn-ea"/>
                          <a:cs typeface="+mn-cs"/>
                        </a:rPr>
                        <a:t>bbl</a:t>
                      </a:r>
                      <a:endParaRPr lang="en-US" sz="1600" b="0" i="0" u="none" strike="noStrike" kern="1200" dirty="0">
                        <a:solidFill>
                          <a:srgbClr val="000000"/>
                        </a:solidFill>
                        <a:effectLst/>
                        <a:latin typeface="Calibri" panose="020F0502020204030204" pitchFamily="34" charset="0"/>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7249412"/>
                  </a:ext>
                </a:extLst>
              </a:tr>
              <a:tr h="190500">
                <a:tc>
                  <a:txBody>
                    <a:bodyPr/>
                    <a:lstStyle/>
                    <a:p>
                      <a:pPr marL="0" algn="ctr" defTabSz="914400" rtl="0" eaLnBrk="1" fontAlgn="b" latinLnBrk="0" hangingPunct="1"/>
                      <a:r>
                        <a:rPr lang="en-US" sz="1600" b="0" i="0" u="none" strike="noStrike" kern="1200">
                          <a:solidFill>
                            <a:srgbClr val="000000"/>
                          </a:solidFill>
                          <a:effectLst/>
                          <a:latin typeface="Calibri" panose="020F0502020204030204" pitchFamily="34" charset="0"/>
                          <a:ea typeface="+mn-ea"/>
                          <a:cs typeface="+mn-cs"/>
                        </a:rPr>
                        <a:t>PERM.1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600" b="0" i="0" u="none" strike="noStrike" kern="1200">
                          <a:solidFill>
                            <a:srgbClr val="000000"/>
                          </a:solidFill>
                          <a:effectLst/>
                          <a:latin typeface="Calibri" panose="020F0502020204030204" pitchFamily="34" charset="0"/>
                          <a:ea typeface="+mn-ea"/>
                          <a:cs typeface="+mn-cs"/>
                        </a:rPr>
                        <a:t>                    1,657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600" b="0" i="0" u="none" strike="noStrike" kern="1200" dirty="0" err="1">
                          <a:solidFill>
                            <a:srgbClr val="000000"/>
                          </a:solidFill>
                          <a:effectLst/>
                          <a:latin typeface="Calibri" panose="020F0502020204030204" pitchFamily="34" charset="0"/>
                          <a:ea typeface="+mn-ea"/>
                          <a:cs typeface="+mn-cs"/>
                        </a:rPr>
                        <a:t>mD</a:t>
                      </a:r>
                      <a:endParaRPr lang="en-US" sz="1600" b="0" i="0" u="none" strike="noStrike" kern="1200" dirty="0">
                        <a:solidFill>
                          <a:srgbClr val="000000"/>
                        </a:solidFill>
                        <a:effectLst/>
                        <a:latin typeface="Calibri" panose="020F0502020204030204" pitchFamily="34" charset="0"/>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1363220"/>
                  </a:ext>
                </a:extLst>
              </a:tr>
            </a:tbl>
          </a:graphicData>
        </a:graphic>
      </p:graphicFrame>
    </p:spTree>
    <p:extLst>
      <p:ext uri="{BB962C8B-B14F-4D97-AF65-F5344CB8AC3E}">
        <p14:creationId xmlns:p14="http://schemas.microsoft.com/office/powerpoint/2010/main" val="3875070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0972800" cy="762000"/>
          </a:xfrm>
        </p:spPr>
        <p:txBody>
          <a:bodyPr anchor="ctr">
            <a:normAutofit fontScale="90000"/>
          </a:bodyPr>
          <a:lstStyle/>
          <a:p>
            <a:r>
              <a:rPr lang="en-US" dirty="0"/>
              <a:t>Supervised Learning – Regression for ‘</a:t>
            </a:r>
            <a:r>
              <a:rPr lang="en-US" dirty="0" err="1"/>
              <a:t>mq.FIELD.FIELD.QOP</a:t>
            </a:r>
            <a:r>
              <a:rPr lang="en-US" dirty="0"/>
              <a:t>’.</a:t>
            </a:r>
          </a:p>
        </p:txBody>
      </p:sp>
      <p:sp>
        <p:nvSpPr>
          <p:cNvPr id="3" name="Content Placeholder 2"/>
          <p:cNvSpPr>
            <a:spLocks noGrp="1"/>
          </p:cNvSpPr>
          <p:nvPr>
            <p:ph sz="half" idx="1"/>
          </p:nvPr>
        </p:nvSpPr>
        <p:spPr>
          <a:xfrm>
            <a:off x="609600" y="1365309"/>
            <a:ext cx="6336484" cy="4525963"/>
          </a:xfrm>
        </p:spPr>
        <p:txBody>
          <a:bodyPr>
            <a:normAutofit/>
          </a:bodyPr>
          <a:lstStyle/>
          <a:p>
            <a:r>
              <a:rPr lang="en-US" dirty="0"/>
              <a:t>K- Nearest Neighbors</a:t>
            </a:r>
          </a:p>
          <a:p>
            <a:pPr lvl="1"/>
            <a:r>
              <a:rPr lang="en-US" dirty="0"/>
              <a:t>Train/Test split = 0.3 </a:t>
            </a:r>
          </a:p>
          <a:p>
            <a:pPr lvl="1"/>
            <a:r>
              <a:rPr lang="en-US" dirty="0"/>
              <a:t>Number of Neighbors = 9</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8AE9366F-56E2-4C2F-ADBC-4F9A307D004E}"/>
              </a:ext>
            </a:extLst>
          </p:cNvPr>
          <p:cNvPicPr>
            <a:picLocks noChangeAspect="1"/>
          </p:cNvPicPr>
          <p:nvPr/>
        </p:nvPicPr>
        <p:blipFill>
          <a:blip r:embed="rId2"/>
          <a:stretch>
            <a:fillRect/>
          </a:stretch>
        </p:blipFill>
        <p:spPr>
          <a:xfrm>
            <a:off x="6946084" y="1893488"/>
            <a:ext cx="4636316" cy="4497227"/>
          </a:xfrm>
          <a:prstGeom prst="rect">
            <a:avLst/>
          </a:prstGeom>
        </p:spPr>
      </p:pic>
      <p:pic>
        <p:nvPicPr>
          <p:cNvPr id="8" name="Picture 7">
            <a:extLst>
              <a:ext uri="{FF2B5EF4-FFF2-40B4-BE49-F238E27FC236}">
                <a16:creationId xmlns:a16="http://schemas.microsoft.com/office/drawing/2014/main" id="{1B9AE718-6325-4BE9-9006-D76256D770DA}"/>
              </a:ext>
            </a:extLst>
          </p:cNvPr>
          <p:cNvPicPr>
            <a:picLocks noChangeAspect="1"/>
          </p:cNvPicPr>
          <p:nvPr/>
        </p:nvPicPr>
        <p:blipFill>
          <a:blip r:embed="rId3"/>
          <a:stretch>
            <a:fillRect/>
          </a:stretch>
        </p:blipFill>
        <p:spPr>
          <a:xfrm>
            <a:off x="929983" y="3796472"/>
            <a:ext cx="3496345" cy="2344521"/>
          </a:xfrm>
          <a:prstGeom prst="rect">
            <a:avLst/>
          </a:prstGeom>
        </p:spPr>
      </p:pic>
    </p:spTree>
    <p:extLst>
      <p:ext uri="{BB962C8B-B14F-4D97-AF65-F5344CB8AC3E}">
        <p14:creationId xmlns:p14="http://schemas.microsoft.com/office/powerpoint/2010/main" val="1651597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0972800" cy="762000"/>
          </a:xfrm>
        </p:spPr>
        <p:txBody>
          <a:bodyPr anchor="ctr">
            <a:normAutofit fontScale="90000"/>
          </a:bodyPr>
          <a:lstStyle/>
          <a:p>
            <a:r>
              <a:rPr lang="en-US" dirty="0"/>
              <a:t>Supervised Learning – Regression for ‘</a:t>
            </a:r>
            <a:r>
              <a:rPr lang="en-US" dirty="0" err="1"/>
              <a:t>mq.FIELD.FIELD.QOP</a:t>
            </a:r>
            <a:r>
              <a:rPr lang="en-US" dirty="0"/>
              <a:t>’.</a:t>
            </a:r>
          </a:p>
        </p:txBody>
      </p:sp>
      <p:sp>
        <p:nvSpPr>
          <p:cNvPr id="3" name="Content Placeholder 2"/>
          <p:cNvSpPr>
            <a:spLocks noGrp="1"/>
          </p:cNvSpPr>
          <p:nvPr>
            <p:ph sz="half" idx="1"/>
          </p:nvPr>
        </p:nvSpPr>
        <p:spPr>
          <a:xfrm>
            <a:off x="609600" y="1600201"/>
            <a:ext cx="6336484" cy="4525963"/>
          </a:xfrm>
        </p:spPr>
        <p:txBody>
          <a:bodyPr>
            <a:normAutofit/>
          </a:bodyPr>
          <a:lstStyle/>
          <a:p>
            <a:r>
              <a:rPr lang="en-US" dirty="0"/>
              <a:t>Support Vector Regression</a:t>
            </a:r>
          </a:p>
          <a:p>
            <a:pPr lvl="1"/>
            <a:r>
              <a:rPr lang="en-US" dirty="0"/>
              <a:t>Train/Test split = 0.3 </a:t>
            </a:r>
          </a:p>
          <a:p>
            <a:pPr lvl="1"/>
            <a:r>
              <a:rPr lang="en-US" dirty="0"/>
              <a:t>Hyperparameter tuning</a:t>
            </a:r>
          </a:p>
          <a:p>
            <a:pPr lvl="1"/>
            <a:r>
              <a:rPr lang="en-US" dirty="0"/>
              <a:t>C = 10</a:t>
            </a:r>
          </a:p>
          <a:p>
            <a:pPr lvl="1"/>
            <a:r>
              <a:rPr lang="en-US" dirty="0"/>
              <a:t>Gamma = 10</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8F9B142A-CC7E-43EB-8B73-33F924B44CA0}"/>
              </a:ext>
            </a:extLst>
          </p:cNvPr>
          <p:cNvPicPr>
            <a:picLocks noChangeAspect="1"/>
          </p:cNvPicPr>
          <p:nvPr/>
        </p:nvPicPr>
        <p:blipFill>
          <a:blip r:embed="rId2"/>
          <a:stretch>
            <a:fillRect/>
          </a:stretch>
        </p:blipFill>
        <p:spPr>
          <a:xfrm>
            <a:off x="6308725" y="1234579"/>
            <a:ext cx="4867275" cy="4724400"/>
          </a:xfrm>
          <a:prstGeom prst="rect">
            <a:avLst/>
          </a:prstGeom>
        </p:spPr>
      </p:pic>
    </p:spTree>
    <p:extLst>
      <p:ext uri="{BB962C8B-B14F-4D97-AF65-F5344CB8AC3E}">
        <p14:creationId xmlns:p14="http://schemas.microsoft.com/office/powerpoint/2010/main" val="1523497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0972800" cy="762000"/>
          </a:xfrm>
        </p:spPr>
        <p:txBody>
          <a:bodyPr anchor="ctr">
            <a:normAutofit fontScale="90000"/>
          </a:bodyPr>
          <a:lstStyle/>
          <a:p>
            <a:r>
              <a:rPr lang="en-US" dirty="0"/>
              <a:t>Supervised Learning – Regression for ‘</a:t>
            </a:r>
            <a:r>
              <a:rPr lang="en-US" dirty="0" err="1"/>
              <a:t>mq.FIELD.FIELD.QOP</a:t>
            </a:r>
            <a:r>
              <a:rPr lang="en-US" dirty="0"/>
              <a:t>’.</a:t>
            </a:r>
          </a:p>
        </p:txBody>
      </p:sp>
      <p:sp>
        <p:nvSpPr>
          <p:cNvPr id="3" name="Content Placeholder 2"/>
          <p:cNvSpPr>
            <a:spLocks noGrp="1"/>
          </p:cNvSpPr>
          <p:nvPr>
            <p:ph sz="half" idx="1"/>
          </p:nvPr>
        </p:nvSpPr>
        <p:spPr>
          <a:xfrm>
            <a:off x="609600" y="1600201"/>
            <a:ext cx="5384800" cy="4525963"/>
          </a:xfrm>
        </p:spPr>
        <p:txBody>
          <a:bodyPr>
            <a:normAutofit/>
          </a:bodyPr>
          <a:lstStyle/>
          <a:p>
            <a:r>
              <a:rPr lang="en-US" dirty="0"/>
              <a:t>Random forest using all variables and tuned hyperparameters (for comparison)</a:t>
            </a:r>
          </a:p>
          <a:p>
            <a:pPr lvl="1"/>
            <a:endParaRPr lang="en-US" sz="2800" dirty="0"/>
          </a:p>
          <a:p>
            <a:endParaRPr lang="en-US" dirty="0"/>
          </a:p>
          <a:p>
            <a:endParaRPr lang="en-US" dirty="0"/>
          </a:p>
          <a:p>
            <a:endParaRPr lang="en-US" dirty="0"/>
          </a:p>
          <a:p>
            <a:endParaRPr lang="en-US" dirty="0"/>
          </a:p>
        </p:txBody>
      </p:sp>
      <p:pic>
        <p:nvPicPr>
          <p:cNvPr id="4" name="Picture 3" descr="Chart, scatter chart&#10;&#10;Description automatically generated">
            <a:extLst>
              <a:ext uri="{FF2B5EF4-FFF2-40B4-BE49-F238E27FC236}">
                <a16:creationId xmlns:a16="http://schemas.microsoft.com/office/drawing/2014/main" id="{0C1D2859-EA8B-4DEC-8863-902FD523B843}"/>
              </a:ext>
            </a:extLst>
          </p:cNvPr>
          <p:cNvPicPr>
            <a:picLocks noChangeAspect="1"/>
          </p:cNvPicPr>
          <p:nvPr/>
        </p:nvPicPr>
        <p:blipFill>
          <a:blip r:embed="rId2"/>
          <a:stretch>
            <a:fillRect/>
          </a:stretch>
        </p:blipFill>
        <p:spPr>
          <a:xfrm>
            <a:off x="6558582" y="1600201"/>
            <a:ext cx="4662836" cy="4525963"/>
          </a:xfrm>
          <a:prstGeom prst="rect">
            <a:avLst/>
          </a:prstGeom>
          <a:noFill/>
        </p:spPr>
      </p:pic>
    </p:spTree>
    <p:extLst>
      <p:ext uri="{BB962C8B-B14F-4D97-AF65-F5344CB8AC3E}">
        <p14:creationId xmlns:p14="http://schemas.microsoft.com/office/powerpoint/2010/main" val="1681842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 Problem Description</a:t>
            </a:r>
          </a:p>
        </p:txBody>
      </p:sp>
      <p:sp>
        <p:nvSpPr>
          <p:cNvPr id="3" name="Content Placeholder 2"/>
          <p:cNvSpPr>
            <a:spLocks noGrp="1"/>
          </p:cNvSpPr>
          <p:nvPr>
            <p:ph idx="1"/>
          </p:nvPr>
        </p:nvSpPr>
        <p:spPr>
          <a:xfrm>
            <a:off x="545284" y="1143000"/>
            <a:ext cx="11258026" cy="5029200"/>
          </a:xfrm>
        </p:spPr>
        <p:txBody>
          <a:bodyPr>
            <a:normAutofit fontScale="85000" lnSpcReduction="20000"/>
          </a:bodyPr>
          <a:lstStyle/>
          <a:p>
            <a:r>
              <a:rPr lang="en-US" sz="2800" dirty="0"/>
              <a:t>Reservoir model simulations do not always match actual production data and the error is usually quantified as a misfit.</a:t>
            </a:r>
          </a:p>
          <a:p>
            <a:pPr>
              <a:spcBef>
                <a:spcPts val="1200"/>
              </a:spcBef>
            </a:pPr>
            <a:r>
              <a:rPr lang="en-US" sz="2800" dirty="0"/>
              <a:t>Different simulation models were developed for a single reservoir; each with its own misfit.</a:t>
            </a:r>
          </a:p>
          <a:p>
            <a:pPr>
              <a:spcBef>
                <a:spcPts val="1200"/>
              </a:spcBef>
            </a:pPr>
            <a:r>
              <a:rPr lang="en-US" sz="2800" dirty="0"/>
              <a:t>Goal is to: </a:t>
            </a:r>
          </a:p>
          <a:p>
            <a:pPr lvl="1"/>
            <a:r>
              <a:rPr lang="en-US" sz="2600" dirty="0"/>
              <a:t>Train a model using simulation parameters as input and misfit as output</a:t>
            </a:r>
          </a:p>
          <a:p>
            <a:pPr lvl="1"/>
            <a:r>
              <a:rPr lang="en-US" sz="2600" dirty="0"/>
              <a:t>Find the combination of simulation parameters that give zero misfit and use values to run an accurate simulation for forecasting purposes</a:t>
            </a:r>
          </a:p>
          <a:p>
            <a:pPr>
              <a:spcBef>
                <a:spcPts val="1200"/>
              </a:spcBef>
            </a:pPr>
            <a:r>
              <a:rPr lang="en-US" sz="2600" dirty="0"/>
              <a:t>A regression problem making use of reservoir simulation parameters to predict measures of simulation model accuracy (‘</a:t>
            </a:r>
            <a:r>
              <a:rPr lang="en-US" sz="2600" dirty="0" err="1"/>
              <a:t>mq</a:t>
            </a:r>
            <a:r>
              <a:rPr lang="en-US" sz="2600" dirty="0"/>
              <a:t>’ and ‘</a:t>
            </a:r>
            <a:r>
              <a:rPr lang="en-US" sz="2600" dirty="0" err="1"/>
              <a:t>mq.FIELD.FIELD.QOP</a:t>
            </a:r>
            <a:r>
              <a:rPr lang="en-US" sz="2600" dirty="0"/>
              <a:t>’)</a:t>
            </a:r>
          </a:p>
          <a:p>
            <a:pPr>
              <a:spcBef>
                <a:spcPts val="1200"/>
              </a:spcBef>
            </a:pPr>
            <a:r>
              <a:rPr lang="en-US" sz="2600" dirty="0"/>
              <a:t>There are no physics-based models to solve this problem as reservoir knowledge is generally considered abstract</a:t>
            </a:r>
          </a:p>
          <a:p>
            <a:pPr lvl="1">
              <a:spcBef>
                <a:spcPts val="1200"/>
              </a:spcBef>
            </a:pPr>
            <a:r>
              <a:rPr lang="en-US" sz="2400" dirty="0"/>
              <a:t>We should also know what parameters most influence misfit.</a:t>
            </a:r>
          </a:p>
          <a:p>
            <a:pPr lvl="1">
              <a:spcBef>
                <a:spcPts val="1200"/>
              </a:spcBef>
            </a:pPr>
            <a:r>
              <a:rPr lang="en-US" sz="2400" dirty="0"/>
              <a:t>Improves accuracy of reservoir simulations and production forecasting.</a:t>
            </a:r>
          </a:p>
        </p:txBody>
      </p:sp>
    </p:spTree>
    <p:extLst>
      <p:ext uri="{BB962C8B-B14F-4D97-AF65-F5344CB8AC3E}">
        <p14:creationId xmlns:p14="http://schemas.microsoft.com/office/powerpoint/2010/main" val="269210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1835002" cy="762000"/>
          </a:xfrm>
        </p:spPr>
        <p:txBody>
          <a:bodyPr>
            <a:normAutofit/>
          </a:bodyPr>
          <a:lstStyle/>
          <a:p>
            <a:r>
              <a:rPr lang="en-US" dirty="0"/>
              <a:t>Supervised Learning</a:t>
            </a:r>
          </a:p>
        </p:txBody>
      </p:sp>
      <p:sp>
        <p:nvSpPr>
          <p:cNvPr id="3" name="Content Placeholder 2"/>
          <p:cNvSpPr>
            <a:spLocks noGrp="1"/>
          </p:cNvSpPr>
          <p:nvPr>
            <p:ph idx="1"/>
          </p:nvPr>
        </p:nvSpPr>
        <p:spPr>
          <a:xfrm>
            <a:off x="545284" y="1143000"/>
            <a:ext cx="5293454" cy="5029200"/>
          </a:xfrm>
        </p:spPr>
        <p:txBody>
          <a:bodyPr>
            <a:normAutofit/>
          </a:bodyPr>
          <a:lstStyle/>
          <a:p>
            <a:pPr marL="0" indent="0" algn="ctr">
              <a:buNone/>
            </a:pPr>
            <a:r>
              <a:rPr lang="en-US" sz="2800" dirty="0">
                <a:solidFill>
                  <a:srgbClr val="0070C0"/>
                </a:solidFill>
              </a:rPr>
              <a:t>RMSE Errors for </a:t>
            </a:r>
            <a:r>
              <a:rPr lang="en-US" sz="2800" dirty="0" err="1">
                <a:solidFill>
                  <a:srgbClr val="0070C0"/>
                </a:solidFill>
              </a:rPr>
              <a:t>mq</a:t>
            </a:r>
            <a:r>
              <a:rPr lang="en-US" sz="2800" dirty="0">
                <a:solidFill>
                  <a:srgbClr val="0070C0"/>
                </a:solidFill>
              </a:rPr>
              <a:t> models</a:t>
            </a:r>
          </a:p>
        </p:txBody>
      </p:sp>
      <p:sp>
        <p:nvSpPr>
          <p:cNvPr id="6" name="TextBox 5">
            <a:extLst>
              <a:ext uri="{FF2B5EF4-FFF2-40B4-BE49-F238E27FC236}">
                <a16:creationId xmlns:a16="http://schemas.microsoft.com/office/drawing/2014/main" id="{C38E1629-3FFF-4B8A-81E3-8166B13447CF}"/>
              </a:ext>
            </a:extLst>
          </p:cNvPr>
          <p:cNvSpPr txBox="1"/>
          <p:nvPr/>
        </p:nvSpPr>
        <p:spPr>
          <a:xfrm>
            <a:off x="6353264" y="1143000"/>
            <a:ext cx="5752051" cy="523220"/>
          </a:xfrm>
          <a:prstGeom prst="rect">
            <a:avLst/>
          </a:prstGeom>
          <a:noFill/>
        </p:spPr>
        <p:txBody>
          <a:bodyPr wrap="square" rtlCol="0">
            <a:spAutoFit/>
          </a:bodyPr>
          <a:lstStyle/>
          <a:p>
            <a:r>
              <a:rPr lang="en-US" sz="2800" dirty="0"/>
              <a:t>RMSE for </a:t>
            </a:r>
            <a:r>
              <a:rPr lang="en-US" sz="2800" dirty="0" err="1"/>
              <a:t>mq.FIELD.FIELD.QOP</a:t>
            </a:r>
            <a:r>
              <a:rPr lang="en-US" sz="2800" dirty="0"/>
              <a:t> models</a:t>
            </a:r>
          </a:p>
        </p:txBody>
      </p:sp>
      <p:sp>
        <p:nvSpPr>
          <p:cNvPr id="8" name="TextBox 7">
            <a:extLst>
              <a:ext uri="{FF2B5EF4-FFF2-40B4-BE49-F238E27FC236}">
                <a16:creationId xmlns:a16="http://schemas.microsoft.com/office/drawing/2014/main" id="{40EF417D-D1FF-4638-A6F9-2425CBB18CF7}"/>
              </a:ext>
            </a:extLst>
          </p:cNvPr>
          <p:cNvSpPr txBox="1"/>
          <p:nvPr/>
        </p:nvSpPr>
        <p:spPr>
          <a:xfrm>
            <a:off x="2868686" y="5132138"/>
            <a:ext cx="6969155" cy="1477328"/>
          </a:xfrm>
          <a:prstGeom prst="rect">
            <a:avLst/>
          </a:prstGeom>
          <a:noFill/>
        </p:spPr>
        <p:txBody>
          <a:bodyPr wrap="square">
            <a:spAutoFit/>
          </a:bodyPr>
          <a:lstStyle/>
          <a:p>
            <a:r>
              <a:rPr lang="en-US" b="1" dirty="0" err="1"/>
              <a:t>RF_allvars</a:t>
            </a:r>
            <a:r>
              <a:rPr lang="en-US" dirty="0"/>
              <a:t>  	RF with all variables</a:t>
            </a:r>
          </a:p>
          <a:p>
            <a:r>
              <a:rPr lang="en-US" b="1" dirty="0"/>
              <a:t>RF_FI </a:t>
            </a:r>
            <a:r>
              <a:rPr lang="en-US" dirty="0"/>
              <a:t> 		RF with chosen variables after feature importance</a:t>
            </a:r>
          </a:p>
          <a:p>
            <a:r>
              <a:rPr lang="en-US" b="1" dirty="0"/>
              <a:t>RF_FI_HPT </a:t>
            </a:r>
            <a:r>
              <a:rPr lang="en-US" dirty="0"/>
              <a:t> 	RF with chosen variables and hyperparameter tuning</a:t>
            </a:r>
          </a:p>
          <a:p>
            <a:r>
              <a:rPr lang="en-US" b="1" dirty="0"/>
              <a:t>KNN</a:t>
            </a:r>
            <a:r>
              <a:rPr lang="en-US" dirty="0"/>
              <a:t>  		K-Nearest </a:t>
            </a:r>
            <a:r>
              <a:rPr lang="en-US" dirty="0" err="1"/>
              <a:t>Neighbour</a:t>
            </a:r>
            <a:endParaRPr lang="en-US" dirty="0"/>
          </a:p>
          <a:p>
            <a:r>
              <a:rPr lang="en-US" b="1" dirty="0"/>
              <a:t>SVM</a:t>
            </a:r>
            <a:r>
              <a:rPr lang="en-US" dirty="0"/>
              <a:t>		Support Vector Machine</a:t>
            </a:r>
          </a:p>
        </p:txBody>
      </p:sp>
      <p:pic>
        <p:nvPicPr>
          <p:cNvPr id="7" name="Picture 6">
            <a:extLst>
              <a:ext uri="{FF2B5EF4-FFF2-40B4-BE49-F238E27FC236}">
                <a16:creationId xmlns:a16="http://schemas.microsoft.com/office/drawing/2014/main" id="{BEF15E2D-7C4A-4315-81ED-F279A29ADD24}"/>
              </a:ext>
            </a:extLst>
          </p:cNvPr>
          <p:cNvPicPr>
            <a:picLocks noChangeAspect="1"/>
          </p:cNvPicPr>
          <p:nvPr/>
        </p:nvPicPr>
        <p:blipFill>
          <a:blip r:embed="rId2"/>
          <a:stretch>
            <a:fillRect/>
          </a:stretch>
        </p:blipFill>
        <p:spPr>
          <a:xfrm>
            <a:off x="693272" y="1823337"/>
            <a:ext cx="4350827" cy="3211325"/>
          </a:xfrm>
          <a:prstGeom prst="rect">
            <a:avLst/>
          </a:prstGeom>
        </p:spPr>
      </p:pic>
      <p:pic>
        <p:nvPicPr>
          <p:cNvPr id="9" name="Picture 8">
            <a:extLst>
              <a:ext uri="{FF2B5EF4-FFF2-40B4-BE49-F238E27FC236}">
                <a16:creationId xmlns:a16="http://schemas.microsoft.com/office/drawing/2014/main" id="{3A32B509-A0EE-4B10-8C23-3DFD106A3A8C}"/>
              </a:ext>
            </a:extLst>
          </p:cNvPr>
          <p:cNvPicPr>
            <a:picLocks noChangeAspect="1"/>
          </p:cNvPicPr>
          <p:nvPr/>
        </p:nvPicPr>
        <p:blipFill>
          <a:blip r:embed="rId3"/>
          <a:stretch>
            <a:fillRect/>
          </a:stretch>
        </p:blipFill>
        <p:spPr>
          <a:xfrm>
            <a:off x="7153842" y="1823337"/>
            <a:ext cx="4344886" cy="3206940"/>
          </a:xfrm>
          <a:prstGeom prst="rect">
            <a:avLst/>
          </a:prstGeom>
        </p:spPr>
      </p:pic>
    </p:spTree>
    <p:extLst>
      <p:ext uri="{BB962C8B-B14F-4D97-AF65-F5344CB8AC3E}">
        <p14:creationId xmlns:p14="http://schemas.microsoft.com/office/powerpoint/2010/main" val="1223831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a:xfrm>
            <a:off x="528506" y="1143000"/>
            <a:ext cx="10972800" cy="5029200"/>
          </a:xfrm>
        </p:spPr>
        <p:txBody>
          <a:bodyPr>
            <a:normAutofit/>
          </a:bodyPr>
          <a:lstStyle/>
          <a:p>
            <a:r>
              <a:rPr lang="en-US" sz="2400" dirty="0"/>
              <a:t>For an accurate forecast of total field production, simulation model parameters around the values in table below would help. This was obtained by fitting the random forest with HP tuning such that the output/input roles are reversed. The inverse scaler </a:t>
            </a:r>
            <a:r>
              <a:rPr lang="en-US" sz="2400" dirty="0" err="1"/>
              <a:t>fature</a:t>
            </a:r>
            <a:r>
              <a:rPr lang="en-US" sz="2400" dirty="0"/>
              <a:t> was then used to obtain unscaled data.</a:t>
            </a:r>
          </a:p>
          <a:p>
            <a:endParaRPr lang="en-US" dirty="0"/>
          </a:p>
          <a:p>
            <a:endParaRPr lang="en-US" dirty="0"/>
          </a:p>
          <a:p>
            <a:endParaRPr lang="en-US" dirty="0"/>
          </a:p>
          <a:p>
            <a:endParaRPr lang="en-US" dirty="0"/>
          </a:p>
          <a:p>
            <a:r>
              <a:rPr lang="en-US" sz="2400" dirty="0"/>
              <a:t>For an accurate forecast of total field oil production, use the following parameters:</a:t>
            </a:r>
            <a:endParaRPr lang="en-US" dirty="0"/>
          </a:p>
        </p:txBody>
      </p:sp>
      <p:pic>
        <p:nvPicPr>
          <p:cNvPr id="11" name="Picture 10">
            <a:extLst>
              <a:ext uri="{FF2B5EF4-FFF2-40B4-BE49-F238E27FC236}">
                <a16:creationId xmlns:a16="http://schemas.microsoft.com/office/drawing/2014/main" id="{7FA0E7CF-7822-4366-B05B-35BE18918D5C}"/>
              </a:ext>
            </a:extLst>
          </p:cNvPr>
          <p:cNvPicPr>
            <a:picLocks noChangeAspect="1"/>
          </p:cNvPicPr>
          <p:nvPr/>
        </p:nvPicPr>
        <p:blipFill>
          <a:blip r:embed="rId2"/>
          <a:stretch>
            <a:fillRect/>
          </a:stretch>
        </p:blipFill>
        <p:spPr>
          <a:xfrm>
            <a:off x="1441388" y="2870683"/>
            <a:ext cx="3712786" cy="1950889"/>
          </a:xfrm>
          <a:prstGeom prst="rect">
            <a:avLst/>
          </a:prstGeom>
        </p:spPr>
      </p:pic>
      <p:pic>
        <p:nvPicPr>
          <p:cNvPr id="12" name="Picture 11">
            <a:extLst>
              <a:ext uri="{FF2B5EF4-FFF2-40B4-BE49-F238E27FC236}">
                <a16:creationId xmlns:a16="http://schemas.microsoft.com/office/drawing/2014/main" id="{C243FDE1-20ED-41E0-B4BB-14ECDE870693}"/>
              </a:ext>
            </a:extLst>
          </p:cNvPr>
          <p:cNvPicPr>
            <a:picLocks noChangeAspect="1"/>
          </p:cNvPicPr>
          <p:nvPr/>
        </p:nvPicPr>
        <p:blipFill>
          <a:blip r:embed="rId3"/>
          <a:stretch>
            <a:fillRect/>
          </a:stretch>
        </p:blipFill>
        <p:spPr>
          <a:xfrm>
            <a:off x="1441388" y="5364377"/>
            <a:ext cx="3712786" cy="1188823"/>
          </a:xfrm>
          <a:prstGeom prst="rect">
            <a:avLst/>
          </a:prstGeom>
        </p:spPr>
      </p:pic>
    </p:spTree>
    <p:extLst>
      <p:ext uri="{BB962C8B-B14F-4D97-AF65-F5344CB8AC3E}">
        <p14:creationId xmlns:p14="http://schemas.microsoft.com/office/powerpoint/2010/main" val="2836264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a:xfrm>
            <a:off x="528506" y="1143000"/>
            <a:ext cx="10972800" cy="5029200"/>
          </a:xfrm>
        </p:spPr>
        <p:txBody>
          <a:bodyPr>
            <a:normAutofit/>
          </a:bodyPr>
          <a:lstStyle/>
          <a:p>
            <a:r>
              <a:rPr lang="en-US" dirty="0"/>
              <a:t>Random forest and K-Nearest neighbor are two very good regression models for predicting model misfit.</a:t>
            </a:r>
          </a:p>
          <a:p>
            <a:r>
              <a:rPr lang="en-US" dirty="0"/>
              <a:t>Random forest variable importance feature was able to find the most important variables for the regression problems.</a:t>
            </a:r>
          </a:p>
          <a:p>
            <a:r>
              <a:rPr lang="en-US" dirty="0"/>
              <a:t>Random forest with hyperparameter tuning gives the most accurate model for this prediction in terms of the RMSE metric.</a:t>
            </a:r>
          </a:p>
          <a:p>
            <a:pPr marL="0" indent="0">
              <a:buNone/>
            </a:pPr>
            <a:endParaRPr lang="en-US" dirty="0"/>
          </a:p>
          <a:p>
            <a:pPr marL="457200" lvl="1" indent="0">
              <a:buNone/>
            </a:pPr>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512738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0972800" cy="762000"/>
          </a:xfrm>
        </p:spPr>
        <p:txBody>
          <a:bodyPr anchor="ctr">
            <a:normAutofit/>
          </a:bodyPr>
          <a:lstStyle/>
          <a:p>
            <a:r>
              <a:rPr lang="en-US" dirty="0"/>
              <a:t>Introduction – Problem Description</a:t>
            </a:r>
          </a:p>
        </p:txBody>
      </p:sp>
      <p:pic>
        <p:nvPicPr>
          <p:cNvPr id="7" name="Picture 6" descr="Diagram&#10;&#10;Description automatically generated">
            <a:extLst>
              <a:ext uri="{FF2B5EF4-FFF2-40B4-BE49-F238E27FC236}">
                <a16:creationId xmlns:a16="http://schemas.microsoft.com/office/drawing/2014/main" id="{99500D56-E23B-49C6-8C0C-BEE46745F357}"/>
              </a:ext>
            </a:extLst>
          </p:cNvPr>
          <p:cNvPicPr>
            <a:picLocks noChangeAspect="1"/>
          </p:cNvPicPr>
          <p:nvPr/>
        </p:nvPicPr>
        <p:blipFill>
          <a:blip r:embed="rId2"/>
          <a:stretch>
            <a:fillRect/>
          </a:stretch>
        </p:blipFill>
        <p:spPr>
          <a:xfrm>
            <a:off x="0" y="1424782"/>
            <a:ext cx="12192000" cy="3962400"/>
          </a:xfrm>
          <a:prstGeom prst="rect">
            <a:avLst/>
          </a:prstGeom>
          <a:noFill/>
        </p:spPr>
      </p:pic>
      <p:sp>
        <p:nvSpPr>
          <p:cNvPr id="8" name="TextBox 7">
            <a:extLst>
              <a:ext uri="{FF2B5EF4-FFF2-40B4-BE49-F238E27FC236}">
                <a16:creationId xmlns:a16="http://schemas.microsoft.com/office/drawing/2014/main" id="{30642F8F-BCF4-41E5-85D8-9446F976C0C9}"/>
              </a:ext>
            </a:extLst>
          </p:cNvPr>
          <p:cNvSpPr txBox="1"/>
          <p:nvPr/>
        </p:nvSpPr>
        <p:spPr>
          <a:xfrm>
            <a:off x="2816371" y="5680632"/>
            <a:ext cx="5746458" cy="369332"/>
          </a:xfrm>
          <a:prstGeom prst="rect">
            <a:avLst/>
          </a:prstGeom>
          <a:noFill/>
        </p:spPr>
        <p:txBody>
          <a:bodyPr wrap="square" rtlCol="0">
            <a:spAutoFit/>
          </a:bodyPr>
          <a:lstStyle/>
          <a:p>
            <a:pPr algn="ctr"/>
            <a:r>
              <a:rPr lang="en-US" i="1" dirty="0"/>
              <a:t>Figure 1: Problem Description</a:t>
            </a:r>
          </a:p>
        </p:txBody>
      </p:sp>
    </p:spTree>
    <p:extLst>
      <p:ext uri="{BB962C8B-B14F-4D97-AF65-F5344CB8AC3E}">
        <p14:creationId xmlns:p14="http://schemas.microsoft.com/office/powerpoint/2010/main" val="613821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 The Data Set</a:t>
            </a:r>
          </a:p>
        </p:txBody>
      </p:sp>
      <p:sp>
        <p:nvSpPr>
          <p:cNvPr id="3" name="Content Placeholder 2"/>
          <p:cNvSpPr>
            <a:spLocks noGrp="1"/>
          </p:cNvSpPr>
          <p:nvPr>
            <p:ph idx="1"/>
          </p:nvPr>
        </p:nvSpPr>
        <p:spPr>
          <a:xfrm>
            <a:off x="545284" y="1143000"/>
            <a:ext cx="11258026" cy="5029200"/>
          </a:xfrm>
        </p:spPr>
        <p:txBody>
          <a:bodyPr>
            <a:normAutofit fontScale="92500" lnSpcReduction="20000"/>
          </a:bodyPr>
          <a:lstStyle/>
          <a:p>
            <a:r>
              <a:rPr lang="en-US" dirty="0"/>
              <a:t>A dataset of 200,710 reservoir models collected by BP.</a:t>
            </a:r>
          </a:p>
          <a:p>
            <a:pPr lvl="1"/>
            <a:r>
              <a:rPr lang="en-US" dirty="0"/>
              <a:t>Data set contains 35 binary and continuous variables including:</a:t>
            </a:r>
          </a:p>
          <a:p>
            <a:pPr lvl="2"/>
            <a:r>
              <a:rPr lang="en-US" dirty="0"/>
              <a:t>Cumulative Production, </a:t>
            </a:r>
          </a:p>
          <a:p>
            <a:pPr lvl="2"/>
            <a:r>
              <a:rPr lang="en-US" dirty="0"/>
              <a:t>Facies Porosity, </a:t>
            </a:r>
          </a:p>
          <a:p>
            <a:pPr lvl="2"/>
            <a:r>
              <a:rPr lang="en-US" dirty="0"/>
              <a:t>Facies Permeability, </a:t>
            </a:r>
          </a:p>
          <a:p>
            <a:pPr lvl="2"/>
            <a:r>
              <a:rPr lang="en-US" dirty="0"/>
              <a:t>Flow Channel, </a:t>
            </a:r>
          </a:p>
          <a:p>
            <a:pPr lvl="2"/>
            <a:r>
              <a:rPr lang="en-US" dirty="0"/>
              <a:t>Net-to Gross ratio, </a:t>
            </a:r>
          </a:p>
          <a:p>
            <a:pPr lvl="2"/>
            <a:r>
              <a:rPr lang="en-US" dirty="0"/>
              <a:t>Fault Transmissibility, </a:t>
            </a:r>
          </a:p>
          <a:p>
            <a:pPr lvl="2"/>
            <a:r>
              <a:rPr lang="en-US" dirty="0"/>
              <a:t>Conductivity, </a:t>
            </a:r>
          </a:p>
          <a:p>
            <a:pPr lvl="2"/>
            <a:r>
              <a:rPr lang="en-US" dirty="0"/>
              <a:t>Gas Residual Saturation, </a:t>
            </a:r>
          </a:p>
          <a:p>
            <a:pPr lvl="2"/>
            <a:r>
              <a:rPr lang="en-US" dirty="0"/>
              <a:t>Oil Residual Saturation</a:t>
            </a:r>
          </a:p>
          <a:p>
            <a:pPr lvl="2"/>
            <a:r>
              <a:rPr lang="en-US" sz="2400" b="0" i="0" u="none" strike="noStrike" dirty="0">
                <a:solidFill>
                  <a:srgbClr val="000000"/>
                </a:solidFill>
                <a:effectLst/>
                <a:latin typeface="Calibri" panose="020F0502020204030204" pitchFamily="34" charset="0"/>
              </a:rPr>
              <a:t>Total misfit between actual production and model predicted production (</a:t>
            </a:r>
            <a:r>
              <a:rPr lang="en-US" sz="2400" b="0" i="1" u="none" strike="noStrike" dirty="0" err="1">
                <a:solidFill>
                  <a:srgbClr val="000000"/>
                </a:solidFill>
                <a:effectLst/>
                <a:latin typeface="Calibri" panose="020F0502020204030204" pitchFamily="34" charset="0"/>
              </a:rPr>
              <a:t>mq</a:t>
            </a:r>
            <a:r>
              <a:rPr lang="en-US" sz="2400" b="0" i="0" u="none" strike="noStrike" dirty="0">
                <a:solidFill>
                  <a:srgbClr val="000000"/>
                </a:solidFill>
                <a:effectLst/>
                <a:latin typeface="Calibri" panose="020F0502020204030204" pitchFamily="34" charset="0"/>
              </a:rPr>
              <a:t>)</a:t>
            </a:r>
          </a:p>
          <a:p>
            <a:pPr lvl="2"/>
            <a:r>
              <a:rPr lang="en-US" sz="2400" b="0" i="0" u="none" strike="noStrike" dirty="0">
                <a:solidFill>
                  <a:srgbClr val="000000"/>
                </a:solidFill>
                <a:effectLst/>
                <a:latin typeface="Calibri" panose="020F0502020204030204" pitchFamily="34" charset="0"/>
              </a:rPr>
              <a:t>Misfit between model predicted oil </a:t>
            </a:r>
            <a:r>
              <a:rPr lang="en-US" sz="2400" b="0" i="0" u="none" strike="noStrike" dirty="0" err="1">
                <a:solidFill>
                  <a:srgbClr val="000000"/>
                </a:solidFill>
                <a:effectLst/>
                <a:latin typeface="Calibri" panose="020F0502020204030204" pitchFamily="34" charset="0"/>
              </a:rPr>
              <a:t>produciton</a:t>
            </a:r>
            <a:r>
              <a:rPr lang="en-US" sz="2400" b="0" i="0" u="none" strike="noStrike" dirty="0">
                <a:solidFill>
                  <a:srgbClr val="000000"/>
                </a:solidFill>
                <a:effectLst/>
                <a:latin typeface="Calibri" panose="020F0502020204030204" pitchFamily="34" charset="0"/>
              </a:rPr>
              <a:t> and observed production (</a:t>
            </a:r>
            <a:r>
              <a:rPr lang="en-US" sz="2400" b="0" i="1" u="none" strike="noStrike" dirty="0" err="1">
                <a:solidFill>
                  <a:srgbClr val="000000"/>
                </a:solidFill>
                <a:effectLst/>
                <a:latin typeface="Calibri" panose="020F0502020204030204" pitchFamily="34" charset="0"/>
              </a:rPr>
              <a:t>mq.FIELD.FIELD.QOP</a:t>
            </a:r>
            <a:r>
              <a:rPr lang="en-US" sz="2400" b="0" i="0" u="none" strike="noStrike" dirty="0">
                <a:solidFill>
                  <a:srgbClr val="000000"/>
                </a:solidFill>
                <a:effectLst/>
                <a:latin typeface="Calibri" panose="020F0502020204030204" pitchFamily="34" charset="0"/>
              </a:rPr>
              <a:t>).</a:t>
            </a:r>
          </a:p>
          <a:p>
            <a:pPr lvl="2"/>
            <a:endParaRPr lang="en-US" dirty="0"/>
          </a:p>
          <a:p>
            <a:endParaRPr lang="en-US" dirty="0"/>
          </a:p>
        </p:txBody>
      </p:sp>
    </p:spTree>
    <p:extLst>
      <p:ext uri="{BB962C8B-B14F-4D97-AF65-F5344CB8AC3E}">
        <p14:creationId xmlns:p14="http://schemas.microsoft.com/office/powerpoint/2010/main" val="409033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 Scope of Project</a:t>
            </a:r>
          </a:p>
        </p:txBody>
      </p:sp>
      <p:sp>
        <p:nvSpPr>
          <p:cNvPr id="3" name="Content Placeholder 2"/>
          <p:cNvSpPr>
            <a:spLocks noGrp="1"/>
          </p:cNvSpPr>
          <p:nvPr>
            <p:ph idx="1"/>
          </p:nvPr>
        </p:nvSpPr>
        <p:spPr>
          <a:xfrm>
            <a:off x="545284" y="1143000"/>
            <a:ext cx="11258026" cy="5029200"/>
          </a:xfrm>
        </p:spPr>
        <p:txBody>
          <a:bodyPr>
            <a:normAutofit/>
          </a:bodyPr>
          <a:lstStyle/>
          <a:p>
            <a:r>
              <a:rPr lang="en-US" dirty="0"/>
              <a:t>The scope of the project is as follows:</a:t>
            </a:r>
          </a:p>
          <a:p>
            <a:pPr lvl="1"/>
            <a:r>
              <a:rPr lang="en-US" sz="2400" dirty="0">
                <a:latin typeface="Calibri" panose="020F0502020204030204" pitchFamily="34" charset="0"/>
              </a:rPr>
              <a:t>To build a regression model which uses columns input production and reservoir parameters to predict the Total misfit between actual production and model predicted production (</a:t>
            </a:r>
            <a:r>
              <a:rPr lang="en-US" sz="2400" dirty="0" err="1">
                <a:latin typeface="Calibri" panose="020F0502020204030204" pitchFamily="34" charset="0"/>
              </a:rPr>
              <a:t>mq</a:t>
            </a:r>
            <a:r>
              <a:rPr lang="en-US" sz="2400" dirty="0">
                <a:latin typeface="Calibri" panose="020F0502020204030204" pitchFamily="34" charset="0"/>
              </a:rPr>
              <a:t>)</a:t>
            </a:r>
          </a:p>
          <a:p>
            <a:pPr lvl="1"/>
            <a:r>
              <a:rPr lang="en-US" sz="2400" dirty="0">
                <a:latin typeface="Calibri" panose="020F0502020204030204" pitchFamily="34" charset="0"/>
              </a:rPr>
              <a:t>To build a regression model which uses columns input production and reservoir parameters to predict the misfit between model predicted oil </a:t>
            </a:r>
            <a:r>
              <a:rPr lang="en-US" sz="2400" dirty="0" err="1">
                <a:latin typeface="Calibri" panose="020F0502020204030204" pitchFamily="34" charset="0"/>
              </a:rPr>
              <a:t>produciton</a:t>
            </a:r>
            <a:r>
              <a:rPr lang="en-US" sz="2400" dirty="0">
                <a:latin typeface="Calibri" panose="020F0502020204030204" pitchFamily="34" charset="0"/>
              </a:rPr>
              <a:t> and observed oil production (</a:t>
            </a:r>
            <a:r>
              <a:rPr lang="en-US" sz="2400" dirty="0" err="1">
                <a:latin typeface="Calibri" panose="020F0502020204030204" pitchFamily="34" charset="0"/>
              </a:rPr>
              <a:t>mq.FIELD.FIELD.QOP</a:t>
            </a:r>
            <a:r>
              <a:rPr lang="en-US" sz="2400" dirty="0">
                <a:latin typeface="Calibri" panose="020F0502020204030204" pitchFamily="34" charset="0"/>
              </a:rPr>
              <a:t>).</a:t>
            </a:r>
          </a:p>
          <a:p>
            <a:pPr lvl="1"/>
            <a:r>
              <a:rPr lang="en-US" sz="2400" dirty="0">
                <a:effectLst/>
                <a:latin typeface="Calibri" panose="020F0502020204030204" pitchFamily="34" charset="0"/>
                <a:ea typeface="Times New Roman" panose="02020603050405020304" pitchFamily="18" charset="0"/>
              </a:rPr>
              <a:t>Use model 1 to determine what input is needed to get ‘</a:t>
            </a:r>
            <a:r>
              <a:rPr lang="en-US" sz="2400" dirty="0" err="1">
                <a:effectLst/>
                <a:latin typeface="Calibri" panose="020F0502020204030204" pitchFamily="34" charset="0"/>
                <a:ea typeface="Times New Roman" panose="02020603050405020304" pitchFamily="18" charset="0"/>
              </a:rPr>
              <a:t>mq</a:t>
            </a:r>
            <a:r>
              <a:rPr lang="en-US" sz="2400" dirty="0">
                <a:effectLst/>
                <a:latin typeface="Calibri" panose="020F0502020204030204" pitchFamily="34" charset="0"/>
                <a:ea typeface="Times New Roman" panose="02020603050405020304" pitchFamily="18" charset="0"/>
              </a:rPr>
              <a:t>’ to be zero.</a:t>
            </a:r>
            <a:endParaRPr lang="en-US" sz="2400" dirty="0">
              <a:latin typeface="Calibri" panose="020F0502020204030204" pitchFamily="34" charset="0"/>
              <a:ea typeface="Times New Roman" panose="02020603050405020304" pitchFamily="18" charset="0"/>
            </a:endParaRPr>
          </a:p>
          <a:p>
            <a:pPr lvl="1"/>
            <a:r>
              <a:rPr lang="en-US" sz="2400" dirty="0">
                <a:effectLst/>
                <a:latin typeface="Calibri" panose="020F0502020204030204" pitchFamily="34" charset="0"/>
                <a:ea typeface="Times New Roman" panose="02020603050405020304" pitchFamily="18" charset="0"/>
              </a:rPr>
              <a:t>Use model 2 to determine what input is needed to get ‘</a:t>
            </a:r>
            <a:r>
              <a:rPr lang="en-US" sz="2400" dirty="0" err="1">
                <a:effectLst/>
                <a:latin typeface="Calibri" panose="020F0502020204030204" pitchFamily="34" charset="0"/>
                <a:ea typeface="Times New Roman" panose="02020603050405020304" pitchFamily="18" charset="0"/>
              </a:rPr>
              <a:t>mq.field.field.QOP</a:t>
            </a:r>
            <a:r>
              <a:rPr lang="en-US" sz="2400" dirty="0">
                <a:effectLst/>
                <a:latin typeface="Calibri" panose="020F0502020204030204" pitchFamily="34" charset="0"/>
                <a:ea typeface="Times New Roman" panose="02020603050405020304" pitchFamily="18" charset="0"/>
              </a:rPr>
              <a:t>’ to be zero.</a:t>
            </a:r>
            <a:endParaRPr lang="en-US"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94642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Description of Workflow</a:t>
            </a:r>
          </a:p>
        </p:txBody>
      </p:sp>
      <p:sp>
        <p:nvSpPr>
          <p:cNvPr id="3" name="Content Placeholder 2"/>
          <p:cNvSpPr>
            <a:spLocks noGrp="1"/>
          </p:cNvSpPr>
          <p:nvPr>
            <p:ph idx="1"/>
          </p:nvPr>
        </p:nvSpPr>
        <p:spPr>
          <a:xfrm>
            <a:off x="545284" y="1143000"/>
            <a:ext cx="11258026" cy="5029200"/>
          </a:xfrm>
        </p:spPr>
        <p:txBody>
          <a:bodyPr>
            <a:normAutofit/>
          </a:bodyPr>
          <a:lstStyle/>
          <a:p>
            <a:r>
              <a:rPr lang="en-US" dirty="0"/>
              <a:t>Data Visualization</a:t>
            </a:r>
          </a:p>
          <a:p>
            <a:pPr lvl="1"/>
            <a:r>
              <a:rPr lang="en-US" dirty="0"/>
              <a:t>Matrix scatter plot</a:t>
            </a:r>
          </a:p>
          <a:p>
            <a:r>
              <a:rPr lang="en-US" dirty="0"/>
              <a:t>Data preprocessing</a:t>
            </a:r>
          </a:p>
          <a:p>
            <a:pPr lvl="1"/>
            <a:r>
              <a:rPr lang="en-US" dirty="0"/>
              <a:t>No outliers</a:t>
            </a:r>
          </a:p>
          <a:p>
            <a:pPr lvl="1"/>
            <a:r>
              <a:rPr lang="en-US" dirty="0"/>
              <a:t>Using Random forest variable importance feature to reduce the number of variables and select only the important ones for the regression</a:t>
            </a:r>
          </a:p>
          <a:p>
            <a:pPr lvl="2"/>
            <a:r>
              <a:rPr lang="en-US" dirty="0"/>
              <a:t>Only input data was scaled</a:t>
            </a:r>
          </a:p>
          <a:p>
            <a:pPr marL="457200" lvl="1" indent="0">
              <a:buNone/>
            </a:pPr>
            <a:endParaRPr lang="en-US" dirty="0"/>
          </a:p>
          <a:p>
            <a:pPr lvl="1"/>
            <a:endParaRPr lang="en-US" dirty="0"/>
          </a:p>
          <a:p>
            <a:endParaRPr lang="en-US" dirty="0"/>
          </a:p>
        </p:txBody>
      </p:sp>
    </p:spTree>
    <p:extLst>
      <p:ext uri="{BB962C8B-B14F-4D97-AF65-F5344CB8AC3E}">
        <p14:creationId xmlns:p14="http://schemas.microsoft.com/office/powerpoint/2010/main" val="3194653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Description of Workflow</a:t>
            </a:r>
          </a:p>
        </p:txBody>
      </p:sp>
      <p:sp>
        <p:nvSpPr>
          <p:cNvPr id="3" name="Content Placeholder 2"/>
          <p:cNvSpPr>
            <a:spLocks noGrp="1"/>
          </p:cNvSpPr>
          <p:nvPr>
            <p:ph idx="1"/>
          </p:nvPr>
        </p:nvSpPr>
        <p:spPr>
          <a:xfrm>
            <a:off x="545283" y="1143000"/>
            <a:ext cx="11467751" cy="5029200"/>
          </a:xfrm>
        </p:spPr>
        <p:txBody>
          <a:bodyPr>
            <a:normAutofit fontScale="77500" lnSpcReduction="20000"/>
          </a:bodyPr>
          <a:lstStyle/>
          <a:p>
            <a:r>
              <a:rPr lang="en-US" dirty="0"/>
              <a:t>Supervised learning</a:t>
            </a:r>
          </a:p>
          <a:p>
            <a:pPr lvl="1"/>
            <a:r>
              <a:rPr lang="en-US" dirty="0"/>
              <a:t>Regression Problem:</a:t>
            </a:r>
          </a:p>
          <a:p>
            <a:pPr lvl="2"/>
            <a:r>
              <a:rPr lang="en-US" dirty="0"/>
              <a:t>Model 1 uses ‘CWP’, ‘CWI’, ‘COP’, ‘CGP’, ‘COW.1’ and ’CW.1’ as Input variables to predict ‘</a:t>
            </a:r>
            <a:r>
              <a:rPr lang="en-US" dirty="0" err="1"/>
              <a:t>mq</a:t>
            </a:r>
            <a:r>
              <a:rPr lang="en-US" dirty="0"/>
              <a:t>’</a:t>
            </a:r>
          </a:p>
          <a:p>
            <a:pPr lvl="2"/>
            <a:r>
              <a:rPr lang="en-US" dirty="0"/>
              <a:t>Model 2 uses ‘CWP’, ‘COP’, and ‘PERM.1’ as Input variables to predict ‘</a:t>
            </a:r>
            <a:r>
              <a:rPr lang="en-US" dirty="0" err="1"/>
              <a:t>mq.FIELD.FIELD.QOP</a:t>
            </a:r>
            <a:r>
              <a:rPr lang="en-US" dirty="0"/>
              <a:t>’</a:t>
            </a:r>
          </a:p>
          <a:p>
            <a:pPr lvl="1"/>
            <a:r>
              <a:rPr lang="en-US" dirty="0"/>
              <a:t>Algorithms Used:</a:t>
            </a:r>
          </a:p>
          <a:p>
            <a:pPr lvl="2"/>
            <a:r>
              <a:rPr lang="en-US" dirty="0"/>
              <a:t>Random forest with random hyperparameters</a:t>
            </a:r>
          </a:p>
          <a:p>
            <a:pPr lvl="2"/>
            <a:r>
              <a:rPr lang="en-US" dirty="0"/>
              <a:t>Random forest regression with hyperparameter tuning</a:t>
            </a:r>
          </a:p>
          <a:p>
            <a:pPr lvl="2"/>
            <a:r>
              <a:rPr lang="en-US" dirty="0"/>
              <a:t>K-Nearest Neighbors regression</a:t>
            </a:r>
          </a:p>
          <a:p>
            <a:pPr lvl="2"/>
            <a:r>
              <a:rPr lang="en-US" dirty="0"/>
              <a:t>Support Vector Machine for regression</a:t>
            </a:r>
          </a:p>
          <a:p>
            <a:endParaRPr lang="en-US" dirty="0"/>
          </a:p>
          <a:p>
            <a:r>
              <a:rPr lang="en-US" dirty="0"/>
              <a:t>Prediction of input data that will provide zero(0) ‘</a:t>
            </a:r>
            <a:r>
              <a:rPr lang="en-US" dirty="0" err="1"/>
              <a:t>mq</a:t>
            </a:r>
            <a:r>
              <a:rPr lang="en-US" dirty="0"/>
              <a:t>’ and ‘</a:t>
            </a:r>
            <a:r>
              <a:rPr lang="en-US" dirty="0" err="1"/>
              <a:t>mq.FIELD.FIELD.QOP</a:t>
            </a:r>
            <a:r>
              <a:rPr lang="en-US" dirty="0"/>
              <a:t>’</a:t>
            </a:r>
          </a:p>
          <a:p>
            <a:pPr lvl="1"/>
            <a:r>
              <a:rPr lang="en-US" dirty="0"/>
              <a:t>Reverse fit model on test data and predicting outcome</a:t>
            </a:r>
          </a:p>
          <a:p>
            <a:pPr lvl="1"/>
            <a:r>
              <a:rPr lang="en-US" dirty="0"/>
              <a:t>Use of inverse scaler.</a:t>
            </a:r>
          </a:p>
          <a:p>
            <a:pPr lvl="1"/>
            <a:endParaRPr lang="en-US" dirty="0"/>
          </a:p>
          <a:p>
            <a:r>
              <a:rPr lang="en-US" dirty="0"/>
              <a:t>Comparison of outcome using fewer features to outcome using all features.</a:t>
            </a:r>
          </a:p>
          <a:p>
            <a:pPr marL="457200" lvl="1" indent="0">
              <a:buNone/>
            </a:pPr>
            <a:endParaRPr lang="en-US" dirty="0"/>
          </a:p>
          <a:p>
            <a:pPr lvl="1"/>
            <a:endParaRPr lang="en-US" dirty="0"/>
          </a:p>
          <a:p>
            <a:endParaRPr lang="en-US" dirty="0"/>
          </a:p>
        </p:txBody>
      </p:sp>
    </p:spTree>
    <p:extLst>
      <p:ext uri="{BB962C8B-B14F-4D97-AF65-F5344CB8AC3E}">
        <p14:creationId xmlns:p14="http://schemas.microsoft.com/office/powerpoint/2010/main" val="1219718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Pre-Processing</a:t>
            </a:r>
          </a:p>
        </p:txBody>
      </p:sp>
      <p:sp>
        <p:nvSpPr>
          <p:cNvPr id="3" name="Content Placeholder 2"/>
          <p:cNvSpPr>
            <a:spLocks noGrp="1"/>
          </p:cNvSpPr>
          <p:nvPr>
            <p:ph idx="1"/>
          </p:nvPr>
        </p:nvSpPr>
        <p:spPr>
          <a:xfrm>
            <a:off x="545284" y="1143000"/>
            <a:ext cx="10972800" cy="5029200"/>
          </a:xfrm>
        </p:spPr>
        <p:txBody>
          <a:bodyPr>
            <a:normAutofit/>
          </a:bodyPr>
          <a:lstStyle/>
          <a:p>
            <a:r>
              <a:rPr lang="en-US" dirty="0"/>
              <a:t>No outliers in data set</a:t>
            </a:r>
          </a:p>
          <a:p>
            <a:r>
              <a:rPr lang="en-US" dirty="0"/>
              <a:t>Scaling</a:t>
            </a:r>
          </a:p>
          <a:p>
            <a:pPr lvl="1"/>
            <a:r>
              <a:rPr lang="en-US" dirty="0"/>
              <a:t>The min-max scaler was used for the entire project. </a:t>
            </a:r>
          </a:p>
          <a:p>
            <a:pPr lvl="1"/>
            <a:r>
              <a:rPr lang="en-US" dirty="0"/>
              <a:t>Binary data was left unscaled because they are either 0 or 1 and using min max scaler will give the exact same results.</a:t>
            </a:r>
          </a:p>
        </p:txBody>
      </p:sp>
    </p:spTree>
    <p:extLst>
      <p:ext uri="{BB962C8B-B14F-4D97-AF65-F5344CB8AC3E}">
        <p14:creationId xmlns:p14="http://schemas.microsoft.com/office/powerpoint/2010/main" val="1819968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Pre-Processing</a:t>
            </a:r>
          </a:p>
        </p:txBody>
      </p:sp>
      <p:sp>
        <p:nvSpPr>
          <p:cNvPr id="3" name="Content Placeholder 2"/>
          <p:cNvSpPr>
            <a:spLocks noGrp="1"/>
          </p:cNvSpPr>
          <p:nvPr>
            <p:ph idx="1"/>
          </p:nvPr>
        </p:nvSpPr>
        <p:spPr>
          <a:xfrm>
            <a:off x="394282" y="762000"/>
            <a:ext cx="11594518" cy="5029200"/>
          </a:xfrm>
        </p:spPr>
        <p:txBody>
          <a:bodyPr>
            <a:normAutofit/>
          </a:bodyPr>
          <a:lstStyle/>
          <a:p>
            <a:r>
              <a:rPr lang="en-US" sz="2400" dirty="0"/>
              <a:t>Dimensionality reduction</a:t>
            </a:r>
          </a:p>
          <a:p>
            <a:pPr lvl="1"/>
            <a:r>
              <a:rPr lang="en-US" sz="2000" dirty="0"/>
              <a:t>Used random forest’s variable importance feature to show what variables contribute the most to the regression of the data set.</a:t>
            </a:r>
          </a:p>
          <a:p>
            <a:pPr lvl="1"/>
            <a:r>
              <a:rPr lang="en-US" sz="2000" dirty="0"/>
              <a:t>Found that CWP, CWI, COP, CGP, COW.1 and CW.1 offered the most contribution to the regression for ‘</a:t>
            </a:r>
            <a:r>
              <a:rPr lang="en-US" sz="2000" dirty="0" err="1"/>
              <a:t>mq</a:t>
            </a:r>
            <a:r>
              <a:rPr lang="en-US" sz="2000" dirty="0"/>
              <a:t>’.</a:t>
            </a:r>
          </a:p>
          <a:p>
            <a:pPr lvl="1"/>
            <a:r>
              <a:rPr lang="en-US" sz="2000" dirty="0"/>
              <a:t>COP, CWP and PERM.1 contributed most to the regression for ‘</a:t>
            </a:r>
            <a:r>
              <a:rPr lang="en-US" sz="2000" dirty="0" err="1"/>
              <a:t>mq.FIELD.FIELD.QOP</a:t>
            </a:r>
            <a:r>
              <a:rPr lang="en-US" sz="2000" dirty="0"/>
              <a:t>’.</a:t>
            </a:r>
          </a:p>
          <a:p>
            <a:pPr lvl="1"/>
            <a:r>
              <a:rPr lang="en-US" sz="2000" dirty="0"/>
              <a:t>Carried this out for the two outputs to be predicted (‘</a:t>
            </a:r>
            <a:r>
              <a:rPr lang="en-US" sz="2000" dirty="0" err="1"/>
              <a:t>mq</a:t>
            </a:r>
            <a:r>
              <a:rPr lang="en-US" sz="2000" dirty="0"/>
              <a:t>’ and ‘</a:t>
            </a:r>
            <a:r>
              <a:rPr lang="en-US" sz="2000" dirty="0" err="1"/>
              <a:t>mq.FIELD.FIELD.QOP</a:t>
            </a:r>
            <a:r>
              <a:rPr lang="en-US" sz="2000" dirty="0"/>
              <a:t>’).</a:t>
            </a:r>
          </a:p>
        </p:txBody>
      </p:sp>
      <p:pic>
        <p:nvPicPr>
          <p:cNvPr id="4" name="Picture 3">
            <a:extLst>
              <a:ext uri="{FF2B5EF4-FFF2-40B4-BE49-F238E27FC236}">
                <a16:creationId xmlns:a16="http://schemas.microsoft.com/office/drawing/2014/main" id="{8873C9DF-79B4-4F83-9FEE-C4C7AD8A43F9}"/>
              </a:ext>
            </a:extLst>
          </p:cNvPr>
          <p:cNvPicPr>
            <a:picLocks noChangeAspect="1"/>
          </p:cNvPicPr>
          <p:nvPr/>
        </p:nvPicPr>
        <p:blipFill>
          <a:blip r:embed="rId2"/>
          <a:stretch>
            <a:fillRect/>
          </a:stretch>
        </p:blipFill>
        <p:spPr>
          <a:xfrm>
            <a:off x="772136" y="3355595"/>
            <a:ext cx="4596817" cy="2811870"/>
          </a:xfrm>
          <a:prstGeom prst="rect">
            <a:avLst/>
          </a:prstGeom>
        </p:spPr>
      </p:pic>
      <p:pic>
        <p:nvPicPr>
          <p:cNvPr id="6" name="Picture 5">
            <a:extLst>
              <a:ext uri="{FF2B5EF4-FFF2-40B4-BE49-F238E27FC236}">
                <a16:creationId xmlns:a16="http://schemas.microsoft.com/office/drawing/2014/main" id="{2C898B30-8495-4F55-ADB7-6F89249B558E}"/>
              </a:ext>
            </a:extLst>
          </p:cNvPr>
          <p:cNvPicPr>
            <a:picLocks noChangeAspect="1"/>
          </p:cNvPicPr>
          <p:nvPr/>
        </p:nvPicPr>
        <p:blipFill>
          <a:blip r:embed="rId3"/>
          <a:stretch>
            <a:fillRect/>
          </a:stretch>
        </p:blipFill>
        <p:spPr>
          <a:xfrm>
            <a:off x="6451485" y="3355595"/>
            <a:ext cx="5125322" cy="2811869"/>
          </a:xfrm>
          <a:prstGeom prst="rect">
            <a:avLst/>
          </a:prstGeom>
        </p:spPr>
      </p:pic>
      <p:sp>
        <p:nvSpPr>
          <p:cNvPr id="7" name="TextBox 6">
            <a:extLst>
              <a:ext uri="{FF2B5EF4-FFF2-40B4-BE49-F238E27FC236}">
                <a16:creationId xmlns:a16="http://schemas.microsoft.com/office/drawing/2014/main" id="{CD457498-45E5-4B2C-A677-4EC212FEBB58}"/>
              </a:ext>
            </a:extLst>
          </p:cNvPr>
          <p:cNvSpPr txBox="1"/>
          <p:nvPr/>
        </p:nvSpPr>
        <p:spPr>
          <a:xfrm>
            <a:off x="599989" y="6167465"/>
            <a:ext cx="5746458" cy="369332"/>
          </a:xfrm>
          <a:prstGeom prst="rect">
            <a:avLst/>
          </a:prstGeom>
          <a:noFill/>
        </p:spPr>
        <p:txBody>
          <a:bodyPr wrap="square" rtlCol="0">
            <a:spAutoFit/>
          </a:bodyPr>
          <a:lstStyle/>
          <a:p>
            <a:pPr algn="ctr"/>
            <a:r>
              <a:rPr lang="en-US" i="1" dirty="0"/>
              <a:t>Figure 2: Feature Importance for </a:t>
            </a:r>
            <a:r>
              <a:rPr lang="en-US" i="1" dirty="0" err="1"/>
              <a:t>mq</a:t>
            </a:r>
            <a:endParaRPr lang="en-US" i="1" dirty="0"/>
          </a:p>
        </p:txBody>
      </p:sp>
      <p:sp>
        <p:nvSpPr>
          <p:cNvPr id="8" name="TextBox 7">
            <a:extLst>
              <a:ext uri="{FF2B5EF4-FFF2-40B4-BE49-F238E27FC236}">
                <a16:creationId xmlns:a16="http://schemas.microsoft.com/office/drawing/2014/main" id="{2BE7B4E0-2BD7-41E9-9486-441CBFC8C0B4}"/>
              </a:ext>
            </a:extLst>
          </p:cNvPr>
          <p:cNvSpPr txBox="1"/>
          <p:nvPr/>
        </p:nvSpPr>
        <p:spPr>
          <a:xfrm>
            <a:off x="6518594" y="6167465"/>
            <a:ext cx="5746458" cy="369332"/>
          </a:xfrm>
          <a:prstGeom prst="rect">
            <a:avLst/>
          </a:prstGeom>
          <a:noFill/>
        </p:spPr>
        <p:txBody>
          <a:bodyPr wrap="square" rtlCol="0">
            <a:spAutoFit/>
          </a:bodyPr>
          <a:lstStyle/>
          <a:p>
            <a:pPr algn="ctr"/>
            <a:r>
              <a:rPr lang="en-US" i="1" dirty="0"/>
              <a:t>Figure 3: Feature Importance for </a:t>
            </a:r>
            <a:r>
              <a:rPr lang="en-US" i="1" dirty="0" err="1"/>
              <a:t>mq.FIELD.FIELD.QOP</a:t>
            </a:r>
            <a:endParaRPr lang="en-US" i="1" dirty="0"/>
          </a:p>
        </p:txBody>
      </p:sp>
    </p:spTree>
    <p:extLst>
      <p:ext uri="{BB962C8B-B14F-4D97-AF65-F5344CB8AC3E}">
        <p14:creationId xmlns:p14="http://schemas.microsoft.com/office/powerpoint/2010/main" val="2340308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6151</TotalTime>
  <Words>1207</Words>
  <Application>Microsoft Office PowerPoint</Application>
  <PresentationFormat>Widescreen</PresentationFormat>
  <Paragraphs>186</Paragraphs>
  <Slides>22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22</vt:i4>
      </vt:variant>
    </vt:vector>
  </HeadingPairs>
  <TitlesOfParts>
    <vt:vector size="27" baseType="lpstr">
      <vt:lpstr>Arial</vt:lpstr>
      <vt:lpstr>Calibri</vt:lpstr>
      <vt:lpstr>Calibri Light</vt:lpstr>
      <vt:lpstr>Office Theme</vt:lpstr>
      <vt:lpstr>1_Office Theme</vt:lpstr>
      <vt:lpstr>Predicting Reservoir Simulation Model Misfits for More Accurate Simulation and Forecast Results - A Regression Problem </vt:lpstr>
      <vt:lpstr>Introduction – Problem Description</vt:lpstr>
      <vt:lpstr>Introduction – Problem Description</vt:lpstr>
      <vt:lpstr>Introduction - The Data Set</vt:lpstr>
      <vt:lpstr>Introduction – Scope of Project</vt:lpstr>
      <vt:lpstr>Description of Workflow</vt:lpstr>
      <vt:lpstr>Description of Workflow</vt:lpstr>
      <vt:lpstr>Data Pre-Processing</vt:lpstr>
      <vt:lpstr>Data Pre-Processing</vt:lpstr>
      <vt:lpstr>Supervised Learning – Regression for ‘mq’.</vt:lpstr>
      <vt:lpstr>Supervised Learning – Regression for ‘mq’.</vt:lpstr>
      <vt:lpstr>Supervised Learning – Regression for ‘mq’.</vt:lpstr>
      <vt:lpstr>Supervised Learning – Regression for ‘mq’.</vt:lpstr>
      <vt:lpstr>Supervised Learning – Regression for ‘mq’.</vt:lpstr>
      <vt:lpstr>Supervised Learning – Regression for ‘mq.FIELD.FIELD.QOP’.</vt:lpstr>
      <vt:lpstr>Supervised Learning – Regression for ‘mq.FIELD.FIELD.QOP’.</vt:lpstr>
      <vt:lpstr>Supervised Learning – Regression for ‘mq.FIELD.FIELD.QOP’.</vt:lpstr>
      <vt:lpstr>Supervised Learning – Regression for ‘mq.FIELD.FIELD.QOP’.</vt:lpstr>
      <vt:lpstr>Supervised Learning – Regression for ‘mq.FIELD.FIELD.QOP’.</vt:lpstr>
      <vt:lpstr>Supervised Learning</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 Paper Number Authors</dc:title>
  <dc:creator>Deepak Devegowda</dc:creator>
  <cp:lastModifiedBy>Hamzat, Ayomide</cp:lastModifiedBy>
  <cp:revision>85</cp:revision>
  <dcterms:created xsi:type="dcterms:W3CDTF">2020-01-23T16:11:30Z</dcterms:created>
  <dcterms:modified xsi:type="dcterms:W3CDTF">2021-08-30T16:26:01Z</dcterms:modified>
</cp:coreProperties>
</file>