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“Type a quote here.”</a:t>
            </a:r>
          </a:p>
        </p:txBody>
      </p:sp>
      <p:sp>
        <p:nvSpPr>
          <p:cNvPr id="95"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Attractor…"/>
          <p:cNvSpPr txBox="1"/>
          <p:nvPr/>
        </p:nvSpPr>
        <p:spPr>
          <a:xfrm>
            <a:off x="4175556" y="-19050"/>
            <a:ext cx="4653688" cy="105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Attractor</a:t>
            </a:r>
          </a:p>
          <a:p>
            <a:pPr>
              <a:defRPr sz="2400"/>
            </a:pPr>
            <a:r>
              <a:t>What will draw clients to this site?</a:t>
            </a:r>
          </a:p>
        </p:txBody>
      </p:sp>
      <p:sp>
        <p:nvSpPr>
          <p:cNvPr id="120" name="Arrow"/>
          <p:cNvSpPr/>
          <p:nvPr/>
        </p:nvSpPr>
        <p:spPr>
          <a:xfrm flipH="1" rot="19055328">
            <a:off x="3640167" y="2169516"/>
            <a:ext cx="2805568" cy="234094"/>
          </a:xfrm>
          <a:prstGeom prst="rightArrow">
            <a:avLst>
              <a:gd name="adj1" fmla="val 32000"/>
              <a:gd name="adj2" fmla="val 347212"/>
            </a:avLst>
          </a:prstGeom>
          <a:gradFill>
            <a:gsLst>
              <a:gs pos="0">
                <a:schemeClr val="accent1"/>
              </a:gs>
              <a:gs pos="100000">
                <a:schemeClr val="accent1">
                  <a:hueOff val="321133"/>
                  <a:satOff val="-12043"/>
                  <a:lumOff val="-7113"/>
                </a:schemeClr>
              </a:gs>
            </a:gsLst>
            <a:lin ang="14516995"/>
          </a:gradFill>
          <a:ln w="12700">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21" name="Arrow"/>
          <p:cNvSpPr/>
          <p:nvPr/>
        </p:nvSpPr>
        <p:spPr>
          <a:xfrm flipH="1" rot="13539750">
            <a:off x="5951567" y="2168778"/>
            <a:ext cx="2805568" cy="234094"/>
          </a:xfrm>
          <a:prstGeom prst="rightArrow">
            <a:avLst>
              <a:gd name="adj1" fmla="val 32000"/>
              <a:gd name="adj2" fmla="val 347212"/>
            </a:avLst>
          </a:prstGeom>
          <a:gradFill>
            <a:gsLst>
              <a:gs pos="0">
                <a:schemeClr val="accent1"/>
              </a:gs>
              <a:gs pos="100000">
                <a:schemeClr val="accent1">
                  <a:hueOff val="321133"/>
                  <a:satOff val="-12043"/>
                  <a:lumOff val="-7113"/>
                </a:schemeClr>
              </a:gs>
            </a:gsLst>
            <a:lin ang="14516995"/>
          </a:gradFill>
          <a:ln w="12700">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22" name="General Program - Release from Anxiety / Depression"/>
          <p:cNvSpPr/>
          <p:nvPr/>
        </p:nvSpPr>
        <p:spPr>
          <a:xfrm>
            <a:off x="1419869" y="3289300"/>
            <a:ext cx="2771131" cy="1389261"/>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200">
                <a:effectLst>
                  <a:outerShdw sx="100000" sy="100000" kx="0" ky="0" algn="b" rotWithShape="0" blurRad="25400" dist="23998" dir="2700000">
                    <a:srgbClr val="000000">
                      <a:alpha val="31034"/>
                    </a:srgbClr>
                  </a:outerShdw>
                </a:effectLst>
              </a:defRPr>
            </a:lvl1pPr>
          </a:lstStyle>
          <a:p>
            <a:pPr/>
            <a:r>
              <a:t>General Program - Release from Anxiety / Depression</a:t>
            </a:r>
          </a:p>
        </p:txBody>
      </p:sp>
      <p:sp>
        <p:nvSpPr>
          <p:cNvPr id="123" name="Phase 1: Exercise, meditation, short lessons"/>
          <p:cNvSpPr/>
          <p:nvPr/>
        </p:nvSpPr>
        <p:spPr>
          <a:xfrm>
            <a:off x="1419869" y="5051425"/>
            <a:ext cx="2771131" cy="1270000"/>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effectLst>
                  <a:outerShdw sx="100000" sy="100000" kx="0" ky="0" algn="b" rotWithShape="0" blurRad="25400" dist="23998" dir="2700000">
                    <a:srgbClr val="000000">
                      <a:alpha val="31034"/>
                    </a:srgbClr>
                  </a:outerShdw>
                </a:effectLst>
              </a:defRPr>
            </a:lvl1pPr>
          </a:lstStyle>
          <a:p>
            <a:pPr/>
            <a:r>
              <a:t>Phase 1: Exercise, meditation, short lessons </a:t>
            </a:r>
          </a:p>
        </p:txBody>
      </p:sp>
      <p:sp>
        <p:nvSpPr>
          <p:cNvPr id="124" name="Phase 2: Exercise, meditation, deeper lessons"/>
          <p:cNvSpPr/>
          <p:nvPr/>
        </p:nvSpPr>
        <p:spPr>
          <a:xfrm>
            <a:off x="1419869" y="6813550"/>
            <a:ext cx="2771131" cy="1270000"/>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effectLst>
                  <a:outerShdw sx="100000" sy="100000" kx="0" ky="0" algn="b" rotWithShape="0" blurRad="25400" dist="23998" dir="2700000">
                    <a:srgbClr val="000000">
                      <a:alpha val="31034"/>
                    </a:srgbClr>
                  </a:outerShdw>
                </a:effectLst>
              </a:defRPr>
            </a:lvl1pPr>
          </a:lstStyle>
          <a:p>
            <a:pPr/>
            <a:r>
              <a:t>Phase 2: Exercise, meditation, deeper lessons</a:t>
            </a:r>
          </a:p>
        </p:txBody>
      </p:sp>
      <p:sp>
        <p:nvSpPr>
          <p:cNvPr id="127" name="Connection Line"/>
          <p:cNvSpPr/>
          <p:nvPr/>
        </p:nvSpPr>
        <p:spPr>
          <a:xfrm>
            <a:off x="3980391" y="5165113"/>
            <a:ext cx="4421486" cy="31332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6429" y="11241"/>
                  <a:pt x="9229" y="18441"/>
                  <a:pt x="0" y="21600"/>
                </a:cubicBezTo>
              </a:path>
            </a:pathLst>
          </a:custGeom>
          <a:ln w="25400">
            <a:solidFill>
              <a:srgbClr val="FFFFFF"/>
            </a:solidFill>
            <a:miter lim="400000"/>
          </a:ln>
        </p:spPr>
        <p:txBody>
          <a:bodyPr/>
          <a:lstStyle/>
          <a:p>
            <a:pPr/>
          </a:p>
        </p:txBody>
      </p:sp>
      <p:sp>
        <p:nvSpPr>
          <p:cNvPr id="126" name="Specific Concerns"/>
          <p:cNvSpPr/>
          <p:nvPr/>
        </p:nvSpPr>
        <p:spPr>
          <a:xfrm>
            <a:off x="7325369" y="3416300"/>
            <a:ext cx="2771131" cy="1389261"/>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200">
                <a:effectLst>
                  <a:outerShdw sx="100000" sy="100000" kx="0" ky="0" algn="b" rotWithShape="0" blurRad="25400" dist="23998" dir="2700000">
                    <a:srgbClr val="000000">
                      <a:alpha val="31034"/>
                    </a:srgbClr>
                  </a:outerShdw>
                </a:effectLst>
              </a:defRPr>
            </a:lvl1pPr>
          </a:lstStyle>
          <a:p>
            <a:pPr/>
            <a:r>
              <a:t>Specific Concerns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5 minute tutorial on factors that perpetuate a power struggle…"/>
          <p:cNvSpPr/>
          <p:nvPr/>
        </p:nvSpPr>
        <p:spPr>
          <a:xfrm>
            <a:off x="1229717" y="2774577"/>
            <a:ext cx="10723166" cy="4204446"/>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r>
              <a:t>5 minute tutorial on factors that perpetuate a power struggle</a:t>
            </a:r>
          </a:p>
          <a:p>
            <a:pPr>
              <a:defRPr sz="2400">
                <a:effectLst>
                  <a:outerShdw sx="100000" sy="100000" kx="0" ky="0" algn="b" rotWithShape="0" blurRad="25400" dist="23998" dir="2700000">
                    <a:srgbClr val="000000">
                      <a:alpha val="31034"/>
                    </a:srgbClr>
                  </a:outerShdw>
                </a:effectLst>
              </a:defRPr>
            </a:pPr>
            <a:r>
              <a:t>(Need to be right, rejection of own discomfort</a:t>
            </a:r>
          </a:p>
          <a:p>
            <a:pPr>
              <a:defRPr sz="2400">
                <a:effectLst>
                  <a:outerShdw sx="100000" sy="100000" kx="0" ky="0" algn="b" rotWithShape="0" blurRad="25400" dist="23998" dir="2700000">
                    <a:srgbClr val="000000">
                      <a:alpha val="31034"/>
                    </a:srgbClr>
                  </a:outerShdw>
                </a:effectLst>
              </a:defRPr>
            </a:pPr>
            <a:r>
              <a:t>Competition with partner, etc)</a:t>
            </a:r>
          </a:p>
        </p:txBody>
      </p:sp>
      <p:sp>
        <p:nvSpPr>
          <p:cNvPr id="164" name="If after client does process, they still maintain power struggle or anger at partner, they will be directed to this tutorial, and then will be directed to more panels on need to be right, rejection of own inner discomfort, etc)"/>
          <p:cNvSpPr txBox="1"/>
          <p:nvPr/>
        </p:nvSpPr>
        <p:spPr>
          <a:xfrm>
            <a:off x="61366" y="7245350"/>
            <a:ext cx="12882068" cy="120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If after client does process, they still maintain power struggle or anger at partner, they will be directed to this tutorial, and then will be directed to more panels on need to be right, rejection of own inner discomfort, etc)</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Discomforts Chart…"/>
          <p:cNvSpPr/>
          <p:nvPr/>
        </p:nvSpPr>
        <p:spPr>
          <a:xfrm>
            <a:off x="3413497" y="1147365"/>
            <a:ext cx="6177806" cy="5975351"/>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p>
            <a:pPr indent="165600" defTabSz="457200">
              <a:lnSpc>
                <a:spcPct val="150000"/>
              </a:lnSpc>
              <a:defRPr b="1" i="1" sz="1200" u="sng">
                <a:solidFill>
                  <a:srgbClr val="DCDEE0"/>
                </a:solidFill>
                <a:latin typeface="Georgia"/>
                <a:ea typeface="Georgia"/>
                <a:cs typeface="Georgia"/>
                <a:sym typeface="Georgia"/>
              </a:defRPr>
            </a:pPr>
            <a:r>
              <a:t>Discomforts Chart</a:t>
            </a:r>
          </a:p>
          <a:p>
            <a:pPr indent="165600" defTabSz="457200">
              <a:lnSpc>
                <a:spcPct val="150000"/>
              </a:lnSpc>
              <a:defRPr b="1" i="1" sz="1200" u="sng">
                <a:solidFill>
                  <a:srgbClr val="DCDEE0"/>
                </a:solidFill>
                <a:latin typeface="Georgia"/>
                <a:ea typeface="Georgia"/>
                <a:cs typeface="Georgia"/>
                <a:sym typeface="Georgia"/>
              </a:defRPr>
            </a:pPr>
            <a:endParaRPr b="0"/>
          </a:p>
          <a:p>
            <a:pPr indent="165600" algn="l" defTabSz="203200">
              <a:lnSpc>
                <a:spcPct val="150000"/>
              </a:lnSpc>
              <a:tabLst>
                <a:tab pos="1422400" algn="l"/>
                <a:tab pos="2679700" algn="l"/>
                <a:tab pos="4114800" algn="l"/>
              </a:tabLst>
              <a:defRPr sz="1200">
                <a:solidFill>
                  <a:srgbClr val="DCDEE0"/>
                </a:solidFill>
                <a:uFill>
                  <a:solidFill>
                    <a:srgbClr val="000000"/>
                  </a:solidFill>
                </a:uFill>
                <a:latin typeface="Georgia"/>
                <a:ea typeface="Georgia"/>
                <a:cs typeface="Georgia"/>
                <a:sym typeface="Georgia"/>
              </a:defRPr>
            </a:pPr>
            <a:r>
              <a:t>Anxious	Sad    	Angry                       	Betrayed</a:t>
            </a:r>
          </a:p>
          <a:p>
            <a:pPr indent="165600" algn="l" defTabSz="203200">
              <a:lnSpc>
                <a:spcPct val="150000"/>
              </a:lnSpc>
              <a:tabLst>
                <a:tab pos="1422400" algn="l"/>
                <a:tab pos="2679700" algn="l"/>
                <a:tab pos="4114800" algn="l"/>
              </a:tabLst>
              <a:defRPr sz="1200">
                <a:solidFill>
                  <a:srgbClr val="DCDEE0"/>
                </a:solidFill>
                <a:uFill>
                  <a:solidFill>
                    <a:srgbClr val="000000"/>
                  </a:solidFill>
                </a:uFill>
                <a:latin typeface="Georgia"/>
                <a:ea typeface="Georgia"/>
                <a:cs typeface="Georgia"/>
                <a:sym typeface="Georgia"/>
              </a:defRPr>
            </a:pPr>
            <a:r>
              <a:t>Unworthy 	</a:t>
            </a:r>
            <a:r>
              <a:rPr b="1"/>
              <a:t>Lost</a:t>
            </a:r>
            <a:r>
              <a:t>                 	Abandoned	</a:t>
            </a:r>
            <a:r>
              <a:rPr b="1"/>
              <a:t>Lonely</a:t>
            </a:r>
          </a:p>
          <a:p>
            <a:pPr indent="165600" algn="l" defTabSz="203200">
              <a:lnSpc>
                <a:spcPct val="150000"/>
              </a:lnSpc>
              <a:tabLst>
                <a:tab pos="1422400" algn="l"/>
                <a:tab pos="2679700" algn="l"/>
                <a:tab pos="4114800" algn="l"/>
              </a:tabLst>
              <a:defRPr sz="1200">
                <a:solidFill>
                  <a:srgbClr val="DCDEE0"/>
                </a:solidFill>
                <a:uFill>
                  <a:solidFill>
                    <a:srgbClr val="000000"/>
                  </a:solidFill>
                </a:uFill>
                <a:latin typeface="Georgia"/>
                <a:ea typeface="Georgia"/>
                <a:cs typeface="Georgia"/>
                <a:sym typeface="Georgia"/>
              </a:defRPr>
            </a:pPr>
            <a:r>
              <a:rPr b="1"/>
              <a:t>Heartbroken</a:t>
            </a:r>
            <a:r>
              <a:t>	</a:t>
            </a:r>
            <a:r>
              <a:rPr b="1"/>
              <a:t>Jealous</a:t>
            </a:r>
            <a:r>
              <a:t>            	Unloved                 	</a:t>
            </a:r>
            <a:r>
              <a:rPr b="1"/>
              <a:t>Hopeless</a:t>
            </a:r>
            <a:r>
              <a:t>                               </a:t>
            </a:r>
          </a:p>
          <a:p>
            <a:pPr indent="165600" algn="l" defTabSz="203200">
              <a:lnSpc>
                <a:spcPct val="150000"/>
              </a:lnSpc>
              <a:tabLst>
                <a:tab pos="1422400" algn="l"/>
                <a:tab pos="2679700" algn="l"/>
                <a:tab pos="4114800" algn="l"/>
              </a:tabLst>
              <a:defRPr sz="1200">
                <a:solidFill>
                  <a:srgbClr val="DCDEE0"/>
                </a:solidFill>
                <a:uFill>
                  <a:solidFill>
                    <a:srgbClr val="000000"/>
                  </a:solidFill>
                </a:uFill>
                <a:latin typeface="Georgia"/>
                <a:ea typeface="Georgia"/>
                <a:cs typeface="Georgia"/>
                <a:sym typeface="Georgia"/>
              </a:defRPr>
            </a:pPr>
            <a:r>
              <a:t>Unappreciated	</a:t>
            </a:r>
            <a:r>
              <a:rPr b="1"/>
              <a:t>Helpless</a:t>
            </a:r>
            <a:r>
              <a:t>	Misunderstood	Useless</a:t>
            </a:r>
          </a:p>
          <a:p>
            <a:pPr indent="165600" algn="l" defTabSz="203200">
              <a:lnSpc>
                <a:spcPct val="150000"/>
              </a:lnSpc>
              <a:tabLst>
                <a:tab pos="1422400" algn="l"/>
                <a:tab pos="2679700" algn="l"/>
                <a:tab pos="4114800" algn="l"/>
              </a:tabLst>
              <a:defRPr sz="1200">
                <a:solidFill>
                  <a:srgbClr val="DCDEE0"/>
                </a:solidFill>
                <a:uFill>
                  <a:solidFill>
                    <a:srgbClr val="000000"/>
                  </a:solidFill>
                </a:uFill>
                <a:latin typeface="Georgia"/>
                <a:ea typeface="Georgia"/>
                <a:cs typeface="Georgia"/>
                <a:sym typeface="Georgia"/>
              </a:defRPr>
            </a:pPr>
            <a:r>
              <a:rPr b="1"/>
              <a:t>Valueless</a:t>
            </a:r>
            <a:r>
              <a:t>	</a:t>
            </a:r>
            <a:r>
              <a:rPr b="1"/>
              <a:t>Futility</a:t>
            </a:r>
            <a:r>
              <a:t>	Inadequate              	</a:t>
            </a:r>
            <a:r>
              <a:rPr b="1"/>
              <a:t>Despairing</a:t>
            </a:r>
          </a:p>
          <a:p>
            <a:pPr indent="165600" algn="l" defTabSz="203200">
              <a:lnSpc>
                <a:spcPct val="150000"/>
              </a:lnSpc>
              <a:tabLst>
                <a:tab pos="1422400" algn="l"/>
                <a:tab pos="2679700" algn="l"/>
                <a:tab pos="4114800" algn="l"/>
              </a:tabLst>
              <a:defRPr sz="1200">
                <a:solidFill>
                  <a:srgbClr val="DCDEE0"/>
                </a:solidFill>
                <a:uFill>
                  <a:solidFill>
                    <a:srgbClr val="000000"/>
                  </a:solidFill>
                </a:uFill>
                <a:latin typeface="Georgia"/>
                <a:ea typeface="Georgia"/>
                <a:cs typeface="Georgia"/>
                <a:sym typeface="Georgia"/>
              </a:defRPr>
            </a:pPr>
            <a:r>
              <a:rPr b="1"/>
              <a:t>Desolate</a:t>
            </a:r>
            <a:r>
              <a:t>             	Impatient	Frustrated	Guilty		</a:t>
            </a:r>
          </a:p>
          <a:p>
            <a:pPr indent="165600" algn="l" defTabSz="203200">
              <a:lnSpc>
                <a:spcPct val="150000"/>
              </a:lnSpc>
              <a:tabLst>
                <a:tab pos="1422400" algn="l"/>
                <a:tab pos="2679700" algn="l"/>
                <a:tab pos="4114800" algn="l"/>
              </a:tabLst>
              <a:defRPr sz="1200">
                <a:solidFill>
                  <a:srgbClr val="DCDEE0"/>
                </a:solidFill>
                <a:uFill>
                  <a:solidFill>
                    <a:srgbClr val="000000"/>
                  </a:solidFill>
                </a:uFill>
                <a:latin typeface="Georgia"/>
                <a:ea typeface="Georgia"/>
                <a:cs typeface="Georgia"/>
                <a:sym typeface="Georgia"/>
              </a:defRPr>
            </a:pPr>
            <a:r>
              <a:t>Disappointed	Bitter	Irritated	Insignificant</a:t>
            </a:r>
          </a:p>
          <a:p>
            <a:pPr indent="165600" algn="l" defTabSz="203200">
              <a:lnSpc>
                <a:spcPct val="150000"/>
              </a:lnSpc>
              <a:tabLst>
                <a:tab pos="1422400" algn="l"/>
                <a:tab pos="2679700" algn="l"/>
                <a:tab pos="4114800" algn="l"/>
              </a:tabLst>
              <a:defRPr sz="1200">
                <a:solidFill>
                  <a:srgbClr val="DCDEE0"/>
                </a:solidFill>
                <a:uFill>
                  <a:solidFill>
                    <a:srgbClr val="000000"/>
                  </a:solidFill>
                </a:uFill>
                <a:latin typeface="Georgia"/>
                <a:ea typeface="Georgia"/>
                <a:cs typeface="Georgia"/>
                <a:sym typeface="Georgia"/>
              </a:defRPr>
            </a:pPr>
            <a:r>
              <a:t>Unimportant	Mistreated	Inadequate	Humiliated		</a:t>
            </a:r>
          </a:p>
          <a:p>
            <a:pPr indent="165600" algn="l" defTabSz="203200">
              <a:lnSpc>
                <a:spcPct val="150000"/>
              </a:lnSpc>
              <a:tabLst>
                <a:tab pos="1422400" algn="l"/>
                <a:tab pos="2679700" algn="l"/>
                <a:tab pos="4114800" algn="l"/>
              </a:tabLst>
              <a:defRPr sz="1200">
                <a:solidFill>
                  <a:srgbClr val="DCDEE0"/>
                </a:solidFill>
                <a:uFill>
                  <a:solidFill>
                    <a:srgbClr val="000000"/>
                  </a:solidFill>
                </a:uFill>
                <a:latin typeface="Georgia"/>
                <a:ea typeface="Georgia"/>
                <a:cs typeface="Georgia"/>
                <a:sym typeface="Georgia"/>
              </a:defRPr>
            </a:pPr>
            <a:r>
              <a:t>Ashamed        	Needy    	Embarrassed           	</a:t>
            </a:r>
            <a:r>
              <a:rPr b="1"/>
              <a:t>Powerless</a:t>
            </a:r>
          </a:p>
          <a:p>
            <a:pPr indent="165600" algn="l" defTabSz="203200">
              <a:lnSpc>
                <a:spcPct val="150000"/>
              </a:lnSpc>
              <a:tabLst>
                <a:tab pos="1422400" algn="l"/>
                <a:tab pos="2679700" algn="l"/>
                <a:tab pos="4114800" algn="l"/>
              </a:tabLst>
              <a:defRPr sz="1200">
                <a:solidFill>
                  <a:srgbClr val="DCDEE0"/>
                </a:solidFill>
                <a:uFill>
                  <a:solidFill>
                    <a:srgbClr val="000000"/>
                  </a:solidFill>
                </a:uFill>
                <a:latin typeface="Georgia"/>
                <a:ea typeface="Georgia"/>
                <a:cs typeface="Georgia"/>
                <a:sym typeface="Georgia"/>
              </a:defRPr>
            </a:pPr>
            <a:r>
              <a:t>Defensive	</a:t>
            </a:r>
            <a:r>
              <a:rPr b="1"/>
              <a:t>Desperate</a:t>
            </a:r>
            <a:r>
              <a:t>	Doubtful	Uncertain			        </a:t>
            </a:r>
          </a:p>
          <a:p>
            <a:pPr indent="165600" algn="l" defTabSz="203200">
              <a:lnSpc>
                <a:spcPct val="150000"/>
              </a:lnSpc>
              <a:tabLst>
                <a:tab pos="1422400" algn="l"/>
                <a:tab pos="2679700" algn="l"/>
                <a:tab pos="4114800" algn="l"/>
              </a:tabLst>
              <a:defRPr sz="1200">
                <a:solidFill>
                  <a:srgbClr val="DCDEE0"/>
                </a:solidFill>
                <a:uFill>
                  <a:solidFill>
                    <a:srgbClr val="000000"/>
                  </a:solidFill>
                </a:uFill>
                <a:latin typeface="Georgia"/>
                <a:ea typeface="Georgia"/>
                <a:cs typeface="Georgia"/>
                <a:sym typeface="Georgia"/>
              </a:defRPr>
            </a:pPr>
            <a:r>
              <a:rPr b="1"/>
              <a:t>In</a:t>
            </a:r>
            <a:r>
              <a:t> </a:t>
            </a:r>
            <a:r>
              <a:rPr b="1"/>
              <a:t>Rage</a:t>
            </a:r>
            <a:r>
              <a:t>                  </a:t>
            </a:r>
            <a:r>
              <a:rPr b="1"/>
              <a:t>Hatred</a:t>
            </a:r>
            <a:r>
              <a:t>    	Suffocated	</a:t>
            </a:r>
            <a:r>
              <a:rPr b="1"/>
              <a:t>Empty</a:t>
            </a:r>
            <a:r>
              <a:t>	</a:t>
            </a:r>
            <a:endParaRPr b="1"/>
          </a:p>
          <a:p>
            <a:pPr indent="165600" algn="l" defTabSz="203200">
              <a:lnSpc>
                <a:spcPct val="150000"/>
              </a:lnSpc>
              <a:tabLst>
                <a:tab pos="1422400" algn="l"/>
                <a:tab pos="2679700" algn="l"/>
                <a:tab pos="4114800" algn="l"/>
              </a:tabLst>
              <a:defRPr sz="1200">
                <a:solidFill>
                  <a:srgbClr val="DCDEE0"/>
                </a:solidFill>
                <a:uFill>
                  <a:solidFill>
                    <a:srgbClr val="000000"/>
                  </a:solidFill>
                </a:uFill>
                <a:latin typeface="Georgia"/>
                <a:ea typeface="Georgia"/>
                <a:cs typeface="Georgia"/>
                <a:sym typeface="Georgia"/>
              </a:defRPr>
            </a:pPr>
            <a:r>
              <a:rPr b="1"/>
              <a:t>Terrified</a:t>
            </a:r>
            <a:r>
              <a:t>	</a:t>
            </a:r>
            <a:r>
              <a:rPr b="1"/>
              <a:t>Alone</a:t>
            </a:r>
            <a:r>
              <a:t>	</a:t>
            </a:r>
            <a:r>
              <a:rPr b="1"/>
              <a:t>Nothingness</a:t>
            </a:r>
            <a:r>
              <a:t>         	</a:t>
            </a:r>
            <a:r>
              <a:rPr b="1"/>
              <a:t>Meaninglessness</a:t>
            </a:r>
            <a:endParaRPr b="1"/>
          </a:p>
          <a:p>
            <a:pPr indent="165600" algn="l" defTabSz="203200">
              <a:lnSpc>
                <a:spcPct val="150000"/>
              </a:lnSpc>
              <a:tabLst>
                <a:tab pos="1422400" algn="l"/>
                <a:tab pos="2679700" algn="l"/>
                <a:tab pos="4114800" algn="l"/>
              </a:tabLst>
              <a:defRPr sz="1200">
                <a:solidFill>
                  <a:srgbClr val="DCDEE0"/>
                </a:solidFill>
                <a:uFill>
                  <a:solidFill>
                    <a:srgbClr val="000000"/>
                  </a:solidFill>
                </a:uFill>
                <a:latin typeface="Georgia"/>
                <a:ea typeface="Georgia"/>
                <a:cs typeface="Georgia"/>
                <a:sym typeface="Georgia"/>
              </a:defRPr>
            </a:pPr>
            <a:r>
              <a:t>Discouraged	Despondent</a:t>
            </a:r>
          </a:p>
        </p:txBody>
      </p:sp>
      <p:sp>
        <p:nvSpPr>
          <p:cNvPr id="167" name="This chart will be used to help the client identify key feelings in order to help them do process"/>
          <p:cNvSpPr txBox="1"/>
          <p:nvPr/>
        </p:nvSpPr>
        <p:spPr>
          <a:xfrm>
            <a:off x="95656" y="7435849"/>
            <a:ext cx="1281348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This chart will be used to help the client identify key feelings in order to help them do process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pecific Concerns"/>
          <p:cNvSpPr/>
          <p:nvPr/>
        </p:nvSpPr>
        <p:spPr>
          <a:xfrm>
            <a:off x="5116834" y="457200"/>
            <a:ext cx="2771132" cy="1389261"/>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200">
                <a:effectLst>
                  <a:outerShdw sx="100000" sy="100000" kx="0" ky="0" algn="b" rotWithShape="0" blurRad="25400" dist="23998" dir="2700000">
                    <a:srgbClr val="000000">
                      <a:alpha val="31034"/>
                    </a:srgbClr>
                  </a:outerShdw>
                </a:effectLst>
              </a:defRPr>
            </a:lvl1pPr>
          </a:lstStyle>
          <a:p>
            <a:pPr/>
            <a:r>
              <a:t>Specific Concerns</a:t>
            </a:r>
          </a:p>
        </p:txBody>
      </p:sp>
      <p:sp>
        <p:nvSpPr>
          <p:cNvPr id="130" name="Intimate Relationship"/>
          <p:cNvSpPr/>
          <p:nvPr/>
        </p:nvSpPr>
        <p:spPr>
          <a:xfrm>
            <a:off x="1016000" y="3441700"/>
            <a:ext cx="1270000" cy="1270000"/>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effectLst>
                  <a:outerShdw sx="100000" sy="100000" kx="0" ky="0" algn="b" rotWithShape="0" blurRad="25400" dist="23998" dir="2700000">
                    <a:srgbClr val="000000">
                      <a:alpha val="31034"/>
                    </a:srgbClr>
                  </a:outerShdw>
                </a:effectLst>
              </a:defRPr>
            </a:lvl1pPr>
          </a:lstStyle>
          <a:p>
            <a:pPr/>
            <a:r>
              <a:t>Intimate Relationship</a:t>
            </a:r>
          </a:p>
        </p:txBody>
      </p:sp>
      <p:sp>
        <p:nvSpPr>
          <p:cNvPr id="131" name="Health"/>
          <p:cNvSpPr/>
          <p:nvPr/>
        </p:nvSpPr>
        <p:spPr>
          <a:xfrm>
            <a:off x="4102100" y="5118100"/>
            <a:ext cx="1270000" cy="1270000"/>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effectLst>
                  <a:outerShdw sx="100000" sy="100000" kx="0" ky="0" algn="b" rotWithShape="0" blurRad="25400" dist="23998" dir="2700000">
                    <a:srgbClr val="000000">
                      <a:alpha val="31034"/>
                    </a:srgbClr>
                  </a:outerShdw>
                </a:effectLst>
              </a:defRPr>
            </a:lvl1pPr>
          </a:lstStyle>
          <a:p>
            <a:pPr/>
            <a:r>
              <a:t>Health</a:t>
            </a:r>
          </a:p>
        </p:txBody>
      </p:sp>
      <p:sp>
        <p:nvSpPr>
          <p:cNvPr id="132" name="Spiritual Growth"/>
          <p:cNvSpPr/>
          <p:nvPr/>
        </p:nvSpPr>
        <p:spPr>
          <a:xfrm>
            <a:off x="6718300" y="5118100"/>
            <a:ext cx="1270000" cy="1270000"/>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effectLst>
                  <a:outerShdw sx="100000" sy="100000" kx="0" ky="0" algn="b" rotWithShape="0" blurRad="25400" dist="23998" dir="2700000">
                    <a:srgbClr val="000000">
                      <a:alpha val="31034"/>
                    </a:srgbClr>
                  </a:outerShdw>
                </a:effectLst>
              </a:defRPr>
            </a:lvl1pPr>
          </a:lstStyle>
          <a:p>
            <a:pPr/>
            <a:r>
              <a:t>Spiritual Growth</a:t>
            </a:r>
          </a:p>
        </p:txBody>
      </p:sp>
      <p:sp>
        <p:nvSpPr>
          <p:cNvPr id="133" name="Self-Image, Self-Concept"/>
          <p:cNvSpPr/>
          <p:nvPr/>
        </p:nvSpPr>
        <p:spPr>
          <a:xfrm>
            <a:off x="9461500" y="5118100"/>
            <a:ext cx="1270000" cy="1270000"/>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000">
                <a:effectLst>
                  <a:outerShdw sx="100000" sy="100000" kx="0" ky="0" algn="b" rotWithShape="0" blurRad="25400" dist="23998" dir="2700000">
                    <a:srgbClr val="000000">
                      <a:alpha val="31034"/>
                    </a:srgbClr>
                  </a:outerShdw>
                </a:effectLst>
              </a:defRPr>
            </a:lvl1pPr>
          </a:lstStyle>
          <a:p>
            <a:pPr/>
            <a:r>
              <a:t>Self-Image, Self-Concept</a:t>
            </a:r>
          </a:p>
        </p:txBody>
      </p:sp>
      <p:sp>
        <p:nvSpPr>
          <p:cNvPr id="134" name="Work"/>
          <p:cNvSpPr/>
          <p:nvPr/>
        </p:nvSpPr>
        <p:spPr>
          <a:xfrm>
            <a:off x="1016000" y="5118100"/>
            <a:ext cx="1270000" cy="1270000"/>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effectLst>
                  <a:outerShdw sx="100000" sy="100000" kx="0" ky="0" algn="b" rotWithShape="0" blurRad="25400" dist="23998" dir="2700000">
                    <a:srgbClr val="000000">
                      <a:alpha val="31034"/>
                    </a:srgbClr>
                  </a:outerShdw>
                </a:effectLst>
              </a:defRPr>
            </a:lvl1pPr>
          </a:lstStyle>
          <a:p>
            <a:pPr/>
            <a:r>
              <a:t>Work</a:t>
            </a:r>
          </a:p>
        </p:txBody>
      </p:sp>
      <p:sp>
        <p:nvSpPr>
          <p:cNvPr id="135" name="Money"/>
          <p:cNvSpPr/>
          <p:nvPr/>
        </p:nvSpPr>
        <p:spPr>
          <a:xfrm>
            <a:off x="9461500" y="3441700"/>
            <a:ext cx="1270000" cy="1270000"/>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effectLst>
                  <a:outerShdw sx="100000" sy="100000" kx="0" ky="0" algn="b" rotWithShape="0" blurRad="25400" dist="23998" dir="2700000">
                    <a:srgbClr val="000000">
                      <a:alpha val="31034"/>
                    </a:srgbClr>
                  </a:outerShdw>
                </a:effectLst>
              </a:defRPr>
            </a:lvl1pPr>
          </a:lstStyle>
          <a:p>
            <a:pPr/>
            <a:r>
              <a:t>Money</a:t>
            </a:r>
          </a:p>
        </p:txBody>
      </p:sp>
      <p:sp>
        <p:nvSpPr>
          <p:cNvPr id="136" name="Parents / Siblings"/>
          <p:cNvSpPr/>
          <p:nvPr/>
        </p:nvSpPr>
        <p:spPr>
          <a:xfrm>
            <a:off x="6718300" y="3441700"/>
            <a:ext cx="1270000" cy="1270000"/>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effectLst>
                  <a:outerShdw sx="100000" sy="100000" kx="0" ky="0" algn="b" rotWithShape="0" blurRad="25400" dist="23998" dir="2700000">
                    <a:srgbClr val="000000">
                      <a:alpha val="31034"/>
                    </a:srgbClr>
                  </a:outerShdw>
                </a:effectLst>
              </a:defRPr>
            </a:lvl1pPr>
          </a:lstStyle>
          <a:p>
            <a:pPr/>
            <a:r>
              <a:t>Parents / Siblings </a:t>
            </a:r>
          </a:p>
        </p:txBody>
      </p:sp>
      <p:sp>
        <p:nvSpPr>
          <p:cNvPr id="137" name="Children"/>
          <p:cNvSpPr/>
          <p:nvPr/>
        </p:nvSpPr>
        <p:spPr>
          <a:xfrm>
            <a:off x="4102100" y="3441700"/>
            <a:ext cx="1270000" cy="1270000"/>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effectLst>
                  <a:outerShdw sx="100000" sy="100000" kx="0" ky="0" algn="b" rotWithShape="0" blurRad="25400" dist="23998" dir="2700000">
                    <a:srgbClr val="000000">
                      <a:alpha val="31034"/>
                    </a:srgbClr>
                  </a:outerShdw>
                </a:effectLst>
              </a:defRPr>
            </a:lvl1pPr>
          </a:lstStyle>
          <a:p>
            <a:pPr/>
            <a:r>
              <a:t>Children</a:t>
            </a:r>
          </a:p>
        </p:txBody>
      </p:sp>
      <p:sp>
        <p:nvSpPr>
          <p:cNvPr id="138" name="For each box, indicate your level of satisfaction on a scale of 1 to 10,…"/>
          <p:cNvSpPr txBox="1"/>
          <p:nvPr/>
        </p:nvSpPr>
        <p:spPr>
          <a:xfrm>
            <a:off x="1045387" y="1981200"/>
            <a:ext cx="10914025" cy="105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sz="2400"/>
              <a:t>For each box, indicate your level of satisfaction on a scale of 1 to 10,</a:t>
            </a:r>
            <a:endParaRPr sz="2400"/>
          </a:p>
          <a:p>
            <a:pPr/>
            <a:r>
              <a:rPr sz="2400"/>
              <a:t>with 10 indicating extremely satisfied and 1 indicating completely dissatisfied  </a:t>
            </a:r>
            <a:r>
              <a:t> </a:t>
            </a:r>
          </a:p>
        </p:txBody>
      </p:sp>
      <p:sp>
        <p:nvSpPr>
          <p:cNvPr id="139" name="From your evaluation, you can now click the “go to”…"/>
          <p:cNvSpPr txBox="1"/>
          <p:nvPr/>
        </p:nvSpPr>
        <p:spPr>
          <a:xfrm>
            <a:off x="114681" y="7023099"/>
            <a:ext cx="12775439" cy="139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From your evaluation, you can now click the “go to”</a:t>
            </a:r>
          </a:p>
          <a:p>
            <a:pPr>
              <a:defRPr sz="2800"/>
            </a:pPr>
            <a:r>
              <a:t>button in the box you indicated the greatest </a:t>
            </a:r>
          </a:p>
          <a:p>
            <a:pPr>
              <a:defRPr sz="2800"/>
            </a:pPr>
            <a:r>
              <a:t>dissatisfaction, and begin your journey toward greater fulfilment and happiness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Area of specific concern"/>
          <p:cNvSpPr/>
          <p:nvPr/>
        </p:nvSpPr>
        <p:spPr>
          <a:xfrm>
            <a:off x="4375050" y="1193800"/>
            <a:ext cx="4254700" cy="1270000"/>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effectLst>
                  <a:outerShdw sx="100000" sy="100000" kx="0" ky="0" algn="b" rotWithShape="0" blurRad="25400" dist="23998" dir="2700000">
                    <a:srgbClr val="000000">
                      <a:alpha val="31034"/>
                    </a:srgbClr>
                  </a:outerShdw>
                </a:effectLst>
              </a:defRPr>
            </a:lvl1pPr>
          </a:lstStyle>
          <a:p>
            <a:pPr/>
            <a:r>
              <a:t>Area of specific concern</a:t>
            </a:r>
          </a:p>
        </p:txBody>
      </p:sp>
      <p:sp>
        <p:nvSpPr>
          <p:cNvPr id="142" name="Each area has a series of questions for which…"/>
          <p:cNvSpPr txBox="1"/>
          <p:nvPr/>
        </p:nvSpPr>
        <p:spPr>
          <a:xfrm>
            <a:off x="1487258" y="3251200"/>
            <a:ext cx="10030284" cy="127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Each area has a series of questions for which</a:t>
            </a:r>
          </a:p>
          <a:p>
            <a:pPr/>
            <a:r>
              <a:t>there are four possible answers</a:t>
            </a:r>
          </a:p>
        </p:txBody>
      </p:sp>
      <p:sp>
        <p:nvSpPr>
          <p:cNvPr id="143" name="Example: (Client chose Intimate Relationship)…"/>
          <p:cNvSpPr/>
          <p:nvPr/>
        </p:nvSpPr>
        <p:spPr>
          <a:xfrm>
            <a:off x="2602110" y="5067300"/>
            <a:ext cx="7800580" cy="3490814"/>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r>
              <a:t>Example: </a:t>
            </a:r>
            <a:r>
              <a:rPr sz="2000"/>
              <a:t>(Client chose Intimate Relationship)</a:t>
            </a:r>
            <a:endParaRPr sz="2000"/>
          </a:p>
          <a:p>
            <a:pPr algn="l">
              <a:defRPr sz="2400">
                <a:effectLst>
                  <a:outerShdw sx="100000" sy="100000" kx="0" ky="0" algn="b" rotWithShape="0" blurRad="25400" dist="23998" dir="2700000">
                    <a:srgbClr val="000000">
                      <a:alpha val="31034"/>
                    </a:srgbClr>
                  </a:outerShdw>
                </a:effectLst>
              </a:defRPr>
            </a:pPr>
            <a:r>
              <a:t>Which stage would you say your relationship is in?</a:t>
            </a:r>
          </a:p>
          <a:p>
            <a:pPr marL="330200" indent="-330200" algn="l">
              <a:buSzPct val="100000"/>
              <a:buAutoNum type="arabicPeriod" startAt="1"/>
              <a:defRPr sz="2400">
                <a:effectLst>
                  <a:outerShdw sx="100000" sy="100000" kx="0" ky="0" algn="b" rotWithShape="0" blurRad="25400" dist="23998" dir="2700000">
                    <a:srgbClr val="000000">
                      <a:alpha val="31034"/>
                    </a:srgbClr>
                  </a:outerShdw>
                </a:effectLst>
              </a:defRPr>
            </a:pPr>
            <a:r>
              <a:rPr>
                <a:solidFill>
                  <a:schemeClr val="accent5">
                    <a:hueOff val="100859"/>
                    <a:satOff val="-13629"/>
                    <a:lumOff val="23879"/>
                  </a:schemeClr>
                </a:solidFill>
              </a:rPr>
              <a:t>Romance</a:t>
            </a:r>
            <a:r>
              <a:t> </a:t>
            </a:r>
            <a:r>
              <a:rPr sz="2000"/>
              <a:t>(Just starting new relationship, excited, optimistic)</a:t>
            </a:r>
          </a:p>
          <a:p>
            <a:pPr marL="330200" indent="-330200" algn="l">
              <a:buSzPct val="100000"/>
              <a:buAutoNum type="arabicPeriod" startAt="1"/>
              <a:defRPr sz="2400">
                <a:effectLst>
                  <a:outerShdw sx="100000" sy="100000" kx="0" ky="0" algn="b" rotWithShape="0" blurRad="25400" dist="23998" dir="2700000">
                    <a:srgbClr val="000000">
                      <a:alpha val="31034"/>
                    </a:srgbClr>
                  </a:outerShdw>
                </a:effectLst>
              </a:defRPr>
            </a:pPr>
            <a:r>
              <a:rPr>
                <a:solidFill>
                  <a:schemeClr val="accent5">
                    <a:hueOff val="100859"/>
                    <a:satOff val="-13629"/>
                    <a:lumOff val="23879"/>
                  </a:schemeClr>
                </a:solidFill>
              </a:rPr>
              <a:t>Disappointment </a:t>
            </a:r>
            <a:r>
              <a:rPr sz="2000"/>
              <a:t>(Your expectations are not being met)</a:t>
            </a:r>
            <a:r>
              <a:t> </a:t>
            </a:r>
          </a:p>
          <a:p>
            <a:pPr marL="330200" indent="-330200" algn="l">
              <a:buSzPct val="100000"/>
              <a:buAutoNum type="arabicPeriod" startAt="1"/>
              <a:defRPr sz="2400">
                <a:effectLst>
                  <a:outerShdw sx="100000" sy="100000" kx="0" ky="0" algn="b" rotWithShape="0" blurRad="25400" dist="23998" dir="2700000">
                    <a:srgbClr val="000000">
                      <a:alpha val="31034"/>
                    </a:srgbClr>
                  </a:outerShdw>
                </a:effectLst>
              </a:defRPr>
            </a:pPr>
            <a:r>
              <a:rPr>
                <a:solidFill>
                  <a:schemeClr val="accent5">
                    <a:hueOff val="100859"/>
                    <a:satOff val="-13629"/>
                    <a:lumOff val="23879"/>
                  </a:schemeClr>
                </a:solidFill>
              </a:rPr>
              <a:t>Power Struggle</a:t>
            </a:r>
            <a:r>
              <a:t> </a:t>
            </a:r>
            <a:r>
              <a:rPr sz="2000"/>
              <a:t>(conflicts turn into fights, attacking or withdrawing from each other)</a:t>
            </a:r>
          </a:p>
          <a:p>
            <a:pPr marL="330200" indent="-330200" algn="l">
              <a:buSzPct val="100000"/>
              <a:buAutoNum type="arabicPeriod" startAt="1"/>
              <a:defRPr sz="2400">
                <a:effectLst>
                  <a:outerShdw sx="100000" sy="100000" kx="0" ky="0" algn="b" rotWithShape="0" blurRad="25400" dist="23998" dir="2700000">
                    <a:srgbClr val="000000">
                      <a:alpha val="31034"/>
                    </a:srgbClr>
                  </a:outerShdw>
                </a:effectLst>
              </a:defRPr>
            </a:pPr>
            <a:r>
              <a:rPr>
                <a:solidFill>
                  <a:schemeClr val="accent5">
                    <a:hueOff val="100859"/>
                    <a:satOff val="-13629"/>
                    <a:lumOff val="23879"/>
                  </a:schemeClr>
                </a:solidFill>
              </a:rPr>
              <a:t>Hitting the wall </a:t>
            </a:r>
            <a:r>
              <a:rPr sz="2000"/>
              <a:t>(deadness, boredom, drifting apart)</a:t>
            </a:r>
          </a:p>
          <a:p>
            <a:pPr algn="l">
              <a:buClr>
                <a:srgbClr val="FFFFFF"/>
              </a:buClr>
              <a:defRPr sz="2400">
                <a:effectLst>
                  <a:outerShdw sx="100000" sy="100000" kx="0" ky="0" algn="b" rotWithShape="0" blurRad="25400" dist="23998" dir="2700000">
                    <a:srgbClr val="000000">
                      <a:alpha val="31034"/>
                    </a:srgbClr>
                  </a:outerShdw>
                </a:effectLst>
              </a:defRPr>
            </a:pPr>
            <a:r>
              <a:t>(Click her for tutorial, with more in-depth descriptions of each stage) [tutorials in animation]</a:t>
            </a:r>
          </a:p>
        </p:txBody>
      </p:sp>
      <p:sp>
        <p:nvSpPr>
          <p:cNvPr id="144" name="For this example client chooses #3"/>
          <p:cNvSpPr txBox="1"/>
          <p:nvPr/>
        </p:nvSpPr>
        <p:spPr>
          <a:xfrm>
            <a:off x="2703411" y="8686799"/>
            <a:ext cx="7597979"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For this example client chooses #3</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This power struggle began because of :…"/>
          <p:cNvSpPr/>
          <p:nvPr/>
        </p:nvSpPr>
        <p:spPr>
          <a:xfrm>
            <a:off x="1635273" y="2327299"/>
            <a:ext cx="9734254" cy="5099002"/>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r>
              <a:t>This power struggle began because of :</a:t>
            </a:r>
          </a:p>
          <a:p>
            <a:pPr marL="433136" indent="-433136" algn="l">
              <a:buSzPct val="100000"/>
              <a:buAutoNum type="arabicPeriod" startAt="1"/>
              <a:defRPr sz="2400">
                <a:effectLst>
                  <a:outerShdw sx="100000" sy="100000" kx="0" ky="0" algn="b" rotWithShape="0" blurRad="25400" dist="23998" dir="2700000">
                    <a:srgbClr val="000000">
                      <a:alpha val="31034"/>
                    </a:srgbClr>
                  </a:outerShdw>
                </a:effectLst>
              </a:defRPr>
            </a:pPr>
            <a:r>
              <a:t>Something my partner said</a:t>
            </a:r>
          </a:p>
          <a:p>
            <a:pPr marL="433136" indent="-433136" algn="l">
              <a:buSzPct val="100000"/>
              <a:buAutoNum type="arabicPeriod" startAt="1"/>
              <a:defRPr sz="2400">
                <a:effectLst>
                  <a:outerShdw sx="100000" sy="100000" kx="0" ky="0" algn="b" rotWithShape="0" blurRad="25400" dist="23998" dir="2700000">
                    <a:srgbClr val="000000">
                      <a:alpha val="31034"/>
                    </a:srgbClr>
                  </a:outerShdw>
                </a:effectLst>
              </a:defRPr>
            </a:pPr>
            <a:r>
              <a:t>Something my partner did</a:t>
            </a:r>
          </a:p>
          <a:p>
            <a:pPr marL="433136" indent="-433136" algn="l">
              <a:buSzPct val="100000"/>
              <a:buAutoNum type="arabicPeriod" startAt="1"/>
              <a:defRPr sz="2400">
                <a:effectLst>
                  <a:outerShdw sx="100000" sy="100000" kx="0" ky="0" algn="b" rotWithShape="0" blurRad="25400" dist="23998" dir="2700000">
                    <a:srgbClr val="000000">
                      <a:alpha val="31034"/>
                    </a:srgbClr>
                  </a:outerShdw>
                </a:effectLst>
              </a:defRPr>
            </a:pPr>
            <a:r>
              <a:t>Something my partner neglected to do</a:t>
            </a:r>
          </a:p>
          <a:p>
            <a:pPr marL="433136" indent="-433136" algn="l">
              <a:buSzPct val="100000"/>
              <a:buAutoNum type="arabicPeriod" startAt="1"/>
              <a:defRPr sz="2400">
                <a:effectLst>
                  <a:outerShdw sx="100000" sy="100000" kx="0" ky="0" algn="b" rotWithShape="0" blurRad="25400" dist="23998" dir="2700000">
                    <a:srgbClr val="000000">
                      <a:alpha val="31034"/>
                    </a:srgbClr>
                  </a:outerShdw>
                </a:effectLst>
              </a:defRPr>
            </a:pPr>
            <a:r>
              <a:t>Something my partner accused me of doing or not doing</a:t>
            </a:r>
          </a:p>
        </p:txBody>
      </p:sp>
      <p:sp>
        <p:nvSpPr>
          <p:cNvPr id="147" name="This question is just too help the client be clear for themselves.…"/>
          <p:cNvSpPr txBox="1"/>
          <p:nvPr/>
        </p:nvSpPr>
        <p:spPr>
          <a:xfrm>
            <a:off x="2091486" y="7772399"/>
            <a:ext cx="8821828"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This question is just too help the client be clear for themselves. </a:t>
            </a:r>
          </a:p>
          <a:p>
            <a:pPr>
              <a:defRPr sz="2400"/>
            </a:pPr>
            <a:r>
              <a:t>Whatever number they pick will lead to next panel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On a scale of 1 to 10, with 10 indicating extremely serious,…"/>
          <p:cNvSpPr/>
          <p:nvPr/>
        </p:nvSpPr>
        <p:spPr>
          <a:xfrm>
            <a:off x="2420689" y="2669778"/>
            <a:ext cx="8068817" cy="3986560"/>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p>
            <a:pPr algn="l">
              <a:defRPr sz="2400">
                <a:solidFill>
                  <a:srgbClr val="DCDEE0"/>
                </a:solidFill>
                <a:effectLst>
                  <a:outerShdw sx="100000" sy="100000" kx="0" ky="0" algn="b" rotWithShape="0" blurRad="25400" dist="23998" dir="2700000">
                    <a:srgbClr val="000000">
                      <a:alpha val="31034"/>
                    </a:srgbClr>
                  </a:outerShdw>
                </a:effectLst>
              </a:defRPr>
            </a:pPr>
            <a:r>
              <a:t>On a scale of 1 to 10, with 10 indicating extremely serious,</a:t>
            </a:r>
          </a:p>
          <a:p>
            <a:pPr algn="l">
              <a:defRPr sz="2400">
                <a:solidFill>
                  <a:srgbClr val="DCDEE0"/>
                </a:solidFill>
                <a:effectLst>
                  <a:outerShdw sx="100000" sy="100000" kx="0" ky="0" algn="b" rotWithShape="0" blurRad="25400" dist="23998" dir="2700000">
                    <a:srgbClr val="000000">
                      <a:alpha val="31034"/>
                    </a:srgbClr>
                  </a:outerShdw>
                </a:effectLst>
              </a:defRPr>
            </a:pPr>
            <a:r>
              <a:t>and 1 meaning not serious at all, how would you rate your recent power struggles, including the one you’re in right now?</a:t>
            </a:r>
          </a:p>
          <a:p>
            <a:pPr algn="l">
              <a:defRPr sz="2400">
                <a:solidFill>
                  <a:srgbClr val="DCDEE0"/>
                </a:solidFill>
                <a:effectLst>
                  <a:outerShdw sx="100000" sy="100000" kx="0" ky="0" algn="b" rotWithShape="0" blurRad="25400" dist="23998" dir="2700000">
                    <a:srgbClr val="000000">
                      <a:alpha val="31034"/>
                    </a:srgbClr>
                  </a:outerShdw>
                </a:effectLst>
              </a:defRPr>
            </a:pPr>
          </a:p>
          <a:p>
            <a:pPr algn="l">
              <a:defRPr sz="2400">
                <a:solidFill>
                  <a:srgbClr val="DCDEE0"/>
                </a:solidFill>
                <a:effectLst>
                  <a:outerShdw sx="100000" sy="100000" kx="0" ky="0" algn="b" rotWithShape="0" blurRad="25400" dist="23998" dir="2700000">
                    <a:srgbClr val="000000">
                      <a:alpha val="31034"/>
                    </a:srgbClr>
                  </a:outerShdw>
                </a:effectLst>
              </a:defRPr>
            </a:pPr>
            <a:r>
              <a:t>1 2 3 4 5 6 7 8 9 10</a:t>
            </a:r>
          </a:p>
        </p:txBody>
      </p:sp>
      <p:sp>
        <p:nvSpPr>
          <p:cNvPr id="150" name="Client clicks 7"/>
          <p:cNvSpPr txBox="1"/>
          <p:nvPr/>
        </p:nvSpPr>
        <p:spPr>
          <a:xfrm>
            <a:off x="4896096" y="7099299"/>
            <a:ext cx="311800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Client clicks 7</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Which number best describes the typical behaviour of you and your partner when in a serious power struggle?…"/>
          <p:cNvSpPr/>
          <p:nvPr/>
        </p:nvSpPr>
        <p:spPr>
          <a:xfrm>
            <a:off x="2471787" y="2057275"/>
            <a:ext cx="8061226" cy="5639050"/>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r>
              <a:t>Which number best describes the typical behaviour of you and your partner when in a serious power struggle?</a:t>
            </a:r>
          </a:p>
          <a:p>
            <a:pPr>
              <a:defRPr sz="2400">
                <a:effectLst>
                  <a:outerShdw sx="100000" sy="100000" kx="0" ky="0" algn="b" rotWithShape="0" blurRad="25400" dist="23998" dir="2700000">
                    <a:srgbClr val="000000">
                      <a:alpha val="31034"/>
                    </a:srgbClr>
                  </a:outerShdw>
                </a:effectLst>
              </a:defRPr>
            </a:pPr>
          </a:p>
          <a:p>
            <a:pPr marL="433136" indent="-433136" algn="l">
              <a:buSzPct val="100000"/>
              <a:buAutoNum type="arabicPeriod" startAt="1"/>
              <a:defRPr sz="2400">
                <a:effectLst>
                  <a:outerShdw sx="100000" sy="100000" kx="0" ky="0" algn="b" rotWithShape="0" blurRad="25400" dist="23998" dir="2700000">
                    <a:srgbClr val="000000">
                      <a:alpha val="31034"/>
                    </a:srgbClr>
                  </a:outerShdw>
                </a:effectLst>
              </a:defRPr>
            </a:pPr>
            <a:r>
              <a:t>Withdrawal from each other followed by long periods of silence</a:t>
            </a:r>
          </a:p>
          <a:p>
            <a:pPr marL="433136" indent="-433136" algn="l">
              <a:buSzPct val="100000"/>
              <a:buAutoNum type="arabicPeriod" startAt="1"/>
              <a:defRPr sz="2400">
                <a:effectLst>
                  <a:outerShdw sx="100000" sy="100000" kx="0" ky="0" algn="b" rotWithShape="0" blurRad="25400" dist="23998" dir="2700000">
                    <a:srgbClr val="000000">
                      <a:alpha val="31034"/>
                    </a:srgbClr>
                  </a:outerShdw>
                </a:effectLst>
              </a:defRPr>
            </a:pPr>
            <a:r>
              <a:t>A lot of arguing, using blame, and/or criticism of each other</a:t>
            </a:r>
          </a:p>
          <a:p>
            <a:pPr marL="433136" indent="-433136" algn="l">
              <a:buSzPct val="100000"/>
              <a:buAutoNum type="arabicPeriod" startAt="1"/>
              <a:defRPr sz="2400">
                <a:effectLst>
                  <a:outerShdw sx="100000" sy="100000" kx="0" ky="0" algn="b" rotWithShape="0" blurRad="25400" dist="23998" dir="2700000">
                    <a:srgbClr val="000000">
                      <a:alpha val="31034"/>
                    </a:srgbClr>
                  </a:outerShdw>
                </a:effectLst>
              </a:defRPr>
            </a:pPr>
            <a:r>
              <a:t>Partner verbally attacks me and I try to defend myself</a:t>
            </a:r>
          </a:p>
          <a:p>
            <a:pPr marL="433136" indent="-433136" algn="l">
              <a:buSzPct val="100000"/>
              <a:buAutoNum type="arabicPeriod" startAt="1"/>
              <a:defRPr sz="2400">
                <a:effectLst>
                  <a:outerShdw sx="100000" sy="100000" kx="0" ky="0" algn="b" rotWithShape="0" blurRad="25400" dist="23998" dir="2700000">
                    <a:srgbClr val="000000">
                      <a:alpha val="31034"/>
                    </a:srgbClr>
                  </a:outerShdw>
                </a:effectLst>
              </a:defRPr>
            </a:pPr>
            <a:r>
              <a:t>I verbally attack partner </a:t>
            </a:r>
          </a:p>
          <a:p>
            <a:pPr marL="433136" indent="-433136" algn="l">
              <a:buSzPct val="100000"/>
              <a:buAutoNum type="arabicPeriod" startAt="1"/>
              <a:defRPr sz="2400">
                <a:effectLst>
                  <a:outerShdw sx="100000" sy="100000" kx="0" ky="0" algn="b" rotWithShape="0" blurRad="25400" dist="23998" dir="2700000">
                    <a:srgbClr val="000000">
                      <a:alpha val="31034"/>
                    </a:srgbClr>
                  </a:outerShdw>
                </a:effectLst>
              </a:defRPr>
            </a:pPr>
            <a:r>
              <a:t>I remain calm, but use passive aggression to attack partner</a:t>
            </a:r>
          </a:p>
          <a:p>
            <a:pPr marL="433136" indent="-433136" algn="l">
              <a:buSzPct val="100000"/>
              <a:buAutoNum type="arabicPeriod" startAt="1"/>
              <a:defRPr sz="2400">
                <a:effectLst>
                  <a:outerShdw sx="100000" sy="100000" kx="0" ky="0" algn="b" rotWithShape="0" blurRad="25400" dist="23998" dir="2700000">
                    <a:srgbClr val="000000">
                      <a:alpha val="31034"/>
                    </a:srgbClr>
                  </a:outerShdw>
                </a:effectLst>
              </a:defRPr>
            </a:pPr>
            <a:r>
              <a:t>Partner remains calm but uses passive aggression to attack me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On a scale of 1 to 10, how angry do you feel toward your partner.…"/>
          <p:cNvSpPr/>
          <p:nvPr/>
        </p:nvSpPr>
        <p:spPr>
          <a:xfrm>
            <a:off x="1603375" y="2888530"/>
            <a:ext cx="9798050" cy="3976540"/>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r>
              <a:t>On a scale of 1 to 10, how angry do you feel toward your partner.</a:t>
            </a:r>
          </a:p>
          <a:p>
            <a:pPr>
              <a:defRPr sz="2400">
                <a:effectLst>
                  <a:outerShdw sx="100000" sy="100000" kx="0" ky="0" algn="b" rotWithShape="0" blurRad="25400" dist="23998" dir="2700000">
                    <a:srgbClr val="000000">
                      <a:alpha val="31034"/>
                    </a:srgbClr>
                  </a:outerShdw>
                </a:effectLst>
              </a:defRPr>
            </a:pPr>
            <a:r>
              <a:t>1 2 3 4 5 6 7 8 9 10</a:t>
            </a:r>
          </a:p>
          <a:p>
            <a:pPr>
              <a:defRPr sz="2400">
                <a:effectLst>
                  <a:outerShdw sx="100000" sy="100000" kx="0" ky="0" algn="b" rotWithShape="0" blurRad="25400" dist="23998" dir="2700000">
                    <a:srgbClr val="000000">
                      <a:alpha val="31034"/>
                    </a:srgbClr>
                  </a:outerShdw>
                </a:effectLst>
              </a:defRPr>
            </a:pPr>
          </a:p>
          <a:p>
            <a:pPr>
              <a:defRPr sz="2400">
                <a:effectLst>
                  <a:outerShdw sx="100000" sy="100000" kx="0" ky="0" algn="b" rotWithShape="0" blurRad="25400" dist="23998" dir="2700000">
                    <a:srgbClr val="000000">
                      <a:alpha val="31034"/>
                    </a:srgbClr>
                  </a:outerShdw>
                </a:effectLst>
              </a:defRPr>
            </a:pPr>
            <a:r>
              <a:t>On a scale of 1 to 10, how angry does your partner feel toward you?</a:t>
            </a:r>
          </a:p>
          <a:p>
            <a:pPr>
              <a:defRPr sz="2400">
                <a:effectLst>
                  <a:outerShdw sx="100000" sy="100000" kx="0" ky="0" algn="b" rotWithShape="0" blurRad="25400" dist="23998" dir="2700000">
                    <a:srgbClr val="000000">
                      <a:alpha val="31034"/>
                    </a:srgbClr>
                  </a:outerShdw>
                </a:effectLst>
              </a:defRPr>
            </a:pPr>
            <a:r>
              <a:t>1 2 3 4 5 6 7 8 9 10</a:t>
            </a:r>
          </a:p>
        </p:txBody>
      </p:sp>
      <p:sp>
        <p:nvSpPr>
          <p:cNvPr id="155" name="The higher number determines which panel client goes to next. If client is more angry than partner, or as angry as partner, client goes to anger - pain - process panel…"/>
          <p:cNvSpPr txBox="1"/>
          <p:nvPr/>
        </p:nvSpPr>
        <p:spPr>
          <a:xfrm>
            <a:off x="259333" y="7118350"/>
            <a:ext cx="12486133" cy="120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t>The higher number determines which panel client goes to next. If client is more angry than partner, or as angry as partner, client goes to anger - pain - process panel</a:t>
            </a:r>
          </a:p>
          <a:p>
            <a:pPr>
              <a:defRPr sz="2400"/>
            </a:pPr>
            <a:r>
              <a:t>If client’s partner is more angry, client goes to guilt -unworthiness -process panel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Rectangle"/>
          <p:cNvSpPr/>
          <p:nvPr/>
        </p:nvSpPr>
        <p:spPr>
          <a:xfrm>
            <a:off x="1140817" y="4241800"/>
            <a:ext cx="10723166" cy="1270000"/>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58" name="anger - pain - process panel"/>
          <p:cNvSpPr txBox="1"/>
          <p:nvPr/>
        </p:nvSpPr>
        <p:spPr>
          <a:xfrm>
            <a:off x="4635550" y="4768849"/>
            <a:ext cx="3987700"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anger - pain - process panel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Rectangle"/>
          <p:cNvSpPr/>
          <p:nvPr/>
        </p:nvSpPr>
        <p:spPr>
          <a:xfrm>
            <a:off x="1140817" y="4241800"/>
            <a:ext cx="10723166" cy="1270000"/>
          </a:xfrm>
          <a:prstGeom prst="rect">
            <a:avLst/>
          </a:prstGeom>
          <a:gradFill>
            <a:gsLst>
              <a:gs pos="0">
                <a:schemeClr val="accent1"/>
              </a:gs>
              <a:gs pos="100000">
                <a:schemeClr val="accent1">
                  <a:hueOff val="321133"/>
                  <a:satOff val="-12043"/>
                  <a:lumOff val="-7113"/>
                </a:schemeClr>
              </a:gs>
            </a:gsLst>
            <a:lin ang="5400000"/>
          </a:gradFill>
          <a:ln w="12700">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61" name="guilt -unworthiness -process panel"/>
          <p:cNvSpPr txBox="1"/>
          <p:nvPr/>
        </p:nvSpPr>
        <p:spPr>
          <a:xfrm>
            <a:off x="4226356" y="4768849"/>
            <a:ext cx="480608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guilt -unworthiness -process panel</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