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62" r:id="rId3"/>
    <p:sldId id="263" r:id="rId4"/>
    <p:sldId id="264" r:id="rId5"/>
    <p:sldId id="265" r:id="rId6"/>
    <p:sldId id="266"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660"/>
  </p:normalViewPr>
  <p:slideViewPr>
    <p:cSldViewPr snapToGrid="0">
      <p:cViewPr varScale="1">
        <p:scale>
          <a:sx n="111" d="100"/>
          <a:sy n="111" d="100"/>
        </p:scale>
        <p:origin x="552"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221075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11/17/23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11/17/23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11/17/23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11/17/23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11/17/23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11/17/23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11/17/23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11/17/23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11/17/23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11/17/23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11/17/23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11/17/23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43263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localhost:6692/?capabilities=1&amp;host=http%3A%2F%2F127.0.0.1%3A20139#ref-karney2021" TargetMode="External"/><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hyperlink" Target="file:///Users/ayokunlejames/Downloads/MSc%20Data%20Science/Data%20Science%20files/Assessment/2217353.html#ref-b93f0c5a14df433bae8525da165ff21b"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docs.google.com/spreadsheets/d/1on3qPnl2V9UxqTMveRsPvYeSm8sn90b04qQJvBMtFUo/edit?usp=shar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i.org/10.1146/annurev-psych-051920-013658" TargetMode="External"/><Relationship Id="rId2" Type="http://schemas.openxmlformats.org/officeDocument/2006/relationships/hyperlink" Target="https://cran.r-project.org/package=ggthemes" TargetMode="External"/><Relationship Id="rId1" Type="http://schemas.openxmlformats.org/officeDocument/2006/relationships/slideLayout" Target="../slideLayouts/slideLayout2.xml"/><Relationship Id="rId5" Type="http://schemas.openxmlformats.org/officeDocument/2006/relationships/hyperlink" Target="https://doi.org/10.21105/joss.01686" TargetMode="External"/><Relationship Id="rId4" Type="http://schemas.openxmlformats.org/officeDocument/2006/relationships/hyperlink" Target="https://doi.org/10.18637/jss.v059.i1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03C6F4E6-30A1-4F63-C8CC-028750B5A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6668" cy="4570886"/>
            <a:chOff x="0" y="0"/>
            <a:chExt cx="12196668" cy="4570886"/>
          </a:xfrm>
        </p:grpSpPr>
        <p:sp>
          <p:nvSpPr>
            <p:cNvPr id="23" name="Rectangle 22">
              <a:extLst>
                <a:ext uri="{FF2B5EF4-FFF2-40B4-BE49-F238E27FC236}">
                  <a16:creationId xmlns:a16="http://schemas.microsoft.com/office/drawing/2014/main" id="{49EA7CA8-3AE6-4F5F-9932-63303CF2D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12196668" cy="4570632"/>
            </a:xfrm>
            <a:prstGeom prst="rect">
              <a:avLst/>
            </a:prstGeom>
            <a:gradFill>
              <a:gsLst>
                <a:gs pos="0">
                  <a:schemeClr val="accent5"/>
                </a:gs>
                <a:gs pos="100000">
                  <a:schemeClr val="accent2"/>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6E3E019-A259-1130-CC5C-3165020BC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791"/>
              <a:ext cx="10565988" cy="4568095"/>
            </a:xfrm>
            <a:prstGeom prst="rect">
              <a:avLst/>
            </a:prstGeom>
            <a:gradFill flip="none" rotWithShape="1">
              <a:gsLst>
                <a:gs pos="3000">
                  <a:schemeClr val="accent2"/>
                </a:gs>
                <a:gs pos="40000">
                  <a:schemeClr val="accent2">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0769F99-CCA6-5CDC-D1E1-C59A4762F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2192000" cy="4549891"/>
            </a:xfrm>
            <a:prstGeom prst="rect">
              <a:avLst/>
            </a:prstGeom>
            <a:gradFill>
              <a:gsLst>
                <a:gs pos="0">
                  <a:schemeClr val="accent5">
                    <a:alpha val="76000"/>
                  </a:schemeClr>
                </a:gs>
                <a:gs pos="67000">
                  <a:schemeClr val="accent2">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13E73D3-029B-3D4E-1956-8EE7068A6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110544" y="18215"/>
              <a:ext cx="8086124" cy="4549887"/>
            </a:xfrm>
            <a:prstGeom prst="rect">
              <a:avLst/>
            </a:prstGeom>
            <a:gradFill flip="none" rotWithShape="1">
              <a:gsLst>
                <a:gs pos="0">
                  <a:schemeClr val="accent5">
                    <a:lumMod val="50000"/>
                    <a:alpha val="36000"/>
                  </a:schemeClr>
                </a:gs>
                <a:gs pos="45000">
                  <a:schemeClr val="accent5">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 name="Title 1"/>
          <p:cNvSpPr>
            <a:spLocks noGrp="1"/>
          </p:cNvSpPr>
          <p:nvPr>
            <p:ph type="ctrTitle"/>
          </p:nvPr>
        </p:nvSpPr>
        <p:spPr>
          <a:xfrm>
            <a:off x="1126348" y="1124262"/>
            <a:ext cx="8017652" cy="2690413"/>
          </a:xfrm>
        </p:spPr>
        <p:txBody>
          <a:bodyPr anchor="t">
            <a:normAutofit/>
          </a:bodyPr>
          <a:lstStyle/>
          <a:p>
            <a:pPr algn="l"/>
            <a:r>
              <a:rPr lang="en-CA" sz="3800" b="1" i="0" u="none" strike="noStrike" dirty="0">
                <a:solidFill>
                  <a:srgbClr val="FFFFFF"/>
                </a:solidFill>
                <a:effectLst/>
                <a:latin typeface="Britannic Bold" panose="020B0903060703020204" pitchFamily="34" charset="77"/>
              </a:rPr>
              <a:t>Exploratory Analysis of Socio-economic factors of Demographics in England (2021)</a:t>
            </a:r>
            <a:br>
              <a:rPr lang="en-CA" sz="3800" b="1" i="0" u="none" strike="noStrike" dirty="0">
                <a:solidFill>
                  <a:srgbClr val="FFFFFF"/>
                </a:solidFill>
                <a:effectLst/>
                <a:latin typeface="Britannic Bold" panose="020B0903060703020204" pitchFamily="34" charset="77"/>
              </a:rPr>
            </a:br>
            <a:endParaRPr lang="en-US" sz="3800" dirty="0">
              <a:solidFill>
                <a:srgbClr val="FFFFFF"/>
              </a:solidFill>
              <a:latin typeface="Britannic Bold" panose="020B0903060703020204" pitchFamily="34" charset="77"/>
            </a:endParaRPr>
          </a:p>
        </p:txBody>
      </p:sp>
      <p:sp>
        <p:nvSpPr>
          <p:cNvPr id="3" name="Content Placeholder 2"/>
          <p:cNvSpPr>
            <a:spLocks noGrp="1"/>
          </p:cNvSpPr>
          <p:nvPr>
            <p:ph type="subTitle" idx="1"/>
          </p:nvPr>
        </p:nvSpPr>
        <p:spPr>
          <a:xfrm>
            <a:off x="1126348" y="5099566"/>
            <a:ext cx="6481746" cy="1199733"/>
          </a:xfrm>
        </p:spPr>
        <p:txBody>
          <a:bodyPr anchor="ctr">
            <a:normAutofit/>
          </a:bodyPr>
          <a:lstStyle/>
          <a:p>
            <a:pPr algn="l"/>
            <a:r>
              <a:rPr lang="en-CA" sz="2000" i="1" dirty="0"/>
              <a:t>Presented by: </a:t>
            </a:r>
            <a:r>
              <a:rPr lang="en-CA" sz="2000" dirty="0">
                <a:latin typeface="Britannic Bold" panose="020B0903060703020204" pitchFamily="34" charset="77"/>
              </a:rPr>
              <a:t>Ayokunle James OLAGUNJU</a:t>
            </a:r>
          </a:p>
        </p:txBody>
      </p:sp>
      <p:pic>
        <p:nvPicPr>
          <p:cNvPr id="19" name="Graphic 18" descr="Business Growth">
            <a:extLst>
              <a:ext uri="{FF2B5EF4-FFF2-40B4-BE49-F238E27FC236}">
                <a16:creationId xmlns:a16="http://schemas.microsoft.com/office/drawing/2014/main" id="{82DF15C4-1B53-DDFE-BA15-D37AF7DAC9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15646" y="5061057"/>
            <a:ext cx="1199733" cy="1199733"/>
          </a:xfrm>
          <a:prstGeom prst="rect">
            <a:avLst/>
          </a:prstGeom>
        </p:spPr>
      </p:pic>
    </p:spTree>
    <p:extLst>
      <p:ext uri="{BB962C8B-B14F-4D97-AF65-F5344CB8AC3E}">
        <p14:creationId xmlns:p14="http://schemas.microsoft.com/office/powerpoint/2010/main" val="51397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19"/>
                                        </p:tgtEl>
                                        <p:attrNameLst>
                                          <p:attrName>style.visibility</p:attrName>
                                        </p:attrNameLst>
                                      </p:cBhvr>
                                      <p:to>
                                        <p:strVal val="visible"/>
                                      </p:to>
                                    </p:set>
                                    <p:animEffect transition="in" filter="fade">
                                      <p:cBhvr>
                                        <p:cTn id="13" dur="7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8C280-687D-83FD-7674-434EBD02D9C2}"/>
              </a:ext>
            </a:extLst>
          </p:cNvPr>
          <p:cNvSpPr>
            <a:spLocks noGrp="1"/>
          </p:cNvSpPr>
          <p:nvPr>
            <p:ph type="title"/>
          </p:nvPr>
        </p:nvSpPr>
        <p:spPr>
          <a:xfrm>
            <a:off x="3295802" y="434470"/>
            <a:ext cx="5269464" cy="884443"/>
          </a:xfrm>
        </p:spPr>
        <p:txBody>
          <a:bodyPr vert="horz" lIns="91440" tIns="45720" rIns="91440" bIns="45720" rtlCol="0" anchor="b">
            <a:normAutofit fontScale="90000"/>
          </a:bodyPr>
          <a:lstStyle/>
          <a:p>
            <a:pPr algn="ctr"/>
            <a:r>
              <a:rPr lang="en-US" b="1" dirty="0"/>
              <a:t>Income by Ethnicity and Gender</a:t>
            </a:r>
            <a:endParaRPr lang="en-US" b="1" kern="1200" dirty="0">
              <a:solidFill>
                <a:schemeClr val="tx1"/>
              </a:solidFill>
            </a:endParaRPr>
          </a:p>
        </p:txBody>
      </p:sp>
      <p:sp>
        <p:nvSpPr>
          <p:cNvPr id="4" name="Text Placeholder 3">
            <a:extLst>
              <a:ext uri="{FF2B5EF4-FFF2-40B4-BE49-F238E27FC236}">
                <a16:creationId xmlns:a16="http://schemas.microsoft.com/office/drawing/2014/main" id="{873517E7-FF96-1FCD-86A5-CF24A54F71B6}"/>
              </a:ext>
            </a:extLst>
          </p:cNvPr>
          <p:cNvSpPr>
            <a:spLocks noGrp="1"/>
          </p:cNvSpPr>
          <p:nvPr>
            <p:ph type="body" sz="half" idx="2"/>
          </p:nvPr>
        </p:nvSpPr>
        <p:spPr>
          <a:xfrm>
            <a:off x="496389" y="1625834"/>
            <a:ext cx="5013160" cy="4300404"/>
          </a:xfrm>
        </p:spPr>
        <p:txBody>
          <a:bodyPr vert="horz" lIns="91440" tIns="45720" rIns="91440" bIns="45720" rtlCol="0" anchor="t">
            <a:normAutofit/>
          </a:bodyPr>
          <a:lstStyle/>
          <a:p>
            <a:pPr indent="-228600">
              <a:lnSpc>
                <a:spcPct val="150000"/>
              </a:lnSpc>
              <a:buFont typeface="Arial" panose="020B0604020202020204" pitchFamily="34" charset="0"/>
              <a:buChar char="•"/>
            </a:pPr>
            <a:r>
              <a:rPr lang="en-CA" sz="1400" dirty="0"/>
              <a:t>The highest earning demographic are White females with an average annual income of 43,806 GBP while the lowest earning demographic are Asian Males with an average annual income of 12,701 GBP.</a:t>
            </a:r>
          </a:p>
          <a:p>
            <a:pPr indent="-228600">
              <a:lnSpc>
                <a:spcPct val="150000"/>
              </a:lnSpc>
              <a:buFont typeface="Arial" panose="020B0604020202020204" pitchFamily="34" charset="0"/>
              <a:buChar char="•"/>
            </a:pPr>
            <a:r>
              <a:rPr lang="en-CA" sz="1400" dirty="0"/>
              <a:t> It also appears that females earn more on average than Males, irrespective of their ethnicities. </a:t>
            </a:r>
          </a:p>
          <a:p>
            <a:pPr indent="-228600">
              <a:lnSpc>
                <a:spcPct val="150000"/>
              </a:lnSpc>
              <a:buFont typeface="Arial" panose="020B0604020202020204" pitchFamily="34" charset="0"/>
              <a:buChar char="•"/>
            </a:pPr>
            <a:r>
              <a:rPr lang="en-CA" sz="1400" dirty="0"/>
              <a:t>White Males, the highest earning male demographic earn an average of 22.1k GBP, almost 50% lower than the highest earning female demographic. Huge disparity in Income can be observed here.</a:t>
            </a:r>
          </a:p>
        </p:txBody>
      </p:sp>
      <p:pic>
        <p:nvPicPr>
          <p:cNvPr id="6" name="Content Placeholder 5" descr="A column Chart showing Average Income by Ethnicity &amp; Gender &#10;&#10;">
            <a:extLst>
              <a:ext uri="{FF2B5EF4-FFF2-40B4-BE49-F238E27FC236}">
                <a16:creationId xmlns:a16="http://schemas.microsoft.com/office/drawing/2014/main" id="{A4EBDC2F-E935-57C8-7F4A-046B5946B51D}"/>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7184" y="1625834"/>
            <a:ext cx="5958427" cy="3679329"/>
          </a:xfrm>
          <a:prstGeom prst="rect">
            <a:avLst/>
          </a:prstGeom>
        </p:spPr>
      </p:pic>
      <p:grpSp>
        <p:nvGrpSpPr>
          <p:cNvPr id="11" name="Group 10">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2" name="Rectangle 11">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73943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E7651-594D-CB16-E6E9-2851A8E439D8}"/>
              </a:ext>
            </a:extLst>
          </p:cNvPr>
          <p:cNvSpPr>
            <a:spLocks noGrp="1"/>
          </p:cNvSpPr>
          <p:nvPr>
            <p:ph type="title"/>
          </p:nvPr>
        </p:nvSpPr>
        <p:spPr>
          <a:xfrm>
            <a:off x="3600678" y="54529"/>
            <a:ext cx="5151436" cy="692351"/>
          </a:xfrm>
        </p:spPr>
        <p:txBody>
          <a:bodyPr>
            <a:normAutofit fontScale="90000"/>
          </a:bodyPr>
          <a:lstStyle/>
          <a:p>
            <a:pPr algn="ctr"/>
            <a:r>
              <a:rPr lang="en-US" b="1"/>
              <a:t>Divorce and Separation Rates</a:t>
            </a:r>
            <a:endParaRPr lang="en-US" b="1" dirty="0"/>
          </a:p>
        </p:txBody>
      </p:sp>
      <p:pic>
        <p:nvPicPr>
          <p:cNvPr id="6" name="Content Placeholder 5" descr="A graph with different colored bars&#10;&#10;Description automatically generated">
            <a:extLst>
              <a:ext uri="{FF2B5EF4-FFF2-40B4-BE49-F238E27FC236}">
                <a16:creationId xmlns:a16="http://schemas.microsoft.com/office/drawing/2014/main" id="{C96541D3-A993-2E0C-BC1B-8EC80D63D6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893" y="1147789"/>
            <a:ext cx="6628818" cy="4089855"/>
          </a:xfrm>
        </p:spPr>
      </p:pic>
      <p:sp>
        <p:nvSpPr>
          <p:cNvPr id="4" name="Text Placeholder 3">
            <a:extLst>
              <a:ext uri="{FF2B5EF4-FFF2-40B4-BE49-F238E27FC236}">
                <a16:creationId xmlns:a16="http://schemas.microsoft.com/office/drawing/2014/main" id="{285DE4F0-875B-940B-1CDF-ED92C15FF239}"/>
              </a:ext>
            </a:extLst>
          </p:cNvPr>
          <p:cNvSpPr>
            <a:spLocks noGrp="1"/>
          </p:cNvSpPr>
          <p:nvPr>
            <p:ph type="body" sz="half" idx="2"/>
          </p:nvPr>
        </p:nvSpPr>
        <p:spPr>
          <a:xfrm>
            <a:off x="7066968" y="956961"/>
            <a:ext cx="4602518" cy="5182581"/>
          </a:xfrm>
        </p:spPr>
        <p:txBody>
          <a:bodyPr>
            <a:normAutofit/>
          </a:bodyPr>
          <a:lstStyle/>
          <a:p>
            <a:pPr marL="285750" indent="-285750">
              <a:lnSpc>
                <a:spcPct val="150000"/>
              </a:lnSpc>
              <a:buFont typeface="Arial" panose="020B0604020202020204" pitchFamily="34" charset="0"/>
              <a:buChar char="•"/>
            </a:pPr>
            <a:r>
              <a:rPr lang="en-CA" sz="1300" b="0" i="0">
                <a:solidFill>
                  <a:srgbClr val="212529"/>
                </a:solidFill>
                <a:effectLst/>
                <a:latin typeface="system-ui"/>
              </a:rPr>
              <a:t>According to Karney (</a:t>
            </a:r>
            <a:r>
              <a:rPr lang="en-CA" sz="1300" b="0" i="0" u="none" strike="noStrike">
                <a:solidFill>
                  <a:srgbClr val="0D6EFD"/>
                </a:solidFill>
                <a:effectLst/>
                <a:latin typeface="system-ui"/>
                <a:hlinkClick r:id="rId3"/>
              </a:rPr>
              <a:t>2021</a:t>
            </a:r>
            <a:r>
              <a:rPr lang="en-CA" sz="1300" b="0" i="0">
                <a:solidFill>
                  <a:srgbClr val="212529"/>
                </a:solidFill>
                <a:effectLst/>
                <a:latin typeface="system-ui"/>
              </a:rPr>
              <a:t>) and </a:t>
            </a:r>
            <a:r>
              <a:rPr lang="en-CA" sz="1300" b="0" i="0" u="none" strike="noStrike">
                <a:solidFill>
                  <a:srgbClr val="212529"/>
                </a:solidFill>
                <a:effectLst/>
                <a:latin typeface="system-ui"/>
              </a:rPr>
              <a:t>Copen et al. (</a:t>
            </a:r>
            <a:r>
              <a:rPr lang="en-CA" sz="1300" b="0" i="0" u="none" strike="noStrike">
                <a:solidFill>
                  <a:srgbClr val="0D6EFD"/>
                </a:solidFill>
                <a:effectLst/>
                <a:latin typeface="system-ui"/>
                <a:hlinkClick r:id="rId4"/>
              </a:rPr>
              <a:t>2012</a:t>
            </a:r>
            <a:r>
              <a:rPr lang="en-CA" sz="1300" b="0" i="0" u="none" strike="noStrike">
                <a:solidFill>
                  <a:srgbClr val="212529"/>
                </a:solidFill>
                <a:effectLst/>
                <a:latin typeface="system-ui"/>
              </a:rPr>
              <a:t>)</a:t>
            </a:r>
            <a:r>
              <a:rPr lang="en-CA" sz="1300" b="0" i="0">
                <a:solidFill>
                  <a:srgbClr val="212529"/>
                </a:solidFill>
                <a:effectLst/>
                <a:latin typeface="system-ui"/>
              </a:rPr>
              <a:t>, lower socio-economic status couples are more likely to get divorced than higher-SES counterparts.</a:t>
            </a:r>
          </a:p>
          <a:p>
            <a:pPr marL="285750" indent="-285750">
              <a:lnSpc>
                <a:spcPct val="150000"/>
              </a:lnSpc>
              <a:buFont typeface="Arial" panose="020B0604020202020204" pitchFamily="34" charset="0"/>
              <a:buChar char="•"/>
            </a:pPr>
            <a:r>
              <a:rPr lang="en-CA" sz="1300">
                <a:solidFill>
                  <a:srgbClr val="212529"/>
                </a:solidFill>
                <a:latin typeface="system-ui"/>
              </a:rPr>
              <a:t>From my analysis, d</a:t>
            </a:r>
            <a:r>
              <a:rPr lang="en-CA" sz="1300" b="0" i="0">
                <a:solidFill>
                  <a:srgbClr val="212529"/>
                </a:solidFill>
                <a:effectLst/>
                <a:latin typeface="system-ui"/>
              </a:rPr>
              <a:t>emographics of lower socio-economic status in terms of level of education and average income appear to have a higher separation rate. </a:t>
            </a:r>
          </a:p>
          <a:p>
            <a:pPr marL="285750" indent="-285750">
              <a:lnSpc>
                <a:spcPct val="150000"/>
              </a:lnSpc>
              <a:buFont typeface="Arial" panose="020B0604020202020204" pitchFamily="34" charset="0"/>
              <a:buChar char="•"/>
            </a:pPr>
            <a:r>
              <a:rPr lang="en-CA" sz="1300" b="0" i="0">
                <a:solidFill>
                  <a:srgbClr val="212529"/>
                </a:solidFill>
                <a:effectLst/>
                <a:latin typeface="system-ui"/>
              </a:rPr>
              <a:t>Black males have the highest divorce/separation rate of all demographics in England (2021) at 29.8%. They are closely followed by Black females at 24.1%. Other Males and Asian Males follow closely at 22% and 19.4% respectively. </a:t>
            </a:r>
            <a:endParaRPr lang="en-CA" sz="1300">
              <a:solidFill>
                <a:srgbClr val="212529"/>
              </a:solidFill>
              <a:latin typeface="system-ui"/>
            </a:endParaRPr>
          </a:p>
          <a:p>
            <a:pPr marL="285750" indent="-285750">
              <a:lnSpc>
                <a:spcPct val="150000"/>
              </a:lnSpc>
              <a:buFont typeface="Arial" panose="020B0604020202020204" pitchFamily="34" charset="0"/>
              <a:buChar char="•"/>
            </a:pPr>
            <a:r>
              <a:rPr lang="en-CA" sz="1300" b="0" i="0">
                <a:solidFill>
                  <a:srgbClr val="212529"/>
                </a:solidFill>
                <a:effectLst/>
                <a:latin typeface="system-ui"/>
              </a:rPr>
              <a:t>Hispanic Males and Females have the lowest separation rates at 10.5% and 3.1% respectively. </a:t>
            </a:r>
            <a:endParaRPr lang="en-US" sz="1300" dirty="0"/>
          </a:p>
        </p:txBody>
      </p:sp>
    </p:spTree>
    <p:extLst>
      <p:ext uri="{BB962C8B-B14F-4D97-AF65-F5344CB8AC3E}">
        <p14:creationId xmlns:p14="http://schemas.microsoft.com/office/powerpoint/2010/main" val="2208295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FD248-37F1-5E6C-6C3F-34ED0BB2D8F4}"/>
              </a:ext>
            </a:extLst>
          </p:cNvPr>
          <p:cNvSpPr>
            <a:spLocks noGrp="1"/>
          </p:cNvSpPr>
          <p:nvPr>
            <p:ph type="title"/>
          </p:nvPr>
        </p:nvSpPr>
        <p:spPr>
          <a:xfrm>
            <a:off x="2886302" y="232228"/>
            <a:ext cx="5764213" cy="611642"/>
          </a:xfrm>
        </p:spPr>
        <p:txBody>
          <a:bodyPr/>
          <a:lstStyle/>
          <a:p>
            <a:pPr algn="ctr"/>
            <a:r>
              <a:rPr lang="en-US" b="1"/>
              <a:t>Housing Condition – Unit Type</a:t>
            </a:r>
            <a:endParaRPr lang="en-US" b="1" dirty="0"/>
          </a:p>
        </p:txBody>
      </p:sp>
      <p:pic>
        <p:nvPicPr>
          <p:cNvPr id="6" name="Content Placeholder 5" descr="A diagram of circles and lines&#10;&#10;Description automatically generated">
            <a:extLst>
              <a:ext uri="{FF2B5EF4-FFF2-40B4-BE49-F238E27FC236}">
                <a16:creationId xmlns:a16="http://schemas.microsoft.com/office/drawing/2014/main" id="{33BB53E0-851E-D1AE-218C-97FEE6258F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6724" y="1534686"/>
            <a:ext cx="7018283" cy="4287397"/>
          </a:xfrm>
        </p:spPr>
      </p:pic>
      <p:sp>
        <p:nvSpPr>
          <p:cNvPr id="4" name="Text Placeholder 3">
            <a:extLst>
              <a:ext uri="{FF2B5EF4-FFF2-40B4-BE49-F238E27FC236}">
                <a16:creationId xmlns:a16="http://schemas.microsoft.com/office/drawing/2014/main" id="{56FC2729-F62E-5714-5A78-FFA858DB1461}"/>
              </a:ext>
            </a:extLst>
          </p:cNvPr>
          <p:cNvSpPr>
            <a:spLocks noGrp="1"/>
          </p:cNvSpPr>
          <p:nvPr>
            <p:ph type="body" sz="half" idx="2"/>
          </p:nvPr>
        </p:nvSpPr>
        <p:spPr>
          <a:xfrm>
            <a:off x="566994" y="1534687"/>
            <a:ext cx="3947134" cy="4611470"/>
          </a:xfrm>
        </p:spPr>
        <p:txBody>
          <a:bodyPr>
            <a:normAutofit fontScale="25000" lnSpcReduction="20000"/>
          </a:bodyPr>
          <a:lstStyle/>
          <a:p>
            <a:pPr marL="285750" indent="-285750" algn="l">
              <a:buFont typeface="Arial" panose="020B0604020202020204" pitchFamily="34" charset="0"/>
              <a:buChar char="•"/>
            </a:pPr>
            <a:endParaRPr lang="en-CA" b="0" i="0">
              <a:solidFill>
                <a:srgbClr val="212529"/>
              </a:solidFill>
              <a:effectLst/>
              <a:latin typeface="system-ui"/>
            </a:endParaRPr>
          </a:p>
          <a:p>
            <a:pPr marL="285750" indent="-285750">
              <a:lnSpc>
                <a:spcPct val="170000"/>
              </a:lnSpc>
              <a:buFont typeface="Arial" panose="020B0604020202020204" pitchFamily="34" charset="0"/>
              <a:buChar char="•"/>
            </a:pPr>
            <a:r>
              <a:rPr lang="en-CA" sz="4200">
                <a:effectLst/>
              </a:rPr>
              <a:t>The plot circles represent the mapping of the count of observations at each Ethnicity – Unit type location. The area of each circle indicates the count of each observation. </a:t>
            </a:r>
            <a:endParaRPr lang="en-CA" sz="4200" b="0" i="0">
              <a:solidFill>
                <a:srgbClr val="212529"/>
              </a:solidFill>
              <a:effectLst/>
              <a:latin typeface="system-ui"/>
            </a:endParaRPr>
          </a:p>
          <a:p>
            <a:pPr marL="285750" indent="-285750" algn="l">
              <a:lnSpc>
                <a:spcPct val="170000"/>
              </a:lnSpc>
              <a:buFont typeface="Arial" panose="020B0604020202020204" pitchFamily="34" charset="0"/>
              <a:buChar char="•"/>
            </a:pPr>
            <a:r>
              <a:rPr lang="en-CA" sz="4200" b="0" i="0">
                <a:solidFill>
                  <a:srgbClr val="212529"/>
                </a:solidFill>
                <a:effectLst/>
                <a:latin typeface="system-ui"/>
              </a:rPr>
              <a:t>ALL non-self-contained units in the dataset are occupied by Asians. </a:t>
            </a:r>
          </a:p>
          <a:p>
            <a:pPr marL="285750" indent="-285750" algn="l">
              <a:lnSpc>
                <a:spcPct val="170000"/>
              </a:lnSpc>
              <a:buFont typeface="Arial" panose="020B0604020202020204" pitchFamily="34" charset="0"/>
              <a:buChar char="•"/>
            </a:pPr>
            <a:r>
              <a:rPr lang="en-CA" sz="4200">
                <a:solidFill>
                  <a:srgbClr val="212529"/>
                </a:solidFill>
                <a:latin typeface="system-ui"/>
              </a:rPr>
              <a:t>All Asians in the dataset (3547 in number) live in </a:t>
            </a:r>
            <a:r>
              <a:rPr lang="en-CA" sz="4200" b="0" i="0">
                <a:solidFill>
                  <a:srgbClr val="212529"/>
                </a:solidFill>
                <a:effectLst/>
                <a:latin typeface="system-ui"/>
              </a:rPr>
              <a:t>non-self-contained units.</a:t>
            </a:r>
          </a:p>
          <a:p>
            <a:pPr marL="285750" indent="-285750" algn="l">
              <a:lnSpc>
                <a:spcPct val="170000"/>
              </a:lnSpc>
              <a:buFont typeface="Arial" panose="020B0604020202020204" pitchFamily="34" charset="0"/>
              <a:buChar char="•"/>
            </a:pPr>
            <a:r>
              <a:rPr lang="en-CA" sz="4200" b="0" i="0">
                <a:solidFill>
                  <a:srgbClr val="212529"/>
                </a:solidFill>
                <a:effectLst/>
                <a:latin typeface="system-ui"/>
              </a:rPr>
              <a:t>On the other hand, Blacks live in ONLY Self-contained units, likewise Hispanics, Whites and Others. </a:t>
            </a:r>
            <a:endParaRPr lang="en-CA" sz="4200">
              <a:solidFill>
                <a:srgbClr val="212529"/>
              </a:solidFill>
              <a:latin typeface="system-ui"/>
            </a:endParaRPr>
          </a:p>
          <a:p>
            <a:pPr marL="285750" indent="-285750" algn="l">
              <a:lnSpc>
                <a:spcPct val="170000"/>
              </a:lnSpc>
              <a:buFont typeface="Arial" panose="020B0604020202020204" pitchFamily="34" charset="0"/>
              <a:buChar char="•"/>
            </a:pPr>
            <a:r>
              <a:rPr lang="en-CA" sz="4200" b="0" i="0">
                <a:solidFill>
                  <a:srgbClr val="212529"/>
                </a:solidFill>
                <a:effectLst/>
                <a:latin typeface="system-ui"/>
              </a:rPr>
              <a:t>There is a huge count of whites as observed from the plot above due to a higher White population (18,929) .</a:t>
            </a:r>
          </a:p>
          <a:p>
            <a:pPr marL="285750" indent="-285750" algn="l">
              <a:lnSpc>
                <a:spcPct val="170000"/>
              </a:lnSpc>
              <a:buFont typeface="Arial" panose="020B0604020202020204" pitchFamily="34" charset="0"/>
              <a:buChar char="•"/>
            </a:pPr>
            <a:r>
              <a:rPr lang="en-CA" sz="4200">
                <a:effectLst/>
              </a:rPr>
              <a:t>The plot circles for Hispanics and Others are small due to the small population of both demographics in the observation (936 and  853 respectively). </a:t>
            </a:r>
          </a:p>
          <a:p>
            <a:br>
              <a:rPr lang="en-CA"/>
            </a:br>
            <a:endParaRPr lang="en-CA" b="0" i="0">
              <a:solidFill>
                <a:srgbClr val="212529"/>
              </a:solidFill>
              <a:effectLst/>
              <a:latin typeface="system-ui"/>
            </a:endParaRPr>
          </a:p>
          <a:p>
            <a:br>
              <a:rPr lang="en-CA"/>
            </a:br>
            <a:endParaRPr lang="en-US" dirty="0"/>
          </a:p>
        </p:txBody>
      </p:sp>
    </p:spTree>
    <p:extLst>
      <p:ext uri="{BB962C8B-B14F-4D97-AF65-F5344CB8AC3E}">
        <p14:creationId xmlns:p14="http://schemas.microsoft.com/office/powerpoint/2010/main" val="4091050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55046-941D-9219-657C-3DF074EA91CC}"/>
              </a:ext>
            </a:extLst>
          </p:cNvPr>
          <p:cNvSpPr>
            <a:spLocks noGrp="1"/>
          </p:cNvSpPr>
          <p:nvPr>
            <p:ph type="title"/>
          </p:nvPr>
        </p:nvSpPr>
        <p:spPr>
          <a:xfrm>
            <a:off x="2145726" y="415242"/>
            <a:ext cx="7900548" cy="558800"/>
          </a:xfrm>
        </p:spPr>
        <p:txBody>
          <a:bodyPr>
            <a:normAutofit fontScale="90000"/>
          </a:bodyPr>
          <a:lstStyle/>
          <a:p>
            <a:pPr algn="ctr"/>
            <a:r>
              <a:rPr lang="en-US" dirty="0"/>
              <a:t>Housing Condition – Average number of Occupants</a:t>
            </a:r>
          </a:p>
        </p:txBody>
      </p:sp>
      <p:pic>
        <p:nvPicPr>
          <p:cNvPr id="6" name="Content Placeholder 5" descr="A graph of a number of household occupants by ethnic ethnicity&#10;&#10;Description automatically generated">
            <a:extLst>
              <a:ext uri="{FF2B5EF4-FFF2-40B4-BE49-F238E27FC236}">
                <a16:creationId xmlns:a16="http://schemas.microsoft.com/office/drawing/2014/main" id="{F4E41C75-9AB9-23D7-4D9C-E10791CA37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89" y="1258448"/>
            <a:ext cx="7036042" cy="4341104"/>
          </a:xfrm>
        </p:spPr>
      </p:pic>
      <p:sp>
        <p:nvSpPr>
          <p:cNvPr id="4" name="Text Placeholder 3">
            <a:extLst>
              <a:ext uri="{FF2B5EF4-FFF2-40B4-BE49-F238E27FC236}">
                <a16:creationId xmlns:a16="http://schemas.microsoft.com/office/drawing/2014/main" id="{483942DB-D348-7271-D465-9D2FDE73BE29}"/>
              </a:ext>
            </a:extLst>
          </p:cNvPr>
          <p:cNvSpPr>
            <a:spLocks noGrp="1"/>
          </p:cNvSpPr>
          <p:nvPr>
            <p:ph type="body" sz="half" idx="2"/>
          </p:nvPr>
        </p:nvSpPr>
        <p:spPr>
          <a:xfrm>
            <a:off x="7516359" y="1442456"/>
            <a:ext cx="3932237" cy="3811588"/>
          </a:xfrm>
        </p:spPr>
        <p:txBody>
          <a:bodyPr>
            <a:noAutofit/>
          </a:bodyPr>
          <a:lstStyle/>
          <a:p>
            <a:pPr marL="285750" indent="-285750">
              <a:lnSpc>
                <a:spcPct val="160000"/>
              </a:lnSpc>
              <a:buFont typeface="Arial" panose="020B0604020202020204" pitchFamily="34" charset="0"/>
              <a:buChar char="•"/>
            </a:pPr>
            <a:r>
              <a:rPr lang="en-CA" sz="1400" b="0" i="0">
                <a:solidFill>
                  <a:srgbClr val="212529"/>
                </a:solidFill>
                <a:effectLst/>
                <a:latin typeface="system-ui"/>
              </a:rPr>
              <a:t>Asians have the highest average number of occupants in a household, despite having the least favorable kind of housing unit.</a:t>
            </a:r>
          </a:p>
          <a:p>
            <a:pPr marL="285750" indent="-285750">
              <a:lnSpc>
                <a:spcPct val="160000"/>
              </a:lnSpc>
              <a:buFont typeface="Arial" panose="020B0604020202020204" pitchFamily="34" charset="0"/>
              <a:buChar char="•"/>
            </a:pPr>
            <a:r>
              <a:rPr lang="en-CA" sz="1400">
                <a:solidFill>
                  <a:srgbClr val="212529"/>
                </a:solidFill>
                <a:latin typeface="system-ui"/>
              </a:rPr>
              <a:t>Asians have 4 occupants per household on average.</a:t>
            </a:r>
          </a:p>
          <a:p>
            <a:pPr marL="285750" indent="-285750">
              <a:lnSpc>
                <a:spcPct val="160000"/>
              </a:lnSpc>
              <a:buFont typeface="Arial" panose="020B0604020202020204" pitchFamily="34" charset="0"/>
              <a:buChar char="•"/>
            </a:pPr>
            <a:r>
              <a:rPr lang="en-CA" sz="1400">
                <a:solidFill>
                  <a:srgbClr val="212529"/>
                </a:solidFill>
                <a:latin typeface="system-ui"/>
              </a:rPr>
              <a:t>Blacks, Hispanics and Others all have an average of 3 occupants per household.</a:t>
            </a:r>
          </a:p>
          <a:p>
            <a:pPr marL="285750" indent="-285750">
              <a:lnSpc>
                <a:spcPct val="160000"/>
              </a:lnSpc>
              <a:buFont typeface="Arial" panose="020B0604020202020204" pitchFamily="34" charset="0"/>
              <a:buChar char="•"/>
            </a:pPr>
            <a:r>
              <a:rPr lang="en-CA" sz="1400">
                <a:solidFill>
                  <a:srgbClr val="212529"/>
                </a:solidFill>
                <a:latin typeface="system-ui"/>
              </a:rPr>
              <a:t>Whites have the least number of occupants per household with only 2 occupants on average.</a:t>
            </a:r>
          </a:p>
          <a:p>
            <a:pPr marL="285750" indent="-285750">
              <a:lnSpc>
                <a:spcPct val="160000"/>
              </a:lnSpc>
              <a:buFont typeface="Arial" panose="020B0604020202020204" pitchFamily="34" charset="0"/>
              <a:buChar char="•"/>
            </a:pPr>
            <a:r>
              <a:rPr lang="en-CA" sz="1400">
                <a:solidFill>
                  <a:srgbClr val="212529"/>
                </a:solidFill>
                <a:latin typeface="system-ui"/>
              </a:rPr>
              <a:t>It can be asserted that Asians have the worst housing/living condition while Whites have the most favorable living conditions</a:t>
            </a:r>
            <a:endParaRPr lang="en-US" sz="1400" dirty="0"/>
          </a:p>
        </p:txBody>
      </p:sp>
    </p:spTree>
    <p:extLst>
      <p:ext uri="{BB962C8B-B14F-4D97-AF65-F5344CB8AC3E}">
        <p14:creationId xmlns:p14="http://schemas.microsoft.com/office/powerpoint/2010/main" val="1846643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C8388-D2B4-C57D-E69E-BB89BD45B6D3}"/>
              </a:ext>
            </a:extLst>
          </p:cNvPr>
          <p:cNvSpPr>
            <a:spLocks noGrp="1"/>
          </p:cNvSpPr>
          <p:nvPr>
            <p:ph type="title"/>
          </p:nvPr>
        </p:nvSpPr>
        <p:spPr>
          <a:xfrm>
            <a:off x="838200" y="365126"/>
            <a:ext cx="10515600" cy="537699"/>
          </a:xfrm>
        </p:spPr>
        <p:txBody>
          <a:bodyPr>
            <a:normAutofit/>
          </a:bodyPr>
          <a:lstStyle/>
          <a:p>
            <a:pPr algn="ctr"/>
            <a:r>
              <a:rPr lang="en-US" sz="3200" dirty="0"/>
              <a:t>Limitations of Dataset </a:t>
            </a:r>
          </a:p>
        </p:txBody>
      </p:sp>
      <p:sp>
        <p:nvSpPr>
          <p:cNvPr id="3" name="Content Placeholder 2">
            <a:extLst>
              <a:ext uri="{FF2B5EF4-FFF2-40B4-BE49-F238E27FC236}">
                <a16:creationId xmlns:a16="http://schemas.microsoft.com/office/drawing/2014/main" id="{4ED96DA0-8E7D-957F-65A9-083CF296D979}"/>
              </a:ext>
            </a:extLst>
          </p:cNvPr>
          <p:cNvSpPr>
            <a:spLocks noGrp="1"/>
          </p:cNvSpPr>
          <p:nvPr>
            <p:ph idx="1"/>
          </p:nvPr>
        </p:nvSpPr>
        <p:spPr>
          <a:xfrm>
            <a:off x="659757" y="1064871"/>
            <a:ext cx="10694043" cy="5112092"/>
          </a:xfrm>
        </p:spPr>
        <p:txBody>
          <a:bodyPr>
            <a:normAutofit/>
          </a:bodyPr>
          <a:lstStyle/>
          <a:p>
            <a:pPr>
              <a:lnSpc>
                <a:spcPct val="150000"/>
              </a:lnSpc>
            </a:pPr>
            <a:r>
              <a:rPr lang="en-US" sz="1600" i="1" u="sng" dirty="0"/>
              <a:t>H8 - Housing Condition Analysis</a:t>
            </a:r>
            <a:r>
              <a:rPr lang="en-US" sz="1600" dirty="0"/>
              <a:t>: during my analysis, I discovered a problem with the dataset where different answers were given to the question H8 by different persons in the same household. This was observed in 326 households, and it affected my ability to accurately analyze the housing conditions-unit type especially for those households. Google Spreadsheet showing ID of those households </a:t>
            </a:r>
            <a:r>
              <a:rPr lang="en-US" sz="1600" dirty="0">
                <a:hlinkClick r:id="rId2"/>
              </a:rPr>
              <a:t>here</a:t>
            </a:r>
            <a:r>
              <a:rPr lang="en-US" sz="1600" dirty="0"/>
              <a:t>.</a:t>
            </a:r>
          </a:p>
          <a:p>
            <a:pPr>
              <a:lnSpc>
                <a:spcPct val="150000"/>
              </a:lnSpc>
            </a:pPr>
            <a:r>
              <a:rPr lang="en-US" sz="1600" i="1" u="sng" dirty="0"/>
              <a:t>Income</a:t>
            </a:r>
            <a:r>
              <a:rPr lang="en-US" sz="1600" dirty="0"/>
              <a:t>: To better understand the income distribution of the demographics, I would have loved to have a variable in the dataset for ‘</a:t>
            </a:r>
            <a:r>
              <a:rPr lang="en-US" sz="1600" b="1" dirty="0"/>
              <a:t>Occupations</a:t>
            </a:r>
            <a:r>
              <a:rPr lang="en-US" sz="1600" dirty="0"/>
              <a:t>’. This would have helped paint a clearer picture of income distribution and maybe provided explanation for some outliers.</a:t>
            </a:r>
          </a:p>
          <a:p>
            <a:pPr>
              <a:lnSpc>
                <a:spcPct val="150000"/>
              </a:lnSpc>
            </a:pPr>
            <a:r>
              <a:rPr lang="en-US" sz="1600" i="1" u="sng" dirty="0"/>
              <a:t>Sample Bias</a:t>
            </a:r>
            <a:r>
              <a:rPr lang="en-US" sz="1600" dirty="0"/>
              <a:t>: It can be observed that there is a bias in the dataset due to the high White population compared to other Ethnicities. To have a better understanding of minority Ethnicities (e.g. Hispanics, and Asians), I would have loved to know what </a:t>
            </a:r>
            <a:r>
              <a:rPr lang="en-US" sz="1600" b="1" dirty="0"/>
              <a:t>type of immigrants </a:t>
            </a:r>
            <a:r>
              <a:rPr lang="en-US" sz="1600" dirty="0"/>
              <a:t>most of them are. Are they Skilled workers, Student Visa Holders, Refugees? This would have helped to better understand observations like their highest level of education, which in turn helps understand their Income, consequently influencing their living conditions.</a:t>
            </a:r>
          </a:p>
          <a:p>
            <a:pPr>
              <a:lnSpc>
                <a:spcPct val="150000"/>
              </a:lnSpc>
            </a:pPr>
            <a:endParaRPr lang="en-US" sz="1600" dirty="0"/>
          </a:p>
        </p:txBody>
      </p:sp>
    </p:spTree>
    <p:extLst>
      <p:ext uri="{BB962C8B-B14F-4D97-AF65-F5344CB8AC3E}">
        <p14:creationId xmlns:p14="http://schemas.microsoft.com/office/powerpoint/2010/main" val="539547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References</a:t>
            </a:r>
            <a:endParaRPr lang="en-US" dirty="0">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type="body" idx="1"/>
          </p:nvPr>
        </p:nvSpPr>
        <p:spPr>
          <a:xfrm>
            <a:off x="4259484" y="402738"/>
            <a:ext cx="7094315" cy="6052524"/>
          </a:xfrm>
        </p:spPr>
        <p:txBody>
          <a:bodyPr anchor="ctr">
            <a:normAutofit/>
          </a:bodyPr>
          <a:lstStyle/>
          <a:p>
            <a:pPr algn="l">
              <a:lnSpc>
                <a:spcPct val="150000"/>
              </a:lnSpc>
            </a:pPr>
            <a:r>
              <a:rPr lang="en-CA" sz="1400" b="0" i="0" u="none" strike="noStrike" dirty="0">
                <a:solidFill>
                  <a:srgbClr val="212529"/>
                </a:solidFill>
                <a:effectLst/>
                <a:latin typeface="system-ui"/>
              </a:rPr>
              <a:t>Arnold, Jeffrey B. 2021. “</a:t>
            </a:r>
            <a:r>
              <a:rPr lang="en-CA" sz="1400" b="0" i="0" u="none" strike="noStrike" dirty="0" err="1">
                <a:solidFill>
                  <a:srgbClr val="212529"/>
                </a:solidFill>
                <a:effectLst/>
                <a:latin typeface="system-ui"/>
              </a:rPr>
              <a:t>Ggthemes</a:t>
            </a:r>
            <a:r>
              <a:rPr lang="en-CA" sz="1400" b="0" i="0" u="none" strike="noStrike" dirty="0">
                <a:solidFill>
                  <a:srgbClr val="212529"/>
                </a:solidFill>
                <a:effectLst/>
                <a:latin typeface="system-ui"/>
              </a:rPr>
              <a:t>: Extra Themes, Scales and </a:t>
            </a:r>
            <a:r>
              <a:rPr lang="en-CA" sz="1400" b="0" i="0" u="none" strike="noStrike" dirty="0" err="1">
                <a:solidFill>
                  <a:srgbClr val="212529"/>
                </a:solidFill>
                <a:effectLst/>
                <a:latin typeface="system-ui"/>
              </a:rPr>
              <a:t>Geoms</a:t>
            </a:r>
            <a:r>
              <a:rPr lang="en-CA" sz="1400" b="0" i="0" u="none" strike="noStrike" dirty="0">
                <a:solidFill>
                  <a:srgbClr val="212529"/>
                </a:solidFill>
                <a:effectLst/>
                <a:latin typeface="system-ui"/>
              </a:rPr>
              <a:t> for ’Ggplot2’.” </a:t>
            </a:r>
            <a:r>
              <a:rPr lang="en-CA" sz="1400" b="0" i="0" u="sng" strike="noStrike" dirty="0">
                <a:solidFill>
                  <a:srgbClr val="0D6EFD"/>
                </a:solidFill>
                <a:effectLst/>
                <a:latin typeface="system-ui"/>
                <a:hlinkClick r:id="rId2"/>
              </a:rPr>
              <a:t>https://CRAN.R-project.org/package=ggthemes</a:t>
            </a:r>
            <a:r>
              <a:rPr lang="en-CA" sz="1400" b="0" i="0" u="none" strike="noStrike" dirty="0">
                <a:solidFill>
                  <a:srgbClr val="212529"/>
                </a:solidFill>
                <a:effectLst/>
                <a:latin typeface="system-ui"/>
              </a:rPr>
              <a:t>.</a:t>
            </a:r>
          </a:p>
          <a:p>
            <a:pPr algn="l">
              <a:lnSpc>
                <a:spcPct val="150000"/>
              </a:lnSpc>
            </a:pPr>
            <a:r>
              <a:rPr lang="en-CA" sz="1400" b="0" i="0" u="none" strike="noStrike" dirty="0">
                <a:solidFill>
                  <a:srgbClr val="212529"/>
                </a:solidFill>
                <a:effectLst/>
                <a:latin typeface="system-ui"/>
              </a:rPr>
              <a:t>Copen, Casey E., Kimberly Daniels, Jonathan Vespa, and William D. Mosher. 2012. “First Marriages in the United States: Data from the 2006-2010 National Survey of Family Growth.” </a:t>
            </a:r>
            <a:r>
              <a:rPr lang="en-CA" sz="1400" b="0" i="1" u="none" strike="noStrike" dirty="0">
                <a:solidFill>
                  <a:srgbClr val="212529"/>
                </a:solidFill>
                <a:effectLst/>
                <a:latin typeface="system-ui"/>
              </a:rPr>
              <a:t>National Health Statistics Reports</a:t>
            </a:r>
            <a:r>
              <a:rPr lang="en-CA" sz="1400" b="0" i="0" u="none" strike="noStrike" dirty="0">
                <a:solidFill>
                  <a:srgbClr val="212529"/>
                </a:solidFill>
                <a:effectLst/>
                <a:latin typeface="system-ui"/>
              </a:rPr>
              <a:t>, no. 49: 1–22.</a:t>
            </a:r>
          </a:p>
          <a:p>
            <a:pPr algn="l">
              <a:lnSpc>
                <a:spcPct val="150000"/>
              </a:lnSpc>
            </a:pPr>
            <a:r>
              <a:rPr lang="en-CA" sz="1400" b="0" i="0" u="none" strike="noStrike" dirty="0">
                <a:solidFill>
                  <a:srgbClr val="212529"/>
                </a:solidFill>
                <a:effectLst/>
                <a:latin typeface="system-ui"/>
              </a:rPr>
              <a:t>Karney, Benjamin R. 2021. “Socioeconomic Status and Intimate Relationships.” </a:t>
            </a:r>
            <a:r>
              <a:rPr lang="en-CA" sz="1400" b="0" i="1" u="none" strike="noStrike" dirty="0">
                <a:solidFill>
                  <a:srgbClr val="212529"/>
                </a:solidFill>
                <a:effectLst/>
                <a:latin typeface="system-ui"/>
              </a:rPr>
              <a:t>Annual Review of Psychology</a:t>
            </a:r>
            <a:r>
              <a:rPr lang="en-CA" sz="1400" b="0" i="0" u="none" strike="noStrike" dirty="0">
                <a:solidFill>
                  <a:srgbClr val="212529"/>
                </a:solidFill>
                <a:effectLst/>
                <a:latin typeface="system-ui"/>
              </a:rPr>
              <a:t> 72 (1): 391–414. </a:t>
            </a:r>
            <a:r>
              <a:rPr lang="en-CA" sz="1400" b="0" i="0" u="sng" strike="noStrike" dirty="0">
                <a:solidFill>
                  <a:srgbClr val="0D6EFD"/>
                </a:solidFill>
                <a:effectLst/>
                <a:latin typeface="system-ui"/>
                <a:hlinkClick r:id="rId3"/>
              </a:rPr>
              <a:t>https://doi.org/10.1146/annurev-psych-051920-013658</a:t>
            </a:r>
            <a:r>
              <a:rPr lang="en-CA" sz="1400" b="0" i="0" u="none" strike="noStrike" dirty="0">
                <a:solidFill>
                  <a:srgbClr val="212529"/>
                </a:solidFill>
                <a:effectLst/>
                <a:latin typeface="system-ui"/>
              </a:rPr>
              <a:t>.</a:t>
            </a:r>
          </a:p>
          <a:p>
            <a:pPr algn="l">
              <a:lnSpc>
                <a:spcPct val="150000"/>
              </a:lnSpc>
            </a:pPr>
            <a:r>
              <a:rPr lang="en-CA" sz="1400" b="0" i="0" u="none" strike="noStrike" dirty="0">
                <a:solidFill>
                  <a:srgbClr val="212529"/>
                </a:solidFill>
                <a:effectLst/>
                <a:latin typeface="system-ui"/>
              </a:rPr>
              <a:t>Wickham, Hadley. 2014. “Tidy Data.” </a:t>
            </a:r>
            <a:r>
              <a:rPr lang="en-CA" sz="1400" b="0" i="1" u="none" strike="noStrike" dirty="0">
                <a:solidFill>
                  <a:srgbClr val="212529"/>
                </a:solidFill>
                <a:effectLst/>
                <a:latin typeface="system-ui"/>
              </a:rPr>
              <a:t>Journal of Statistical Software</a:t>
            </a:r>
            <a:r>
              <a:rPr lang="en-CA" sz="1400" b="0" i="0" u="none" strike="noStrike" dirty="0">
                <a:solidFill>
                  <a:srgbClr val="212529"/>
                </a:solidFill>
                <a:effectLst/>
                <a:latin typeface="system-ui"/>
              </a:rPr>
              <a:t> 59 (10). </a:t>
            </a:r>
            <a:r>
              <a:rPr lang="en-CA" sz="1400" b="0" i="0" u="sng" strike="noStrike" dirty="0">
                <a:solidFill>
                  <a:srgbClr val="0D6EFD"/>
                </a:solidFill>
                <a:effectLst/>
                <a:latin typeface="system-ui"/>
                <a:hlinkClick r:id="rId4"/>
              </a:rPr>
              <a:t>https://doi.org/10.18637/jss.v059.i10</a:t>
            </a:r>
            <a:r>
              <a:rPr lang="en-CA" sz="1400" b="0" i="0" u="none" strike="noStrike" dirty="0">
                <a:solidFill>
                  <a:srgbClr val="212529"/>
                </a:solidFill>
                <a:effectLst/>
                <a:latin typeface="system-ui"/>
              </a:rPr>
              <a:t>.</a:t>
            </a:r>
          </a:p>
          <a:p>
            <a:pPr algn="l">
              <a:lnSpc>
                <a:spcPct val="150000"/>
              </a:lnSpc>
            </a:pPr>
            <a:r>
              <a:rPr lang="en-CA" sz="1400" b="0" i="0" u="none" strike="noStrike" dirty="0">
                <a:solidFill>
                  <a:srgbClr val="212529"/>
                </a:solidFill>
                <a:effectLst/>
                <a:latin typeface="system-ui"/>
              </a:rPr>
              <a:t>Wickham, Hadley, Mara </a:t>
            </a:r>
            <a:r>
              <a:rPr lang="en-CA" sz="1400" b="0" i="0" u="none" strike="noStrike" dirty="0" err="1">
                <a:solidFill>
                  <a:srgbClr val="212529"/>
                </a:solidFill>
                <a:effectLst/>
                <a:latin typeface="system-ui"/>
              </a:rPr>
              <a:t>Averick</a:t>
            </a:r>
            <a:r>
              <a:rPr lang="en-CA" sz="1400" b="0" i="0" u="none" strike="noStrike" dirty="0">
                <a:solidFill>
                  <a:srgbClr val="212529"/>
                </a:solidFill>
                <a:effectLst/>
                <a:latin typeface="system-ui"/>
              </a:rPr>
              <a:t>, Jennifer Bryan, Winston Chang, Lucy D’Agostino McGowan, Romain François, Garrett </a:t>
            </a:r>
            <a:r>
              <a:rPr lang="en-CA" sz="1400" b="0" i="0" u="none" strike="noStrike" dirty="0" err="1">
                <a:solidFill>
                  <a:srgbClr val="212529"/>
                </a:solidFill>
                <a:effectLst/>
                <a:latin typeface="system-ui"/>
              </a:rPr>
              <a:t>Grolemund</a:t>
            </a:r>
            <a:r>
              <a:rPr lang="en-CA" sz="1400" b="0" i="0" u="none" strike="noStrike" dirty="0">
                <a:solidFill>
                  <a:srgbClr val="212529"/>
                </a:solidFill>
                <a:effectLst/>
                <a:latin typeface="system-ui"/>
              </a:rPr>
              <a:t>, et al. 2019. “Welcome to the </a:t>
            </a:r>
            <a:r>
              <a:rPr lang="en-CA" sz="1400" b="0" i="0" u="none" strike="noStrike" dirty="0" err="1">
                <a:solidFill>
                  <a:srgbClr val="212529"/>
                </a:solidFill>
                <a:effectLst/>
                <a:latin typeface="system-ui"/>
              </a:rPr>
              <a:t>Tidyverse</a:t>
            </a:r>
            <a:r>
              <a:rPr lang="en-CA" sz="1400" b="0" i="0" u="none" strike="noStrike" dirty="0">
                <a:solidFill>
                  <a:srgbClr val="212529"/>
                </a:solidFill>
                <a:effectLst/>
                <a:latin typeface="system-ui"/>
              </a:rPr>
              <a:t>” 4: 1686. </a:t>
            </a:r>
            <a:r>
              <a:rPr lang="en-CA" sz="1400" b="0" i="0" u="sng" strike="noStrike" dirty="0">
                <a:solidFill>
                  <a:srgbClr val="0D6EFD"/>
                </a:solidFill>
                <a:effectLst/>
                <a:latin typeface="system-ui"/>
                <a:hlinkClick r:id="rId5"/>
              </a:rPr>
              <a:t>https://doi.org/10.21105/joss.01686</a:t>
            </a:r>
            <a:r>
              <a:rPr lang="en-CA" sz="1400" b="0" i="0" u="none" strike="noStrike" dirty="0">
                <a:solidFill>
                  <a:srgbClr val="212529"/>
                </a:solidFill>
                <a:effectLst/>
                <a:latin typeface="system-ui"/>
              </a:rPr>
              <a:t>.</a:t>
            </a:r>
          </a:p>
        </p:txBody>
      </p:sp>
    </p:spTree>
    <p:extLst>
      <p:ext uri="{BB962C8B-B14F-4D97-AF65-F5344CB8AC3E}">
        <p14:creationId xmlns:p14="http://schemas.microsoft.com/office/powerpoint/2010/main" val="942350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237</TotalTime>
  <Words>862</Words>
  <Application>Microsoft Macintosh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Britannic Bold</vt:lpstr>
      <vt:lpstr>Calibri</vt:lpstr>
      <vt:lpstr>Calibri Light</vt:lpstr>
      <vt:lpstr>system-ui</vt:lpstr>
      <vt:lpstr>Office Theme</vt:lpstr>
      <vt:lpstr>Exploratory Analysis of Socio-economic factors of Demographics in England (2021) </vt:lpstr>
      <vt:lpstr>Income by Ethnicity and Gender</vt:lpstr>
      <vt:lpstr>Divorce and Separation Rates</vt:lpstr>
      <vt:lpstr>Housing Condition – Unit Type</vt:lpstr>
      <vt:lpstr>Housing Condition – Average number of Occupants</vt:lpstr>
      <vt:lpstr>Limitations of Dataset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of Socio-economic factors of Demographics in England (2021) </dc:title>
  <dc:creator>Ayokunle Olagunju</dc:creator>
  <cp:lastModifiedBy>Ayokunle Olagunju</cp:lastModifiedBy>
  <cp:revision>28</cp:revision>
  <dcterms:created xsi:type="dcterms:W3CDTF">2023-11-12T21:03:31Z</dcterms:created>
  <dcterms:modified xsi:type="dcterms:W3CDTF">2023-11-17T18:35:00Z</dcterms:modified>
</cp:coreProperties>
</file>