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76" r:id="rId3"/>
    <p:sldId id="277" r:id="rId4"/>
    <p:sldId id="27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7E"/>
    <a:srgbClr val="004000"/>
    <a:srgbClr val="00DCA5"/>
    <a:srgbClr val="3CA779"/>
    <a:srgbClr val="00D3AA"/>
    <a:srgbClr val="38D3AA"/>
    <a:srgbClr val="091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413"/>
  </p:normalViewPr>
  <p:slideViewPr>
    <p:cSldViewPr snapToGrid="0">
      <p:cViewPr varScale="1">
        <p:scale>
          <a:sx n="74" d="100"/>
          <a:sy n="74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06674-9428-534E-B8FB-4BCCFBD820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4CFB0-FE6C-154A-ACF1-6B25461C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CFB0-FE6C-154A-ACF1-6B25461CC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CFB0-FE6C-154A-ACF1-6B25461CC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CFB0-FE6C-154A-ACF1-6B25461CC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CFB0-FE6C-154A-ACF1-6B25461CC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E8C1-2BF2-47EE-AD47-B3EBAC01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74A39-5BF2-664D-90BF-C5382021D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4442-E22A-30CE-02D1-2802D22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7385-1CAE-FF1D-06B7-A4DD1E9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3F70-7B84-7B2B-8678-2C315BC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6B57-68A0-A7FC-CAF5-E4DE3F13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4D835-2AA1-721A-C2A8-D214983A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113D-3657-F8B2-41C8-D5F00D69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940E-82B8-1397-6D9A-CE0F2A5D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ECCB-D8E5-5B04-81B1-CFBA2F53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2732-69BB-81E3-6BC7-FE489B7A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8EFD8-5B79-7A6F-5A1E-26C73D90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006D-A476-0D75-89F5-722F008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8010-E914-0CE6-E418-BA247E9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33CE-09F7-E8F4-8C59-AB97830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_grey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8CBD-6FF2-33EA-7CEC-90D3B43D5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77" y="2036695"/>
            <a:ext cx="4267060" cy="2286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367" b="1" i="0">
                <a:solidFill>
                  <a:srgbClr val="003C3B"/>
                </a:solidFill>
                <a:latin typeface="Outfit" pitchFamily="2" charset="0"/>
              </a:defRPr>
            </a:lvl1pPr>
          </a:lstStyle>
          <a:p>
            <a:r>
              <a:rPr lang="en-GB"/>
              <a:t>Cover Slide</a:t>
            </a:r>
            <a:br>
              <a:rPr lang="en-GB"/>
            </a:br>
            <a:r>
              <a:rPr lang="en-GB"/>
              <a:t>title maximum of 4 lines </a:t>
            </a:r>
            <a:endParaRPr lang="en-US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9BA3667-DBE8-38CD-D818-1789F73A95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95" y="136616"/>
            <a:ext cx="2190567" cy="14417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450CBED-BAF5-CC78-8065-CEE3D5F2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878" y="4957301"/>
            <a:ext cx="5271441" cy="5676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40">
                <a:solidFill>
                  <a:srgbClr val="003C3B"/>
                </a:solidFill>
                <a:latin typeface="Outfit" pitchFamily="2" charset="0"/>
              </a:defRPr>
            </a:lvl1pPr>
            <a:lvl2pPr marL="277240" indent="0" algn="ctr">
              <a:buNone/>
              <a:defRPr sz="1213"/>
            </a:lvl2pPr>
            <a:lvl3pPr marL="554478" indent="0" algn="ctr">
              <a:buNone/>
              <a:defRPr sz="1092"/>
            </a:lvl3pPr>
            <a:lvl4pPr marL="831718" indent="0" algn="ctr">
              <a:buNone/>
              <a:defRPr sz="971"/>
            </a:lvl4pPr>
            <a:lvl5pPr marL="1108956" indent="0" algn="ctr">
              <a:buNone/>
              <a:defRPr sz="971"/>
            </a:lvl5pPr>
            <a:lvl6pPr marL="1386196" indent="0" algn="ctr">
              <a:buNone/>
              <a:defRPr sz="971"/>
            </a:lvl6pPr>
            <a:lvl7pPr marL="1663434" indent="0" algn="ctr">
              <a:buNone/>
              <a:defRPr sz="971"/>
            </a:lvl7pPr>
            <a:lvl8pPr marL="1940674" indent="0" algn="ctr">
              <a:buNone/>
              <a:defRPr sz="971"/>
            </a:lvl8pPr>
            <a:lvl9pPr marL="2217913" indent="0" algn="ctr">
              <a:buNone/>
              <a:defRPr sz="971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C92E8A1-37D3-2FC9-50B2-B212428499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1682" y="242"/>
            <a:ext cx="5790319" cy="68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13F97722-3FB0-2EA8-A78E-F69F471EA82E}"/>
              </a:ext>
            </a:extLst>
          </p:cNvPr>
          <p:cNvSpPr/>
          <p:nvPr userDrawn="1"/>
        </p:nvSpPr>
        <p:spPr>
          <a:xfrm>
            <a:off x="12026901" y="1"/>
            <a:ext cx="165204" cy="6857615"/>
          </a:xfrm>
          <a:custGeom>
            <a:avLst/>
            <a:gdLst/>
            <a:ahLst/>
            <a:cxnLst/>
            <a:rect l="l" t="t" r="r" b="b"/>
            <a:pathLst>
              <a:path w="272415" h="11308715">
                <a:moveTo>
                  <a:pt x="272243" y="0"/>
                </a:moveTo>
                <a:lnTo>
                  <a:pt x="0" y="0"/>
                </a:lnTo>
                <a:lnTo>
                  <a:pt x="0" y="11308556"/>
                </a:lnTo>
                <a:lnTo>
                  <a:pt x="272243" y="11308556"/>
                </a:lnTo>
                <a:lnTo>
                  <a:pt x="272243" y="0"/>
                </a:lnTo>
                <a:close/>
              </a:path>
            </a:pathLst>
          </a:custGeom>
          <a:solidFill>
            <a:srgbClr val="01DC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66FC306-B4B3-F80E-CAC0-B419EBDE35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0" y="627294"/>
            <a:ext cx="9226509" cy="61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3" b="0" i="0">
                <a:solidFill>
                  <a:srgbClr val="003C3B"/>
                </a:solidFill>
                <a:latin typeface="Outfit" pitchFamily="2" charset="0"/>
              </a:defRPr>
            </a:lvl1pPr>
          </a:lstStyle>
          <a:p>
            <a:r>
              <a:rPr lang="en-GB"/>
              <a:t>Text only slide title maximum of 1 line</a:t>
            </a:r>
            <a:endParaRPr lang="en-US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0D9F827A-E976-6ABC-1466-86F285CB7C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50" y="5294523"/>
            <a:ext cx="2190567" cy="1441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A5B-745A-E6EC-8F3D-4FD608B1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63" y="1583361"/>
            <a:ext cx="10980263" cy="3394728"/>
          </a:xfrm>
          <a:prstGeom prst="rect">
            <a:avLst/>
          </a:prstGeom>
        </p:spPr>
        <p:txBody>
          <a:bodyPr/>
          <a:lstStyle>
            <a:lvl1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1pPr>
            <a:lvl2pPr>
              <a:defRPr sz="1697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2pPr>
            <a:lvl3pPr>
              <a:defRPr sz="1456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3pPr>
            <a:lvl4pPr>
              <a:defRPr sz="1213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4pPr>
            <a:lvl5pPr>
              <a:defRPr sz="1092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B93A67E-ECCB-03E2-4382-40646E11FB5E}"/>
              </a:ext>
            </a:extLst>
          </p:cNvPr>
          <p:cNvSpPr/>
          <p:nvPr userDrawn="1"/>
        </p:nvSpPr>
        <p:spPr>
          <a:xfrm>
            <a:off x="0" y="1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19832320" h="11308715">
                <a:moveTo>
                  <a:pt x="19831856" y="0"/>
                </a:moveTo>
                <a:lnTo>
                  <a:pt x="0" y="0"/>
                </a:lnTo>
                <a:lnTo>
                  <a:pt x="0" y="11308556"/>
                </a:lnTo>
                <a:lnTo>
                  <a:pt x="19831856" y="11308556"/>
                </a:lnTo>
                <a:lnTo>
                  <a:pt x="19831856" y="0"/>
                </a:lnTo>
                <a:close/>
              </a:path>
            </a:pathLst>
          </a:custGeom>
          <a:solidFill>
            <a:srgbClr val="003C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C464088-0278-F626-5281-01C0727EF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59" y="5568621"/>
            <a:ext cx="5390997" cy="654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3" b="0" i="0">
                <a:solidFill>
                  <a:schemeClr val="bg1"/>
                </a:solidFill>
                <a:latin typeface="Outfit" pitchFamily="2" charset="0"/>
              </a:defRPr>
            </a:lvl1pPr>
          </a:lstStyle>
          <a:p>
            <a:r>
              <a:rPr lang="en-GB"/>
              <a:t>Thank you.</a:t>
            </a:r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13A8897-6532-2E8B-47F6-784F3B6DB2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93" y="136617"/>
            <a:ext cx="3808248" cy="25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8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1BAC-D85D-1076-7A93-BD2B0A4D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D8EE-D1A9-45D1-3E12-ECF61E53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DCD8-711D-50B8-5395-DD348F3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9F67-0CA3-09B8-FD2F-BA592F37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3B5B-89EC-DAC2-50D0-71E5B616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2FB2-EF72-8766-D83E-C60AE776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F25F-E57A-C610-F472-8B42F706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AD4B-8142-214E-6C22-59EEB608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CE16-0866-0967-FADA-5620CD22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967A-BDC8-322E-523A-7C18092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1598-C054-4F8A-9CB1-61449D47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CA5A-F2D6-C29B-40E1-B45B80A57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2A1A4-18FE-4497-D18F-255FC5F0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7522-DA15-0543-2284-2EC4506C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6F64-C692-1411-5AF3-3B552EC1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EC08-33DE-6465-AD95-EF3E0C87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760C-D5EA-2A8B-D1EF-65D2574A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0A86-5CDE-D363-98B3-D473BC8A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45F27-84C4-3FCF-9580-67E78170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40389-FB91-D71B-CE20-6C827B52E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0329A-B1A2-DA97-16F3-76765767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85B76-BCF3-E684-514F-BA480C0A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67759-3874-8942-2978-B4A155F1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D8C9-5A95-CDEB-A130-08435BF6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A4C5-41A9-5BCB-4F05-214B9DB8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5CBFA-2C2A-D554-53E3-4716051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D8460-AED9-512E-A7B5-6F43D5CD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1B4E6-7715-1524-0050-881F6147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49337-F444-18E6-6E6C-88CD992D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9353-965B-1F73-5BA3-9D8DCAD5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731A-865B-435D-5BCF-F76A85C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491-7EAE-0269-2BC8-A7900CC7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A7EC-A570-7057-F280-083A27AA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5737-66A4-0FC9-F81B-1E08326B4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F18C-A3FA-F45A-71B1-385A767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A372-C3AC-DBC4-D61B-674A39DA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29420-D774-F780-E2D5-4EF9CD8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0175-DBBC-93F5-11CD-805BBAFF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3CC6-A989-9D81-B130-E723F05A0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77F6-20B0-7644-BD40-22CAC5F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1AAED-69D9-CE38-9FB1-8C23289B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C7D6-0AA0-7208-20C8-B7AE1FC7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6E50-9CC9-6CAE-9E12-EE8694B1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8C006-BFF5-BF90-09D1-EE9D9061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EAF1-2393-25E0-30F6-89347925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0737-4EC6-841A-8610-F753FC3F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6CCD4-D934-124A-BBB1-89C7C40500D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38EA-5515-2F43-CA3C-C151172A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3157-DD6E-9110-93AD-D244336A7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195A7-6C15-6040-826A-18610FF7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183-3A2F-33A8-7F3B-BBD43B0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76" y="2036695"/>
            <a:ext cx="5577124" cy="1557405"/>
          </a:xfrm>
        </p:spPr>
        <p:txBody>
          <a:bodyPr/>
          <a:lstStyle/>
          <a:p>
            <a:r>
              <a:rPr lang="en-US" sz="4400" dirty="0"/>
              <a:t>Carbon Emissions from Staff Commuting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DA9D-20D1-C7BE-EFE7-B0632EEE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876" y="3310272"/>
            <a:ext cx="5271441" cy="567655"/>
          </a:xfrm>
        </p:spPr>
        <p:txBody>
          <a:bodyPr>
            <a:noAutofit/>
          </a:bodyPr>
          <a:lstStyle/>
          <a:p>
            <a:br>
              <a:rPr lang="en-US" sz="1600" dirty="0"/>
            </a:br>
            <a:r>
              <a:rPr lang="en-US" sz="1600" i="1" dirty="0">
                <a:latin typeface="+mn-lt"/>
              </a:rPr>
              <a:t>Analysis of University Staff Commuting Patterns and their Environmental Impact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577BD-064F-66D7-6142-EAA1672B1C92}"/>
              </a:ext>
            </a:extLst>
          </p:cNvPr>
          <p:cNvSpPr txBox="1"/>
          <p:nvPr/>
        </p:nvSpPr>
        <p:spPr>
          <a:xfrm>
            <a:off x="518877" y="5599203"/>
            <a:ext cx="6097836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91D0A"/>
                </a:solidFill>
              </a:rPr>
              <a:t>Presented by: Ayokunle James OLAGUNJU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91D0A"/>
                </a:solidFill>
              </a:rPr>
              <a:t>Date: 25</a:t>
            </a:r>
            <a:r>
              <a:rPr lang="en-US" sz="1200" baseline="30000" dirty="0">
                <a:solidFill>
                  <a:srgbClr val="091D0A"/>
                </a:solidFill>
              </a:rPr>
              <a:t>th</a:t>
            </a:r>
            <a:r>
              <a:rPr lang="en-US" sz="1200" dirty="0">
                <a:solidFill>
                  <a:srgbClr val="091D0A"/>
                </a:solidFill>
              </a:rPr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12614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33259692-3EE6-24AB-D4DD-B46687EE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38" y="5906454"/>
            <a:ext cx="1585911" cy="951546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26532D23-D208-6652-388B-533ED1795000}"/>
              </a:ext>
            </a:extLst>
          </p:cNvPr>
          <p:cNvSpPr>
            <a:spLocks noGrp="1"/>
          </p:cNvSpPr>
          <p:nvPr/>
        </p:nvSpPr>
        <p:spPr>
          <a:xfrm>
            <a:off x="306556" y="250850"/>
            <a:ext cx="5388188" cy="5587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Emissions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FF261-A095-2868-8D05-C0E10DBE734F}"/>
              </a:ext>
            </a:extLst>
          </p:cNvPr>
          <p:cNvSpPr txBox="1"/>
          <p:nvPr/>
        </p:nvSpPr>
        <p:spPr>
          <a:xfrm>
            <a:off x="306555" y="928534"/>
            <a:ext cx="1101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A87E"/>
                </a:solidFill>
              </a:rPr>
              <a:t>886,035 kgCO2e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generated from </a:t>
            </a:r>
            <a:r>
              <a:rPr lang="en-US" sz="2000" b="1" dirty="0">
                <a:solidFill>
                  <a:srgbClr val="00A87E"/>
                </a:solidFill>
              </a:rPr>
              <a:t>1,778 staff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commuting to work in the 2023 academic year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26EEE-2208-661D-7F2C-05695230C549}"/>
              </a:ext>
            </a:extLst>
          </p:cNvPr>
          <p:cNvGrpSpPr/>
          <p:nvPr/>
        </p:nvGrpSpPr>
        <p:grpSpPr>
          <a:xfrm>
            <a:off x="0" y="0"/>
            <a:ext cx="153277" cy="6858000"/>
            <a:chOff x="0" y="0"/>
            <a:chExt cx="153277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D9AF5-CCF8-41A4-3FF0-6A54507B43FF}"/>
                </a:ext>
              </a:extLst>
            </p:cNvPr>
            <p:cNvSpPr/>
            <p:nvPr/>
          </p:nvSpPr>
          <p:spPr>
            <a:xfrm>
              <a:off x="0" y="0"/>
              <a:ext cx="100013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5307AD-2DFE-9808-E11B-880B33BD982F}"/>
                </a:ext>
              </a:extLst>
            </p:cNvPr>
            <p:cNvSpPr/>
            <p:nvPr/>
          </p:nvSpPr>
          <p:spPr>
            <a:xfrm>
              <a:off x="53264" y="0"/>
              <a:ext cx="100013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2F202A-07DA-4A7A-8554-4D76C6905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" t="9381" r="3391" b="6033"/>
          <a:stretch/>
        </p:blipFill>
        <p:spPr>
          <a:xfrm>
            <a:off x="1782502" y="1328644"/>
            <a:ext cx="8116575" cy="460285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B71122-3EFD-6E11-71BC-D804DF0E3031}"/>
              </a:ext>
            </a:extLst>
          </p:cNvPr>
          <p:cNvSpPr/>
          <p:nvPr/>
        </p:nvSpPr>
        <p:spPr>
          <a:xfrm flipV="1">
            <a:off x="1518392" y="3312092"/>
            <a:ext cx="264110" cy="1169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06963F5-B88E-EE72-7FB2-9DA4AE12CD2F}"/>
              </a:ext>
            </a:extLst>
          </p:cNvPr>
          <p:cNvSpPr/>
          <p:nvPr/>
        </p:nvSpPr>
        <p:spPr>
          <a:xfrm>
            <a:off x="5840789" y="5929466"/>
            <a:ext cx="100013" cy="26190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E4B98-8372-956C-CE1E-C07E7FBF7790}"/>
              </a:ext>
            </a:extLst>
          </p:cNvPr>
          <p:cNvSpPr txBox="1"/>
          <p:nvPr/>
        </p:nvSpPr>
        <p:spPr>
          <a:xfrm>
            <a:off x="268326" y="2896593"/>
            <a:ext cx="125006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Abnormal spikes in distribution of daily CO2e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940AE-9978-335B-14A9-A99787DFC02C}"/>
              </a:ext>
            </a:extLst>
          </p:cNvPr>
          <p:cNvSpPr txBox="1"/>
          <p:nvPr/>
        </p:nvSpPr>
        <p:spPr>
          <a:xfrm>
            <a:off x="4570913" y="6191373"/>
            <a:ext cx="27560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Irregular relationship between travel time and transport 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11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33259692-3EE6-24AB-D4DD-B46687EE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38" y="5906454"/>
            <a:ext cx="1585911" cy="951546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26532D23-D208-6652-388B-533ED1795000}"/>
              </a:ext>
            </a:extLst>
          </p:cNvPr>
          <p:cNvSpPr>
            <a:spLocks noGrp="1"/>
          </p:cNvSpPr>
          <p:nvPr/>
        </p:nvSpPr>
        <p:spPr>
          <a:xfrm>
            <a:off x="306556" y="250850"/>
            <a:ext cx="3208170" cy="377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Key Findings &amp;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BFABC-FD57-7C6D-9A88-0DAF62EE5712}"/>
              </a:ext>
            </a:extLst>
          </p:cNvPr>
          <p:cNvGrpSpPr/>
          <p:nvPr/>
        </p:nvGrpSpPr>
        <p:grpSpPr>
          <a:xfrm>
            <a:off x="0" y="0"/>
            <a:ext cx="153277" cy="6858000"/>
            <a:chOff x="0" y="0"/>
            <a:chExt cx="153277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1E1D51-1E26-6A62-7EDB-BB34F7C24A05}"/>
                </a:ext>
              </a:extLst>
            </p:cNvPr>
            <p:cNvSpPr/>
            <p:nvPr/>
          </p:nvSpPr>
          <p:spPr>
            <a:xfrm>
              <a:off x="0" y="0"/>
              <a:ext cx="100013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6693B2-FD09-B0A0-2ABA-829BC916445E}"/>
                </a:ext>
              </a:extLst>
            </p:cNvPr>
            <p:cNvSpPr/>
            <p:nvPr/>
          </p:nvSpPr>
          <p:spPr>
            <a:xfrm>
              <a:off x="53264" y="0"/>
              <a:ext cx="100013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9" name="Picture 28" descr="A graph of a graph of carbon dioxide&#10;&#10;Description automatically generated with medium confidence">
            <a:extLst>
              <a:ext uri="{FF2B5EF4-FFF2-40B4-BE49-F238E27FC236}">
                <a16:creationId xmlns:a16="http://schemas.microsoft.com/office/drawing/2014/main" id="{6F70C897-44CA-6688-7652-5CD93A93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56" y="1114786"/>
            <a:ext cx="5170906" cy="26563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A8D865-33A1-8EF0-4846-9C39BEDDA2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0747" y="3815488"/>
            <a:ext cx="4359032" cy="29525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1B9293-C5E4-A334-5023-788132725D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675811" y="1577209"/>
            <a:ext cx="6268538" cy="21144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5F430AD-9C59-96DB-F417-DC1CF5E3B52E}"/>
              </a:ext>
            </a:extLst>
          </p:cNvPr>
          <p:cNvSpPr txBox="1"/>
          <p:nvPr/>
        </p:nvSpPr>
        <p:spPr>
          <a:xfrm>
            <a:off x="206541" y="640885"/>
            <a:ext cx="51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Car</a:t>
            </a:r>
            <a:r>
              <a:rPr lang="en-CA" sz="16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 commuting accounts for </a:t>
            </a:r>
            <a:r>
              <a:rPr lang="en-CA" sz="2400" b="1" i="0" u="none" strike="noStrike" dirty="0">
                <a:solidFill>
                  <a:srgbClr val="00A87E"/>
                </a:solidFill>
                <a:effectLst/>
              </a:rPr>
              <a:t>81%</a:t>
            </a:r>
            <a:r>
              <a:rPr lang="en-CA" sz="1600" b="1" i="0" u="none" strike="noStrike" dirty="0">
                <a:solidFill>
                  <a:srgbClr val="00A87E"/>
                </a:solidFill>
                <a:effectLst/>
              </a:rPr>
              <a:t> </a:t>
            </a:r>
            <a:r>
              <a:rPr lang="en-CA" sz="16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of total emissions 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0C439-72FB-B138-CABF-7E05D78F0A59}"/>
              </a:ext>
            </a:extLst>
          </p:cNvPr>
          <p:cNvSpPr txBox="1"/>
          <p:nvPr/>
        </p:nvSpPr>
        <p:spPr>
          <a:xfrm>
            <a:off x="8349522" y="4551479"/>
            <a:ext cx="329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Streatham Campus </a:t>
            </a:r>
            <a:r>
              <a:rPr lang="en-CA" sz="160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staff</a:t>
            </a:r>
            <a:r>
              <a:rPr lang="en-CA" sz="1600" b="1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lang="en-CA" sz="160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have the </a:t>
            </a:r>
            <a:r>
              <a:rPr lang="en-CA" sz="1600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lang="en-CA" sz="16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ighest contribution to emissions with </a:t>
            </a:r>
            <a:r>
              <a:rPr lang="en-CA" sz="1600" b="1" dirty="0">
                <a:solidFill>
                  <a:srgbClr val="00A87E"/>
                </a:solidFill>
              </a:rPr>
              <a:t>680</a:t>
            </a:r>
            <a:r>
              <a:rPr lang="en-CA" sz="1600" b="1" i="0" u="none" strike="noStrike" dirty="0">
                <a:solidFill>
                  <a:srgbClr val="00A87E"/>
                </a:solidFill>
                <a:effectLst/>
              </a:rPr>
              <a:t>k kgCO2e</a:t>
            </a:r>
            <a:r>
              <a:rPr lang="en-CA" sz="16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</a:rPr>
              <a:t> per academic year.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7E5629-C4B9-2875-E10B-EE9684EF04AC}"/>
              </a:ext>
            </a:extLst>
          </p:cNvPr>
          <p:cNvSpPr txBox="1"/>
          <p:nvPr/>
        </p:nvSpPr>
        <p:spPr>
          <a:xfrm>
            <a:off x="5675811" y="930499"/>
            <a:ext cx="620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A87E"/>
                </a:solidFill>
              </a:rPr>
              <a:t>34% </a:t>
            </a:r>
            <a:r>
              <a:rPr lang="en-CA" sz="1600" dirty="0">
                <a:solidFill>
                  <a:srgbClr val="004000"/>
                </a:solidFill>
              </a:rPr>
              <a:t>of outliers fall within the category of staff who commute </a:t>
            </a:r>
            <a:r>
              <a:rPr lang="en-CA" sz="1600" b="1" dirty="0">
                <a:solidFill>
                  <a:srgbClr val="004000"/>
                </a:solidFill>
              </a:rPr>
              <a:t>twice a week</a:t>
            </a:r>
            <a:endParaRPr lang="en-US" sz="1600" b="1" dirty="0">
              <a:solidFill>
                <a:srgbClr val="004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8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5918-93B0-5AAB-57D7-FE621F82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Recommendations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7AFD8B-3DA4-CDA5-12DB-EBF25E51645E}"/>
              </a:ext>
            </a:extLst>
          </p:cNvPr>
          <p:cNvGrpSpPr/>
          <p:nvPr/>
        </p:nvGrpSpPr>
        <p:grpSpPr>
          <a:xfrm>
            <a:off x="9218030" y="1695259"/>
            <a:ext cx="2194229" cy="1202943"/>
            <a:chOff x="9218030" y="1385926"/>
            <a:chExt cx="2194229" cy="1202943"/>
          </a:xfrm>
        </p:grpSpPr>
        <p:pic>
          <p:nvPicPr>
            <p:cNvPr id="5" name="Graphic 4" descr="Research with solid fill">
              <a:extLst>
                <a:ext uri="{FF2B5EF4-FFF2-40B4-BE49-F238E27FC236}">
                  <a16:creationId xmlns:a16="http://schemas.microsoft.com/office/drawing/2014/main" id="{6EA40F1C-DAB6-38C8-139C-E8EA0AC7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39750" y="1385926"/>
              <a:ext cx="809625" cy="8096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2F197-D6C8-C796-C4AC-FB8AAA5212C3}"/>
                </a:ext>
              </a:extLst>
            </p:cNvPr>
            <p:cNvSpPr txBox="1"/>
            <p:nvPr/>
          </p:nvSpPr>
          <p:spPr>
            <a:xfrm>
              <a:off x="9218030" y="2219537"/>
              <a:ext cx="2194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87E"/>
                  </a:solidFill>
                </a:rPr>
                <a:t>Data Quality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53261C-F0EB-0180-13CF-065CD35AE71A}"/>
              </a:ext>
            </a:extLst>
          </p:cNvPr>
          <p:cNvGrpSpPr/>
          <p:nvPr/>
        </p:nvGrpSpPr>
        <p:grpSpPr>
          <a:xfrm>
            <a:off x="878682" y="1553957"/>
            <a:ext cx="1557337" cy="1485547"/>
            <a:chOff x="878682" y="1485726"/>
            <a:chExt cx="1557337" cy="14855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0F0D19-323A-AB7B-FCCA-96B8D98ACCC1}"/>
                </a:ext>
              </a:extLst>
            </p:cNvPr>
            <p:cNvSpPr txBox="1"/>
            <p:nvPr/>
          </p:nvSpPr>
          <p:spPr>
            <a:xfrm>
              <a:off x="878682" y="2305215"/>
              <a:ext cx="1557337" cy="66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87E"/>
                  </a:solidFill>
                </a:rPr>
                <a:t>Remote Working</a:t>
              </a:r>
            </a:p>
          </p:txBody>
        </p:sp>
        <p:pic>
          <p:nvPicPr>
            <p:cNvPr id="13" name="Graphic 12" descr="Online meeting with solid fill">
              <a:extLst>
                <a:ext uri="{FF2B5EF4-FFF2-40B4-BE49-F238E27FC236}">
                  <a16:creationId xmlns:a16="http://schemas.microsoft.com/office/drawing/2014/main" id="{02D75639-06A5-DBEE-E35E-ACB5558A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252538" y="1485726"/>
              <a:ext cx="809626" cy="80962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509D6F-C1C4-59A8-9207-D24EE3C951F6}"/>
              </a:ext>
            </a:extLst>
          </p:cNvPr>
          <p:cNvGrpSpPr/>
          <p:nvPr/>
        </p:nvGrpSpPr>
        <p:grpSpPr>
          <a:xfrm>
            <a:off x="2721983" y="1513701"/>
            <a:ext cx="1735875" cy="1566058"/>
            <a:chOff x="2943226" y="1395352"/>
            <a:chExt cx="1735875" cy="1566058"/>
          </a:xfrm>
        </p:grpSpPr>
        <p:pic>
          <p:nvPicPr>
            <p:cNvPr id="15" name="Graphic 14" descr="Home outline">
              <a:extLst>
                <a:ext uri="{FF2B5EF4-FFF2-40B4-BE49-F238E27FC236}">
                  <a16:creationId xmlns:a16="http://schemas.microsoft.com/office/drawing/2014/main" id="{DC05BE3C-0E31-D71F-AA55-DFFDFD810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74288" y="1395352"/>
              <a:ext cx="900000" cy="90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0FB11-77F7-7CEF-60D4-5DDA2945DB29}"/>
                </a:ext>
              </a:extLst>
            </p:cNvPr>
            <p:cNvSpPr txBox="1"/>
            <p:nvPr/>
          </p:nvSpPr>
          <p:spPr>
            <a:xfrm>
              <a:off x="2943226" y="2315079"/>
              <a:ext cx="173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87E"/>
                  </a:solidFill>
                </a:rPr>
                <a:t>On-Campus Housing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9420E9-1F29-74CA-30F9-1665DBD7B62F}"/>
              </a:ext>
            </a:extLst>
          </p:cNvPr>
          <p:cNvGrpSpPr/>
          <p:nvPr/>
        </p:nvGrpSpPr>
        <p:grpSpPr>
          <a:xfrm>
            <a:off x="4743822" y="1393060"/>
            <a:ext cx="1951140" cy="1732131"/>
            <a:chOff x="5064023" y="1431581"/>
            <a:chExt cx="1951140" cy="1551583"/>
          </a:xfrm>
        </p:grpSpPr>
        <p:pic>
          <p:nvPicPr>
            <p:cNvPr id="18" name="Graphic 17" descr="Electric car outline">
              <a:extLst>
                <a:ext uri="{FF2B5EF4-FFF2-40B4-BE49-F238E27FC236}">
                  <a16:creationId xmlns:a16="http://schemas.microsoft.com/office/drawing/2014/main" id="{FC8B0286-2EF8-6FD6-D247-861A1DFC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53317" y="1431581"/>
              <a:ext cx="1157288" cy="11572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0791DE-5E03-3833-F447-8C73ADB5F70A}"/>
                </a:ext>
              </a:extLst>
            </p:cNvPr>
            <p:cNvSpPr txBox="1"/>
            <p:nvPr/>
          </p:nvSpPr>
          <p:spPr>
            <a:xfrm>
              <a:off x="5064023" y="2404203"/>
              <a:ext cx="1951140" cy="57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87E"/>
                  </a:solidFill>
                </a:rPr>
                <a:t>Carbon-Efficient Transport Modes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635D7-8960-E530-4FE4-5B7B855F5ED4}"/>
              </a:ext>
            </a:extLst>
          </p:cNvPr>
          <p:cNvGrpSpPr/>
          <p:nvPr/>
        </p:nvGrpSpPr>
        <p:grpSpPr>
          <a:xfrm>
            <a:off x="6980926" y="1665479"/>
            <a:ext cx="1951140" cy="1262503"/>
            <a:chOff x="7352727" y="1511031"/>
            <a:chExt cx="1951140" cy="1262503"/>
          </a:xfrm>
        </p:grpSpPr>
        <p:pic>
          <p:nvPicPr>
            <p:cNvPr id="21" name="Graphic 20" descr="Two Men with solid fill">
              <a:extLst>
                <a:ext uri="{FF2B5EF4-FFF2-40B4-BE49-F238E27FC236}">
                  <a16:creationId xmlns:a16="http://schemas.microsoft.com/office/drawing/2014/main" id="{8C18DE9E-D425-DE88-91EF-A783F1FF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99072" y="1511031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8D7B00-7646-99CB-D9F3-24DA96DB54A8}"/>
                </a:ext>
              </a:extLst>
            </p:cNvPr>
            <p:cNvSpPr txBox="1"/>
            <p:nvPr/>
          </p:nvSpPr>
          <p:spPr>
            <a:xfrm>
              <a:off x="7352727" y="2404202"/>
              <a:ext cx="195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87E"/>
                  </a:solidFill>
                </a:rPr>
                <a:t>Car Sharing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A05BAD9-9F9D-250D-3EA4-9EE705C2DE86}"/>
              </a:ext>
            </a:extLst>
          </p:cNvPr>
          <p:cNvSpPr txBox="1"/>
          <p:nvPr/>
        </p:nvSpPr>
        <p:spPr>
          <a:xfrm>
            <a:off x="4928786" y="3163733"/>
            <a:ext cx="2138470" cy="200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4000"/>
                </a:solidFill>
                <a:latin typeface="-webkit-standard"/>
              </a:rPr>
              <a:t>I</a:t>
            </a:r>
            <a:r>
              <a:rPr lang="en-CA" sz="1200" b="0" i="0" u="none" strike="noStrike" dirty="0">
                <a:solidFill>
                  <a:srgbClr val="004000"/>
                </a:solidFill>
                <a:effectLst/>
                <a:latin typeface="-webkit-standard"/>
              </a:rPr>
              <a:t>ncentivizing carbon-efficient modes of transport like public transport bus, electric cars, and trains.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4000"/>
                </a:solidFill>
                <a:latin typeface="-webkit-standard"/>
              </a:rPr>
              <a:t>Additional facilities e.g., racks, Salary Sacrifice, EV chargers</a:t>
            </a:r>
            <a:endParaRPr lang="en-US" sz="1200" dirty="0">
              <a:solidFill>
                <a:srgbClr val="004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EB3C9-C9B7-2DBF-63E4-2A631A3A0166}"/>
              </a:ext>
            </a:extLst>
          </p:cNvPr>
          <p:cNvSpPr txBox="1"/>
          <p:nvPr/>
        </p:nvSpPr>
        <p:spPr>
          <a:xfrm>
            <a:off x="7214008" y="3163733"/>
            <a:ext cx="2138470" cy="11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rgbClr val="004000"/>
                </a:solidFill>
                <a:effectLst/>
                <a:latin typeface="-webkit-standard"/>
              </a:rPr>
              <a:t>Encouraging car-sharing to reduce single occupancy car commutes and lower emissions</a:t>
            </a:r>
            <a:endParaRPr lang="en-US" sz="1200" dirty="0">
              <a:solidFill>
                <a:srgbClr val="004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6C2F6-DF02-FECB-CCA3-9EC4D107DF50}"/>
              </a:ext>
            </a:extLst>
          </p:cNvPr>
          <p:cNvSpPr txBox="1"/>
          <p:nvPr/>
        </p:nvSpPr>
        <p:spPr>
          <a:xfrm>
            <a:off x="9499232" y="3163733"/>
            <a:ext cx="2138470" cy="11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rgbClr val="004000"/>
                </a:solidFill>
                <a:effectLst/>
                <a:latin typeface="-webkit-standard"/>
              </a:rPr>
              <a:t>Improving data quality through validation checks to enhance insights on carbon emissions.</a:t>
            </a:r>
            <a:endParaRPr lang="en-US" sz="1200" dirty="0">
              <a:solidFill>
                <a:srgbClr val="004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9EAFFB-238F-EF19-7927-83AB520037A1}"/>
              </a:ext>
            </a:extLst>
          </p:cNvPr>
          <p:cNvSpPr txBox="1"/>
          <p:nvPr/>
        </p:nvSpPr>
        <p:spPr>
          <a:xfrm>
            <a:off x="2716939" y="3152615"/>
            <a:ext cx="1976652" cy="118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rgbClr val="004000"/>
                </a:solidFill>
                <a:effectLst/>
                <a:latin typeface="-webkit-standard"/>
              </a:rPr>
              <a:t>Providing on-campus housing for staff to reduce commute distances and emissions.</a:t>
            </a:r>
            <a:endParaRPr lang="en-US" sz="1200" dirty="0">
              <a:solidFill>
                <a:srgbClr val="004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FD3711-E4CD-A816-1D1A-1B7D99CE7FE3}"/>
              </a:ext>
            </a:extLst>
          </p:cNvPr>
          <p:cNvSpPr txBox="1"/>
          <p:nvPr/>
        </p:nvSpPr>
        <p:spPr>
          <a:xfrm>
            <a:off x="666912" y="3163733"/>
            <a:ext cx="1976652" cy="17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rgbClr val="004000"/>
                </a:solidFill>
                <a:effectLst/>
                <a:latin typeface="-webkit-standard"/>
              </a:rPr>
              <a:t>Increasing incentives for remote work and virtual meetings to reduce commuting needs, especially for Streatham campus staff.</a:t>
            </a:r>
            <a:endParaRPr lang="en-US" sz="1200" dirty="0">
              <a:solidFill>
                <a:srgbClr val="004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8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5FA1-8C00-6ED9-4B01-B609C51F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6500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205</Words>
  <Application>Microsoft Macintosh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Outfit</vt:lpstr>
      <vt:lpstr>Office Theme</vt:lpstr>
      <vt:lpstr>Carbon Emissions from Staff Commuting</vt:lpstr>
      <vt:lpstr>PowerPoint Presentation</vt:lpstr>
      <vt:lpstr>PowerPoint Presentation</vt:lpstr>
      <vt:lpstr>Recommendations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Ayokunle Olagunju</dc:creator>
  <cp:lastModifiedBy>Ayokunle Olagunju</cp:lastModifiedBy>
  <cp:revision>50</cp:revision>
  <dcterms:created xsi:type="dcterms:W3CDTF">2024-06-21T12:31:38Z</dcterms:created>
  <dcterms:modified xsi:type="dcterms:W3CDTF">2024-06-22T19:09:56Z</dcterms:modified>
</cp:coreProperties>
</file>