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7" r:id="rId2"/>
    <p:sldId id="258" r:id="rId3"/>
    <p:sldId id="259" r:id="rId4"/>
    <p:sldId id="260" r:id="rId5"/>
    <p:sldId id="261" r:id="rId6"/>
    <p:sldId id="262" r:id="rId7"/>
    <p:sldId id="263" r:id="rId8"/>
    <p:sldId id="264" r:id="rId9"/>
    <p:sldId id="265" r:id="rId10"/>
  </p:sldIdLst>
  <p:sldSz cx="9144000" cy="5143500" type="screen16x9"/>
  <p:notesSz cx="6858000" cy="9144000"/>
  <p:embeddedFontLst>
    <p:embeddedFont>
      <p:font typeface="Raleway" panose="020B0604020202020204" charset="0"/>
      <p:regular r:id="rId12"/>
      <p:bold r:id="rId13"/>
      <p:italic r:id="rId14"/>
      <p:boldItalic r:id="rId15"/>
    </p:embeddedFont>
    <p:embeddedFont>
      <p:font typeface="Roboto" pitchFamily="2" charset="0"/>
      <p:regular r:id="rId16"/>
      <p:bold r:id="rId17"/>
      <p:italic r:id="rId18"/>
      <p:boldItalic r:id="rId19"/>
    </p:embeddedFont>
    <p:embeddedFont>
      <p:font typeface="Source Sans Pro" panose="020B0503030403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809F593-1823-4D0E-99F8-81CA59AE4DDA}">
  <a:tblStyle styleId="{5809F593-1823-4D0E-99F8-81CA59AE4DD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c6f9544c1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c6f9544c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Hate speech on social media has become a major concern in recent years. </a:t>
            </a:r>
            <a:endParaRPr sz="12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endParaRPr sz="12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It refers to any form of communication that attacks or dehumanizes individuals or groups based on their race, religion, ethnicity, sexual orientation, or other personal characteristics. </a:t>
            </a:r>
            <a:endParaRPr sz="12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endParaRPr sz="12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This type of speech can create a toxic and hostile environment on social media platforms, leading to increased harassment, bullying, and discrimination. </a:t>
            </a:r>
            <a:endParaRPr sz="12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endParaRPr sz="12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It also has the potential to spread misinformation and incite violence. Social media companies have implemented various measures to address the issue, such as removing hate speech content, banning accounts that repeatedly engage in hate speech, and working with experts to better understand the nature of the problem and how to tackle it. </a:t>
            </a:r>
            <a:endParaRPr sz="12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endParaRPr sz="12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However, the issue remains complex and ongoing, as the sheer volume of content on these platforms and the difficulty of defining and detecting hate speech makes it challenging to effectively address.</a:t>
            </a:r>
            <a:endParaRPr sz="12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endParaRPr sz="12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One of the difficulties in dealing with hate speech on social media and other platforms is determining what defines hate speech. The border between right to freedom of expression and hate speech is frequently blurred, and defining where that line is may be challenging. Some may claim that some types of hate speech should be protected under the free speech label, while others feel that such speech should be tightly forbidden.</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c6f9544c1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c6f9544c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Social media platforms have different policies and techniques for handling hate speech on their platforms.</a:t>
            </a:r>
            <a:endParaRPr sz="12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endParaRPr sz="12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Social media giants like facebook and twitter use combination of human moderators and AI technology to detect and remove hate speech. They also provides a reporting mechanism for users to flag content they believe to be hate speech.</a:t>
            </a:r>
            <a:endParaRPr sz="12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endParaRPr sz="12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however , platforms like blogger, medium and weebly only have reporting mechanisms and use of human moderators.</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c6f9544c1_0_1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c6f9544c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6f9544c1_0_3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c6f9544c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054d449b0c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054d449b0c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c6f9544c1_0_4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c6f9544c1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07816fba6d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07816fba6d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054d449b0c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054d449b0c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054d449b0c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054d449b0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4"/>
          <p:cNvPicPr preferRelativeResize="0"/>
          <p:nvPr/>
        </p:nvPicPr>
        <p:blipFill>
          <a:blip r:embed="rId3">
            <a:alphaModFix/>
          </a:blip>
          <a:stretch>
            <a:fillRect/>
          </a:stretch>
        </p:blipFill>
        <p:spPr>
          <a:xfrm>
            <a:off x="2905674" y="1389375"/>
            <a:ext cx="3332648" cy="3514550"/>
          </a:xfrm>
          <a:prstGeom prst="rect">
            <a:avLst/>
          </a:prstGeom>
          <a:noFill/>
          <a:ln>
            <a:noFill/>
          </a:ln>
        </p:spPr>
      </p:pic>
      <p:sp>
        <p:nvSpPr>
          <p:cNvPr id="65" name="Google Shape;65;p14"/>
          <p:cNvSpPr/>
          <p:nvPr/>
        </p:nvSpPr>
        <p:spPr>
          <a:xfrm>
            <a:off x="1874850" y="202700"/>
            <a:ext cx="5394300" cy="4686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914400" lvl="0" indent="0" algn="l" rtl="0">
              <a:spcBef>
                <a:spcPts val="0"/>
              </a:spcBef>
              <a:spcAft>
                <a:spcPts val="0"/>
              </a:spcAft>
              <a:buNone/>
            </a:pPr>
            <a:r>
              <a:rPr lang="en" sz="2500">
                <a:solidFill>
                  <a:schemeClr val="lt1"/>
                </a:solidFill>
              </a:rPr>
              <a:t>Problem &amp; Motivation</a:t>
            </a:r>
            <a:endParaRPr sz="25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2110075" y="93725"/>
            <a:ext cx="5032800" cy="82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Solutions </a:t>
            </a:r>
            <a:r>
              <a:rPr lang="en">
                <a:solidFill>
                  <a:schemeClr val="lt1"/>
                </a:solidFill>
              </a:rPr>
              <a:t>out there</a:t>
            </a:r>
            <a:endParaRPr>
              <a:solidFill>
                <a:schemeClr val="lt1"/>
              </a:solidFill>
            </a:endParaRPr>
          </a:p>
        </p:txBody>
      </p:sp>
      <p:pic>
        <p:nvPicPr>
          <p:cNvPr id="71" name="Google Shape;71;p15"/>
          <p:cNvPicPr preferRelativeResize="0"/>
          <p:nvPr/>
        </p:nvPicPr>
        <p:blipFill>
          <a:blip r:embed="rId3">
            <a:alphaModFix/>
          </a:blip>
          <a:stretch>
            <a:fillRect/>
          </a:stretch>
        </p:blipFill>
        <p:spPr>
          <a:xfrm>
            <a:off x="490225" y="921725"/>
            <a:ext cx="1015800" cy="1015800"/>
          </a:xfrm>
          <a:prstGeom prst="rect">
            <a:avLst/>
          </a:prstGeom>
          <a:noFill/>
          <a:ln>
            <a:noFill/>
          </a:ln>
        </p:spPr>
      </p:pic>
      <p:pic>
        <p:nvPicPr>
          <p:cNvPr id="72" name="Google Shape;72;p15"/>
          <p:cNvPicPr preferRelativeResize="0"/>
          <p:nvPr/>
        </p:nvPicPr>
        <p:blipFill>
          <a:blip r:embed="rId4">
            <a:alphaModFix/>
          </a:blip>
          <a:stretch>
            <a:fillRect/>
          </a:stretch>
        </p:blipFill>
        <p:spPr>
          <a:xfrm>
            <a:off x="2155400" y="921725"/>
            <a:ext cx="1015798" cy="1015798"/>
          </a:xfrm>
          <a:prstGeom prst="rect">
            <a:avLst/>
          </a:prstGeom>
          <a:noFill/>
          <a:ln>
            <a:noFill/>
          </a:ln>
        </p:spPr>
      </p:pic>
      <p:pic>
        <p:nvPicPr>
          <p:cNvPr id="73" name="Google Shape;73;p15"/>
          <p:cNvPicPr preferRelativeResize="0"/>
          <p:nvPr/>
        </p:nvPicPr>
        <p:blipFill>
          <a:blip r:embed="rId5">
            <a:alphaModFix/>
          </a:blip>
          <a:stretch>
            <a:fillRect/>
          </a:stretch>
        </p:blipFill>
        <p:spPr>
          <a:xfrm>
            <a:off x="6730025" y="1366325"/>
            <a:ext cx="2153050" cy="399425"/>
          </a:xfrm>
          <a:prstGeom prst="rect">
            <a:avLst/>
          </a:prstGeom>
          <a:noFill/>
          <a:ln>
            <a:noFill/>
          </a:ln>
        </p:spPr>
      </p:pic>
      <p:pic>
        <p:nvPicPr>
          <p:cNvPr id="74" name="Google Shape;74;p15"/>
          <p:cNvPicPr preferRelativeResize="0"/>
          <p:nvPr/>
        </p:nvPicPr>
        <p:blipFill>
          <a:blip r:embed="rId6">
            <a:alphaModFix/>
          </a:blip>
          <a:stretch>
            <a:fillRect/>
          </a:stretch>
        </p:blipFill>
        <p:spPr>
          <a:xfrm>
            <a:off x="490225" y="2966817"/>
            <a:ext cx="2573926" cy="1103970"/>
          </a:xfrm>
          <a:prstGeom prst="rect">
            <a:avLst/>
          </a:prstGeom>
          <a:noFill/>
          <a:ln>
            <a:noFill/>
          </a:ln>
        </p:spPr>
      </p:pic>
      <p:pic>
        <p:nvPicPr>
          <p:cNvPr id="75" name="Google Shape;75;p15"/>
          <p:cNvPicPr preferRelativeResize="0"/>
          <p:nvPr/>
        </p:nvPicPr>
        <p:blipFill>
          <a:blip r:embed="rId7">
            <a:alphaModFix/>
          </a:blip>
          <a:stretch>
            <a:fillRect/>
          </a:stretch>
        </p:blipFill>
        <p:spPr>
          <a:xfrm>
            <a:off x="3654363" y="3104809"/>
            <a:ext cx="2337018" cy="828000"/>
          </a:xfrm>
          <a:prstGeom prst="rect">
            <a:avLst/>
          </a:prstGeom>
          <a:noFill/>
          <a:ln>
            <a:noFill/>
          </a:ln>
        </p:spPr>
      </p:pic>
      <p:pic>
        <p:nvPicPr>
          <p:cNvPr id="76" name="Google Shape;76;p15"/>
          <p:cNvPicPr preferRelativeResize="0"/>
          <p:nvPr/>
        </p:nvPicPr>
        <p:blipFill>
          <a:blip r:embed="rId8">
            <a:alphaModFix/>
          </a:blip>
          <a:stretch>
            <a:fillRect/>
          </a:stretch>
        </p:blipFill>
        <p:spPr>
          <a:xfrm>
            <a:off x="6730015" y="3147300"/>
            <a:ext cx="1909709" cy="743001"/>
          </a:xfrm>
          <a:prstGeom prst="rect">
            <a:avLst/>
          </a:prstGeom>
          <a:noFill/>
          <a:ln>
            <a:noFill/>
          </a:ln>
        </p:spPr>
      </p:pic>
      <p:pic>
        <p:nvPicPr>
          <p:cNvPr id="77" name="Google Shape;77;p15"/>
          <p:cNvPicPr preferRelativeResize="0"/>
          <p:nvPr/>
        </p:nvPicPr>
        <p:blipFill>
          <a:blip r:embed="rId9">
            <a:alphaModFix/>
          </a:blip>
          <a:stretch>
            <a:fillRect/>
          </a:stretch>
        </p:blipFill>
        <p:spPr>
          <a:xfrm>
            <a:off x="3820563" y="1194526"/>
            <a:ext cx="2573926" cy="743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development process</a:t>
            </a:r>
            <a:endParaRPr/>
          </a:p>
        </p:txBody>
      </p:sp>
      <p:cxnSp>
        <p:nvCxnSpPr>
          <p:cNvPr id="83" name="Google Shape;83;p16"/>
          <p:cNvCxnSpPr/>
          <p:nvPr/>
        </p:nvCxnSpPr>
        <p:spPr>
          <a:xfrm>
            <a:off x="420075" y="2790116"/>
            <a:ext cx="8336100" cy="0"/>
          </a:xfrm>
          <a:prstGeom prst="straightConnector1">
            <a:avLst/>
          </a:prstGeom>
          <a:noFill/>
          <a:ln w="19050" cap="flat" cmpd="sng">
            <a:solidFill>
              <a:schemeClr val="dk1"/>
            </a:solidFill>
            <a:prstDash val="dot"/>
            <a:round/>
            <a:headEnd type="none" w="sm" len="sm"/>
            <a:tailEnd type="none" w="sm" len="sm"/>
          </a:ln>
        </p:spPr>
      </p:cxnSp>
      <p:grpSp>
        <p:nvGrpSpPr>
          <p:cNvPr id="84" name="Google Shape;84;p16"/>
          <p:cNvGrpSpPr/>
          <p:nvPr/>
        </p:nvGrpSpPr>
        <p:grpSpPr>
          <a:xfrm>
            <a:off x="648675" y="1581271"/>
            <a:ext cx="196200" cy="1306800"/>
            <a:chOff x="648675" y="1657471"/>
            <a:chExt cx="196200" cy="1306800"/>
          </a:xfrm>
        </p:grpSpPr>
        <p:sp>
          <p:nvSpPr>
            <p:cNvPr id="85" name="Google Shape;85;p16"/>
            <p:cNvSpPr/>
            <p:nvPr/>
          </p:nvSpPr>
          <p:spPr>
            <a:xfrm>
              <a:off x="648675" y="2768371"/>
              <a:ext cx="196200" cy="19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 name="Google Shape;86;p16"/>
            <p:cNvCxnSpPr>
              <a:stCxn id="85" idx="0"/>
            </p:cNvCxnSpPr>
            <p:nvPr/>
          </p:nvCxnSpPr>
          <p:spPr>
            <a:xfrm rot="10800000">
              <a:off x="746775" y="1657471"/>
              <a:ext cx="0" cy="1110900"/>
            </a:xfrm>
            <a:prstGeom prst="straightConnector1">
              <a:avLst/>
            </a:prstGeom>
            <a:noFill/>
            <a:ln w="19050" cap="flat" cmpd="sng">
              <a:solidFill>
                <a:schemeClr val="accent5"/>
              </a:solidFill>
              <a:prstDash val="solid"/>
              <a:round/>
              <a:headEnd type="none" w="sm" len="sm"/>
              <a:tailEnd type="oval" w="med" len="med"/>
            </a:ln>
          </p:spPr>
        </p:cxnSp>
      </p:grpSp>
      <p:sp>
        <p:nvSpPr>
          <p:cNvPr id="87" name="Google Shape;87;p16"/>
          <p:cNvSpPr txBox="1">
            <a:spLocks noGrp="1"/>
          </p:cNvSpPr>
          <p:nvPr>
            <p:ph type="body" idx="4294967295"/>
          </p:nvPr>
        </p:nvSpPr>
        <p:spPr>
          <a:xfrm>
            <a:off x="823805" y="1299975"/>
            <a:ext cx="2662200" cy="97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2"/>
                </a:solidFill>
              </a:rPr>
              <a:t>Data Preprocessing</a:t>
            </a:r>
            <a:endParaRPr b="1">
              <a:solidFill>
                <a:schemeClr val="dk2"/>
              </a:solidFill>
            </a:endParaRPr>
          </a:p>
          <a:p>
            <a:pPr marL="0" lvl="0" indent="0" algn="l" rtl="0">
              <a:spcBef>
                <a:spcPts val="0"/>
              </a:spcBef>
              <a:spcAft>
                <a:spcPts val="1600"/>
              </a:spcAft>
              <a:buNone/>
            </a:pPr>
            <a:r>
              <a:rPr lang="en" sz="1400"/>
              <a:t>Natural Language Processing</a:t>
            </a:r>
            <a:endParaRPr sz="1400"/>
          </a:p>
        </p:txBody>
      </p:sp>
      <p:grpSp>
        <p:nvGrpSpPr>
          <p:cNvPr id="88" name="Google Shape;88;p16"/>
          <p:cNvGrpSpPr/>
          <p:nvPr/>
        </p:nvGrpSpPr>
        <p:grpSpPr>
          <a:xfrm>
            <a:off x="2055725" y="2692171"/>
            <a:ext cx="196200" cy="1404905"/>
            <a:chOff x="2512925" y="2768371"/>
            <a:chExt cx="196200" cy="1404905"/>
          </a:xfrm>
        </p:grpSpPr>
        <p:cxnSp>
          <p:nvCxnSpPr>
            <p:cNvPr id="89" name="Google Shape;89;p16"/>
            <p:cNvCxnSpPr/>
            <p:nvPr/>
          </p:nvCxnSpPr>
          <p:spPr>
            <a:xfrm>
              <a:off x="2611025" y="2964276"/>
              <a:ext cx="0" cy="1209000"/>
            </a:xfrm>
            <a:prstGeom prst="straightConnector1">
              <a:avLst/>
            </a:prstGeom>
            <a:noFill/>
            <a:ln w="19050" cap="flat" cmpd="sng">
              <a:solidFill>
                <a:schemeClr val="accent5"/>
              </a:solidFill>
              <a:prstDash val="solid"/>
              <a:round/>
              <a:headEnd type="none" w="sm" len="sm"/>
              <a:tailEnd type="oval" w="med" len="med"/>
            </a:ln>
          </p:spPr>
        </p:cxnSp>
        <p:sp>
          <p:nvSpPr>
            <p:cNvPr id="90" name="Google Shape;90;p16"/>
            <p:cNvSpPr/>
            <p:nvPr/>
          </p:nvSpPr>
          <p:spPr>
            <a:xfrm>
              <a:off x="2512925" y="2768371"/>
              <a:ext cx="196200" cy="19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6"/>
          <p:cNvSpPr txBox="1">
            <a:spLocks noGrp="1"/>
          </p:cNvSpPr>
          <p:nvPr>
            <p:ph type="body" idx="4294967295"/>
          </p:nvPr>
        </p:nvSpPr>
        <p:spPr>
          <a:xfrm>
            <a:off x="2235950" y="3549875"/>
            <a:ext cx="2662200" cy="15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2"/>
                </a:solidFill>
              </a:rPr>
              <a:t>Selection of Input Features</a:t>
            </a:r>
            <a:endParaRPr b="1">
              <a:solidFill>
                <a:schemeClr val="dk2"/>
              </a:solidFill>
            </a:endParaRPr>
          </a:p>
          <a:p>
            <a:pPr marL="0" lvl="0" indent="0" algn="l" rtl="0">
              <a:spcBef>
                <a:spcPts val="0"/>
              </a:spcBef>
              <a:spcAft>
                <a:spcPts val="1600"/>
              </a:spcAft>
              <a:buNone/>
            </a:pPr>
            <a:r>
              <a:rPr lang="en" sz="1400"/>
              <a:t>TF-IDF, Polarity Scores</a:t>
            </a:r>
            <a:endParaRPr sz="1400"/>
          </a:p>
        </p:txBody>
      </p:sp>
      <p:grpSp>
        <p:nvGrpSpPr>
          <p:cNvPr id="92" name="Google Shape;92;p16"/>
          <p:cNvGrpSpPr/>
          <p:nvPr/>
        </p:nvGrpSpPr>
        <p:grpSpPr>
          <a:xfrm>
            <a:off x="3517200" y="1483171"/>
            <a:ext cx="196200" cy="1404900"/>
            <a:chOff x="4279200" y="1559371"/>
            <a:chExt cx="196200" cy="1404900"/>
          </a:xfrm>
        </p:grpSpPr>
        <p:cxnSp>
          <p:nvCxnSpPr>
            <p:cNvPr id="93" name="Google Shape;93;p16"/>
            <p:cNvCxnSpPr>
              <a:stCxn id="94" idx="0"/>
            </p:cNvCxnSpPr>
            <p:nvPr/>
          </p:nvCxnSpPr>
          <p:spPr>
            <a:xfrm rot="10800000">
              <a:off x="4377300" y="1559371"/>
              <a:ext cx="0" cy="1209000"/>
            </a:xfrm>
            <a:prstGeom prst="straightConnector1">
              <a:avLst/>
            </a:prstGeom>
            <a:noFill/>
            <a:ln w="19050" cap="flat" cmpd="sng">
              <a:solidFill>
                <a:schemeClr val="accent5"/>
              </a:solidFill>
              <a:prstDash val="solid"/>
              <a:round/>
              <a:headEnd type="none" w="sm" len="sm"/>
              <a:tailEnd type="oval" w="med" len="med"/>
            </a:ln>
          </p:spPr>
        </p:cxnSp>
        <p:sp>
          <p:nvSpPr>
            <p:cNvPr id="94" name="Google Shape;94;p16"/>
            <p:cNvSpPr/>
            <p:nvPr/>
          </p:nvSpPr>
          <p:spPr>
            <a:xfrm>
              <a:off x="4279200" y="2768371"/>
              <a:ext cx="196200" cy="19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16"/>
          <p:cNvSpPr txBox="1">
            <a:spLocks noGrp="1"/>
          </p:cNvSpPr>
          <p:nvPr>
            <p:ph type="body" idx="4294967295"/>
          </p:nvPr>
        </p:nvSpPr>
        <p:spPr>
          <a:xfrm>
            <a:off x="3692450" y="1299975"/>
            <a:ext cx="2662200" cy="130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2"/>
                </a:solidFill>
              </a:rPr>
              <a:t>Model Selection</a:t>
            </a:r>
            <a:endParaRPr b="1">
              <a:solidFill>
                <a:schemeClr val="dk2"/>
              </a:solidFill>
            </a:endParaRPr>
          </a:p>
          <a:p>
            <a:pPr marL="0" lvl="0" indent="0" algn="l" rtl="0">
              <a:spcBef>
                <a:spcPts val="0"/>
              </a:spcBef>
              <a:spcAft>
                <a:spcPts val="0"/>
              </a:spcAft>
              <a:buNone/>
            </a:pPr>
            <a:r>
              <a:rPr lang="en" sz="1400"/>
              <a:t>SVM, Random Forest, KNN, Logistic Regression, Naive Bayes,</a:t>
            </a:r>
            <a:endParaRPr sz="1400"/>
          </a:p>
          <a:p>
            <a:pPr marL="0" lvl="0" indent="0" algn="l" rtl="0">
              <a:spcBef>
                <a:spcPts val="1600"/>
              </a:spcBef>
              <a:spcAft>
                <a:spcPts val="0"/>
              </a:spcAft>
              <a:buNone/>
            </a:pPr>
            <a:endParaRPr sz="1400"/>
          </a:p>
          <a:p>
            <a:pPr marL="0" lvl="0" indent="0" algn="l" rtl="0">
              <a:spcBef>
                <a:spcPts val="1600"/>
              </a:spcBef>
              <a:spcAft>
                <a:spcPts val="0"/>
              </a:spcAft>
              <a:buNone/>
            </a:pPr>
            <a:endParaRPr sz="1400"/>
          </a:p>
          <a:p>
            <a:pPr marL="0" lvl="0" indent="0" algn="l" rtl="0">
              <a:spcBef>
                <a:spcPts val="1600"/>
              </a:spcBef>
              <a:spcAft>
                <a:spcPts val="1600"/>
              </a:spcAft>
              <a:buNone/>
            </a:pPr>
            <a:endParaRPr/>
          </a:p>
        </p:txBody>
      </p:sp>
      <p:grpSp>
        <p:nvGrpSpPr>
          <p:cNvPr id="96" name="Google Shape;96;p16"/>
          <p:cNvGrpSpPr/>
          <p:nvPr/>
        </p:nvGrpSpPr>
        <p:grpSpPr>
          <a:xfrm>
            <a:off x="5054875" y="2692171"/>
            <a:ext cx="196200" cy="1404905"/>
            <a:chOff x="6045475" y="2768371"/>
            <a:chExt cx="196200" cy="1404905"/>
          </a:xfrm>
        </p:grpSpPr>
        <p:cxnSp>
          <p:nvCxnSpPr>
            <p:cNvPr id="97" name="Google Shape;97;p16"/>
            <p:cNvCxnSpPr/>
            <p:nvPr/>
          </p:nvCxnSpPr>
          <p:spPr>
            <a:xfrm>
              <a:off x="6143575" y="2964276"/>
              <a:ext cx="0" cy="1209000"/>
            </a:xfrm>
            <a:prstGeom prst="straightConnector1">
              <a:avLst/>
            </a:prstGeom>
            <a:noFill/>
            <a:ln w="19050" cap="flat" cmpd="sng">
              <a:solidFill>
                <a:schemeClr val="accent5"/>
              </a:solidFill>
              <a:prstDash val="solid"/>
              <a:round/>
              <a:headEnd type="none" w="sm" len="sm"/>
              <a:tailEnd type="oval" w="med" len="med"/>
            </a:ln>
          </p:spPr>
        </p:cxnSp>
        <p:sp>
          <p:nvSpPr>
            <p:cNvPr id="98" name="Google Shape;98;p16"/>
            <p:cNvSpPr/>
            <p:nvPr/>
          </p:nvSpPr>
          <p:spPr>
            <a:xfrm>
              <a:off x="6045475" y="2768371"/>
              <a:ext cx="196200" cy="19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16"/>
          <p:cNvSpPr txBox="1">
            <a:spLocks noGrp="1"/>
          </p:cNvSpPr>
          <p:nvPr>
            <p:ph type="body" idx="4294967295"/>
          </p:nvPr>
        </p:nvSpPr>
        <p:spPr>
          <a:xfrm>
            <a:off x="5251075" y="3549875"/>
            <a:ext cx="2662200" cy="130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2"/>
                </a:solidFill>
              </a:rPr>
              <a:t>Model Training</a:t>
            </a:r>
            <a:endParaRPr b="1">
              <a:solidFill>
                <a:schemeClr val="dk2"/>
              </a:solidFill>
            </a:endParaRPr>
          </a:p>
          <a:p>
            <a:pPr marL="0" lvl="0" indent="0" algn="l" rtl="0">
              <a:spcBef>
                <a:spcPts val="0"/>
              </a:spcBef>
              <a:spcAft>
                <a:spcPts val="1600"/>
              </a:spcAft>
              <a:buNone/>
            </a:pPr>
            <a:r>
              <a:rPr lang="en" sz="1400"/>
              <a:t>Class balancing, Parameter tuning</a:t>
            </a:r>
            <a:endParaRPr sz="1400"/>
          </a:p>
        </p:txBody>
      </p:sp>
      <p:grpSp>
        <p:nvGrpSpPr>
          <p:cNvPr id="100" name="Google Shape;100;p16"/>
          <p:cNvGrpSpPr/>
          <p:nvPr/>
        </p:nvGrpSpPr>
        <p:grpSpPr>
          <a:xfrm>
            <a:off x="6387050" y="1461421"/>
            <a:ext cx="196200" cy="1404900"/>
            <a:chOff x="4279200" y="1559371"/>
            <a:chExt cx="196200" cy="1404900"/>
          </a:xfrm>
        </p:grpSpPr>
        <p:cxnSp>
          <p:nvCxnSpPr>
            <p:cNvPr id="101" name="Google Shape;101;p16"/>
            <p:cNvCxnSpPr>
              <a:stCxn id="102" idx="0"/>
            </p:cNvCxnSpPr>
            <p:nvPr/>
          </p:nvCxnSpPr>
          <p:spPr>
            <a:xfrm rot="10800000">
              <a:off x="4377300" y="1559371"/>
              <a:ext cx="0" cy="1209000"/>
            </a:xfrm>
            <a:prstGeom prst="straightConnector1">
              <a:avLst/>
            </a:prstGeom>
            <a:noFill/>
            <a:ln w="19050" cap="flat" cmpd="sng">
              <a:solidFill>
                <a:schemeClr val="accent5"/>
              </a:solidFill>
              <a:prstDash val="solid"/>
              <a:round/>
              <a:headEnd type="none" w="sm" len="sm"/>
              <a:tailEnd type="oval" w="med" len="med"/>
            </a:ln>
          </p:spPr>
        </p:cxnSp>
        <p:sp>
          <p:nvSpPr>
            <p:cNvPr id="102" name="Google Shape;102;p16"/>
            <p:cNvSpPr/>
            <p:nvPr/>
          </p:nvSpPr>
          <p:spPr>
            <a:xfrm>
              <a:off x="4279200" y="2768371"/>
              <a:ext cx="196200" cy="19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6"/>
          <p:cNvSpPr txBox="1">
            <a:spLocks noGrp="1"/>
          </p:cNvSpPr>
          <p:nvPr>
            <p:ph type="body" idx="4294967295"/>
          </p:nvPr>
        </p:nvSpPr>
        <p:spPr>
          <a:xfrm>
            <a:off x="6735650" y="1299975"/>
            <a:ext cx="2309400" cy="127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2"/>
                </a:solidFill>
              </a:rPr>
              <a:t>Model Evaluation</a:t>
            </a:r>
            <a:endParaRPr b="1">
              <a:solidFill>
                <a:schemeClr val="dk2"/>
              </a:solidFill>
            </a:endParaRPr>
          </a:p>
          <a:p>
            <a:pPr marL="0" lvl="0" indent="0" algn="l" rtl="0">
              <a:spcBef>
                <a:spcPts val="0"/>
              </a:spcBef>
              <a:spcAft>
                <a:spcPts val="0"/>
              </a:spcAft>
              <a:buNone/>
            </a:pPr>
            <a:r>
              <a:rPr lang="en" sz="1400"/>
              <a:t>Accuracy, Recall, Precision, F1-score</a:t>
            </a:r>
            <a:endParaRPr sz="1400"/>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to Achieve?</a:t>
            </a:r>
            <a:endParaRPr/>
          </a:p>
        </p:txBody>
      </p:sp>
      <p:sp>
        <p:nvSpPr>
          <p:cNvPr id="109" name="Google Shape;109;p1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1600" b="1">
                <a:solidFill>
                  <a:srgbClr val="666666"/>
                </a:solidFill>
                <a:latin typeface="Raleway"/>
                <a:ea typeface="Raleway"/>
                <a:cs typeface="Raleway"/>
                <a:sym typeface="Raleway"/>
              </a:rPr>
              <a:t>Model </a:t>
            </a:r>
            <a:r>
              <a:rPr lang="en" sz="1600">
                <a:solidFill>
                  <a:srgbClr val="666666"/>
                </a:solidFill>
                <a:latin typeface="Raleway"/>
                <a:ea typeface="Raleway"/>
                <a:cs typeface="Raleway"/>
                <a:sym typeface="Raleway"/>
              </a:rPr>
              <a:t>: </a:t>
            </a:r>
            <a:r>
              <a:rPr lang="en" sz="1600">
                <a:solidFill>
                  <a:srgbClr val="666666"/>
                </a:solidFill>
              </a:rPr>
              <a:t>For a given text input, our application should be able to classify the text as a hate message, an offensive message or clean</a:t>
            </a:r>
            <a:endParaRPr sz="1600">
              <a:solidFill>
                <a:srgbClr val="666666"/>
              </a:solidFill>
              <a:highlight>
                <a:srgbClr val="F4CCCC"/>
              </a:highlight>
            </a:endParaRPr>
          </a:p>
          <a:p>
            <a:pPr marL="0" lvl="0" indent="0" algn="l" rtl="0">
              <a:spcBef>
                <a:spcPts val="0"/>
              </a:spcBef>
              <a:spcAft>
                <a:spcPts val="0"/>
              </a:spcAft>
              <a:buNone/>
            </a:pPr>
            <a:endParaRPr sz="1600"/>
          </a:p>
          <a:p>
            <a:pPr marL="0" lvl="0" indent="0" algn="l" rtl="0">
              <a:spcBef>
                <a:spcPts val="1600"/>
              </a:spcBef>
              <a:spcAft>
                <a:spcPts val="1600"/>
              </a:spcAft>
              <a:buNone/>
            </a:pPr>
            <a:r>
              <a:rPr lang="en" sz="1600" b="1"/>
              <a:t>Application: </a:t>
            </a:r>
            <a:r>
              <a:rPr lang="en" sz="1600"/>
              <a:t>The Model should be deployed to the web application</a:t>
            </a:r>
            <a:endParaRPr sz="1600"/>
          </a:p>
        </p:txBody>
      </p:sp>
      <p:pic>
        <p:nvPicPr>
          <p:cNvPr id="110" name="Google Shape;110;p17"/>
          <p:cNvPicPr preferRelativeResize="0"/>
          <p:nvPr/>
        </p:nvPicPr>
        <p:blipFill>
          <a:blip r:embed="rId3">
            <a:alphaModFix/>
          </a:blip>
          <a:stretch>
            <a:fillRect/>
          </a:stretch>
        </p:blipFill>
        <p:spPr>
          <a:xfrm>
            <a:off x="4317150" y="3301325"/>
            <a:ext cx="1851925" cy="1403950"/>
          </a:xfrm>
          <a:prstGeom prst="rect">
            <a:avLst/>
          </a:prstGeom>
          <a:noFill/>
          <a:ln>
            <a:noFill/>
          </a:ln>
        </p:spPr>
      </p:pic>
      <p:pic>
        <p:nvPicPr>
          <p:cNvPr id="111" name="Google Shape;111;p17"/>
          <p:cNvPicPr preferRelativeResize="0"/>
          <p:nvPr/>
        </p:nvPicPr>
        <p:blipFill>
          <a:blip r:embed="rId4">
            <a:alphaModFix/>
          </a:blip>
          <a:stretch>
            <a:fillRect/>
          </a:stretch>
        </p:blipFill>
        <p:spPr>
          <a:xfrm>
            <a:off x="6281100" y="3301325"/>
            <a:ext cx="1927026" cy="1403951"/>
          </a:xfrm>
          <a:prstGeom prst="rect">
            <a:avLst/>
          </a:prstGeom>
          <a:noFill/>
          <a:ln>
            <a:noFill/>
          </a:ln>
        </p:spPr>
      </p:pic>
      <p:pic>
        <p:nvPicPr>
          <p:cNvPr id="112" name="Google Shape;112;p17"/>
          <p:cNvPicPr preferRelativeResize="0"/>
          <p:nvPr/>
        </p:nvPicPr>
        <p:blipFill>
          <a:blip r:embed="rId5">
            <a:alphaModFix/>
          </a:blip>
          <a:stretch>
            <a:fillRect/>
          </a:stretch>
        </p:blipFill>
        <p:spPr>
          <a:xfrm>
            <a:off x="4317150" y="272557"/>
            <a:ext cx="3890975" cy="291349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p:nvPr/>
        </p:nvSpPr>
        <p:spPr>
          <a:xfrm>
            <a:off x="405400" y="213575"/>
            <a:ext cx="2136000" cy="1600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Source Sans Pro"/>
                <a:ea typeface="Source Sans Pro"/>
                <a:cs typeface="Source Sans Pro"/>
                <a:sym typeface="Source Sans Pro"/>
              </a:rPr>
              <a:t>What’s Happening Inside the web Application?</a:t>
            </a:r>
            <a:endParaRPr sz="2300" b="1">
              <a:latin typeface="Source Sans Pro"/>
              <a:ea typeface="Source Sans Pro"/>
              <a:cs typeface="Source Sans Pro"/>
              <a:sym typeface="Source Sans Pro"/>
            </a:endParaRPr>
          </a:p>
        </p:txBody>
      </p:sp>
      <p:pic>
        <p:nvPicPr>
          <p:cNvPr id="118" name="Google Shape;118;p18"/>
          <p:cNvPicPr preferRelativeResize="0"/>
          <p:nvPr/>
        </p:nvPicPr>
        <p:blipFill>
          <a:blip r:embed="rId3">
            <a:alphaModFix/>
          </a:blip>
          <a:stretch>
            <a:fillRect/>
          </a:stretch>
        </p:blipFill>
        <p:spPr>
          <a:xfrm>
            <a:off x="2693800" y="152400"/>
            <a:ext cx="5994952" cy="4838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163350" y="143850"/>
            <a:ext cx="2119200" cy="62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500"/>
              <a:t>Results</a:t>
            </a:r>
            <a:endParaRPr sz="3500"/>
          </a:p>
        </p:txBody>
      </p:sp>
      <p:graphicFrame>
        <p:nvGraphicFramePr>
          <p:cNvPr id="124" name="Google Shape;124;p19"/>
          <p:cNvGraphicFramePr/>
          <p:nvPr/>
        </p:nvGraphicFramePr>
        <p:xfrm>
          <a:off x="294075" y="1445000"/>
          <a:ext cx="3705225" cy="2805858"/>
        </p:xfrm>
        <a:graphic>
          <a:graphicData uri="http://schemas.openxmlformats.org/drawingml/2006/table">
            <a:tbl>
              <a:tblPr>
                <a:noFill/>
                <a:tableStyleId>{5809F593-1823-4D0E-99F8-81CA59AE4DDA}</a:tableStyleId>
              </a:tblPr>
              <a:tblGrid>
                <a:gridCol w="714375">
                  <a:extLst>
                    <a:ext uri="{9D8B030D-6E8A-4147-A177-3AD203B41FA5}">
                      <a16:colId xmlns:a16="http://schemas.microsoft.com/office/drawing/2014/main" val="20000"/>
                    </a:ext>
                  </a:extLst>
                </a:gridCol>
                <a:gridCol w="819150">
                  <a:extLst>
                    <a:ext uri="{9D8B030D-6E8A-4147-A177-3AD203B41FA5}">
                      <a16:colId xmlns:a16="http://schemas.microsoft.com/office/drawing/2014/main" val="20001"/>
                    </a:ext>
                  </a:extLst>
                </a:gridCol>
                <a:gridCol w="1095375">
                  <a:extLst>
                    <a:ext uri="{9D8B030D-6E8A-4147-A177-3AD203B41FA5}">
                      <a16:colId xmlns:a16="http://schemas.microsoft.com/office/drawing/2014/main" val="20002"/>
                    </a:ext>
                  </a:extLst>
                </a:gridCol>
                <a:gridCol w="1076325">
                  <a:extLst>
                    <a:ext uri="{9D8B030D-6E8A-4147-A177-3AD203B41FA5}">
                      <a16:colId xmlns:a16="http://schemas.microsoft.com/office/drawing/2014/main" val="20003"/>
                    </a:ext>
                  </a:extLst>
                </a:gridCol>
              </a:tblGrid>
              <a:tr h="314325">
                <a:tc>
                  <a:txBody>
                    <a:bodyPr/>
                    <a:lstStyle/>
                    <a:p>
                      <a:pPr marL="0" lvl="0" indent="0" algn="l" rtl="0">
                        <a:lnSpc>
                          <a:spcPct val="115000"/>
                        </a:lnSpc>
                        <a:spcBef>
                          <a:spcPts val="0"/>
                        </a:spcBef>
                        <a:spcAft>
                          <a:spcPts val="0"/>
                        </a:spcAft>
                        <a:buNone/>
                      </a:pPr>
                      <a:r>
                        <a:rPr lang="en" sz="1000" b="1">
                          <a:solidFill>
                            <a:schemeClr val="lt1"/>
                          </a:solidFill>
                        </a:rPr>
                        <a:t>Random Forest</a:t>
                      </a:r>
                      <a:endParaRPr sz="1000" b="1">
                        <a:solidFill>
                          <a:schemeClr val="lt1"/>
                        </a:solidFill>
                      </a:endParaRPr>
                    </a:p>
                  </a:txBody>
                  <a:tcPr marL="68575" marR="68575" marT="91425" marB="91425">
                    <a:lnT w="7625" cap="flat" cmpd="sng">
                      <a:solidFill>
                        <a:srgbClr val="7F7F7F"/>
                      </a:solidFill>
                      <a:prstDash val="solid"/>
                      <a:round/>
                      <a:headEnd type="none" w="sm" len="sm"/>
                      <a:tailEnd type="none" w="sm" len="sm"/>
                    </a:lnT>
                    <a:lnB w="7625" cap="flat" cmpd="sng">
                      <a:solidFill>
                        <a:srgbClr val="7F7F7F"/>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b="1">
                          <a:solidFill>
                            <a:schemeClr val="lt1"/>
                          </a:solidFill>
                        </a:rPr>
                        <a:t>Original</a:t>
                      </a:r>
                      <a:endParaRPr sz="1000" b="1">
                        <a:solidFill>
                          <a:schemeClr val="lt1"/>
                        </a:solidFill>
                      </a:endParaRPr>
                    </a:p>
                  </a:txBody>
                  <a:tcPr marL="68575" marR="68575" marT="91425" marB="91425">
                    <a:lnT w="7625" cap="flat" cmpd="sng">
                      <a:solidFill>
                        <a:srgbClr val="7F7F7F"/>
                      </a:solidFill>
                      <a:prstDash val="solid"/>
                      <a:round/>
                      <a:headEnd type="none" w="sm" len="sm"/>
                      <a:tailEnd type="none" w="sm" len="sm"/>
                    </a:lnT>
                    <a:lnB w="7625" cap="flat" cmpd="sng">
                      <a:solidFill>
                        <a:srgbClr val="7F7F7F"/>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b="1">
                          <a:solidFill>
                            <a:schemeClr val="lt1"/>
                          </a:solidFill>
                        </a:rPr>
                        <a:t>Under sampled</a:t>
                      </a:r>
                      <a:endParaRPr sz="1000" b="1">
                        <a:solidFill>
                          <a:schemeClr val="lt1"/>
                        </a:solidFill>
                      </a:endParaRPr>
                    </a:p>
                  </a:txBody>
                  <a:tcPr marL="68575" marR="68575" marT="91425" marB="91425">
                    <a:lnT w="7625" cap="flat" cmpd="sng">
                      <a:solidFill>
                        <a:srgbClr val="7F7F7F"/>
                      </a:solidFill>
                      <a:prstDash val="solid"/>
                      <a:round/>
                      <a:headEnd type="none" w="sm" len="sm"/>
                      <a:tailEnd type="none" w="sm" len="sm"/>
                    </a:lnT>
                    <a:lnB w="7625" cap="flat" cmpd="sng">
                      <a:solidFill>
                        <a:srgbClr val="7F7F7F"/>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b="1">
                          <a:solidFill>
                            <a:schemeClr val="lt1"/>
                          </a:solidFill>
                        </a:rPr>
                        <a:t>Oversampled</a:t>
                      </a:r>
                      <a:endParaRPr sz="1000" b="1">
                        <a:solidFill>
                          <a:schemeClr val="lt1"/>
                        </a:solidFill>
                      </a:endParaRPr>
                    </a:p>
                  </a:txBody>
                  <a:tcPr marL="68575" marR="68575" marT="91425" marB="91425">
                    <a:lnT w="7625" cap="flat" cmpd="sng">
                      <a:solidFill>
                        <a:srgbClr val="7F7F7F"/>
                      </a:solidFill>
                      <a:prstDash val="solid"/>
                      <a:round/>
                      <a:headEnd type="none" w="sm" len="sm"/>
                      <a:tailEnd type="none" w="sm" len="sm"/>
                    </a:lnT>
                    <a:lnB w="7625" cap="flat" cmpd="sng">
                      <a:solidFill>
                        <a:srgbClr val="7F7F7F"/>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endParaRPr>
                        <a:solidFill>
                          <a:schemeClr val="lt1"/>
                        </a:solidFill>
                      </a:endParaRPr>
                    </a:p>
                  </a:txBody>
                  <a:tcPr marL="68575" marR="68575" marT="91425" marB="91425">
                    <a:lnT w="7625" cap="flat" cmpd="sng">
                      <a:solidFill>
                        <a:srgbClr val="7F7F7F"/>
                      </a:solidFill>
                      <a:prstDash val="solid"/>
                      <a:round/>
                      <a:headEnd type="none" w="sm" len="sm"/>
                      <a:tailEnd type="none" w="sm" len="sm"/>
                    </a:lnT>
                    <a:lnB w="7625" cap="flat" cmpd="sng">
                      <a:solidFill>
                        <a:srgbClr val="7F7F7F"/>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lt1"/>
                        </a:solidFill>
                      </a:endParaRPr>
                    </a:p>
                  </a:txBody>
                  <a:tcPr marL="68575" marR="68575" marT="91425" marB="91425">
                    <a:lnT w="7625" cap="flat" cmpd="sng">
                      <a:solidFill>
                        <a:srgbClr val="7F7F7F"/>
                      </a:solidFill>
                      <a:prstDash val="solid"/>
                      <a:round/>
                      <a:headEnd type="none" w="sm" len="sm"/>
                      <a:tailEnd type="none" w="sm" len="sm"/>
                    </a:lnT>
                    <a:lnB w="7625" cap="flat" cmpd="sng">
                      <a:solidFill>
                        <a:srgbClr val="7F7F7F"/>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lt1"/>
                        </a:solidFill>
                      </a:endParaRPr>
                    </a:p>
                  </a:txBody>
                  <a:tcPr marL="68575" marR="68575" marT="91425" marB="91425">
                    <a:lnT w="7625" cap="flat" cmpd="sng">
                      <a:solidFill>
                        <a:srgbClr val="7F7F7F"/>
                      </a:solidFill>
                      <a:prstDash val="solid"/>
                      <a:round/>
                      <a:headEnd type="none" w="sm" len="sm"/>
                      <a:tailEnd type="none" w="sm" len="sm"/>
                    </a:lnT>
                    <a:lnB w="7625" cap="flat" cmpd="sng">
                      <a:solidFill>
                        <a:srgbClr val="7F7F7F"/>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lt1"/>
                        </a:solidFill>
                      </a:endParaRPr>
                    </a:p>
                  </a:txBody>
                  <a:tcPr marL="68575" marR="68575" marT="91425" marB="91425">
                    <a:lnT w="7625" cap="flat" cmpd="sng">
                      <a:solidFill>
                        <a:srgbClr val="7F7F7F"/>
                      </a:solidFill>
                      <a:prstDash val="solid"/>
                      <a:round/>
                      <a:headEnd type="none" w="sm" len="sm"/>
                      <a:tailEnd type="none" w="sm" len="sm"/>
                    </a:lnT>
                    <a:lnB w="7625" cap="flat" cmpd="sng">
                      <a:solidFill>
                        <a:srgbClr val="7F7F7F"/>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lnSpc>
                          <a:spcPct val="115000"/>
                        </a:lnSpc>
                        <a:spcBef>
                          <a:spcPts val="0"/>
                        </a:spcBef>
                        <a:spcAft>
                          <a:spcPts val="0"/>
                        </a:spcAft>
                        <a:buNone/>
                      </a:pPr>
                      <a:r>
                        <a:rPr lang="en" sz="1000">
                          <a:solidFill>
                            <a:schemeClr val="lt1"/>
                          </a:solidFill>
                        </a:rPr>
                        <a:t>Accuracy</a:t>
                      </a:r>
                      <a:endParaRPr sz="1000">
                        <a:solidFill>
                          <a:schemeClr val="lt1"/>
                        </a:solidFill>
                      </a:endParaRPr>
                    </a:p>
                  </a:txBody>
                  <a:tcPr marL="68575" marR="68575" marT="91425" marB="91425">
                    <a:lnT w="7625" cap="flat" cmpd="sng">
                      <a:solidFill>
                        <a:srgbClr val="7F7F7F"/>
                      </a:solidFill>
                      <a:prstDash val="solid"/>
                      <a:round/>
                      <a:headEnd type="none" w="sm" len="sm"/>
                      <a:tailEnd type="none" w="sm" len="sm"/>
                    </a:lnT>
                    <a:lnB w="76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lt1"/>
                          </a:solidFill>
                        </a:rPr>
                        <a:t>0.8977</a:t>
                      </a:r>
                      <a:endParaRPr sz="1000">
                        <a:solidFill>
                          <a:schemeClr val="lt1"/>
                        </a:solidFill>
                      </a:endParaRPr>
                    </a:p>
                  </a:txBody>
                  <a:tcPr marL="68575" marR="68575" marT="91425" marB="91425">
                    <a:lnT w="7625" cap="flat" cmpd="sng">
                      <a:solidFill>
                        <a:srgbClr val="7F7F7F"/>
                      </a:solidFill>
                      <a:prstDash val="solid"/>
                      <a:round/>
                      <a:headEnd type="none" w="sm" len="sm"/>
                      <a:tailEnd type="none" w="sm" len="sm"/>
                    </a:lnT>
                    <a:lnB w="76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2"/>
                          </a:solidFill>
                        </a:rPr>
                        <a:t>0.8059</a:t>
                      </a:r>
                      <a:endParaRPr sz="1000">
                        <a:solidFill>
                          <a:schemeClr val="dk2"/>
                        </a:solidFill>
                      </a:endParaRPr>
                    </a:p>
                  </a:txBody>
                  <a:tcPr marL="68575" marR="68575" marT="91425" marB="91425">
                    <a:lnT w="7625" cap="flat" cmpd="sng">
                      <a:solidFill>
                        <a:srgbClr val="7F7F7F"/>
                      </a:solidFill>
                      <a:prstDash val="solid"/>
                      <a:round/>
                      <a:headEnd type="none" w="sm" len="sm"/>
                      <a:tailEnd type="none" w="sm" len="sm"/>
                    </a:lnT>
                    <a:lnB w="7625" cap="flat" cmpd="sng">
                      <a:solidFill>
                        <a:srgbClr val="7F7F7F"/>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1000">
                          <a:solidFill>
                            <a:schemeClr val="lt1"/>
                          </a:solidFill>
                        </a:rPr>
                        <a:t>0.8882</a:t>
                      </a:r>
                      <a:endParaRPr sz="1000">
                        <a:solidFill>
                          <a:schemeClr val="lt1"/>
                        </a:solidFill>
                      </a:endParaRPr>
                    </a:p>
                  </a:txBody>
                  <a:tcPr marL="68575" marR="68575" marT="91425" marB="91425">
                    <a:lnT w="7625" cap="flat" cmpd="sng">
                      <a:solidFill>
                        <a:srgbClr val="7F7F7F"/>
                      </a:solidFill>
                      <a:prstDash val="solid"/>
                      <a:round/>
                      <a:headEnd type="none" w="sm" len="sm"/>
                      <a:tailEnd type="none" w="sm" len="sm"/>
                    </a:lnT>
                    <a:lnB w="7625" cap="flat" cmpd="sng">
                      <a:solidFill>
                        <a:srgbClr val="7F7F7F"/>
                      </a:solidFill>
                      <a:prstDash val="solid"/>
                      <a:round/>
                      <a:headEnd type="none" w="sm" len="sm"/>
                      <a:tailEnd type="none" w="sm" len="sm"/>
                    </a:lnB>
                  </a:tcPr>
                </a:tc>
                <a:extLst>
                  <a:ext uri="{0D108BD9-81ED-4DB2-BD59-A6C34878D82A}">
                    <a16:rowId xmlns:a16="http://schemas.microsoft.com/office/drawing/2014/main" val="10002"/>
                  </a:ext>
                </a:extLst>
              </a:tr>
              <a:tr h="0">
                <a:tc gridSpan="4">
                  <a:txBody>
                    <a:bodyPr/>
                    <a:lstStyle/>
                    <a:p>
                      <a:pPr marL="0" lvl="0" indent="0" algn="ctr" rtl="0">
                        <a:lnSpc>
                          <a:spcPct val="115000"/>
                        </a:lnSpc>
                        <a:spcBef>
                          <a:spcPts val="0"/>
                        </a:spcBef>
                        <a:spcAft>
                          <a:spcPts val="0"/>
                        </a:spcAft>
                        <a:buNone/>
                      </a:pPr>
                      <a:r>
                        <a:rPr lang="en" sz="1000">
                          <a:solidFill>
                            <a:schemeClr val="lt1"/>
                          </a:solidFill>
                        </a:rPr>
                        <a:t>Recall Scores</a:t>
                      </a:r>
                      <a:endParaRPr sz="1000">
                        <a:solidFill>
                          <a:schemeClr val="lt1"/>
                        </a:solidFill>
                      </a:endParaRPr>
                    </a:p>
                  </a:txBody>
                  <a:tcPr marL="68575" marR="68575" marT="91425" marB="91425">
                    <a:lnT w="7625" cap="flat" cmpd="sng">
                      <a:solidFill>
                        <a:srgbClr val="7F7F7F"/>
                      </a:solidFill>
                      <a:prstDash val="solid"/>
                      <a:round/>
                      <a:headEnd type="none" w="sm" len="sm"/>
                      <a:tailEnd type="none" w="sm" len="sm"/>
                    </a:lnT>
                    <a:lnB w="7625" cap="flat" cmpd="sng">
                      <a:solidFill>
                        <a:srgbClr val="7F7F7F"/>
                      </a:solidFill>
                      <a:prstDash val="solid"/>
                      <a:round/>
                      <a:headEnd type="none" w="sm" len="sm"/>
                      <a:tailEnd type="none" w="sm" len="sm"/>
                    </a:lnB>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314325">
                <a:tc>
                  <a:txBody>
                    <a:bodyPr/>
                    <a:lstStyle/>
                    <a:p>
                      <a:pPr marL="0" lvl="0" indent="0" algn="l" rtl="0">
                        <a:lnSpc>
                          <a:spcPct val="115000"/>
                        </a:lnSpc>
                        <a:spcBef>
                          <a:spcPts val="0"/>
                        </a:spcBef>
                        <a:spcAft>
                          <a:spcPts val="0"/>
                        </a:spcAft>
                        <a:buNone/>
                      </a:pPr>
                      <a:r>
                        <a:rPr lang="en" sz="1000" b="1">
                          <a:solidFill>
                            <a:schemeClr val="lt1"/>
                          </a:solidFill>
                        </a:rPr>
                        <a:t>Hate speech</a:t>
                      </a:r>
                      <a:endParaRPr sz="1000" b="1">
                        <a:solidFill>
                          <a:schemeClr val="lt1"/>
                        </a:solidFill>
                      </a:endParaRPr>
                    </a:p>
                  </a:txBody>
                  <a:tcPr marL="68575" marR="68575" marT="91425" marB="91425">
                    <a:lnT w="7625" cap="flat" cmpd="sng">
                      <a:solidFill>
                        <a:srgbClr val="7F7F7F"/>
                      </a:solidFill>
                      <a:prstDash val="solid"/>
                      <a:round/>
                      <a:headEnd type="none" w="sm" len="sm"/>
                      <a:tailEnd type="none" w="sm" len="sm"/>
                    </a:lnT>
                    <a:lnB w="76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lt1"/>
                          </a:solidFill>
                        </a:rPr>
                        <a:t>13%</a:t>
                      </a:r>
                      <a:endParaRPr sz="1000">
                        <a:solidFill>
                          <a:schemeClr val="lt1"/>
                        </a:solidFill>
                      </a:endParaRPr>
                    </a:p>
                  </a:txBody>
                  <a:tcPr marL="68575" marR="68575" marT="91425" marB="91425">
                    <a:lnT w="7625" cap="flat" cmpd="sng">
                      <a:solidFill>
                        <a:srgbClr val="7F7F7F"/>
                      </a:solidFill>
                      <a:prstDash val="solid"/>
                      <a:round/>
                      <a:headEnd type="none" w="sm" len="sm"/>
                      <a:tailEnd type="none" w="sm" len="sm"/>
                    </a:lnT>
                    <a:lnB w="76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2"/>
                          </a:solidFill>
                        </a:rPr>
                        <a:t>68%</a:t>
                      </a:r>
                      <a:endParaRPr sz="1000">
                        <a:solidFill>
                          <a:schemeClr val="dk2"/>
                        </a:solidFill>
                      </a:endParaRPr>
                    </a:p>
                  </a:txBody>
                  <a:tcPr marL="68575" marR="68575" marT="91425" marB="91425">
                    <a:lnT w="7625" cap="flat" cmpd="sng">
                      <a:solidFill>
                        <a:srgbClr val="7F7F7F"/>
                      </a:solidFill>
                      <a:prstDash val="solid"/>
                      <a:round/>
                      <a:headEnd type="none" w="sm" len="sm"/>
                      <a:tailEnd type="none" w="sm" len="sm"/>
                    </a:lnT>
                    <a:lnB w="7625" cap="flat" cmpd="sng">
                      <a:solidFill>
                        <a:srgbClr val="7F7F7F"/>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1000">
                          <a:solidFill>
                            <a:schemeClr val="lt1"/>
                          </a:solidFill>
                        </a:rPr>
                        <a:t>37%</a:t>
                      </a:r>
                      <a:endParaRPr sz="1000">
                        <a:solidFill>
                          <a:schemeClr val="lt1"/>
                        </a:solidFill>
                      </a:endParaRPr>
                    </a:p>
                  </a:txBody>
                  <a:tcPr marL="68575" marR="68575" marT="91425" marB="91425">
                    <a:lnT w="7625" cap="flat" cmpd="sng">
                      <a:solidFill>
                        <a:srgbClr val="7F7F7F"/>
                      </a:solidFill>
                      <a:prstDash val="solid"/>
                      <a:round/>
                      <a:headEnd type="none" w="sm" len="sm"/>
                      <a:tailEnd type="none" w="sm" len="sm"/>
                    </a:lnT>
                    <a:lnB w="7625" cap="flat" cmpd="sng">
                      <a:solidFill>
                        <a:srgbClr val="7F7F7F"/>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l" rtl="0">
                        <a:lnSpc>
                          <a:spcPct val="115000"/>
                        </a:lnSpc>
                        <a:spcBef>
                          <a:spcPts val="0"/>
                        </a:spcBef>
                        <a:spcAft>
                          <a:spcPts val="0"/>
                        </a:spcAft>
                        <a:buNone/>
                      </a:pPr>
                      <a:r>
                        <a:rPr lang="en" sz="1000" b="1">
                          <a:solidFill>
                            <a:schemeClr val="lt1"/>
                          </a:solidFill>
                        </a:rPr>
                        <a:t>Offensive</a:t>
                      </a:r>
                      <a:endParaRPr sz="1000" b="1">
                        <a:solidFill>
                          <a:schemeClr val="lt1"/>
                        </a:solidFill>
                      </a:endParaRPr>
                    </a:p>
                  </a:txBody>
                  <a:tcPr marL="68575" marR="68575" marT="91425" marB="91425">
                    <a:lnT w="7625" cap="flat" cmpd="sng">
                      <a:solidFill>
                        <a:srgbClr val="7F7F7F"/>
                      </a:solidFill>
                      <a:prstDash val="solid"/>
                      <a:round/>
                      <a:headEnd type="none" w="sm" len="sm"/>
                      <a:tailEnd type="none" w="sm" len="sm"/>
                    </a:lnT>
                    <a:lnB w="76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lt1"/>
                          </a:solidFill>
                        </a:rPr>
                        <a:t>97%</a:t>
                      </a:r>
                      <a:endParaRPr sz="1000">
                        <a:solidFill>
                          <a:schemeClr val="lt1"/>
                        </a:solidFill>
                      </a:endParaRPr>
                    </a:p>
                  </a:txBody>
                  <a:tcPr marL="68575" marR="68575" marT="91425" marB="91425">
                    <a:lnT w="7625" cap="flat" cmpd="sng">
                      <a:solidFill>
                        <a:srgbClr val="7F7F7F"/>
                      </a:solidFill>
                      <a:prstDash val="solid"/>
                      <a:round/>
                      <a:headEnd type="none" w="sm" len="sm"/>
                      <a:tailEnd type="none" w="sm" len="sm"/>
                    </a:lnT>
                    <a:lnB w="76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2"/>
                          </a:solidFill>
                        </a:rPr>
                        <a:t>79%</a:t>
                      </a:r>
                      <a:endParaRPr sz="1000">
                        <a:solidFill>
                          <a:schemeClr val="dk2"/>
                        </a:solidFill>
                      </a:endParaRPr>
                    </a:p>
                  </a:txBody>
                  <a:tcPr marL="68575" marR="68575" marT="91425" marB="91425">
                    <a:lnT w="7625" cap="flat" cmpd="sng">
                      <a:solidFill>
                        <a:srgbClr val="7F7F7F"/>
                      </a:solidFill>
                      <a:prstDash val="solid"/>
                      <a:round/>
                      <a:headEnd type="none" w="sm" len="sm"/>
                      <a:tailEnd type="none" w="sm" len="sm"/>
                    </a:lnT>
                    <a:lnB w="7625" cap="flat" cmpd="sng">
                      <a:solidFill>
                        <a:srgbClr val="7F7F7F"/>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1000">
                          <a:solidFill>
                            <a:schemeClr val="lt1"/>
                          </a:solidFill>
                        </a:rPr>
                        <a:t>95%</a:t>
                      </a:r>
                      <a:endParaRPr sz="1000">
                        <a:solidFill>
                          <a:schemeClr val="lt1"/>
                        </a:solidFill>
                      </a:endParaRPr>
                    </a:p>
                  </a:txBody>
                  <a:tcPr marL="68575" marR="68575" marT="91425" marB="91425">
                    <a:lnT w="7625" cap="flat" cmpd="sng">
                      <a:solidFill>
                        <a:srgbClr val="7F7F7F"/>
                      </a:solidFill>
                      <a:prstDash val="solid"/>
                      <a:round/>
                      <a:headEnd type="none" w="sm" len="sm"/>
                      <a:tailEnd type="none" w="sm" len="sm"/>
                    </a:lnT>
                    <a:lnB w="7625" cap="flat" cmpd="sng">
                      <a:solidFill>
                        <a:srgbClr val="7F7F7F"/>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l" rtl="0">
                        <a:lnSpc>
                          <a:spcPct val="115000"/>
                        </a:lnSpc>
                        <a:spcBef>
                          <a:spcPts val="0"/>
                        </a:spcBef>
                        <a:spcAft>
                          <a:spcPts val="0"/>
                        </a:spcAft>
                        <a:buNone/>
                      </a:pPr>
                      <a:r>
                        <a:rPr lang="en" sz="1000" b="1">
                          <a:solidFill>
                            <a:schemeClr val="lt1"/>
                          </a:solidFill>
                        </a:rPr>
                        <a:t>neither</a:t>
                      </a:r>
                      <a:endParaRPr sz="1000" b="1">
                        <a:solidFill>
                          <a:schemeClr val="lt1"/>
                        </a:solidFill>
                      </a:endParaRPr>
                    </a:p>
                  </a:txBody>
                  <a:tcPr marL="68575" marR="68575" marT="91425" marB="91425">
                    <a:lnT w="7625" cap="flat" cmpd="sng">
                      <a:solidFill>
                        <a:srgbClr val="7F7F7F"/>
                      </a:solidFill>
                      <a:prstDash val="solid"/>
                      <a:round/>
                      <a:headEnd type="none" w="sm" len="sm"/>
                      <a:tailEnd type="none" w="sm" len="sm"/>
                    </a:lnT>
                    <a:lnB w="76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lt1"/>
                          </a:solidFill>
                        </a:rPr>
                        <a:t>85%</a:t>
                      </a:r>
                      <a:endParaRPr sz="1000">
                        <a:solidFill>
                          <a:schemeClr val="lt1"/>
                        </a:solidFill>
                      </a:endParaRPr>
                    </a:p>
                  </a:txBody>
                  <a:tcPr marL="68575" marR="68575" marT="91425" marB="91425">
                    <a:lnT w="7625" cap="flat" cmpd="sng">
                      <a:solidFill>
                        <a:srgbClr val="7F7F7F"/>
                      </a:solidFill>
                      <a:prstDash val="solid"/>
                      <a:round/>
                      <a:headEnd type="none" w="sm" len="sm"/>
                      <a:tailEnd type="none" w="sm" len="sm"/>
                    </a:lnT>
                    <a:lnB w="7625" cap="flat" cmpd="sng">
                      <a:solidFill>
                        <a:srgbClr val="7F7F7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2"/>
                          </a:solidFill>
                        </a:rPr>
                        <a:t>92%</a:t>
                      </a:r>
                      <a:endParaRPr sz="1000">
                        <a:solidFill>
                          <a:schemeClr val="dk2"/>
                        </a:solidFill>
                      </a:endParaRPr>
                    </a:p>
                  </a:txBody>
                  <a:tcPr marL="68575" marR="68575" marT="91425" marB="91425">
                    <a:lnT w="7625" cap="flat" cmpd="sng">
                      <a:solidFill>
                        <a:srgbClr val="7F7F7F"/>
                      </a:solidFill>
                      <a:prstDash val="solid"/>
                      <a:round/>
                      <a:headEnd type="none" w="sm" len="sm"/>
                      <a:tailEnd type="none" w="sm" len="sm"/>
                    </a:lnT>
                    <a:lnB w="7625" cap="flat" cmpd="sng">
                      <a:solidFill>
                        <a:srgbClr val="7F7F7F"/>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1000">
                          <a:solidFill>
                            <a:schemeClr val="lt1"/>
                          </a:solidFill>
                        </a:rPr>
                        <a:t>80%</a:t>
                      </a:r>
                      <a:endParaRPr sz="1000">
                        <a:solidFill>
                          <a:schemeClr val="lt1"/>
                        </a:solidFill>
                      </a:endParaRPr>
                    </a:p>
                  </a:txBody>
                  <a:tcPr marL="68575" marR="68575" marT="91425" marB="91425">
                    <a:lnT w="7625" cap="flat" cmpd="sng">
                      <a:solidFill>
                        <a:srgbClr val="7F7F7F"/>
                      </a:solidFill>
                      <a:prstDash val="solid"/>
                      <a:round/>
                      <a:headEnd type="none" w="sm" len="sm"/>
                      <a:tailEnd type="none" w="sm" len="sm"/>
                    </a:lnT>
                    <a:lnB w="7625" cap="flat" cmpd="sng">
                      <a:solidFill>
                        <a:srgbClr val="7F7F7F"/>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pic>
        <p:nvPicPr>
          <p:cNvPr id="125" name="Google Shape;125;p19"/>
          <p:cNvPicPr preferRelativeResize="0"/>
          <p:nvPr/>
        </p:nvPicPr>
        <p:blipFill>
          <a:blip r:embed="rId3">
            <a:alphaModFix/>
          </a:blip>
          <a:stretch>
            <a:fillRect/>
          </a:stretch>
        </p:blipFill>
        <p:spPr>
          <a:xfrm>
            <a:off x="4977299" y="1445000"/>
            <a:ext cx="3187021" cy="3036350"/>
          </a:xfrm>
          <a:prstGeom prst="rect">
            <a:avLst/>
          </a:prstGeom>
          <a:noFill/>
          <a:ln>
            <a:noFill/>
          </a:ln>
        </p:spPr>
      </p:pic>
      <p:sp>
        <p:nvSpPr>
          <p:cNvPr id="126" name="Google Shape;126;p19"/>
          <p:cNvSpPr txBox="1"/>
          <p:nvPr/>
        </p:nvSpPr>
        <p:spPr>
          <a:xfrm>
            <a:off x="2617800" y="255900"/>
            <a:ext cx="195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Source Sans Pro"/>
                <a:ea typeface="Source Sans Pro"/>
                <a:cs typeface="Source Sans Pro"/>
                <a:sym typeface="Source Sans Pro"/>
              </a:rPr>
              <a:t>Selecting A Final model</a:t>
            </a:r>
            <a:endParaRPr>
              <a:solidFill>
                <a:schemeClr val="lt1"/>
              </a:solidFill>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p:nvPr/>
        </p:nvSpPr>
        <p:spPr>
          <a:xfrm>
            <a:off x="2841600" y="347425"/>
            <a:ext cx="34608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latin typeface="Source Sans Pro"/>
                <a:ea typeface="Source Sans Pro"/>
                <a:cs typeface="Source Sans Pro"/>
                <a:sym typeface="Source Sans Pro"/>
              </a:rPr>
              <a:t>Final Model performance</a:t>
            </a:r>
            <a:endParaRPr sz="2200" b="1">
              <a:latin typeface="Source Sans Pro"/>
              <a:ea typeface="Source Sans Pro"/>
              <a:cs typeface="Source Sans Pro"/>
              <a:sym typeface="Source Sans Pro"/>
            </a:endParaRPr>
          </a:p>
        </p:txBody>
      </p:sp>
      <p:pic>
        <p:nvPicPr>
          <p:cNvPr id="132" name="Google Shape;132;p20"/>
          <p:cNvPicPr preferRelativeResize="0"/>
          <p:nvPr/>
        </p:nvPicPr>
        <p:blipFill>
          <a:blip r:embed="rId3">
            <a:alphaModFix/>
          </a:blip>
          <a:stretch>
            <a:fillRect/>
          </a:stretch>
        </p:blipFill>
        <p:spPr>
          <a:xfrm>
            <a:off x="4572000" y="1433125"/>
            <a:ext cx="4101825" cy="1902025"/>
          </a:xfrm>
          <a:prstGeom prst="rect">
            <a:avLst/>
          </a:prstGeom>
          <a:noFill/>
          <a:ln>
            <a:noFill/>
          </a:ln>
        </p:spPr>
      </p:pic>
      <p:pic>
        <p:nvPicPr>
          <p:cNvPr id="133" name="Google Shape;133;p20"/>
          <p:cNvPicPr preferRelativeResize="0"/>
          <p:nvPr/>
        </p:nvPicPr>
        <p:blipFill>
          <a:blip r:embed="rId4">
            <a:alphaModFix/>
          </a:blip>
          <a:stretch>
            <a:fillRect/>
          </a:stretch>
        </p:blipFill>
        <p:spPr>
          <a:xfrm>
            <a:off x="135125" y="1433125"/>
            <a:ext cx="4101825" cy="1902025"/>
          </a:xfrm>
          <a:prstGeom prst="rect">
            <a:avLst/>
          </a:prstGeom>
          <a:noFill/>
          <a:ln>
            <a:noFill/>
          </a:ln>
        </p:spPr>
      </p:pic>
      <p:sp>
        <p:nvSpPr>
          <p:cNvPr id="134" name="Google Shape;134;p20"/>
          <p:cNvSpPr txBox="1"/>
          <p:nvPr/>
        </p:nvSpPr>
        <p:spPr>
          <a:xfrm>
            <a:off x="1427700" y="3563800"/>
            <a:ext cx="5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135" name="Google Shape;135;p20"/>
          <p:cNvSpPr txBox="1"/>
          <p:nvPr/>
        </p:nvSpPr>
        <p:spPr>
          <a:xfrm>
            <a:off x="1454825" y="3740225"/>
            <a:ext cx="771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136" name="Google Shape;136;p20"/>
          <p:cNvSpPr txBox="1"/>
          <p:nvPr/>
        </p:nvSpPr>
        <p:spPr>
          <a:xfrm>
            <a:off x="5756900" y="3590950"/>
            <a:ext cx="177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After Optimization</a:t>
            </a:r>
            <a:endParaRPr>
              <a:latin typeface="Source Sans Pro"/>
              <a:ea typeface="Source Sans Pro"/>
              <a:cs typeface="Source Sans Pro"/>
              <a:sym typeface="Source Sans Pro"/>
            </a:endParaRPr>
          </a:p>
        </p:txBody>
      </p:sp>
      <p:sp>
        <p:nvSpPr>
          <p:cNvPr id="137" name="Google Shape;137;p20"/>
          <p:cNvSpPr txBox="1"/>
          <p:nvPr/>
        </p:nvSpPr>
        <p:spPr>
          <a:xfrm>
            <a:off x="1297138" y="3590950"/>
            <a:ext cx="177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Before Optimization</a:t>
            </a:r>
            <a:endParaRPr>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idx="4294967295"/>
          </p:nvPr>
        </p:nvSpPr>
        <p:spPr>
          <a:xfrm>
            <a:off x="0" y="137300"/>
            <a:ext cx="1397100" cy="73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Test Samples from the App</a:t>
            </a:r>
            <a:endParaRPr sz="1600"/>
          </a:p>
        </p:txBody>
      </p:sp>
      <p:graphicFrame>
        <p:nvGraphicFramePr>
          <p:cNvPr id="143" name="Google Shape;143;p21"/>
          <p:cNvGraphicFramePr/>
          <p:nvPr/>
        </p:nvGraphicFramePr>
        <p:xfrm>
          <a:off x="1282475" y="116013"/>
          <a:ext cx="7394525" cy="4826500"/>
        </p:xfrm>
        <a:graphic>
          <a:graphicData uri="http://schemas.openxmlformats.org/drawingml/2006/table">
            <a:tbl>
              <a:tblPr>
                <a:noFill/>
                <a:tableStyleId>{5809F593-1823-4D0E-99F8-81CA59AE4DDA}</a:tableStyleId>
              </a:tblPr>
              <a:tblGrid>
                <a:gridCol w="3147925">
                  <a:extLst>
                    <a:ext uri="{9D8B030D-6E8A-4147-A177-3AD203B41FA5}">
                      <a16:colId xmlns:a16="http://schemas.microsoft.com/office/drawing/2014/main" val="20000"/>
                    </a:ext>
                  </a:extLst>
                </a:gridCol>
                <a:gridCol w="2110950">
                  <a:extLst>
                    <a:ext uri="{9D8B030D-6E8A-4147-A177-3AD203B41FA5}">
                      <a16:colId xmlns:a16="http://schemas.microsoft.com/office/drawing/2014/main" val="20001"/>
                    </a:ext>
                  </a:extLst>
                </a:gridCol>
                <a:gridCol w="2135650">
                  <a:extLst>
                    <a:ext uri="{9D8B030D-6E8A-4147-A177-3AD203B41FA5}">
                      <a16:colId xmlns:a16="http://schemas.microsoft.com/office/drawing/2014/main" val="20002"/>
                    </a:ext>
                  </a:extLst>
                </a:gridCol>
              </a:tblGrid>
              <a:tr h="630525">
                <a:tc>
                  <a:txBody>
                    <a:bodyPr/>
                    <a:lstStyle/>
                    <a:p>
                      <a:pPr marL="0" lvl="0" indent="0" algn="ctr" rtl="0">
                        <a:lnSpc>
                          <a:spcPct val="115000"/>
                        </a:lnSpc>
                        <a:spcBef>
                          <a:spcPts val="1200"/>
                        </a:spcBef>
                        <a:spcAft>
                          <a:spcPts val="1200"/>
                        </a:spcAft>
                        <a:buNone/>
                      </a:pPr>
                      <a:r>
                        <a:rPr lang="en" sz="800" b="1"/>
                        <a:t>input</a:t>
                      </a:r>
                      <a:endParaRPr sz="800" b="1"/>
                    </a:p>
                  </a:txBody>
                  <a:tcPr marL="68575" marR="68575" marT="91425" marB="91425">
                    <a:lnL w="7625" cap="flat" cmpd="sng">
                      <a:solidFill>
                        <a:srgbClr val="BFBFBF"/>
                      </a:solidFill>
                      <a:prstDash val="solid"/>
                      <a:round/>
                      <a:headEnd type="none" w="sm" len="sm"/>
                      <a:tailEnd type="none" w="sm" len="sm"/>
                    </a:lnL>
                    <a:lnR w="7625" cap="flat" cmpd="sng">
                      <a:solidFill>
                        <a:srgbClr val="BFBFBF"/>
                      </a:solidFill>
                      <a:prstDash val="solid"/>
                      <a:round/>
                      <a:headEnd type="none" w="sm" len="sm"/>
                      <a:tailEnd type="none" w="sm" len="sm"/>
                    </a:lnR>
                    <a:lnT w="7625" cap="flat" cmpd="sng">
                      <a:solidFill>
                        <a:srgbClr val="BFBFBF"/>
                      </a:solidFill>
                      <a:prstDash val="solid"/>
                      <a:round/>
                      <a:headEnd type="none" w="sm" len="sm"/>
                      <a:tailEnd type="none" w="sm" len="sm"/>
                    </a:lnT>
                    <a:lnB w="7625" cap="flat" cmpd="sng">
                      <a:solidFill>
                        <a:srgbClr val="BFBFBF"/>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800" b="1"/>
                        <a:t>Expected prediction</a:t>
                      </a:r>
                      <a:endParaRPr sz="800" b="1"/>
                    </a:p>
                  </a:txBody>
                  <a:tcPr marL="68575" marR="68575" marT="91425" marB="91425">
                    <a:lnL w="7625" cap="flat" cmpd="sng">
                      <a:solidFill>
                        <a:srgbClr val="BFBFBF"/>
                      </a:solidFill>
                      <a:prstDash val="solid"/>
                      <a:round/>
                      <a:headEnd type="none" w="sm" len="sm"/>
                      <a:tailEnd type="none" w="sm" len="sm"/>
                    </a:lnL>
                    <a:lnR w="7625" cap="flat" cmpd="sng">
                      <a:solidFill>
                        <a:srgbClr val="BFBFBF"/>
                      </a:solidFill>
                      <a:prstDash val="solid"/>
                      <a:round/>
                      <a:headEnd type="none" w="sm" len="sm"/>
                      <a:tailEnd type="none" w="sm" len="sm"/>
                    </a:lnR>
                    <a:lnT w="7625" cap="flat" cmpd="sng">
                      <a:solidFill>
                        <a:srgbClr val="BFBFBF"/>
                      </a:solidFill>
                      <a:prstDash val="solid"/>
                      <a:round/>
                      <a:headEnd type="none" w="sm" len="sm"/>
                      <a:tailEnd type="none" w="sm" len="sm"/>
                    </a:lnT>
                    <a:lnB w="7625" cap="flat" cmpd="sng">
                      <a:solidFill>
                        <a:srgbClr val="BFBFBF"/>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800" b="1"/>
                        <a:t>Actual prediction</a:t>
                      </a:r>
                      <a:endParaRPr sz="800" b="1"/>
                    </a:p>
                  </a:txBody>
                  <a:tcPr marL="68575" marR="68575" marT="91425" marB="91425">
                    <a:lnL w="7625" cap="flat" cmpd="sng">
                      <a:solidFill>
                        <a:srgbClr val="BFBFBF"/>
                      </a:solidFill>
                      <a:prstDash val="solid"/>
                      <a:round/>
                      <a:headEnd type="none" w="sm" len="sm"/>
                      <a:tailEnd type="none" w="sm" len="sm"/>
                    </a:lnL>
                    <a:lnR w="7625" cap="flat" cmpd="sng">
                      <a:solidFill>
                        <a:srgbClr val="BFBFBF"/>
                      </a:solidFill>
                      <a:prstDash val="solid"/>
                      <a:round/>
                      <a:headEnd type="none" w="sm" len="sm"/>
                      <a:tailEnd type="none" w="sm" len="sm"/>
                    </a:lnR>
                    <a:lnT w="7625" cap="flat" cmpd="sng">
                      <a:solidFill>
                        <a:srgbClr val="BFBFBF"/>
                      </a:solidFill>
                      <a:prstDash val="solid"/>
                      <a:round/>
                      <a:headEnd type="none" w="sm" len="sm"/>
                      <a:tailEnd type="none" w="sm" len="sm"/>
                    </a:lnT>
                    <a:lnB w="7625" cap="flat" cmpd="sng">
                      <a:solidFill>
                        <a:srgbClr val="BFBFBF"/>
                      </a:solidFill>
                      <a:prstDash val="solid"/>
                      <a:round/>
                      <a:headEnd type="none" w="sm" len="sm"/>
                      <a:tailEnd type="none" w="sm" len="sm"/>
                    </a:lnB>
                  </a:tcPr>
                </a:tc>
                <a:extLst>
                  <a:ext uri="{0D108BD9-81ED-4DB2-BD59-A6C34878D82A}">
                    <a16:rowId xmlns:a16="http://schemas.microsoft.com/office/drawing/2014/main" val="10000"/>
                  </a:ext>
                </a:extLst>
              </a:tr>
              <a:tr h="629575">
                <a:tc>
                  <a:txBody>
                    <a:bodyPr/>
                    <a:lstStyle/>
                    <a:p>
                      <a:pPr marL="0" lvl="0" indent="0" algn="ctr" rtl="0">
                        <a:lnSpc>
                          <a:spcPct val="115000"/>
                        </a:lnSpc>
                        <a:spcBef>
                          <a:spcPts val="1200"/>
                        </a:spcBef>
                        <a:spcAft>
                          <a:spcPts val="1200"/>
                        </a:spcAft>
                        <a:buNone/>
                      </a:pPr>
                      <a:r>
                        <a:rPr lang="en" sz="900"/>
                        <a:t>“All ****** are a threat to this world”</a:t>
                      </a:r>
                      <a:endParaRPr sz="900"/>
                    </a:p>
                  </a:txBody>
                  <a:tcPr marL="68575" marR="68575" marT="91425" marB="91425">
                    <a:lnL w="7625" cap="flat" cmpd="sng">
                      <a:solidFill>
                        <a:srgbClr val="BFBFBF"/>
                      </a:solidFill>
                      <a:prstDash val="solid"/>
                      <a:round/>
                      <a:headEnd type="none" w="sm" len="sm"/>
                      <a:tailEnd type="none" w="sm" len="sm"/>
                    </a:lnL>
                    <a:lnR w="7625" cap="flat" cmpd="sng">
                      <a:solidFill>
                        <a:srgbClr val="BFBFBF"/>
                      </a:solidFill>
                      <a:prstDash val="solid"/>
                      <a:round/>
                      <a:headEnd type="none" w="sm" len="sm"/>
                      <a:tailEnd type="none" w="sm" len="sm"/>
                    </a:lnR>
                    <a:lnT w="7625" cap="flat" cmpd="sng">
                      <a:solidFill>
                        <a:srgbClr val="BFBFBF"/>
                      </a:solidFill>
                      <a:prstDash val="solid"/>
                      <a:round/>
                      <a:headEnd type="none" w="sm" len="sm"/>
                      <a:tailEnd type="none" w="sm" len="sm"/>
                    </a:lnT>
                    <a:lnB w="7625" cap="flat" cmpd="sng">
                      <a:solidFill>
                        <a:srgbClr val="BFBFBF"/>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900"/>
                        <a:t>Hate speech</a:t>
                      </a:r>
                      <a:endParaRPr sz="900"/>
                    </a:p>
                  </a:txBody>
                  <a:tcPr marL="68575" marR="68575" marT="91425" marB="91425">
                    <a:lnL w="7625" cap="flat" cmpd="sng">
                      <a:solidFill>
                        <a:srgbClr val="BFBFBF"/>
                      </a:solidFill>
                      <a:prstDash val="solid"/>
                      <a:round/>
                      <a:headEnd type="none" w="sm" len="sm"/>
                      <a:tailEnd type="none" w="sm" len="sm"/>
                    </a:lnL>
                    <a:lnR w="7625" cap="flat" cmpd="sng">
                      <a:solidFill>
                        <a:srgbClr val="BFBFBF"/>
                      </a:solidFill>
                      <a:prstDash val="solid"/>
                      <a:round/>
                      <a:headEnd type="none" w="sm" len="sm"/>
                      <a:tailEnd type="none" w="sm" len="sm"/>
                    </a:lnR>
                    <a:lnT w="7625" cap="flat" cmpd="sng">
                      <a:solidFill>
                        <a:srgbClr val="BFBFBF"/>
                      </a:solidFill>
                      <a:prstDash val="solid"/>
                      <a:round/>
                      <a:headEnd type="none" w="sm" len="sm"/>
                      <a:tailEnd type="none" w="sm" len="sm"/>
                    </a:lnT>
                    <a:lnB w="7625" cap="flat" cmpd="sng">
                      <a:solidFill>
                        <a:srgbClr val="BFBFBF"/>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900"/>
                        <a:t>Hate speech</a:t>
                      </a:r>
                      <a:endParaRPr sz="900"/>
                    </a:p>
                  </a:txBody>
                  <a:tcPr marL="68575" marR="68575" marT="91425" marB="91425">
                    <a:lnL w="7625" cap="flat" cmpd="sng">
                      <a:solidFill>
                        <a:srgbClr val="BFBFBF"/>
                      </a:solidFill>
                      <a:prstDash val="solid"/>
                      <a:round/>
                      <a:headEnd type="none" w="sm" len="sm"/>
                      <a:tailEnd type="none" w="sm" len="sm"/>
                    </a:lnL>
                    <a:lnR w="7625" cap="flat" cmpd="sng">
                      <a:solidFill>
                        <a:srgbClr val="BFBFBF"/>
                      </a:solidFill>
                      <a:prstDash val="solid"/>
                      <a:round/>
                      <a:headEnd type="none" w="sm" len="sm"/>
                      <a:tailEnd type="none" w="sm" len="sm"/>
                    </a:lnR>
                    <a:lnT w="7625" cap="flat" cmpd="sng">
                      <a:solidFill>
                        <a:srgbClr val="BFBFBF"/>
                      </a:solidFill>
                      <a:prstDash val="solid"/>
                      <a:round/>
                      <a:headEnd type="none" w="sm" len="sm"/>
                      <a:tailEnd type="none" w="sm" len="sm"/>
                    </a:lnT>
                    <a:lnB w="7625" cap="flat" cmpd="sng">
                      <a:solidFill>
                        <a:srgbClr val="BFBFBF"/>
                      </a:solidFill>
                      <a:prstDash val="solid"/>
                      <a:round/>
                      <a:headEnd type="none" w="sm" len="sm"/>
                      <a:tailEnd type="none" w="sm" len="sm"/>
                    </a:lnB>
                  </a:tcPr>
                </a:tc>
                <a:extLst>
                  <a:ext uri="{0D108BD9-81ED-4DB2-BD59-A6C34878D82A}">
                    <a16:rowId xmlns:a16="http://schemas.microsoft.com/office/drawing/2014/main" val="10001"/>
                  </a:ext>
                </a:extLst>
              </a:tr>
              <a:tr h="867700">
                <a:tc>
                  <a:txBody>
                    <a:bodyPr/>
                    <a:lstStyle/>
                    <a:p>
                      <a:pPr marL="0" lvl="0" indent="0" algn="ctr" rtl="0">
                        <a:lnSpc>
                          <a:spcPct val="115000"/>
                        </a:lnSpc>
                        <a:spcBef>
                          <a:spcPts val="1200"/>
                        </a:spcBef>
                        <a:spcAft>
                          <a:spcPts val="1200"/>
                        </a:spcAft>
                        <a:buNone/>
                      </a:pPr>
                      <a:r>
                        <a:rPr lang="en" sz="900"/>
                        <a:t>“aggressive religious groups should be punished. we are not doing enough to get rid of those filthy animals”</a:t>
                      </a:r>
                      <a:endParaRPr sz="900"/>
                    </a:p>
                  </a:txBody>
                  <a:tcPr marL="68575" marR="68575" marT="91425" marB="91425">
                    <a:lnL w="7625" cap="flat" cmpd="sng">
                      <a:solidFill>
                        <a:srgbClr val="BFBFBF"/>
                      </a:solidFill>
                      <a:prstDash val="solid"/>
                      <a:round/>
                      <a:headEnd type="none" w="sm" len="sm"/>
                      <a:tailEnd type="none" w="sm" len="sm"/>
                    </a:lnL>
                    <a:lnR w="7625" cap="flat" cmpd="sng">
                      <a:solidFill>
                        <a:srgbClr val="BFBFBF"/>
                      </a:solidFill>
                      <a:prstDash val="solid"/>
                      <a:round/>
                      <a:headEnd type="none" w="sm" len="sm"/>
                      <a:tailEnd type="none" w="sm" len="sm"/>
                    </a:lnR>
                    <a:lnT w="7625" cap="flat" cmpd="sng">
                      <a:solidFill>
                        <a:srgbClr val="BFBFBF"/>
                      </a:solidFill>
                      <a:prstDash val="solid"/>
                      <a:round/>
                      <a:headEnd type="none" w="sm" len="sm"/>
                      <a:tailEnd type="none" w="sm" len="sm"/>
                    </a:lnT>
                    <a:lnB w="7625" cap="flat" cmpd="sng">
                      <a:solidFill>
                        <a:srgbClr val="BFBFBF"/>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900"/>
                        <a:t>Hate speech</a:t>
                      </a:r>
                      <a:endParaRPr sz="900"/>
                    </a:p>
                  </a:txBody>
                  <a:tcPr marL="68575" marR="68575" marT="91425" marB="91425">
                    <a:lnL w="7625" cap="flat" cmpd="sng">
                      <a:solidFill>
                        <a:srgbClr val="BFBFBF"/>
                      </a:solidFill>
                      <a:prstDash val="solid"/>
                      <a:round/>
                      <a:headEnd type="none" w="sm" len="sm"/>
                      <a:tailEnd type="none" w="sm" len="sm"/>
                    </a:lnL>
                    <a:lnR w="7625" cap="flat" cmpd="sng">
                      <a:solidFill>
                        <a:srgbClr val="BFBFBF"/>
                      </a:solidFill>
                      <a:prstDash val="solid"/>
                      <a:round/>
                      <a:headEnd type="none" w="sm" len="sm"/>
                      <a:tailEnd type="none" w="sm" len="sm"/>
                    </a:lnR>
                    <a:lnT w="7625" cap="flat" cmpd="sng">
                      <a:solidFill>
                        <a:srgbClr val="BFBFBF"/>
                      </a:solidFill>
                      <a:prstDash val="solid"/>
                      <a:round/>
                      <a:headEnd type="none" w="sm" len="sm"/>
                      <a:tailEnd type="none" w="sm" len="sm"/>
                    </a:lnT>
                    <a:lnB w="7625" cap="flat" cmpd="sng">
                      <a:solidFill>
                        <a:srgbClr val="BFBFBF"/>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900"/>
                        <a:t>Hate speech</a:t>
                      </a:r>
                      <a:endParaRPr sz="900"/>
                    </a:p>
                  </a:txBody>
                  <a:tcPr marL="68575" marR="68575" marT="91425" marB="91425">
                    <a:lnL w="7625" cap="flat" cmpd="sng">
                      <a:solidFill>
                        <a:srgbClr val="BFBFBF"/>
                      </a:solidFill>
                      <a:prstDash val="solid"/>
                      <a:round/>
                      <a:headEnd type="none" w="sm" len="sm"/>
                      <a:tailEnd type="none" w="sm" len="sm"/>
                    </a:lnL>
                    <a:lnR w="7625" cap="flat" cmpd="sng">
                      <a:solidFill>
                        <a:srgbClr val="BFBFBF"/>
                      </a:solidFill>
                      <a:prstDash val="solid"/>
                      <a:round/>
                      <a:headEnd type="none" w="sm" len="sm"/>
                      <a:tailEnd type="none" w="sm" len="sm"/>
                    </a:lnR>
                    <a:lnT w="7625" cap="flat" cmpd="sng">
                      <a:solidFill>
                        <a:srgbClr val="BFBFBF"/>
                      </a:solidFill>
                      <a:prstDash val="solid"/>
                      <a:round/>
                      <a:headEnd type="none" w="sm" len="sm"/>
                      <a:tailEnd type="none" w="sm" len="sm"/>
                    </a:lnT>
                    <a:lnB w="7625" cap="flat" cmpd="sng">
                      <a:solidFill>
                        <a:srgbClr val="BFBFBF"/>
                      </a:solidFill>
                      <a:prstDash val="solid"/>
                      <a:round/>
                      <a:headEnd type="none" w="sm" len="sm"/>
                      <a:tailEnd type="none" w="sm" len="sm"/>
                    </a:lnB>
                  </a:tcPr>
                </a:tc>
                <a:extLst>
                  <a:ext uri="{0D108BD9-81ED-4DB2-BD59-A6C34878D82A}">
                    <a16:rowId xmlns:a16="http://schemas.microsoft.com/office/drawing/2014/main" val="10002"/>
                  </a:ext>
                </a:extLst>
              </a:tr>
              <a:tr h="629575">
                <a:tc>
                  <a:txBody>
                    <a:bodyPr/>
                    <a:lstStyle/>
                    <a:p>
                      <a:pPr marL="0" lvl="0" indent="0" algn="ctr" rtl="0">
                        <a:lnSpc>
                          <a:spcPct val="115000"/>
                        </a:lnSpc>
                        <a:spcBef>
                          <a:spcPts val="1200"/>
                        </a:spcBef>
                        <a:spcAft>
                          <a:spcPts val="1200"/>
                        </a:spcAft>
                        <a:buNone/>
                      </a:pPr>
                      <a:r>
                        <a:rPr lang="en" sz="900"/>
                        <a:t>“whoever wrote this is a waste of space”</a:t>
                      </a:r>
                      <a:endParaRPr sz="900"/>
                    </a:p>
                  </a:txBody>
                  <a:tcPr marL="68575" marR="68575" marT="91425" marB="91425">
                    <a:lnL w="7625" cap="flat" cmpd="sng">
                      <a:solidFill>
                        <a:srgbClr val="BFBFBF"/>
                      </a:solidFill>
                      <a:prstDash val="solid"/>
                      <a:round/>
                      <a:headEnd type="none" w="sm" len="sm"/>
                      <a:tailEnd type="none" w="sm" len="sm"/>
                    </a:lnL>
                    <a:lnR w="7625" cap="flat" cmpd="sng">
                      <a:solidFill>
                        <a:srgbClr val="BFBFBF"/>
                      </a:solidFill>
                      <a:prstDash val="solid"/>
                      <a:round/>
                      <a:headEnd type="none" w="sm" len="sm"/>
                      <a:tailEnd type="none" w="sm" len="sm"/>
                    </a:lnR>
                    <a:lnT w="7625" cap="flat" cmpd="sng">
                      <a:solidFill>
                        <a:srgbClr val="BFBFBF"/>
                      </a:solidFill>
                      <a:prstDash val="solid"/>
                      <a:round/>
                      <a:headEnd type="none" w="sm" len="sm"/>
                      <a:tailEnd type="none" w="sm" len="sm"/>
                    </a:lnT>
                    <a:lnB w="7625" cap="flat" cmpd="sng">
                      <a:solidFill>
                        <a:srgbClr val="BFBFBF"/>
                      </a:solidFill>
                      <a:prstDash val="solid"/>
                      <a:round/>
                      <a:headEnd type="none" w="sm" len="sm"/>
                      <a:tailEnd type="none" w="sm" len="sm"/>
                    </a:lnB>
                    <a:solidFill>
                      <a:srgbClr val="FBE4D5"/>
                    </a:solidFill>
                  </a:tcPr>
                </a:tc>
                <a:tc>
                  <a:txBody>
                    <a:bodyPr/>
                    <a:lstStyle/>
                    <a:p>
                      <a:pPr marL="0" lvl="0" indent="0" algn="ctr" rtl="0">
                        <a:lnSpc>
                          <a:spcPct val="115000"/>
                        </a:lnSpc>
                        <a:spcBef>
                          <a:spcPts val="1200"/>
                        </a:spcBef>
                        <a:spcAft>
                          <a:spcPts val="1200"/>
                        </a:spcAft>
                        <a:buNone/>
                      </a:pPr>
                      <a:r>
                        <a:rPr lang="en" sz="900"/>
                        <a:t>Offensive language</a:t>
                      </a:r>
                      <a:endParaRPr sz="900"/>
                    </a:p>
                  </a:txBody>
                  <a:tcPr marL="68575" marR="68575" marT="91425" marB="91425">
                    <a:lnL w="7625" cap="flat" cmpd="sng">
                      <a:solidFill>
                        <a:srgbClr val="BFBFBF"/>
                      </a:solidFill>
                      <a:prstDash val="solid"/>
                      <a:round/>
                      <a:headEnd type="none" w="sm" len="sm"/>
                      <a:tailEnd type="none" w="sm" len="sm"/>
                    </a:lnL>
                    <a:lnR w="7625" cap="flat" cmpd="sng">
                      <a:solidFill>
                        <a:srgbClr val="BFBFBF"/>
                      </a:solidFill>
                      <a:prstDash val="solid"/>
                      <a:round/>
                      <a:headEnd type="none" w="sm" len="sm"/>
                      <a:tailEnd type="none" w="sm" len="sm"/>
                    </a:lnR>
                    <a:lnT w="7625" cap="flat" cmpd="sng">
                      <a:solidFill>
                        <a:srgbClr val="BFBFBF"/>
                      </a:solidFill>
                      <a:prstDash val="solid"/>
                      <a:round/>
                      <a:headEnd type="none" w="sm" len="sm"/>
                      <a:tailEnd type="none" w="sm" len="sm"/>
                    </a:lnT>
                    <a:lnB w="7625" cap="flat" cmpd="sng">
                      <a:solidFill>
                        <a:srgbClr val="BFBFBF"/>
                      </a:solidFill>
                      <a:prstDash val="solid"/>
                      <a:round/>
                      <a:headEnd type="none" w="sm" len="sm"/>
                      <a:tailEnd type="none" w="sm" len="sm"/>
                    </a:lnB>
                    <a:solidFill>
                      <a:srgbClr val="FBE4D5"/>
                    </a:solidFill>
                  </a:tcPr>
                </a:tc>
                <a:tc>
                  <a:txBody>
                    <a:bodyPr/>
                    <a:lstStyle/>
                    <a:p>
                      <a:pPr marL="0" lvl="0" indent="0" algn="ctr" rtl="0">
                        <a:lnSpc>
                          <a:spcPct val="115000"/>
                        </a:lnSpc>
                        <a:spcBef>
                          <a:spcPts val="1200"/>
                        </a:spcBef>
                        <a:spcAft>
                          <a:spcPts val="1200"/>
                        </a:spcAft>
                        <a:buNone/>
                      </a:pPr>
                      <a:r>
                        <a:rPr lang="en" sz="900"/>
                        <a:t>Hate speech</a:t>
                      </a:r>
                      <a:endParaRPr sz="900"/>
                    </a:p>
                  </a:txBody>
                  <a:tcPr marL="68575" marR="68575" marT="91425" marB="91425">
                    <a:lnL w="7625" cap="flat" cmpd="sng">
                      <a:solidFill>
                        <a:srgbClr val="BFBFBF"/>
                      </a:solidFill>
                      <a:prstDash val="solid"/>
                      <a:round/>
                      <a:headEnd type="none" w="sm" len="sm"/>
                      <a:tailEnd type="none" w="sm" len="sm"/>
                    </a:lnL>
                    <a:lnR w="7625" cap="flat" cmpd="sng">
                      <a:solidFill>
                        <a:srgbClr val="BFBFBF"/>
                      </a:solidFill>
                      <a:prstDash val="solid"/>
                      <a:round/>
                      <a:headEnd type="none" w="sm" len="sm"/>
                      <a:tailEnd type="none" w="sm" len="sm"/>
                    </a:lnR>
                    <a:lnT w="7625" cap="flat" cmpd="sng">
                      <a:solidFill>
                        <a:srgbClr val="BFBFBF"/>
                      </a:solidFill>
                      <a:prstDash val="solid"/>
                      <a:round/>
                      <a:headEnd type="none" w="sm" len="sm"/>
                      <a:tailEnd type="none" w="sm" len="sm"/>
                    </a:lnT>
                    <a:lnB w="7625" cap="flat" cmpd="sng">
                      <a:solidFill>
                        <a:srgbClr val="BFBFBF"/>
                      </a:solidFill>
                      <a:prstDash val="solid"/>
                      <a:round/>
                      <a:headEnd type="none" w="sm" len="sm"/>
                      <a:tailEnd type="none" w="sm" len="sm"/>
                    </a:lnB>
                    <a:solidFill>
                      <a:srgbClr val="FBE4D5"/>
                    </a:solidFill>
                  </a:tcPr>
                </a:tc>
                <a:extLst>
                  <a:ext uri="{0D108BD9-81ED-4DB2-BD59-A6C34878D82A}">
                    <a16:rowId xmlns:a16="http://schemas.microsoft.com/office/drawing/2014/main" val="10003"/>
                  </a:ext>
                </a:extLst>
              </a:tr>
              <a:tr h="629575">
                <a:tc>
                  <a:txBody>
                    <a:bodyPr/>
                    <a:lstStyle/>
                    <a:p>
                      <a:pPr marL="0" lvl="0" indent="0" algn="ctr" rtl="0">
                        <a:lnSpc>
                          <a:spcPct val="115000"/>
                        </a:lnSpc>
                        <a:spcBef>
                          <a:spcPts val="1200"/>
                        </a:spcBef>
                        <a:spcAft>
                          <a:spcPts val="1200"/>
                        </a:spcAft>
                        <a:buNone/>
                      </a:pPr>
                      <a:r>
                        <a:rPr lang="en" sz="900"/>
                        <a:t>“you are too dumb to apply for that company”</a:t>
                      </a:r>
                      <a:endParaRPr sz="900"/>
                    </a:p>
                  </a:txBody>
                  <a:tcPr marL="68575" marR="68575" marT="91425" marB="91425">
                    <a:lnL w="7625" cap="flat" cmpd="sng">
                      <a:solidFill>
                        <a:srgbClr val="BFBFBF"/>
                      </a:solidFill>
                      <a:prstDash val="solid"/>
                      <a:round/>
                      <a:headEnd type="none" w="sm" len="sm"/>
                      <a:tailEnd type="none" w="sm" len="sm"/>
                    </a:lnL>
                    <a:lnR w="7625" cap="flat" cmpd="sng">
                      <a:solidFill>
                        <a:srgbClr val="BFBFBF"/>
                      </a:solidFill>
                      <a:prstDash val="solid"/>
                      <a:round/>
                      <a:headEnd type="none" w="sm" len="sm"/>
                      <a:tailEnd type="none" w="sm" len="sm"/>
                    </a:lnR>
                    <a:lnT w="7625" cap="flat" cmpd="sng">
                      <a:solidFill>
                        <a:srgbClr val="BFBFBF"/>
                      </a:solidFill>
                      <a:prstDash val="solid"/>
                      <a:round/>
                      <a:headEnd type="none" w="sm" len="sm"/>
                      <a:tailEnd type="none" w="sm" len="sm"/>
                    </a:lnT>
                    <a:lnB w="7625" cap="flat" cmpd="sng">
                      <a:solidFill>
                        <a:srgbClr val="BFBFBF"/>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900"/>
                        <a:t>Offensive language</a:t>
                      </a:r>
                      <a:endParaRPr sz="900"/>
                    </a:p>
                  </a:txBody>
                  <a:tcPr marL="68575" marR="68575" marT="91425" marB="91425">
                    <a:lnL w="7625" cap="flat" cmpd="sng">
                      <a:solidFill>
                        <a:srgbClr val="BFBFBF"/>
                      </a:solidFill>
                      <a:prstDash val="solid"/>
                      <a:round/>
                      <a:headEnd type="none" w="sm" len="sm"/>
                      <a:tailEnd type="none" w="sm" len="sm"/>
                    </a:lnL>
                    <a:lnR w="7625" cap="flat" cmpd="sng">
                      <a:solidFill>
                        <a:srgbClr val="BFBFBF"/>
                      </a:solidFill>
                      <a:prstDash val="solid"/>
                      <a:round/>
                      <a:headEnd type="none" w="sm" len="sm"/>
                      <a:tailEnd type="none" w="sm" len="sm"/>
                    </a:lnR>
                    <a:lnT w="7625" cap="flat" cmpd="sng">
                      <a:solidFill>
                        <a:srgbClr val="BFBFBF"/>
                      </a:solidFill>
                      <a:prstDash val="solid"/>
                      <a:round/>
                      <a:headEnd type="none" w="sm" len="sm"/>
                      <a:tailEnd type="none" w="sm" len="sm"/>
                    </a:lnT>
                    <a:lnB w="7625" cap="flat" cmpd="sng">
                      <a:solidFill>
                        <a:srgbClr val="BFBFBF"/>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900"/>
                        <a:t>Offensive language</a:t>
                      </a:r>
                      <a:endParaRPr sz="900"/>
                    </a:p>
                  </a:txBody>
                  <a:tcPr marL="68575" marR="68575" marT="91425" marB="91425">
                    <a:lnL w="7625" cap="flat" cmpd="sng">
                      <a:solidFill>
                        <a:srgbClr val="BFBFBF"/>
                      </a:solidFill>
                      <a:prstDash val="solid"/>
                      <a:round/>
                      <a:headEnd type="none" w="sm" len="sm"/>
                      <a:tailEnd type="none" w="sm" len="sm"/>
                    </a:lnL>
                    <a:lnR w="7625" cap="flat" cmpd="sng">
                      <a:solidFill>
                        <a:srgbClr val="BFBFBF"/>
                      </a:solidFill>
                      <a:prstDash val="solid"/>
                      <a:round/>
                      <a:headEnd type="none" w="sm" len="sm"/>
                      <a:tailEnd type="none" w="sm" len="sm"/>
                    </a:lnR>
                    <a:lnT w="7625" cap="flat" cmpd="sng">
                      <a:solidFill>
                        <a:srgbClr val="BFBFBF"/>
                      </a:solidFill>
                      <a:prstDash val="solid"/>
                      <a:round/>
                      <a:headEnd type="none" w="sm" len="sm"/>
                      <a:tailEnd type="none" w="sm" len="sm"/>
                    </a:lnT>
                    <a:lnB w="7625" cap="flat" cmpd="sng">
                      <a:solidFill>
                        <a:srgbClr val="BFBFBF"/>
                      </a:solidFill>
                      <a:prstDash val="solid"/>
                      <a:round/>
                      <a:headEnd type="none" w="sm" len="sm"/>
                      <a:tailEnd type="none" w="sm" len="sm"/>
                    </a:lnB>
                  </a:tcPr>
                </a:tc>
                <a:extLst>
                  <a:ext uri="{0D108BD9-81ED-4DB2-BD59-A6C34878D82A}">
                    <a16:rowId xmlns:a16="http://schemas.microsoft.com/office/drawing/2014/main" val="10004"/>
                  </a:ext>
                </a:extLst>
              </a:tr>
              <a:tr h="786525">
                <a:tc>
                  <a:txBody>
                    <a:bodyPr/>
                    <a:lstStyle/>
                    <a:p>
                      <a:pPr marL="0" lvl="0" indent="0" algn="ctr" rtl="0">
                        <a:lnSpc>
                          <a:spcPct val="115000"/>
                        </a:lnSpc>
                        <a:spcBef>
                          <a:spcPts val="1200"/>
                        </a:spcBef>
                        <a:spcAft>
                          <a:spcPts val="1200"/>
                        </a:spcAft>
                        <a:buNone/>
                      </a:pPr>
                      <a:r>
                        <a:rPr lang="en" sz="900"/>
                        <a:t>“I wish I could bomb the whole parliament with all the 225 in it”</a:t>
                      </a:r>
                      <a:endParaRPr sz="900"/>
                    </a:p>
                  </a:txBody>
                  <a:tcPr marL="68575" marR="68575" marT="91425" marB="91425">
                    <a:lnL w="7625" cap="flat" cmpd="sng">
                      <a:solidFill>
                        <a:srgbClr val="BFBFBF"/>
                      </a:solidFill>
                      <a:prstDash val="solid"/>
                      <a:round/>
                      <a:headEnd type="none" w="sm" len="sm"/>
                      <a:tailEnd type="none" w="sm" len="sm"/>
                    </a:lnL>
                    <a:lnR w="7625" cap="flat" cmpd="sng">
                      <a:solidFill>
                        <a:srgbClr val="BFBFBF"/>
                      </a:solidFill>
                      <a:prstDash val="solid"/>
                      <a:round/>
                      <a:headEnd type="none" w="sm" len="sm"/>
                      <a:tailEnd type="none" w="sm" len="sm"/>
                    </a:lnR>
                    <a:lnT w="7625" cap="flat" cmpd="sng">
                      <a:solidFill>
                        <a:srgbClr val="BFBFBF"/>
                      </a:solidFill>
                      <a:prstDash val="solid"/>
                      <a:round/>
                      <a:headEnd type="none" w="sm" len="sm"/>
                      <a:tailEnd type="none" w="sm" len="sm"/>
                    </a:lnT>
                    <a:lnB w="7625" cap="flat" cmpd="sng">
                      <a:solidFill>
                        <a:srgbClr val="BFBFBF"/>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900"/>
                        <a:t>Offensive language</a:t>
                      </a:r>
                      <a:endParaRPr sz="900"/>
                    </a:p>
                  </a:txBody>
                  <a:tcPr marL="68575" marR="68575" marT="91425" marB="91425">
                    <a:lnL w="7625" cap="flat" cmpd="sng">
                      <a:solidFill>
                        <a:srgbClr val="BFBFBF"/>
                      </a:solidFill>
                      <a:prstDash val="solid"/>
                      <a:round/>
                      <a:headEnd type="none" w="sm" len="sm"/>
                      <a:tailEnd type="none" w="sm" len="sm"/>
                    </a:lnL>
                    <a:lnR w="7625" cap="flat" cmpd="sng">
                      <a:solidFill>
                        <a:srgbClr val="BFBFBF"/>
                      </a:solidFill>
                      <a:prstDash val="solid"/>
                      <a:round/>
                      <a:headEnd type="none" w="sm" len="sm"/>
                      <a:tailEnd type="none" w="sm" len="sm"/>
                    </a:lnR>
                    <a:lnT w="7625" cap="flat" cmpd="sng">
                      <a:solidFill>
                        <a:srgbClr val="BFBFBF"/>
                      </a:solidFill>
                      <a:prstDash val="solid"/>
                      <a:round/>
                      <a:headEnd type="none" w="sm" len="sm"/>
                      <a:tailEnd type="none" w="sm" len="sm"/>
                    </a:lnT>
                    <a:lnB w="7625" cap="flat" cmpd="sng">
                      <a:solidFill>
                        <a:srgbClr val="BFBFBF"/>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900"/>
                        <a:t>Offensive language</a:t>
                      </a:r>
                      <a:endParaRPr sz="900"/>
                    </a:p>
                  </a:txBody>
                  <a:tcPr marL="68575" marR="68575" marT="91425" marB="91425">
                    <a:lnL w="7625" cap="flat" cmpd="sng">
                      <a:solidFill>
                        <a:srgbClr val="BFBFBF"/>
                      </a:solidFill>
                      <a:prstDash val="solid"/>
                      <a:round/>
                      <a:headEnd type="none" w="sm" len="sm"/>
                      <a:tailEnd type="none" w="sm" len="sm"/>
                    </a:lnL>
                    <a:lnR w="7625" cap="flat" cmpd="sng">
                      <a:solidFill>
                        <a:srgbClr val="BFBFBF"/>
                      </a:solidFill>
                      <a:prstDash val="solid"/>
                      <a:round/>
                      <a:headEnd type="none" w="sm" len="sm"/>
                      <a:tailEnd type="none" w="sm" len="sm"/>
                    </a:lnR>
                    <a:lnT w="7625" cap="flat" cmpd="sng">
                      <a:solidFill>
                        <a:srgbClr val="BFBFBF"/>
                      </a:solidFill>
                      <a:prstDash val="solid"/>
                      <a:round/>
                      <a:headEnd type="none" w="sm" len="sm"/>
                      <a:tailEnd type="none" w="sm" len="sm"/>
                    </a:lnT>
                    <a:lnB w="7625" cap="flat" cmpd="sng">
                      <a:solidFill>
                        <a:srgbClr val="BFBFBF"/>
                      </a:solidFill>
                      <a:prstDash val="solid"/>
                      <a:round/>
                      <a:headEnd type="none" w="sm" len="sm"/>
                      <a:tailEnd type="none" w="sm" len="sm"/>
                    </a:lnB>
                  </a:tcPr>
                </a:tc>
                <a:extLst>
                  <a:ext uri="{0D108BD9-81ED-4DB2-BD59-A6C34878D82A}">
                    <a16:rowId xmlns:a16="http://schemas.microsoft.com/office/drawing/2014/main" val="10005"/>
                  </a:ext>
                </a:extLst>
              </a:tr>
              <a:tr h="653025">
                <a:tc>
                  <a:txBody>
                    <a:bodyPr/>
                    <a:lstStyle/>
                    <a:p>
                      <a:pPr marL="0" lvl="0" indent="0" algn="ctr" rtl="0">
                        <a:lnSpc>
                          <a:spcPct val="115000"/>
                        </a:lnSpc>
                        <a:spcBef>
                          <a:spcPts val="1200"/>
                        </a:spcBef>
                        <a:spcAft>
                          <a:spcPts val="1200"/>
                        </a:spcAft>
                        <a:buNone/>
                      </a:pPr>
                      <a:r>
                        <a:rPr lang="en" sz="900"/>
                        <a:t>“she looks like monkey who had a plastic surgery”</a:t>
                      </a:r>
                      <a:endParaRPr sz="900"/>
                    </a:p>
                  </a:txBody>
                  <a:tcPr marL="68575" marR="68575" marT="91425" marB="91425">
                    <a:lnL w="7625" cap="flat" cmpd="sng">
                      <a:solidFill>
                        <a:srgbClr val="BFBFBF"/>
                      </a:solidFill>
                      <a:prstDash val="solid"/>
                      <a:round/>
                      <a:headEnd type="none" w="sm" len="sm"/>
                      <a:tailEnd type="none" w="sm" len="sm"/>
                    </a:lnL>
                    <a:lnR w="7625" cap="flat" cmpd="sng">
                      <a:solidFill>
                        <a:srgbClr val="BFBFBF"/>
                      </a:solidFill>
                      <a:prstDash val="solid"/>
                      <a:round/>
                      <a:headEnd type="none" w="sm" len="sm"/>
                      <a:tailEnd type="none" w="sm" len="sm"/>
                    </a:lnR>
                    <a:lnT w="7625" cap="flat" cmpd="sng">
                      <a:solidFill>
                        <a:srgbClr val="BFBFBF"/>
                      </a:solidFill>
                      <a:prstDash val="solid"/>
                      <a:round/>
                      <a:headEnd type="none" w="sm" len="sm"/>
                      <a:tailEnd type="none" w="sm" len="sm"/>
                    </a:lnT>
                    <a:lnB w="7625" cap="flat" cmpd="sng">
                      <a:solidFill>
                        <a:srgbClr val="BFBFBF"/>
                      </a:solidFill>
                      <a:prstDash val="solid"/>
                      <a:round/>
                      <a:headEnd type="none" w="sm" len="sm"/>
                      <a:tailEnd type="none" w="sm" len="sm"/>
                    </a:lnB>
                    <a:solidFill>
                      <a:srgbClr val="FBE4D5"/>
                    </a:solidFill>
                  </a:tcPr>
                </a:tc>
                <a:tc>
                  <a:txBody>
                    <a:bodyPr/>
                    <a:lstStyle/>
                    <a:p>
                      <a:pPr marL="0" lvl="0" indent="0" algn="ctr" rtl="0">
                        <a:lnSpc>
                          <a:spcPct val="115000"/>
                        </a:lnSpc>
                        <a:spcBef>
                          <a:spcPts val="1200"/>
                        </a:spcBef>
                        <a:spcAft>
                          <a:spcPts val="1200"/>
                        </a:spcAft>
                        <a:buNone/>
                      </a:pPr>
                      <a:r>
                        <a:rPr lang="en" sz="900"/>
                        <a:t>Offensive (insulting)</a:t>
                      </a:r>
                      <a:endParaRPr sz="900"/>
                    </a:p>
                  </a:txBody>
                  <a:tcPr marL="68575" marR="68575" marT="91425" marB="91425">
                    <a:lnL w="7625" cap="flat" cmpd="sng">
                      <a:solidFill>
                        <a:srgbClr val="BFBFBF"/>
                      </a:solidFill>
                      <a:prstDash val="solid"/>
                      <a:round/>
                      <a:headEnd type="none" w="sm" len="sm"/>
                      <a:tailEnd type="none" w="sm" len="sm"/>
                    </a:lnL>
                    <a:lnR w="7625" cap="flat" cmpd="sng">
                      <a:solidFill>
                        <a:srgbClr val="BFBFBF"/>
                      </a:solidFill>
                      <a:prstDash val="solid"/>
                      <a:round/>
                      <a:headEnd type="none" w="sm" len="sm"/>
                      <a:tailEnd type="none" w="sm" len="sm"/>
                    </a:lnR>
                    <a:lnT w="7625" cap="flat" cmpd="sng">
                      <a:solidFill>
                        <a:srgbClr val="BFBFBF"/>
                      </a:solidFill>
                      <a:prstDash val="solid"/>
                      <a:round/>
                      <a:headEnd type="none" w="sm" len="sm"/>
                      <a:tailEnd type="none" w="sm" len="sm"/>
                    </a:lnT>
                    <a:lnB w="7625" cap="flat" cmpd="sng">
                      <a:solidFill>
                        <a:srgbClr val="BFBFBF"/>
                      </a:solidFill>
                      <a:prstDash val="solid"/>
                      <a:round/>
                      <a:headEnd type="none" w="sm" len="sm"/>
                      <a:tailEnd type="none" w="sm" len="sm"/>
                    </a:lnB>
                    <a:solidFill>
                      <a:srgbClr val="FBE4D5"/>
                    </a:solidFill>
                  </a:tcPr>
                </a:tc>
                <a:tc>
                  <a:txBody>
                    <a:bodyPr/>
                    <a:lstStyle/>
                    <a:p>
                      <a:pPr marL="0" lvl="0" indent="0" algn="ctr" rtl="0">
                        <a:lnSpc>
                          <a:spcPct val="115000"/>
                        </a:lnSpc>
                        <a:spcBef>
                          <a:spcPts val="1200"/>
                        </a:spcBef>
                        <a:spcAft>
                          <a:spcPts val="1200"/>
                        </a:spcAft>
                        <a:buNone/>
                      </a:pPr>
                      <a:r>
                        <a:rPr lang="en" sz="900"/>
                        <a:t>clean</a:t>
                      </a:r>
                      <a:endParaRPr sz="900"/>
                    </a:p>
                  </a:txBody>
                  <a:tcPr marL="68575" marR="68575" marT="91425" marB="91425">
                    <a:lnL w="7625" cap="flat" cmpd="sng">
                      <a:solidFill>
                        <a:srgbClr val="BFBFBF"/>
                      </a:solidFill>
                      <a:prstDash val="solid"/>
                      <a:round/>
                      <a:headEnd type="none" w="sm" len="sm"/>
                      <a:tailEnd type="none" w="sm" len="sm"/>
                    </a:lnL>
                    <a:lnR w="7625" cap="flat" cmpd="sng">
                      <a:solidFill>
                        <a:srgbClr val="BFBFBF"/>
                      </a:solidFill>
                      <a:prstDash val="solid"/>
                      <a:round/>
                      <a:headEnd type="none" w="sm" len="sm"/>
                      <a:tailEnd type="none" w="sm" len="sm"/>
                    </a:lnR>
                    <a:lnT w="7625" cap="flat" cmpd="sng">
                      <a:solidFill>
                        <a:srgbClr val="BFBFBF"/>
                      </a:solidFill>
                      <a:prstDash val="solid"/>
                      <a:round/>
                      <a:headEnd type="none" w="sm" len="sm"/>
                      <a:tailEnd type="none" w="sm" len="sm"/>
                    </a:lnT>
                    <a:lnB w="7625" cap="flat" cmpd="sng">
                      <a:solidFill>
                        <a:srgbClr val="BFBFBF"/>
                      </a:solidFill>
                      <a:prstDash val="solid"/>
                      <a:round/>
                      <a:headEnd type="none" w="sm" len="sm"/>
                      <a:tailEnd type="none" w="sm" len="sm"/>
                    </a:lnB>
                    <a:solidFill>
                      <a:srgbClr val="FBE4D5"/>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p:nvPr/>
        </p:nvSpPr>
        <p:spPr>
          <a:xfrm>
            <a:off x="-8725" y="-15250"/>
            <a:ext cx="2321100" cy="5158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txBox="1"/>
          <p:nvPr/>
        </p:nvSpPr>
        <p:spPr>
          <a:xfrm>
            <a:off x="122050" y="104625"/>
            <a:ext cx="19125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chemeClr val="lt1"/>
                </a:solidFill>
                <a:latin typeface="Source Sans Pro"/>
                <a:ea typeface="Source Sans Pro"/>
                <a:cs typeface="Source Sans Pro"/>
                <a:sym typeface="Source Sans Pro"/>
              </a:rPr>
              <a:t>To Conclude</a:t>
            </a:r>
            <a:endParaRPr sz="2400" b="1">
              <a:solidFill>
                <a:schemeClr val="lt1"/>
              </a:solidFill>
              <a:latin typeface="Source Sans Pro"/>
              <a:ea typeface="Source Sans Pro"/>
              <a:cs typeface="Source Sans Pro"/>
              <a:sym typeface="Source Sans Pro"/>
            </a:endParaRPr>
          </a:p>
        </p:txBody>
      </p:sp>
      <p:cxnSp>
        <p:nvCxnSpPr>
          <p:cNvPr id="150" name="Google Shape;150;p22"/>
          <p:cNvCxnSpPr/>
          <p:nvPr/>
        </p:nvCxnSpPr>
        <p:spPr>
          <a:xfrm>
            <a:off x="435400" y="658725"/>
            <a:ext cx="1285800" cy="0"/>
          </a:xfrm>
          <a:prstGeom prst="straightConnector1">
            <a:avLst/>
          </a:prstGeom>
          <a:noFill/>
          <a:ln w="9525" cap="flat" cmpd="sng">
            <a:solidFill>
              <a:schemeClr val="lt1"/>
            </a:solidFill>
            <a:prstDash val="solid"/>
            <a:round/>
            <a:headEnd type="none" w="med" len="med"/>
            <a:tailEnd type="none" w="med" len="med"/>
          </a:ln>
        </p:spPr>
      </p:cxnSp>
      <p:sp>
        <p:nvSpPr>
          <p:cNvPr id="151" name="Google Shape;151;p22"/>
          <p:cNvSpPr txBox="1"/>
          <p:nvPr/>
        </p:nvSpPr>
        <p:spPr>
          <a:xfrm>
            <a:off x="345250" y="1183450"/>
            <a:ext cx="1912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solidFill>
                  <a:schemeClr val="lt1"/>
                </a:solidFill>
                <a:latin typeface="Source Sans Pro"/>
                <a:ea typeface="Source Sans Pro"/>
                <a:cs typeface="Source Sans Pro"/>
                <a:sym typeface="Source Sans Pro"/>
              </a:rPr>
              <a:t>Limitations</a:t>
            </a:r>
            <a:endParaRPr sz="2200" b="1">
              <a:solidFill>
                <a:schemeClr val="lt1"/>
              </a:solidFill>
              <a:latin typeface="Source Sans Pro"/>
              <a:ea typeface="Source Sans Pro"/>
              <a:cs typeface="Source Sans Pro"/>
              <a:sym typeface="Source Sans Pro"/>
            </a:endParaRPr>
          </a:p>
        </p:txBody>
      </p:sp>
      <p:sp>
        <p:nvSpPr>
          <p:cNvPr id="152" name="Google Shape;152;p22"/>
          <p:cNvSpPr txBox="1"/>
          <p:nvPr/>
        </p:nvSpPr>
        <p:spPr>
          <a:xfrm>
            <a:off x="2714625" y="1183450"/>
            <a:ext cx="5895300" cy="19086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Font typeface="Source Sans Pro"/>
              <a:buChar char="●"/>
            </a:pPr>
            <a:r>
              <a:rPr lang="en" sz="1600">
                <a:latin typeface="Source Sans Pro"/>
                <a:ea typeface="Source Sans Pro"/>
                <a:cs typeface="Source Sans Pro"/>
                <a:sym typeface="Source Sans Pro"/>
              </a:rPr>
              <a:t>Detecting hate speech in multimedia and multi languages.</a:t>
            </a:r>
            <a:endParaRPr sz="1600">
              <a:latin typeface="Source Sans Pro"/>
              <a:ea typeface="Source Sans Pro"/>
              <a:cs typeface="Source Sans Pro"/>
              <a:sym typeface="Source Sans Pro"/>
            </a:endParaRPr>
          </a:p>
          <a:p>
            <a:pPr marL="457200" lvl="0" indent="-330200" algn="l" rtl="0">
              <a:spcBef>
                <a:spcPts val="0"/>
              </a:spcBef>
              <a:spcAft>
                <a:spcPts val="0"/>
              </a:spcAft>
              <a:buSzPts val="1600"/>
              <a:buFont typeface="Source Sans Pro"/>
              <a:buChar char="●"/>
            </a:pPr>
            <a:r>
              <a:rPr lang="en" sz="1600">
                <a:latin typeface="Source Sans Pro"/>
                <a:ea typeface="Source Sans Pro"/>
                <a:cs typeface="Source Sans Pro"/>
                <a:sym typeface="Source Sans Pro"/>
              </a:rPr>
              <a:t>Contextual data.</a:t>
            </a:r>
            <a:endParaRPr sz="1600">
              <a:latin typeface="Source Sans Pro"/>
              <a:ea typeface="Source Sans Pro"/>
              <a:cs typeface="Source Sans Pro"/>
              <a:sym typeface="Source Sans Pro"/>
            </a:endParaRPr>
          </a:p>
          <a:p>
            <a:pPr marL="457200" lvl="0" indent="-330200" algn="l" rtl="0">
              <a:spcBef>
                <a:spcPts val="0"/>
              </a:spcBef>
              <a:spcAft>
                <a:spcPts val="0"/>
              </a:spcAft>
              <a:buSzPts val="1600"/>
              <a:buFont typeface="Source Sans Pro"/>
              <a:buChar char="●"/>
            </a:pPr>
            <a:r>
              <a:rPr lang="en" sz="1600">
                <a:latin typeface="Source Sans Pro"/>
                <a:ea typeface="Source Sans Pro"/>
                <a:cs typeface="Source Sans Pro"/>
                <a:sym typeface="Source Sans Pro"/>
              </a:rPr>
              <a:t>Laws and Regulations of different countries have not been considered.</a:t>
            </a:r>
            <a:endParaRPr sz="1600">
              <a:latin typeface="Source Sans Pro"/>
              <a:ea typeface="Source Sans Pro"/>
              <a:cs typeface="Source Sans Pro"/>
              <a:sym typeface="Source Sans Pro"/>
            </a:endParaRPr>
          </a:p>
          <a:p>
            <a:pPr marL="457200" lvl="0" indent="-330200" algn="l" rtl="0">
              <a:spcBef>
                <a:spcPts val="0"/>
              </a:spcBef>
              <a:spcAft>
                <a:spcPts val="0"/>
              </a:spcAft>
              <a:buSzPts val="1600"/>
              <a:buFont typeface="Source Sans Pro"/>
              <a:buChar char="●"/>
            </a:pPr>
            <a:r>
              <a:rPr lang="en" sz="1600">
                <a:latin typeface="Source Sans Pro"/>
                <a:ea typeface="Source Sans Pro"/>
                <a:cs typeface="Source Sans Pro"/>
                <a:sym typeface="Source Sans Pro"/>
              </a:rPr>
              <a:t>Real time detection can be problematic for the performance as the application grows specially, when the number of content posted increases.</a:t>
            </a:r>
            <a:endParaRPr sz="1600">
              <a:latin typeface="Source Sans Pro"/>
              <a:ea typeface="Source Sans Pro"/>
              <a:cs typeface="Source Sans Pro"/>
              <a:sym typeface="Source Sans Pro"/>
            </a:endParaRPr>
          </a:p>
        </p:txBody>
      </p:sp>
      <p:sp>
        <p:nvSpPr>
          <p:cNvPr id="153" name="Google Shape;153;p22"/>
          <p:cNvSpPr txBox="1"/>
          <p:nvPr/>
        </p:nvSpPr>
        <p:spPr>
          <a:xfrm>
            <a:off x="459625" y="3299075"/>
            <a:ext cx="14385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solidFill>
                  <a:schemeClr val="lt1"/>
                </a:solidFill>
                <a:latin typeface="Source Sans Pro"/>
                <a:ea typeface="Source Sans Pro"/>
                <a:cs typeface="Source Sans Pro"/>
                <a:sym typeface="Source Sans Pro"/>
              </a:rPr>
              <a:t>Future work</a:t>
            </a:r>
            <a:endParaRPr sz="2200" b="1">
              <a:solidFill>
                <a:schemeClr val="lt1"/>
              </a:solidFill>
              <a:latin typeface="Source Sans Pro"/>
              <a:ea typeface="Source Sans Pro"/>
              <a:cs typeface="Source Sans Pro"/>
              <a:sym typeface="Source Sans Pro"/>
            </a:endParaRPr>
          </a:p>
        </p:txBody>
      </p:sp>
      <p:sp>
        <p:nvSpPr>
          <p:cNvPr id="154" name="Google Shape;154;p22"/>
          <p:cNvSpPr txBox="1"/>
          <p:nvPr/>
        </p:nvSpPr>
        <p:spPr>
          <a:xfrm>
            <a:off x="2714625" y="3428275"/>
            <a:ext cx="5819100" cy="12315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ts val="1700"/>
              <a:buFont typeface="Source Sans Pro"/>
              <a:buChar char="●"/>
            </a:pPr>
            <a:r>
              <a:rPr lang="en" sz="1700">
                <a:latin typeface="Source Sans Pro"/>
                <a:ea typeface="Source Sans Pro"/>
                <a:cs typeface="Source Sans Pro"/>
                <a:sym typeface="Source Sans Pro"/>
              </a:rPr>
              <a:t>Multiple language compatibility</a:t>
            </a:r>
            <a:endParaRPr sz="1700">
              <a:latin typeface="Source Sans Pro"/>
              <a:ea typeface="Source Sans Pro"/>
              <a:cs typeface="Source Sans Pro"/>
              <a:sym typeface="Source Sans Pro"/>
            </a:endParaRPr>
          </a:p>
          <a:p>
            <a:pPr marL="457200" lvl="0" indent="-336550" algn="l" rtl="0">
              <a:spcBef>
                <a:spcPts val="0"/>
              </a:spcBef>
              <a:spcAft>
                <a:spcPts val="0"/>
              </a:spcAft>
              <a:buSzPts val="1700"/>
              <a:buFont typeface="Source Sans Pro"/>
              <a:buChar char="●"/>
            </a:pPr>
            <a:r>
              <a:rPr lang="en" sz="1700">
                <a:latin typeface="Source Sans Pro"/>
                <a:ea typeface="Source Sans Pro"/>
                <a:cs typeface="Source Sans Pro"/>
                <a:sym typeface="Source Sans Pro"/>
              </a:rPr>
              <a:t>Multiple media compatibility</a:t>
            </a:r>
            <a:endParaRPr sz="1700">
              <a:latin typeface="Source Sans Pro"/>
              <a:ea typeface="Source Sans Pro"/>
              <a:cs typeface="Source Sans Pro"/>
              <a:sym typeface="Source Sans Pro"/>
            </a:endParaRPr>
          </a:p>
          <a:p>
            <a:pPr marL="457200" lvl="0" indent="-336550" algn="l" rtl="0">
              <a:spcBef>
                <a:spcPts val="0"/>
              </a:spcBef>
              <a:spcAft>
                <a:spcPts val="0"/>
              </a:spcAft>
              <a:buSzPts val="1700"/>
              <a:buFont typeface="Source Sans Pro"/>
              <a:buChar char="●"/>
            </a:pPr>
            <a:r>
              <a:rPr lang="en" sz="1700">
                <a:latin typeface="Source Sans Pro"/>
                <a:ea typeface="Source Sans Pro"/>
                <a:cs typeface="Source Sans Pro"/>
                <a:sym typeface="Source Sans Pro"/>
              </a:rPr>
              <a:t>Deploy as an API</a:t>
            </a:r>
            <a:endParaRPr sz="1700">
              <a:latin typeface="Source Sans Pro"/>
              <a:ea typeface="Source Sans Pro"/>
              <a:cs typeface="Source Sans Pro"/>
              <a:sym typeface="Source Sans Pro"/>
            </a:endParaRPr>
          </a:p>
          <a:p>
            <a:pPr marL="457200" lvl="0" indent="0" algn="l" rtl="0">
              <a:spcBef>
                <a:spcPts val="0"/>
              </a:spcBef>
              <a:spcAft>
                <a:spcPts val="0"/>
              </a:spcAft>
              <a:buNone/>
            </a:pPr>
            <a:endParaRPr sz="1700">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637</Words>
  <Application>Microsoft Office PowerPoint</Application>
  <PresentationFormat>On-screen Show (16:9)</PresentationFormat>
  <Paragraphs>93</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Raleway</vt:lpstr>
      <vt:lpstr>Roboto</vt:lpstr>
      <vt:lpstr>Source Sans Pro</vt:lpstr>
      <vt:lpstr>Arial</vt:lpstr>
      <vt:lpstr>Plum</vt:lpstr>
      <vt:lpstr>PowerPoint Presentation</vt:lpstr>
      <vt:lpstr>Solutions out there</vt:lpstr>
      <vt:lpstr>Model development process</vt:lpstr>
      <vt:lpstr>What to Achieve?</vt:lpstr>
      <vt:lpstr>PowerPoint Presentation</vt:lpstr>
      <vt:lpstr>Results</vt:lpstr>
      <vt:lpstr>PowerPoint Presentation</vt:lpstr>
      <vt:lpstr>Test Samples from the App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&amp; Deploying a Machine Learning Model to Detect Hate Speech in English Text on Social Media</dc:title>
  <dc:creator>ayomal herath</dc:creator>
  <cp:lastModifiedBy>ayomal herath</cp:lastModifiedBy>
  <cp:revision>2</cp:revision>
  <dcterms:modified xsi:type="dcterms:W3CDTF">2023-02-18T11:23:02Z</dcterms:modified>
</cp:coreProperties>
</file>