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2" r:id="rId1"/>
  </p:sldMasterIdLst>
  <p:notesMasterIdLst>
    <p:notesMasterId r:id="rId18"/>
  </p:notesMasterIdLst>
  <p:handoutMasterIdLst>
    <p:handoutMasterId r:id="rId19"/>
  </p:handoutMasterIdLst>
  <p:sldIdLst>
    <p:sldId id="288" r:id="rId2"/>
    <p:sldId id="296" r:id="rId3"/>
    <p:sldId id="297" r:id="rId4"/>
    <p:sldId id="298" r:id="rId5"/>
    <p:sldId id="299" r:id="rId6"/>
    <p:sldId id="300" r:id="rId7"/>
    <p:sldId id="293" r:id="rId8"/>
    <p:sldId id="311" r:id="rId9"/>
    <p:sldId id="307" r:id="rId10"/>
    <p:sldId id="309" r:id="rId11"/>
    <p:sldId id="308" r:id="rId12"/>
    <p:sldId id="302" r:id="rId13"/>
    <p:sldId id="310" r:id="rId14"/>
    <p:sldId id="303" r:id="rId15"/>
    <p:sldId id="304" r:id="rId16"/>
    <p:sldId id="301" r:id="rId17"/>
  </p:sldIdLst>
  <p:sldSz cx="12198350" cy="6858000"/>
  <p:notesSz cx="6858000" cy="9144000"/>
  <p:defaultTextStyle>
    <a:defPPr>
      <a:defRPr lang="de-DE"/>
    </a:defPPr>
    <a:lvl1pPr marL="0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AF0833A0-DF1D-4EC4-B118-8A39AF4A5237}">
          <p14:sldIdLst>
            <p14:sldId id="288"/>
          </p14:sldIdLst>
        </p14:section>
        <p14:section name="Intro" id="{56BFF407-F9FF-4539-A644-FEC9C40D4EEE}">
          <p14:sldIdLst>
            <p14:sldId id="296"/>
            <p14:sldId id="297"/>
            <p14:sldId id="298"/>
            <p14:sldId id="299"/>
            <p14:sldId id="300"/>
          </p14:sldIdLst>
        </p14:section>
        <p14:section name="Degradation" id="{0DD00D72-1516-452B-9E4F-AC5B3D4B52D1}">
          <p14:sldIdLst>
            <p14:sldId id="293"/>
            <p14:sldId id="311"/>
            <p14:sldId id="307"/>
            <p14:sldId id="309"/>
            <p14:sldId id="308"/>
          </p14:sldIdLst>
        </p14:section>
        <p14:section name="Inverse Filterung" id="{A114EBA6-3C95-482D-87FE-9B1BC9118E54}">
          <p14:sldIdLst>
            <p14:sldId id="302"/>
            <p14:sldId id="310"/>
          </p14:sldIdLst>
        </p14:section>
        <p14:section name="Wiener-Filter" id="{049F7CB2-903C-441F-8464-E3BCC2B813FA}">
          <p14:sldIdLst>
            <p14:sldId id="303"/>
          </p14:sldIdLst>
        </p14:section>
        <p14:section name="Alternative optimierungskriterien" id="{2782D34F-912B-4B50-8F78-3C24C445D517}">
          <p14:sldIdLst>
            <p14:sldId id="304"/>
          </p14:sldIdLst>
        </p14:section>
        <p14:section name="Anhang" id="{DB997C34-53DF-409D-8491-5D1F104166E1}">
          <p14:sldIdLst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8F8F8"/>
    <a:srgbClr val="92D050"/>
    <a:srgbClr val="8C195F"/>
    <a:srgbClr val="3F3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20E951-F767-40FB-8981-BDCADE0C3650}">
  <a:tblStyle styleId="{CA20E951-F767-40FB-8981-BDCADE0C3650}" styleName="OST Tabelle">
    <a:wholeTbl>
      <a:tcTxStyle>
        <a:fontRef idx="minor">
          <a:prstClr val="black"/>
        </a:fontRef>
        <a:schemeClr val="dk1"/>
      </a:tcTxStyle>
      <a:tcStyle>
        <a:tcBdr>
          <a:left>
            <a:ln w="28575" cmpd="sng">
              <a:solidFill>
                <a:srgbClr val="56276D"/>
              </a:solidFill>
            </a:ln>
          </a:left>
          <a:right>
            <a:ln w="28575" cmpd="sng">
              <a:solidFill>
                <a:srgbClr val="56276D"/>
              </a:solidFill>
            </a:ln>
          </a:right>
          <a:top>
            <a:ln w="28575" cmpd="sng">
              <a:solidFill>
                <a:srgbClr val="56276D"/>
              </a:solidFill>
            </a:ln>
          </a:top>
          <a:bottom>
            <a:ln w="28575" cmpd="sng">
              <a:solidFill>
                <a:srgbClr val="56276D"/>
              </a:solidFill>
            </a:ln>
          </a:bottom>
          <a:insideH>
            <a:ln w="28575" cmpd="sng">
              <a:solidFill>
                <a:srgbClr val="56276D"/>
              </a:solidFill>
            </a:ln>
          </a:insideH>
          <a:insideV>
            <a:ln w="28575" cmpd="sng">
              <a:solidFill>
                <a:srgbClr val="56276D"/>
              </a:solidFill>
            </a:ln>
          </a:insideV>
        </a:tcBdr>
        <a:fill>
          <a:noFill/>
        </a:fill>
      </a:tcStyle>
    </a:wholeTbl>
    <a:firstCol>
      <a:tcTxStyle b="on">
        <a:fontRef idx="minor"/>
        <a:srgbClr val="000000"/>
      </a:tcTxStyle>
      <a:tcStyle>
        <a:tcBdr/>
        <a:fill>
          <a:noFill/>
        </a:fill>
      </a:tcStyle>
    </a:firstCol>
    <a:firstRow>
      <a:tcTxStyle b="on">
        <a:fontRef idx="minor"/>
        <a:srgbClr val="000000"/>
      </a:tcTxStyle>
      <a:tcStyle>
        <a:tcBdr/>
        <a:fill>
          <a:noFill/>
        </a:fill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8" autoAdjust="0"/>
    <p:restoredTop sz="72135" autoAdjust="0"/>
  </p:normalViewPr>
  <p:slideViewPr>
    <p:cSldViewPr snapToGrid="0" snapToObjects="1">
      <p:cViewPr varScale="1">
        <p:scale>
          <a:sx n="74" d="100"/>
          <a:sy n="74" d="100"/>
        </p:scale>
        <p:origin x="72" y="240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101" d="100"/>
          <a:sy n="101" d="100"/>
        </p:scale>
        <p:origin x="3533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8E594-98F6-3A40-9CB1-890EFD882430}" type="datetimeFigureOut">
              <a:rPr lang="de-DE" smtClean="0"/>
              <a:t>05.09.2023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A8F55-2519-6F41-91E3-24F0254F6F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3058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DA80C-0032-A04F-8DC3-1D9FA424B670}" type="datetimeFigureOut">
              <a:rPr lang="de-DE" smtClean="0"/>
              <a:t>05.09.2023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8BABC-F464-1C42-81DA-2E65C84DE5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0025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8BABC-F464-1C42-81DA-2E65C84DE5D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2305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/>
              <a:t>Faltung Spaltenvektor*Zeilenvektor entspricht dem äusseren Produ</a:t>
            </a:r>
            <a:r>
              <a:rPr lang="de-CH"/>
              <a:t>c</a:t>
            </a:r>
            <a:r>
              <a:rPr lang="en-CH"/>
              <a:t>t der Vektoren</a:t>
            </a:r>
          </a:p>
          <a:p>
            <a:r>
              <a:rPr lang="en-CH"/>
              <a:t>(+): Visuell zeigen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8BABC-F464-1C42-81DA-2E65C84DE5D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1492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/>
              <a:t>I</a:t>
            </a:r>
            <a:r>
              <a:rPr lang="en-CH"/>
              <a:t>n w_x und w_y erkennt man die Gauss-Funktion in der gewohnten 1D-Form wieder</a:t>
            </a:r>
          </a:p>
          <a:p>
            <a:endParaRPr lang="en-CH"/>
          </a:p>
          <a:p>
            <a:r>
              <a:rPr lang="en-CH"/>
              <a:t>Spezielle Symmetrie: w_x als gewichtungsfunktion für w_y und umgekehrt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8BABC-F464-1C42-81DA-2E65C84DE5D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53690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/>
              <a:t>Im Frequenzbereich betrachtet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8BABC-F464-1C42-81DA-2E65C84DE5D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11165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/>
              <a:t>(+): gauss o—o gauss, demo</a:t>
            </a:r>
          </a:p>
          <a:p>
            <a:r>
              <a:rPr lang="en-CH"/>
              <a:t>(+): kernel from sampled values, bar plot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8BABC-F464-1C42-81DA-2E65C84DE5D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835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/>
              <a:t>(+): gauss o—o gauss, demo</a:t>
            </a:r>
          </a:p>
          <a:p>
            <a:r>
              <a:rPr lang="en-CH"/>
              <a:t>(+): kernel from sampled values, bar plot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8BABC-F464-1C42-81DA-2E65C84DE5D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855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/>
              <a:t>(+): gauss o—o gauss, demo</a:t>
            </a:r>
          </a:p>
          <a:p>
            <a:r>
              <a:rPr lang="en-CH"/>
              <a:t>(+): kernel from sampled values, bar plot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8BABC-F464-1C42-81DA-2E65C84DE5D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8331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b="0"/>
              <a:t>Problemstellung: Was für Bilder sollen restauriert werden?</a:t>
            </a:r>
          </a:p>
          <a:p>
            <a:endParaRPr lang="en-CH" b="0"/>
          </a:p>
          <a:p>
            <a:r>
              <a:rPr lang="en-CH" b="0"/>
              <a:t>Inverse Filterung: Rückgängig machen der Degradation</a:t>
            </a:r>
          </a:p>
          <a:p>
            <a:endParaRPr lang="en-CH" b="0"/>
          </a:p>
          <a:p>
            <a:r>
              <a:rPr lang="en-CH" b="0"/>
              <a:t>Wiener-Filter: Inverse Filterung unter einfluss von Rauschen</a:t>
            </a:r>
          </a:p>
          <a:p>
            <a:endParaRPr lang="en-CH" b="0"/>
          </a:p>
          <a:p>
            <a:r>
              <a:rPr lang="en-CH" b="0"/>
              <a:t>Constrained Least Squares Filter: alternative optimierungskriterien</a:t>
            </a:r>
            <a:endParaRPr lang="de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8BABC-F464-1C42-81DA-2E65C84DE5DA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6912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b="0"/>
              <a:t>Problemstellung: Was für Bilder sollen restauriert werden?</a:t>
            </a:r>
          </a:p>
          <a:p>
            <a:endParaRPr lang="en-CH" b="0"/>
          </a:p>
          <a:p>
            <a:r>
              <a:rPr lang="en-CH" b="0"/>
              <a:t>Inverse Filterung: Rückgängig machen der Degradation</a:t>
            </a:r>
          </a:p>
          <a:p>
            <a:endParaRPr lang="en-CH" b="0"/>
          </a:p>
          <a:p>
            <a:r>
              <a:rPr lang="en-CH" b="0"/>
              <a:t>Wiener-Filter: Inverse Filterung unter einfluss von Rauschen</a:t>
            </a:r>
          </a:p>
          <a:p>
            <a:endParaRPr lang="en-CH" b="0"/>
          </a:p>
          <a:p>
            <a:r>
              <a:rPr lang="en-CH" b="0"/>
              <a:t>Constrained Least Squares Filter: alternative optimierungskriterien</a:t>
            </a:r>
            <a:endParaRPr lang="de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8BABC-F464-1C42-81DA-2E65C84DE5D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4513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b="0"/>
              <a:t>Problemstellung: Was für Bilder sollen restauriert werden?</a:t>
            </a:r>
          </a:p>
          <a:p>
            <a:endParaRPr lang="en-CH" b="0"/>
          </a:p>
          <a:p>
            <a:r>
              <a:rPr lang="en-CH" b="0"/>
              <a:t>Inverse Filterung: Rückgängig machen der Degradation</a:t>
            </a:r>
          </a:p>
          <a:p>
            <a:endParaRPr lang="en-CH" b="0"/>
          </a:p>
          <a:p>
            <a:r>
              <a:rPr lang="en-CH" b="0"/>
              <a:t>Wiener-Filter: Inverse Filterung unter einfluss von Rauschen</a:t>
            </a:r>
          </a:p>
          <a:p>
            <a:endParaRPr lang="en-CH" b="0"/>
          </a:p>
          <a:p>
            <a:r>
              <a:rPr lang="en-CH" b="0"/>
              <a:t>Constrained Least Squares Filter: alternative optimierungskriterien</a:t>
            </a:r>
            <a:endParaRPr lang="de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8BABC-F464-1C42-81DA-2E65C84DE5D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64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b="0"/>
              <a:t>Problemstellung: Was für Bilder sollen restauriert werden?</a:t>
            </a:r>
          </a:p>
          <a:p>
            <a:endParaRPr lang="en-CH" b="0"/>
          </a:p>
          <a:p>
            <a:r>
              <a:rPr lang="en-CH" b="0"/>
              <a:t>Inverse Filterung: Rückgängig machen der Degradation</a:t>
            </a:r>
          </a:p>
          <a:p>
            <a:endParaRPr lang="en-CH" b="0"/>
          </a:p>
          <a:p>
            <a:r>
              <a:rPr lang="en-CH" b="0"/>
              <a:t>Wiener-Filter: Inverse Filterung unter einfluss von Rauschen</a:t>
            </a:r>
          </a:p>
          <a:p>
            <a:endParaRPr lang="en-CH" b="0"/>
          </a:p>
          <a:p>
            <a:r>
              <a:rPr lang="en-CH" b="0"/>
              <a:t>Constrained Least Squares Filter: alternative optimierungskriterien</a:t>
            </a:r>
            <a:endParaRPr lang="de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8BABC-F464-1C42-81DA-2E65C84DE5D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2120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b="0"/>
              <a:t>Problemstellung: Was für Bilder sollen restauriert werden?</a:t>
            </a:r>
          </a:p>
          <a:p>
            <a:endParaRPr lang="en-CH" b="0"/>
          </a:p>
          <a:p>
            <a:r>
              <a:rPr lang="en-CH" b="0"/>
              <a:t>Inverse Filterung: Rückgängig machen der Degradation</a:t>
            </a:r>
          </a:p>
          <a:p>
            <a:endParaRPr lang="en-CH" b="0"/>
          </a:p>
          <a:p>
            <a:r>
              <a:rPr lang="en-CH" b="0"/>
              <a:t>Wiener-Filter: Inverse Filterung unter einfluss von Rauschen</a:t>
            </a:r>
          </a:p>
          <a:p>
            <a:endParaRPr lang="en-CH" b="0"/>
          </a:p>
          <a:p>
            <a:r>
              <a:rPr lang="en-CH" b="0"/>
              <a:t>Constrained Least Squares Filter: alternative optimierungskriterien</a:t>
            </a:r>
            <a:endParaRPr lang="de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8BABC-F464-1C42-81DA-2E65C84DE5D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1180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b="0"/>
              <a:t>Problemstellung: Was für Bilder sollen restauriert werden?</a:t>
            </a:r>
          </a:p>
          <a:p>
            <a:endParaRPr lang="en-CH" b="0"/>
          </a:p>
          <a:p>
            <a:r>
              <a:rPr lang="en-CH" b="0"/>
              <a:t>Inverse Filterung: Rückgängig machen der Degradation</a:t>
            </a:r>
          </a:p>
          <a:p>
            <a:endParaRPr lang="en-CH" b="0"/>
          </a:p>
          <a:p>
            <a:r>
              <a:rPr lang="en-CH" b="0"/>
              <a:t>Wiener-Filter: Inverse Filterung unter einfluss von Rauschen</a:t>
            </a:r>
          </a:p>
          <a:p>
            <a:endParaRPr lang="en-CH" b="0"/>
          </a:p>
          <a:p>
            <a:r>
              <a:rPr lang="en-CH" b="0"/>
              <a:t>Constrained Least Squares Filter: alternative optimierungskriterien</a:t>
            </a:r>
            <a:endParaRPr lang="de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8BABC-F464-1C42-81DA-2E65C84DE5D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7204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/>
              <a:t>(+): gauss o—o gauss, demo</a:t>
            </a:r>
          </a:p>
          <a:p>
            <a:r>
              <a:rPr lang="en-CH"/>
              <a:t>(+): kernel from sampled values, bar plot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8BABC-F464-1C42-81DA-2E65C84DE5D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6105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/>
              <a:t>(+): gauss o—o gauss, demo</a:t>
            </a:r>
          </a:p>
          <a:p>
            <a:r>
              <a:rPr lang="en-CH"/>
              <a:t>(+): kernel from sampled values, bar plot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8BABC-F464-1C42-81DA-2E65C84DE5D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7630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/>
              <a:t>W</a:t>
            </a:r>
            <a:r>
              <a:rPr lang="en-CH"/>
              <a:t>eniger als die hälfte!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8BABC-F464-1C42-81DA-2E65C84DE5D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8575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mit Bildmask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1" y="0"/>
            <a:ext cx="12198350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1" name="Freihandform 20"/>
          <p:cNvSpPr/>
          <p:nvPr/>
        </p:nvSpPr>
        <p:spPr>
          <a:xfrm>
            <a:off x="3975404" y="679931"/>
            <a:ext cx="8222947" cy="6187327"/>
          </a:xfrm>
          <a:custGeom>
            <a:avLst/>
            <a:gdLst>
              <a:gd name="connsiteX0" fmla="*/ 5924544 w 8222947"/>
              <a:gd name="connsiteY0" fmla="*/ 885 h 6187327"/>
              <a:gd name="connsiteX1" fmla="*/ 6308590 w 8222947"/>
              <a:gd name="connsiteY1" fmla="*/ 41571 h 6187327"/>
              <a:gd name="connsiteX2" fmla="*/ 8006972 w 8222947"/>
              <a:gd name="connsiteY2" fmla="*/ 1782211 h 6187327"/>
              <a:gd name="connsiteX3" fmla="*/ 8214187 w 8222947"/>
              <a:gd name="connsiteY3" fmla="*/ 2329511 h 6187327"/>
              <a:gd name="connsiteX4" fmla="*/ 8222947 w 8222947"/>
              <a:gd name="connsiteY4" fmla="*/ 2362752 h 6187327"/>
              <a:gd name="connsiteX5" fmla="*/ 8222947 w 8222947"/>
              <a:gd name="connsiteY5" fmla="*/ 4688892 h 6187327"/>
              <a:gd name="connsiteX6" fmla="*/ 8207914 w 8222947"/>
              <a:gd name="connsiteY6" fmla="*/ 4742881 h 6187327"/>
              <a:gd name="connsiteX7" fmla="*/ 7556423 w 8222947"/>
              <a:gd name="connsiteY7" fmla="*/ 6028617 h 6187327"/>
              <a:gd name="connsiteX8" fmla="*/ 7425161 w 8222947"/>
              <a:gd name="connsiteY8" fmla="*/ 6187327 h 6187327"/>
              <a:gd name="connsiteX9" fmla="*/ 1006577 w 8222947"/>
              <a:gd name="connsiteY9" fmla="*/ 6187327 h 6187327"/>
              <a:gd name="connsiteX10" fmla="*/ 850964 w 8222947"/>
              <a:gd name="connsiteY10" fmla="*/ 5995980 h 6187327"/>
              <a:gd name="connsiteX11" fmla="*/ 422250 w 8222947"/>
              <a:gd name="connsiteY11" fmla="*/ 5267019 h 6187327"/>
              <a:gd name="connsiteX12" fmla="*/ 142610 w 8222947"/>
              <a:gd name="connsiteY12" fmla="*/ 2830055 h 6187327"/>
              <a:gd name="connsiteX13" fmla="*/ 3539677 w 8222947"/>
              <a:gd name="connsiteY13" fmla="*/ 2265216 h 6187327"/>
              <a:gd name="connsiteX14" fmla="*/ 5924544 w 8222947"/>
              <a:gd name="connsiteY14" fmla="*/ 885 h 6187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222947" h="6187327">
                <a:moveTo>
                  <a:pt x="5924544" y="885"/>
                </a:moveTo>
                <a:cubicBezTo>
                  <a:pt x="6041007" y="-3625"/>
                  <a:pt x="6168271" y="8957"/>
                  <a:pt x="6308590" y="41571"/>
                </a:cubicBezTo>
                <a:cubicBezTo>
                  <a:pt x="6952725" y="190142"/>
                  <a:pt x="7634399" y="972436"/>
                  <a:pt x="8006972" y="1782211"/>
                </a:cubicBezTo>
                <a:cubicBezTo>
                  <a:pt x="8089782" y="1962218"/>
                  <a:pt x="8158705" y="2145053"/>
                  <a:pt x="8214187" y="2329511"/>
                </a:cubicBezTo>
                <a:lnTo>
                  <a:pt x="8222947" y="2362752"/>
                </a:lnTo>
                <a:lnTo>
                  <a:pt x="8222947" y="4688892"/>
                </a:lnTo>
                <a:lnTo>
                  <a:pt x="8207914" y="4742881"/>
                </a:lnTo>
                <a:cubicBezTo>
                  <a:pt x="8067235" y="5203851"/>
                  <a:pt x="7847382" y="5639692"/>
                  <a:pt x="7556423" y="6028617"/>
                </a:cubicBezTo>
                <a:lnTo>
                  <a:pt x="7425161" y="6187327"/>
                </a:lnTo>
                <a:lnTo>
                  <a:pt x="1006577" y="6187327"/>
                </a:lnTo>
                <a:lnTo>
                  <a:pt x="850964" y="5995980"/>
                </a:lnTo>
                <a:cubicBezTo>
                  <a:pt x="686863" y="5772304"/>
                  <a:pt x="542722" y="5528860"/>
                  <a:pt x="422250" y="5267019"/>
                </a:cubicBezTo>
                <a:cubicBezTo>
                  <a:pt x="50312" y="4458802"/>
                  <a:pt x="-155418" y="3502075"/>
                  <a:pt x="142610" y="2830055"/>
                </a:cubicBezTo>
                <a:cubicBezTo>
                  <a:pt x="788131" y="1375996"/>
                  <a:pt x="2271479" y="2908304"/>
                  <a:pt x="3539677" y="2265216"/>
                </a:cubicBezTo>
                <a:cubicBezTo>
                  <a:pt x="4682264" y="1685095"/>
                  <a:pt x="4798738" y="44473"/>
                  <a:pt x="5924544" y="885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" name="Freihandform 11"/>
          <p:cNvSpPr/>
          <p:nvPr/>
        </p:nvSpPr>
        <p:spPr>
          <a:xfrm>
            <a:off x="5642407" y="1910668"/>
            <a:ext cx="6555944" cy="4947333"/>
          </a:xfrm>
          <a:custGeom>
            <a:avLst/>
            <a:gdLst>
              <a:gd name="connsiteX0" fmla="*/ 4854063 w 6552531"/>
              <a:gd name="connsiteY0" fmla="*/ 7 h 4947333"/>
              <a:gd name="connsiteX1" fmla="*/ 5071206 w 6552531"/>
              <a:gd name="connsiteY1" fmla="*/ 27731 h 4947333"/>
              <a:gd name="connsiteX2" fmla="*/ 6551503 w 6552531"/>
              <a:gd name="connsiteY2" fmla="*/ 1809287 h 4947333"/>
              <a:gd name="connsiteX3" fmla="*/ 6552531 w 6552531"/>
              <a:gd name="connsiteY3" fmla="*/ 1812764 h 4947333"/>
              <a:gd name="connsiteX4" fmla="*/ 6552531 w 6552531"/>
              <a:gd name="connsiteY4" fmla="*/ 3922236 h 4947333"/>
              <a:gd name="connsiteX5" fmla="*/ 6508354 w 6552531"/>
              <a:gd name="connsiteY5" fmla="*/ 4056281 h 4947333"/>
              <a:gd name="connsiteX6" fmla="*/ 6167266 w 6552531"/>
              <a:gd name="connsiteY6" fmla="*/ 4753897 h 4947333"/>
              <a:gd name="connsiteX7" fmla="*/ 6033717 w 6552531"/>
              <a:gd name="connsiteY7" fmla="*/ 4947333 h 4947333"/>
              <a:gd name="connsiteX8" fmla="*/ 688221 w 6552531"/>
              <a:gd name="connsiteY8" fmla="*/ 4947333 h 4947333"/>
              <a:gd name="connsiteX9" fmla="*/ 669155 w 6552531"/>
              <a:gd name="connsiteY9" fmla="*/ 4921952 h 4947333"/>
              <a:gd name="connsiteX10" fmla="*/ 159446 w 6552531"/>
              <a:gd name="connsiteY10" fmla="*/ 3896401 h 4947333"/>
              <a:gd name="connsiteX11" fmla="*/ 44617 w 6552531"/>
              <a:gd name="connsiteY11" fmla="*/ 3440846 h 4947333"/>
              <a:gd name="connsiteX12" fmla="*/ 40529 w 6552531"/>
              <a:gd name="connsiteY12" fmla="*/ 3406626 h 4947333"/>
              <a:gd name="connsiteX13" fmla="*/ 39476 w 6552531"/>
              <a:gd name="connsiteY13" fmla="*/ 3401514 h 4947333"/>
              <a:gd name="connsiteX14" fmla="*/ 482859 w 6552531"/>
              <a:gd name="connsiteY14" fmla="*/ 1876033 h 4947333"/>
              <a:gd name="connsiteX15" fmla="*/ 896951 w 6552531"/>
              <a:gd name="connsiteY15" fmla="*/ 1759366 h 4947333"/>
              <a:gd name="connsiteX16" fmla="*/ 1369778 w 6552531"/>
              <a:gd name="connsiteY16" fmla="*/ 1839493 h 4947333"/>
              <a:gd name="connsiteX17" fmla="*/ 1408346 w 6552531"/>
              <a:gd name="connsiteY17" fmla="*/ 1854656 h 4947333"/>
              <a:gd name="connsiteX18" fmla="*/ 1515289 w 6552531"/>
              <a:gd name="connsiteY18" fmla="*/ 1876395 h 4947333"/>
              <a:gd name="connsiteX19" fmla="*/ 2860708 w 6552531"/>
              <a:gd name="connsiteY19" fmla="*/ 1855646 h 4947333"/>
              <a:gd name="connsiteX20" fmla="*/ 3877062 w 6552531"/>
              <a:gd name="connsiteY20" fmla="*/ 691198 h 4947333"/>
              <a:gd name="connsiteX21" fmla="*/ 4633989 w 6552531"/>
              <a:gd name="connsiteY21" fmla="*/ 13545 h 4947333"/>
              <a:gd name="connsiteX22" fmla="*/ 4683323 w 6552531"/>
              <a:gd name="connsiteY22" fmla="*/ 9490 h 4947333"/>
              <a:gd name="connsiteX23" fmla="*/ 4720135 w 6552531"/>
              <a:gd name="connsiteY23" fmla="*/ 11657 h 4947333"/>
              <a:gd name="connsiteX24" fmla="*/ 4746809 w 6552531"/>
              <a:gd name="connsiteY24" fmla="*/ 6469 h 4947333"/>
              <a:gd name="connsiteX25" fmla="*/ 4854063 w 6552531"/>
              <a:gd name="connsiteY25" fmla="*/ 7 h 4947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552531" h="4947333">
                <a:moveTo>
                  <a:pt x="4854063" y="7"/>
                </a:moveTo>
                <a:cubicBezTo>
                  <a:pt x="4925952" y="311"/>
                  <a:pt x="4998520" y="9743"/>
                  <a:pt x="5071206" y="27731"/>
                </a:cubicBezTo>
                <a:cubicBezTo>
                  <a:pt x="5652694" y="171645"/>
                  <a:pt x="6241767" y="863160"/>
                  <a:pt x="6551503" y="1809287"/>
                </a:cubicBezTo>
                <a:lnTo>
                  <a:pt x="6552531" y="1812764"/>
                </a:lnTo>
                <a:lnTo>
                  <a:pt x="6552531" y="3922236"/>
                </a:lnTo>
                <a:lnTo>
                  <a:pt x="6508354" y="4056281"/>
                </a:lnTo>
                <a:cubicBezTo>
                  <a:pt x="6420252" y="4303320"/>
                  <a:pt x="6305352" y="4537096"/>
                  <a:pt x="6167266" y="4753897"/>
                </a:cubicBezTo>
                <a:lnTo>
                  <a:pt x="6033717" y="4947333"/>
                </a:lnTo>
                <a:lnTo>
                  <a:pt x="688221" y="4947333"/>
                </a:lnTo>
                <a:lnTo>
                  <a:pt x="669155" y="4921952"/>
                </a:lnTo>
                <a:cubicBezTo>
                  <a:pt x="462010" y="4623316"/>
                  <a:pt x="290452" y="4280274"/>
                  <a:pt x="159446" y="3896401"/>
                </a:cubicBezTo>
                <a:cubicBezTo>
                  <a:pt x="110759" y="3753734"/>
                  <a:pt x="70478" y="3595787"/>
                  <a:pt x="44617" y="3440846"/>
                </a:cubicBezTo>
                <a:lnTo>
                  <a:pt x="40529" y="3406626"/>
                </a:lnTo>
                <a:lnTo>
                  <a:pt x="39476" y="3401514"/>
                </a:lnTo>
                <a:cubicBezTo>
                  <a:pt x="-78551" y="2709645"/>
                  <a:pt x="67748" y="2122061"/>
                  <a:pt x="482859" y="1876033"/>
                </a:cubicBezTo>
                <a:cubicBezTo>
                  <a:pt x="607393" y="1802224"/>
                  <a:pt x="747277" y="1764396"/>
                  <a:pt x="896951" y="1759366"/>
                </a:cubicBezTo>
                <a:cubicBezTo>
                  <a:pt x="1046624" y="1754337"/>
                  <a:pt x="1206087" y="1782107"/>
                  <a:pt x="1369778" y="1839493"/>
                </a:cubicBezTo>
                <a:lnTo>
                  <a:pt x="1408346" y="1854656"/>
                </a:lnTo>
                <a:lnTo>
                  <a:pt x="1515289" y="1876395"/>
                </a:lnTo>
                <a:cubicBezTo>
                  <a:pt x="1867428" y="1960511"/>
                  <a:pt x="2467079" y="2053179"/>
                  <a:pt x="2860708" y="1855646"/>
                </a:cubicBezTo>
                <a:cubicBezTo>
                  <a:pt x="3254336" y="1658114"/>
                  <a:pt x="3625995" y="1062372"/>
                  <a:pt x="3877062" y="691198"/>
                </a:cubicBezTo>
                <a:cubicBezTo>
                  <a:pt x="4155238" y="279949"/>
                  <a:pt x="4374413" y="55026"/>
                  <a:pt x="4633989" y="13545"/>
                </a:cubicBezTo>
                <a:cubicBezTo>
                  <a:pt x="4650213" y="10953"/>
                  <a:pt x="4666671" y="9635"/>
                  <a:pt x="4683323" y="9490"/>
                </a:cubicBezTo>
                <a:lnTo>
                  <a:pt x="4720135" y="11657"/>
                </a:lnTo>
                <a:lnTo>
                  <a:pt x="4746809" y="6469"/>
                </a:lnTo>
                <a:cubicBezTo>
                  <a:pt x="4782344" y="1985"/>
                  <a:pt x="4818118" y="-145"/>
                  <a:pt x="4854063" y="7"/>
                </a:cubicBez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40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38700" y="3239457"/>
            <a:ext cx="6790944" cy="1097269"/>
          </a:xfrm>
        </p:spPr>
        <p:txBody>
          <a:bodyPr lIns="0" tIns="0" bIns="0" anchor="b">
            <a:normAutofit/>
          </a:bodyPr>
          <a:lstStyle>
            <a:lvl1pPr>
              <a:lnSpc>
                <a:spcPct val="100000"/>
              </a:lnSpc>
              <a:defRPr sz="3200" baseline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Überschrift Titelfolie</a:t>
            </a:r>
            <a:endParaRPr lang="de-CH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F2D6CD5-EBD8-4E95-8859-83C8D04BFA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26177" y="1533510"/>
            <a:ext cx="2691819" cy="1264388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833464" y="5641975"/>
            <a:ext cx="1445099" cy="18466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>
              <a:defRPr sz="1200">
                <a:latin typeface="+mn-lt"/>
              </a:defRPr>
            </a:lvl1pPr>
          </a:lstStyle>
          <a:p>
            <a:fld id="{264CC842-4DE8-4AA6-BC4B-F04B1ED0069B}" type="datetime4">
              <a:rPr lang="de-CH" smtClean="0"/>
              <a:t>5. September 2023</a:t>
            </a:fld>
            <a:endParaRPr lang="de-CH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69B772D-4EEB-40F5-B989-5B158C414958}"/>
              </a:ext>
            </a:extLst>
          </p:cNvPr>
          <p:cNvSpPr/>
          <p:nvPr/>
        </p:nvSpPr>
        <p:spPr>
          <a:xfrm>
            <a:off x="0" y="6723258"/>
            <a:ext cx="12198350" cy="14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400"/>
          </a:p>
        </p:txBody>
      </p:sp>
      <p:sp>
        <p:nvSpPr>
          <p:cNvPr id="16" name="Textplatzhalter 14">
            <a:extLst>
              <a:ext uri="{FF2B5EF4-FFF2-40B4-BE49-F238E27FC236}">
                <a16:creationId xmlns:a16="http://schemas.microsoft.com/office/drawing/2014/main" id="{2A818FE7-2817-4CCE-892B-6DE76AF6C5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38699" y="6200774"/>
            <a:ext cx="5541757" cy="42134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>
              <a:buNone/>
              <a:defRPr sz="1200">
                <a:latin typeface="+mn-lt"/>
              </a:defRPr>
            </a:lvl1pPr>
          </a:lstStyle>
          <a:p>
            <a:pPr lvl="0"/>
            <a:r>
              <a:rPr lang="de-CH" dirty="0"/>
              <a:t>Departement / Abteilung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19B420C7-7824-4382-99B3-E842F4995AC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38700" y="4410388"/>
            <a:ext cx="6790944" cy="86030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000" b="1" baseline="0"/>
            </a:lvl1pPr>
            <a:lvl2pPr marL="457200" indent="0">
              <a:buNone/>
              <a:defRPr/>
            </a:lvl2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19" name="Textplatzhalt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833464" y="5342714"/>
            <a:ext cx="5546993" cy="184666"/>
          </a:xfrm>
          <a:prstGeom prst="rect">
            <a:avLst/>
          </a:prstGeom>
        </p:spPr>
        <p:txBody>
          <a:bodyPr wrap="none" lIns="0" tIns="0" rIns="0" bIns="0" anchor="b" anchorCtr="0">
            <a:noAutofit/>
          </a:bodyPr>
          <a:lstStyle>
            <a:lvl1pPr marL="0" marR="0" indent="0" algn="l" defTabSz="6097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latin typeface="+mn-lt"/>
              </a:defRPr>
            </a:lvl1pPr>
            <a:lvl2pPr marL="360362" indent="0">
              <a:buNone/>
              <a:defRPr/>
            </a:lvl2pPr>
            <a:lvl3pPr marL="719138" indent="0">
              <a:buNone/>
              <a:defRPr/>
            </a:lvl3pPr>
            <a:lvl4pPr marL="1077912" indent="0">
              <a:buNone/>
              <a:defRPr/>
            </a:lvl4pPr>
            <a:lvl5pPr marL="1438275" indent="0">
              <a:buNone/>
              <a:defRPr/>
            </a:lvl5pPr>
          </a:lstStyle>
          <a:p>
            <a:pPr marL="0" marR="0" lvl="0" indent="0" algn="l" defTabSz="6097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Vorname Nachname</a:t>
            </a:r>
          </a:p>
        </p:txBody>
      </p:sp>
    </p:spTree>
    <p:extLst>
      <p:ext uri="{BB962C8B-B14F-4D97-AF65-F5344CB8AC3E}">
        <p14:creationId xmlns:p14="http://schemas.microsoft.com/office/powerpoint/2010/main" val="32445947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7335">
          <p15:clr>
            <a:srgbClr val="FBAE40"/>
          </p15:clr>
        </p15:guide>
        <p15:guide id="3" pos="304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94A9E40-7240-4F8C-91F5-7243BE9F6D2D}" type="datetime4">
              <a:rPr lang="de-CH" smtClean="0"/>
              <a:t>5. September 2023</a:t>
            </a:fld>
            <a:endParaRPr lang="de-CH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CH"/>
              <a:t>Titel ändern: Menü 'Einfügen'&gt;'Kopf- und Fusszeile'</a:t>
            </a:r>
            <a:endParaRPr lang="de-CH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19B420C7-7824-4382-99B3-E842F4995AC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06449" y="334039"/>
            <a:ext cx="11053764" cy="286673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de-DE" dirty="0"/>
              <a:t>Thema</a:t>
            </a:r>
          </a:p>
        </p:txBody>
      </p:sp>
    </p:spTree>
    <p:extLst>
      <p:ext uri="{BB962C8B-B14F-4D97-AF65-F5344CB8AC3E}">
        <p14:creationId xmlns:p14="http://schemas.microsoft.com/office/powerpoint/2010/main" val="24766609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885F5-C6E5-4C4C-B2F6-06E8354F62AE}" type="datetime4">
              <a:rPr lang="de-CH" smtClean="0"/>
              <a:t>5. September 2023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Titel ändern: Menü 'Einfügen'&gt;'Kopf- und Fusszeile'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842165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ollbil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3B2C-638F-41DD-91D2-E7ADFBC8BEC0}" type="datetime4">
              <a:rPr lang="de-CH" smtClean="0"/>
              <a:t>5. September 2023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Titel ändern: Menü 'Einfügen'&gt;'Kopf- und Fusszeile'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Bildplatzhalter 7"/>
          <p:cNvSpPr>
            <a:spLocks noGrp="1"/>
          </p:cNvSpPr>
          <p:nvPr>
            <p:ph type="pic" sz="quarter" idx="20" hasCustomPrompt="1"/>
          </p:nvPr>
        </p:nvSpPr>
        <p:spPr>
          <a:xfrm>
            <a:off x="0" y="-1"/>
            <a:ext cx="12198350" cy="6200775"/>
          </a:xfrm>
          <a:prstGeom prst="rect">
            <a:avLst/>
          </a:prstGeom>
          <a:solidFill>
            <a:schemeClr val="bg2"/>
          </a:solidFill>
        </p:spPr>
        <p:txBody>
          <a:bodyPr lIns="216000" tIns="108000">
            <a:normAutofit/>
          </a:bodyPr>
          <a:lstStyle>
            <a:lvl1pPr marL="0" indent="0">
              <a:buNone/>
              <a:defRPr sz="2000" baseline="0"/>
            </a:lvl1pPr>
          </a:lstStyle>
          <a:p>
            <a:r>
              <a:rPr lang="de-CH" dirty="0"/>
              <a:t>Bild über das Bild-Icon einfügen</a:t>
            </a:r>
          </a:p>
        </p:txBody>
      </p:sp>
    </p:spTree>
    <p:extLst>
      <p:ext uri="{BB962C8B-B14F-4D97-AF65-F5344CB8AC3E}">
        <p14:creationId xmlns:p14="http://schemas.microsoft.com/office/powerpoint/2010/main" val="11061251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3F2D6CD5-EBD8-4E95-8859-83C8D04BF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1804" y="5947634"/>
            <a:ext cx="1558409" cy="732008"/>
          </a:xfrm>
          <a:prstGeom prst="rect">
            <a:avLst/>
          </a:prstGeom>
        </p:spPr>
      </p:pic>
      <p:sp>
        <p:nvSpPr>
          <p:cNvPr id="14" name="Bildplatzhalter 13" descr="Hier Titelbild einfügen" title="Titelbild">
            <a:extLst>
              <a:ext uri="{FF2B5EF4-FFF2-40B4-BE49-F238E27FC236}">
                <a16:creationId xmlns:a16="http://schemas.microsoft.com/office/drawing/2014/main" id="{1DE6A71F-9A5B-4F1D-A226-20EDC05C37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8350" cy="5772670"/>
          </a:xfrm>
          <a:prstGeom prst="rect">
            <a:avLst/>
          </a:prstGeom>
          <a:solidFill>
            <a:schemeClr val="bg2"/>
          </a:solidFill>
        </p:spPr>
        <p:txBody>
          <a:bodyPr lIns="216000" tIns="108000" anchor="t" anchorCtr="0">
            <a:normAutofit/>
          </a:bodyPr>
          <a:lstStyle>
            <a:lvl1pPr marL="0" indent="0">
              <a:buNone/>
              <a:defRPr sz="2000" baseline="0"/>
            </a:lvl1pPr>
          </a:lstStyle>
          <a:p>
            <a:r>
              <a:rPr lang="de-CH" dirty="0"/>
              <a:t>Tipp: Zuerst das Bild einfügen (über das Bild-Icon), dann den Titel eingeben.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338531" y="3427353"/>
            <a:ext cx="5957391" cy="797311"/>
          </a:xfrm>
          <a:solidFill>
            <a:srgbClr val="FFFFFF">
              <a:alpha val="80000"/>
            </a:srgbClr>
          </a:solidFill>
        </p:spPr>
        <p:txBody>
          <a:bodyPr wrap="square" lIns="108000" tIns="72000" rIns="108000" bIns="108000" anchor="b" anchorCtr="0">
            <a:spAutoFit/>
          </a:bodyPr>
          <a:lstStyle>
            <a:lvl1pPr algn="l">
              <a:lnSpc>
                <a:spcPct val="100000"/>
              </a:lnSpc>
              <a:defRPr sz="4000" b="1" baseline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Überschrift Titelfolie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329363" y="6453187"/>
            <a:ext cx="3377345" cy="17938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C9A174D-0E41-4B3E-BB70-D85465897A57}" type="datetime4">
              <a:rPr lang="de-CH" smtClean="0"/>
              <a:t>5. September 2023</a:t>
            </a:fld>
            <a:endParaRPr lang="de-CH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08043DE-5E81-43FD-995B-4B17DF0265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27514" y="4224664"/>
            <a:ext cx="4064000" cy="489534"/>
          </a:xfrm>
          <a:prstGeom prst="rect">
            <a:avLst/>
          </a:prstGeom>
          <a:solidFill>
            <a:srgbClr val="D72864">
              <a:alpha val="80000"/>
            </a:srgbClr>
          </a:solidFill>
        </p:spPr>
        <p:txBody>
          <a:bodyPr wrap="square" lIns="108000" tIns="72000" rIns="108000" bIns="108000" anchor="t" anchorCtr="0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329363" y="5949950"/>
            <a:ext cx="3365053" cy="5032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6097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  <a:lvl2pPr marL="360362" indent="0">
              <a:buNone/>
              <a:defRPr/>
            </a:lvl2pPr>
            <a:lvl3pPr marL="719138" indent="0">
              <a:buNone/>
              <a:defRPr/>
            </a:lvl3pPr>
            <a:lvl4pPr marL="1077912" indent="0">
              <a:buNone/>
              <a:defRPr/>
            </a:lvl4pPr>
            <a:lvl5pPr marL="1438275" indent="0">
              <a:buNone/>
              <a:defRPr/>
            </a:lvl5pPr>
          </a:lstStyle>
          <a:p>
            <a:pPr marL="0" marR="0" lvl="0" indent="0" algn="l" defTabSz="6097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Vorname Nachname</a:t>
            </a:r>
          </a:p>
        </p:txBody>
      </p:sp>
      <p:sp>
        <p:nvSpPr>
          <p:cNvPr id="10" name="Textplatzhalter 14">
            <a:extLst>
              <a:ext uri="{FF2B5EF4-FFF2-40B4-BE49-F238E27FC236}">
                <a16:creationId xmlns:a16="http://schemas.microsoft.com/office/drawing/2014/main" id="{2A818FE7-2817-4CCE-892B-6DE76AF6C5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6450" y="5949950"/>
            <a:ext cx="4532081" cy="6477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>
              <a:buNone/>
              <a:defRPr sz="1200">
                <a:latin typeface="+mn-lt"/>
              </a:defRPr>
            </a:lvl1pPr>
          </a:lstStyle>
          <a:p>
            <a:pPr lvl="0"/>
            <a:r>
              <a:rPr lang="de-CH" dirty="0"/>
              <a:t>Departement / Abteilung</a:t>
            </a:r>
          </a:p>
        </p:txBody>
      </p:sp>
    </p:spTree>
    <p:extLst>
      <p:ext uri="{BB962C8B-B14F-4D97-AF65-F5344CB8AC3E}">
        <p14:creationId xmlns:p14="http://schemas.microsoft.com/office/powerpoint/2010/main" val="2044621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108">
          <p15:clr>
            <a:srgbClr val="FBAE40"/>
          </p15:clr>
        </p15:guide>
        <p15:guide id="2" pos="2663">
          <p15:clr>
            <a:srgbClr val="FBAE40"/>
          </p15:clr>
        </p15:guide>
        <p15:guide id="3" orient="horz" pos="2659">
          <p15:clr>
            <a:srgbClr val="FBAE40"/>
          </p15:clr>
        </p15:guide>
        <p15:guide id="8" pos="5223">
          <p15:clr>
            <a:srgbClr val="FBAE40"/>
          </p15:clr>
        </p15:guide>
        <p15:guide id="9" orient="horz" pos="3748">
          <p15:clr>
            <a:srgbClr val="FBAE40"/>
          </p15:clr>
        </p15:guide>
        <p15:guide id="10" pos="336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folie ho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7F6D-8891-40E1-8522-6366D135ABEA}" type="datetime4">
              <a:rPr lang="de-CH" smtClean="0"/>
              <a:t>5. September 2023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Titel ändern: Menü 'Einfügen'&gt;'Kopf- und Fusszeile'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20" hasCustomPrompt="1"/>
          </p:nvPr>
        </p:nvSpPr>
        <p:spPr>
          <a:xfrm>
            <a:off x="6494462" y="333375"/>
            <a:ext cx="5365751" cy="5867400"/>
          </a:xfrm>
          <a:prstGeom prst="rect">
            <a:avLst/>
          </a:prstGeom>
          <a:solidFill>
            <a:schemeClr val="bg2"/>
          </a:solidFill>
        </p:spPr>
        <p:txBody>
          <a:bodyPr lIns="216000" tIns="108000">
            <a:normAutofit/>
          </a:bodyPr>
          <a:lstStyle>
            <a:lvl1pPr marL="0" indent="0">
              <a:buNone/>
              <a:defRPr sz="2000" baseline="0"/>
            </a:lvl1pPr>
          </a:lstStyle>
          <a:p>
            <a:r>
              <a:rPr lang="de-CH" dirty="0"/>
              <a:t>Bild über das Bild-Icon einfügen</a:t>
            </a:r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19B420C7-7824-4382-99B3-E842F4995AC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06449" y="2213149"/>
            <a:ext cx="5364164" cy="191773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806450" y="333375"/>
            <a:ext cx="5364163" cy="1835150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 baseline="0"/>
            </a:lvl1pPr>
          </a:lstStyle>
          <a:p>
            <a:r>
              <a:rPr lang="de-DE" dirty="0"/>
              <a:t>Titel Abschnittsfolie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605012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89">
          <p15:clr>
            <a:srgbClr val="FBAE40"/>
          </p15:clr>
        </p15:guide>
        <p15:guide id="2" orient="horz" pos="136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folie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7"/>
          <p:cNvSpPr>
            <a:spLocks noGrp="1"/>
          </p:cNvSpPr>
          <p:nvPr>
            <p:ph type="pic" sz="quarter" idx="21" hasCustomPrompt="1"/>
          </p:nvPr>
        </p:nvSpPr>
        <p:spPr>
          <a:xfrm>
            <a:off x="0" y="3850783"/>
            <a:ext cx="12198350" cy="2349992"/>
          </a:xfrm>
          <a:prstGeom prst="rect">
            <a:avLst/>
          </a:prstGeom>
          <a:solidFill>
            <a:schemeClr val="bg2"/>
          </a:solidFill>
        </p:spPr>
        <p:txBody>
          <a:bodyPr lIns="216000" tIns="108000">
            <a:normAutofit/>
          </a:bodyPr>
          <a:lstStyle>
            <a:lvl1pPr marL="0" indent="0">
              <a:buNone/>
              <a:defRPr sz="2000" baseline="0"/>
            </a:lvl1pPr>
          </a:lstStyle>
          <a:p>
            <a:r>
              <a:rPr lang="de-CH" dirty="0"/>
              <a:t>Bild über das Bild-Icon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06450" y="333375"/>
            <a:ext cx="11053763" cy="1835150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de-DE" dirty="0"/>
              <a:t>Titel Abschnittsfolie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6CE7-67CC-435F-9F5E-A1AEBDE861EC}" type="datetime4">
              <a:rPr lang="de-CH" smtClean="0"/>
              <a:t>5. September 2023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Titel ändern: Menü 'Einfügen'&gt;'Kopf- und Fusszeile'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6" name="Textplatzhalter 16">
            <a:extLst>
              <a:ext uri="{FF2B5EF4-FFF2-40B4-BE49-F238E27FC236}">
                <a16:creationId xmlns:a16="http://schemas.microsoft.com/office/drawing/2014/main" id="{19B420C7-7824-4382-99B3-E842F4995AC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06450" y="2213149"/>
            <a:ext cx="7371633" cy="1398501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de-DE" dirty="0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10219040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89">
          <p15:clr>
            <a:srgbClr val="FBAE40"/>
          </p15:clr>
        </p15:guide>
        <p15:guide id="2" orient="horz" pos="136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06450" y="1449387"/>
            <a:ext cx="11053763" cy="4751387"/>
          </a:xfrm>
          <a:prstGeom prst="rect">
            <a:avLst/>
          </a:prstGeom>
        </p:spPr>
        <p:txBody>
          <a:bodyPr numCol="2" spcCol="288000">
            <a:normAutofit/>
          </a:bodyPr>
          <a:lstStyle>
            <a:lvl1pPr marL="342900" marR="0" indent="-342900" algn="l" defTabSz="609768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tabLst/>
              <a:defRPr sz="2000" baseline="0"/>
            </a:lvl1pPr>
            <a:lvl2pPr marL="360363" indent="-360363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SzPct val="120000"/>
              <a:buFontTx/>
              <a:buBlip>
                <a:blip r:embed="rId2"/>
              </a:buBlip>
              <a:defRPr sz="2000" b="1" baseline="0"/>
            </a:lvl2pPr>
            <a:lvl3pPr marL="628650" indent="-2682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/>
            </a:lvl3pPr>
            <a:lvl4pPr marL="895350" indent="-206375">
              <a:spcBef>
                <a:spcPts val="400"/>
              </a:spcBef>
              <a:spcAft>
                <a:spcPts val="0"/>
              </a:spcAft>
              <a:defRPr/>
            </a:lvl4pPr>
            <a:lvl5pPr marL="1163638" indent="-230188">
              <a:spcBef>
                <a:spcPts val="4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Thema 1 [Ebene 1]</a:t>
            </a:r>
          </a:p>
          <a:p>
            <a:pPr lvl="1"/>
            <a:r>
              <a:rPr lang="de-DE" dirty="0"/>
              <a:t>Thema 2 aktiv [Ebene 2]</a:t>
            </a:r>
          </a:p>
          <a:p>
            <a:pPr lvl="2"/>
            <a:r>
              <a:rPr lang="de-DE" dirty="0"/>
              <a:t>Unterthema 1 [Ebene 3]</a:t>
            </a:r>
          </a:p>
          <a:p>
            <a:pPr lvl="2"/>
            <a:r>
              <a:rPr lang="de-DE" dirty="0"/>
              <a:t>Unterthema 2 [Ebene 3]</a:t>
            </a:r>
          </a:p>
          <a:p>
            <a:pPr marL="342900" marR="0" lvl="0" indent="-342900" algn="l" defTabSz="609768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Thema 3 [Ebene 1]</a:t>
            </a:r>
          </a:p>
          <a:p>
            <a:pPr lvl="0"/>
            <a:endParaRPr lang="de-DE" dirty="0"/>
          </a:p>
          <a:p>
            <a:pPr lvl="2"/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0A37E42-749D-4FBB-A818-2A07BB48FFC0}" type="datetime4">
              <a:rPr lang="de-CH" smtClean="0"/>
              <a:t>5. September 2023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CH"/>
              <a:t>Titel ändern: Menü 'Einfügen'&gt;'Kopf- und Fusszeile'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AC321B-7500-4259-A00F-915439A35E15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8E42ADF-F5B2-43B8-AB96-1EFC272BC70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8468" y="6244316"/>
            <a:ext cx="1340225" cy="629524"/>
          </a:xfrm>
          <a:prstGeom prst="rect">
            <a:avLst/>
          </a:prstGeom>
        </p:spPr>
      </p:pic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806450" y="333376"/>
            <a:ext cx="11053763" cy="287337"/>
          </a:xfrm>
        </p:spPr>
        <p:txBody>
          <a:bodyPr/>
          <a:lstStyle>
            <a:lvl1pPr>
              <a:defRPr lang="de-DE" sz="2000" b="1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 dirty="0"/>
              <a:t>Agenda-Titel eingeben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304368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nh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FEF1DF5-0ECC-49CA-8174-9E0B95742C2E}" type="datetime4">
              <a:rPr lang="de-CH" smtClean="0"/>
              <a:t>5. September 2023</a:t>
            </a:fld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CH"/>
              <a:t>Titel ändern: Menü 'Einfügen'&gt;'Kopf- und Fusszeile'</a:t>
            </a:r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21"/>
          </p:nvPr>
        </p:nvSpPr>
        <p:spPr>
          <a:xfrm>
            <a:off x="806450" y="1449388"/>
            <a:ext cx="11053763" cy="47513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19B420C7-7824-4382-99B3-E842F4995AC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06449" y="334039"/>
            <a:ext cx="11053764" cy="286673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de-DE" dirty="0"/>
              <a:t>Thema</a:t>
            </a:r>
          </a:p>
        </p:txBody>
      </p:sp>
    </p:spTree>
    <p:extLst>
      <p:ext uri="{BB962C8B-B14F-4D97-AF65-F5344CB8AC3E}">
        <p14:creationId xmlns:p14="http://schemas.microsoft.com/office/powerpoint/2010/main" val="19332756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D21A-6E20-4E2B-AEDB-7088F015233B}" type="datetime4">
              <a:rPr lang="de-CH" smtClean="0"/>
              <a:t>5. September 2023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Titel ändern: Menü 'Einfügen'&gt;'Kopf- und Fusszeile'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6450" y="692150"/>
            <a:ext cx="11053763" cy="6842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9" name="Textplatzhalter 16">
            <a:extLst>
              <a:ext uri="{FF2B5EF4-FFF2-40B4-BE49-F238E27FC236}">
                <a16:creationId xmlns:a16="http://schemas.microsoft.com/office/drawing/2014/main" id="{19B420C7-7824-4382-99B3-E842F4995AC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449" y="334039"/>
            <a:ext cx="11053764" cy="286673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de-DE" dirty="0"/>
              <a:t>Thema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26"/>
          </p:nvPr>
        </p:nvSpPr>
        <p:spPr>
          <a:xfrm>
            <a:off x="806450" y="1449388"/>
            <a:ext cx="5364163" cy="47513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11" name="Inhaltsplatzhalter 6"/>
          <p:cNvSpPr>
            <a:spLocks noGrp="1"/>
          </p:cNvSpPr>
          <p:nvPr>
            <p:ph sz="quarter" idx="27"/>
          </p:nvPr>
        </p:nvSpPr>
        <p:spPr>
          <a:xfrm>
            <a:off x="6496050" y="1449388"/>
            <a:ext cx="5364163" cy="47513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76854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8848EAD-CB32-45AE-995A-E1C2778C9FC7}" type="datetime4">
              <a:rPr lang="de-CH" smtClean="0"/>
              <a:t>5. September 2023</a:t>
            </a:fld>
            <a:endParaRPr lang="de-CH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CH"/>
              <a:t>Titel ändern: Menü 'Einfügen'&gt;'Kopf- und Fusszeile'</a:t>
            </a:r>
            <a:endParaRPr lang="de-CH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19B420C7-7824-4382-99B3-E842F4995AC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6451" y="1449388"/>
            <a:ext cx="5364576" cy="358775"/>
          </a:xfrm>
          <a:prstGeom prst="rect">
            <a:avLst/>
          </a:prstGeom>
        </p:spPr>
        <p:txBody>
          <a:bodyPr tIns="0" bIns="0" anchor="ctr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19B420C7-7824-4382-99B3-E842F4995AC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05072" y="1449388"/>
            <a:ext cx="5353967" cy="358775"/>
          </a:xfrm>
          <a:prstGeom prst="rect">
            <a:avLst/>
          </a:prstGeom>
        </p:spPr>
        <p:txBody>
          <a:bodyPr tIns="0" bIns="0" anchor="ctr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19B420C7-7824-4382-99B3-E842F4995AC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06449" y="334039"/>
            <a:ext cx="11053764" cy="286673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de-DE" dirty="0"/>
              <a:t>Thema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5" name="Inhaltsplatzhalter 4"/>
          <p:cNvSpPr>
            <a:spLocks noGrp="1"/>
          </p:cNvSpPr>
          <p:nvPr>
            <p:ph sz="quarter" idx="25"/>
          </p:nvPr>
        </p:nvSpPr>
        <p:spPr>
          <a:xfrm>
            <a:off x="806450" y="1881188"/>
            <a:ext cx="5364163" cy="4319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15" name="Inhaltsplatzhalter 4"/>
          <p:cNvSpPr>
            <a:spLocks noGrp="1"/>
          </p:cNvSpPr>
          <p:nvPr>
            <p:ph sz="quarter" idx="26"/>
          </p:nvPr>
        </p:nvSpPr>
        <p:spPr>
          <a:xfrm>
            <a:off x="6494463" y="1881188"/>
            <a:ext cx="5364163" cy="4319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562478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85">
          <p15:clr>
            <a:srgbClr val="FBAE40"/>
          </p15:clr>
        </p15:guide>
        <p15:guide id="2" orient="horz" pos="113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 ho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7"/>
          <p:cNvSpPr>
            <a:spLocks noGrp="1"/>
          </p:cNvSpPr>
          <p:nvPr>
            <p:ph type="pic" sz="quarter" idx="21" hasCustomPrompt="1"/>
          </p:nvPr>
        </p:nvSpPr>
        <p:spPr>
          <a:xfrm>
            <a:off x="7431782" y="333375"/>
            <a:ext cx="4428432" cy="5867400"/>
          </a:xfrm>
          <a:prstGeom prst="rect">
            <a:avLst/>
          </a:prstGeom>
          <a:solidFill>
            <a:schemeClr val="bg2"/>
          </a:solidFill>
        </p:spPr>
        <p:txBody>
          <a:bodyPr lIns="216000" tIns="108000">
            <a:normAutofit/>
          </a:bodyPr>
          <a:lstStyle>
            <a:lvl1pPr marL="0" indent="0">
              <a:buNone/>
              <a:defRPr sz="2000" baseline="0"/>
            </a:lvl1pPr>
          </a:lstStyle>
          <a:p>
            <a:r>
              <a:rPr lang="de-CH" dirty="0"/>
              <a:t>Bild über das Bild-Icon einfügen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F5A58-4B65-4567-BA46-A4420E983158}" type="datetime4">
              <a:rPr lang="de-CH" smtClean="0"/>
              <a:t>5. September 2023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Titel ändern: Menü 'Einfügen'&gt;'Kopf- und Fusszeile'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2"/>
          </p:nvPr>
        </p:nvSpPr>
        <p:spPr>
          <a:xfrm>
            <a:off x="806450" y="1449388"/>
            <a:ext cx="6337300" cy="47513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19B420C7-7824-4382-99B3-E842F4995AC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06449" y="334039"/>
            <a:ext cx="6337301" cy="286673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de-DE" dirty="0"/>
              <a:t>Thema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6451" y="692150"/>
            <a:ext cx="6337300" cy="684213"/>
          </a:xfrm>
        </p:spPr>
        <p:txBody>
          <a:bodyPr/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229030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elplatzhalter 1"/>
          <p:cNvSpPr>
            <a:spLocks noGrp="1"/>
          </p:cNvSpPr>
          <p:nvPr>
            <p:ph type="title"/>
          </p:nvPr>
        </p:nvSpPr>
        <p:spPr>
          <a:xfrm>
            <a:off x="806450" y="692150"/>
            <a:ext cx="11053763" cy="68421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de-DE" dirty="0"/>
              <a:t>Titel Inhaltsfolie einzeilig</a:t>
            </a:r>
            <a:endParaRPr lang="de-CH" dirty="0"/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DCCF8EB6-970F-4B91-8E46-5B6411EAA2E4}"/>
              </a:ext>
            </a:extLst>
          </p:cNvPr>
          <p:cNvCxnSpPr>
            <a:cxnSpLocks/>
          </p:cNvCxnSpPr>
          <p:nvPr/>
        </p:nvCxnSpPr>
        <p:spPr>
          <a:xfrm>
            <a:off x="802958" y="6454845"/>
            <a:ext cx="5875" cy="403155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Datumsplatzhalter 2">
            <a:extLst>
              <a:ext uri="{FF2B5EF4-FFF2-40B4-BE49-F238E27FC236}">
                <a16:creationId xmlns:a16="http://schemas.microsoft.com/office/drawing/2014/main" id="{DD859570-9479-4CD6-9E5E-B8BCB591EF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94464" y="6453187"/>
            <a:ext cx="3376650" cy="179388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200"/>
            </a:lvl1pPr>
          </a:lstStyle>
          <a:p>
            <a:fld id="{88D045DE-9EA8-4D00-A06A-18A4CA464667}" type="datetime4">
              <a:rPr lang="de-CH" smtClean="0"/>
              <a:t>5. September 2023</a:t>
            </a:fld>
            <a:endParaRPr lang="de-CH" dirty="0"/>
          </a:p>
        </p:txBody>
      </p:sp>
      <p:sp>
        <p:nvSpPr>
          <p:cNvPr id="52" name="Fußzeilenplatzhalter 3">
            <a:extLst>
              <a:ext uri="{FF2B5EF4-FFF2-40B4-BE49-F238E27FC236}">
                <a16:creationId xmlns:a16="http://schemas.microsoft.com/office/drawing/2014/main" id="{2A1BCD4E-392B-40D0-9259-9419E76355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6450" y="6454845"/>
            <a:ext cx="5364163" cy="332663"/>
          </a:xfrm>
          <a:prstGeom prst="rect">
            <a:avLst/>
          </a:prstGeom>
        </p:spPr>
        <p:txBody>
          <a:bodyPr lIns="108000" tIns="0" rIns="0" bIns="0"/>
          <a:lstStyle>
            <a:lvl1pPr algn="l">
              <a:defRPr sz="1200"/>
            </a:lvl1pPr>
          </a:lstStyle>
          <a:p>
            <a:r>
              <a:rPr lang="de-CH"/>
              <a:t>Titel ändern: Menü 'Einfügen'&gt;'Kopf- und Fusszeile'</a:t>
            </a:r>
            <a:endParaRPr lang="de-CH" dirty="0"/>
          </a:p>
        </p:txBody>
      </p:sp>
      <p:sp>
        <p:nvSpPr>
          <p:cNvPr id="53" name="Foliennummernplatzhalter 4">
            <a:extLst>
              <a:ext uri="{FF2B5EF4-FFF2-40B4-BE49-F238E27FC236}">
                <a16:creationId xmlns:a16="http://schemas.microsoft.com/office/drawing/2014/main" id="{F6E723C3-915C-402C-9570-E97A66A840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8996" y="6453187"/>
            <a:ext cx="537454" cy="179387"/>
          </a:xfrm>
          <a:prstGeom prst="rect">
            <a:avLst/>
          </a:prstGeom>
        </p:spPr>
        <p:txBody>
          <a:bodyPr lIns="0" tIns="0" rIns="108000" bIns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EAC321B-7500-4259-A00F-915439A35E15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8E42ADF-F5B2-43B8-AB96-1EFC272BC700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8468" y="6244316"/>
            <a:ext cx="1340225" cy="629524"/>
          </a:xfrm>
          <a:prstGeom prst="rect">
            <a:avLst/>
          </a:prstGeom>
        </p:spPr>
      </p:pic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>
          <a:xfrm>
            <a:off x="802958" y="1449388"/>
            <a:ext cx="11057254" cy="475138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4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6726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</p:sldLayoutIdLst>
  <p:hf hdr="0"/>
  <p:txStyles>
    <p:titleStyle>
      <a:lvl1pPr algn="l" defTabSz="609768" rtl="0" eaLnBrk="1" latinLnBrk="0" hangingPunct="1">
        <a:lnSpc>
          <a:spcPct val="120000"/>
        </a:lnSpc>
        <a:spcBef>
          <a:spcPct val="0"/>
        </a:spcBef>
        <a:buNone/>
        <a:defRPr sz="3200" b="1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609768" rtl="0" eaLnBrk="1" latinLnBrk="0" hangingPunct="1">
        <a:spcBef>
          <a:spcPts val="18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4000" indent="-252000" algn="l" defTabSz="609768" rtl="0" eaLnBrk="1" latinLnBrk="0" hangingPunct="1">
        <a:spcBef>
          <a:spcPts val="1200"/>
        </a:spcBef>
        <a:buClr>
          <a:schemeClr val="tx1"/>
        </a:buClr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56000" indent="-252000" algn="l" defTabSz="609768" rtl="0" eaLnBrk="1" latinLnBrk="0" hangingPunct="1">
        <a:spcBef>
          <a:spcPts val="1000"/>
        </a:spcBef>
        <a:buSzPct val="90000"/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8000" indent="-252000" algn="l" defTabSz="609768" rtl="0" eaLnBrk="1" latinLnBrk="0" hangingPunct="1">
        <a:spcBef>
          <a:spcPts val="6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0000" marR="0" indent="-252000" algn="l" defTabSz="609768" rtl="0" eaLnBrk="1" fontAlgn="auto" latinLnBrk="0" hangingPunct="1">
        <a:lnSpc>
          <a:spcPct val="120000"/>
        </a:lnSpc>
        <a:spcBef>
          <a:spcPts val="600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12000" indent="-252000" algn="l" defTabSz="611188" rtl="0" eaLnBrk="1" latinLnBrk="0" hangingPunct="1">
        <a:lnSpc>
          <a:spcPct val="120000"/>
        </a:lnSpc>
        <a:spcBef>
          <a:spcPts val="600"/>
        </a:spcBef>
        <a:buFont typeface="Symbol" panose="05050102010706020507" pitchFamily="18" charset="2"/>
        <a:buChar char="-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64000" indent="-252000" algn="l" defTabSz="609768" rtl="0" eaLnBrk="1" latinLnBrk="0" hangingPunct="1">
        <a:lnSpc>
          <a:spcPct val="120000"/>
        </a:lnSpc>
        <a:spcBef>
          <a:spcPts val="6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257" indent="-304884" algn="l" defTabSz="6097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025" indent="-304884" algn="l" defTabSz="6097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097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68" algn="l" defTabSz="6097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535" algn="l" defTabSz="6097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303" algn="l" defTabSz="6097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71" algn="l" defTabSz="6097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838" algn="l" defTabSz="6097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606" algn="l" defTabSz="6097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373" algn="l" defTabSz="6097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141" algn="l" defTabSz="6097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508">
          <p15:clr>
            <a:srgbClr val="547EBF"/>
          </p15:clr>
        </p15:guide>
        <p15:guide id="7" pos="7471">
          <p15:clr>
            <a:srgbClr val="547EBF"/>
          </p15:clr>
        </p15:guide>
        <p15:guide id="8" orient="horz" pos="210">
          <p15:clr>
            <a:srgbClr val="547EBF"/>
          </p15:clr>
        </p15:guide>
        <p15:guide id="9" orient="horz" pos="4065">
          <p15:clr>
            <a:srgbClr val="C35EA4"/>
          </p15:clr>
        </p15:guide>
        <p15:guide id="10" orient="horz" pos="4156" userDrawn="1">
          <p15:clr>
            <a:srgbClr val="547EBF"/>
          </p15:clr>
        </p15:guide>
        <p15:guide id="12" orient="horz" pos="391">
          <p15:clr>
            <a:srgbClr val="C35EA4"/>
          </p15:clr>
        </p15:guide>
        <p15:guide id="13" orient="horz" pos="913">
          <p15:clr>
            <a:srgbClr val="C35EA4"/>
          </p15:clr>
        </p15:guide>
        <p15:guide id="14" orient="horz" pos="3906">
          <p15:clr>
            <a:srgbClr val="C35EA4"/>
          </p15:clr>
        </p15:guide>
        <p15:guide id="15" pos="3987">
          <p15:clr>
            <a:srgbClr val="9FCC3B"/>
          </p15:clr>
        </p15:guide>
        <p15:guide id="16" pos="4091">
          <p15:clr>
            <a:srgbClr val="C35EA4"/>
          </p15:clr>
        </p15:guide>
        <p15:guide id="17" pos="3887">
          <p15:clr>
            <a:srgbClr val="C35EA4"/>
          </p15:clr>
        </p15:guide>
        <p15:guide id="18" orient="horz" pos="867">
          <p15:clr>
            <a:srgbClr val="C35EA4"/>
          </p15:clr>
        </p15:guide>
        <p15:guide id="19" orient="horz" pos="436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Rekonstruktion von unscharfen Bildern mit Wiener-Filtern 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CH"/>
              <a:t>Referat Aufnahmegespräch MSE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dirty="0"/>
              <a:t>Andreas Kuhn</a:t>
            </a:r>
            <a:endParaRPr lang="de-CH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07.09.2023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9224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84"/>
    </mc:Choice>
    <mc:Fallback xmlns="">
      <p:transition spd="slow" advTm="288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D4C90C89-87A8-E16B-D36C-42339327808E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06450" y="1449388"/>
            <a:ext cx="11053763" cy="4751387"/>
          </a:xfrm>
        </p:spPr>
        <p:txBody>
          <a:bodyPr/>
          <a:lstStyle/>
          <a:p>
            <a:r>
              <a:rPr lang="en-CH"/>
              <a:t>Separation 2D Faltung in zwei auf einander folgende 1D Faltungen</a:t>
            </a:r>
          </a:p>
          <a:p>
            <a:endParaRPr lang="en-CH"/>
          </a:p>
          <a:p>
            <a:endParaRPr lang="en-CH"/>
          </a:p>
          <a:p>
            <a:r>
              <a:rPr lang="en-CH"/>
              <a:t>Bedingung für die Separierbarkeit eines Faltungs-Kernels</a:t>
            </a:r>
          </a:p>
          <a:p>
            <a:pPr marL="0" indent="0">
              <a:buNone/>
            </a:pPr>
            <a:endParaRPr lang="en-CH"/>
          </a:p>
          <a:p>
            <a:endParaRPr lang="en-CH"/>
          </a:p>
          <a:p>
            <a:r>
              <a:rPr lang="en-CH"/>
              <a:t>Beispiel: Box-Kernel</a:t>
            </a:r>
          </a:p>
          <a:p>
            <a:endParaRPr lang="en-CH"/>
          </a:p>
          <a:p>
            <a:endParaRPr lang="en-CH"/>
          </a:p>
          <a:p>
            <a:endParaRPr lang="en-CH"/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endParaRPr lang="en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10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678112" y="492125"/>
            <a:ext cx="11053763" cy="684213"/>
          </a:xfrm>
        </p:spPr>
        <p:txBody>
          <a:bodyPr/>
          <a:lstStyle/>
          <a:p>
            <a:r>
              <a:rPr lang="en-CH"/>
              <a:t>Separierierte Faltung</a:t>
            </a:r>
            <a:endParaRPr lang="de-CH" dirty="0"/>
          </a:p>
        </p:txBody>
      </p:sp>
      <p:sp>
        <p:nvSpPr>
          <p:cNvPr id="9" name="Textplatzhalter 6">
            <a:extLst>
              <a:ext uri="{FF2B5EF4-FFF2-40B4-BE49-F238E27FC236}">
                <a16:creationId xmlns:a16="http://schemas.microsoft.com/office/drawing/2014/main" id="{9DC72CB0-9869-4DF5-B204-8CDDFF7E9ED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78111" y="239713"/>
            <a:ext cx="11053764" cy="286673"/>
          </a:xfrm>
        </p:spPr>
        <p:txBody>
          <a:bodyPr>
            <a:normAutofit lnSpcReduction="10000"/>
          </a:bodyPr>
          <a:lstStyle/>
          <a:p>
            <a:r>
              <a:rPr lang="en-CH"/>
              <a:t>Degradation</a:t>
            </a:r>
            <a:endParaRPr lang="de-CH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41CDFA8-12AC-ED52-98EB-64556153C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744" y="2009272"/>
            <a:ext cx="5058481" cy="523948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5F369FFD-DE3E-B792-1347-0427FB691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0874" y="2065387"/>
            <a:ext cx="3686689" cy="400106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C0524030-B894-B563-40E1-7A45E4EB54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5410" y="3595657"/>
            <a:ext cx="2915057" cy="438211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A063B832-187E-0305-B153-14A415D8A6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5410" y="5098873"/>
            <a:ext cx="6868484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52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756"/>
    </mc:Choice>
    <mc:Fallback xmlns="">
      <p:transition spd="slow" advTm="3375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D4C90C89-87A8-E16B-D36C-42339327808E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06450" y="1449388"/>
            <a:ext cx="11053763" cy="4751387"/>
          </a:xfrm>
        </p:spPr>
        <p:txBody>
          <a:bodyPr/>
          <a:lstStyle/>
          <a:p>
            <a:r>
              <a:rPr lang="en-CH"/>
              <a:t>Auch Gauss-Kernel kann separiert werden:</a:t>
            </a:r>
          </a:p>
          <a:p>
            <a:endParaRPr lang="en-CH"/>
          </a:p>
          <a:p>
            <a:endParaRPr lang="en-CH"/>
          </a:p>
          <a:p>
            <a:pPr marL="0" indent="0">
              <a:buNone/>
            </a:pPr>
            <a:endParaRPr lang="en-CH"/>
          </a:p>
          <a:p>
            <a:r>
              <a:rPr lang="en-CH"/>
              <a:t>Beispiel 5x5 Gauss Kernel</a:t>
            </a:r>
          </a:p>
          <a:p>
            <a:pPr marL="0" indent="0">
              <a:buNone/>
            </a:pPr>
            <a:endParaRPr lang="en-CH"/>
          </a:p>
          <a:p>
            <a:endParaRPr lang="en-CH"/>
          </a:p>
          <a:p>
            <a:endParaRPr lang="en-CH"/>
          </a:p>
          <a:p>
            <a:endParaRPr lang="en-CH"/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endParaRPr lang="en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11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678112" y="492125"/>
            <a:ext cx="11053763" cy="684213"/>
          </a:xfrm>
        </p:spPr>
        <p:txBody>
          <a:bodyPr/>
          <a:lstStyle/>
          <a:p>
            <a:r>
              <a:rPr lang="en-CH"/>
              <a:t>Separierierte Faltung</a:t>
            </a:r>
            <a:endParaRPr lang="de-CH" dirty="0"/>
          </a:p>
        </p:txBody>
      </p:sp>
      <p:sp>
        <p:nvSpPr>
          <p:cNvPr id="9" name="Textplatzhalter 6">
            <a:extLst>
              <a:ext uri="{FF2B5EF4-FFF2-40B4-BE49-F238E27FC236}">
                <a16:creationId xmlns:a16="http://schemas.microsoft.com/office/drawing/2014/main" id="{9DC72CB0-9869-4DF5-B204-8CDDFF7E9ED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78111" y="239713"/>
            <a:ext cx="11053764" cy="286673"/>
          </a:xfrm>
        </p:spPr>
        <p:txBody>
          <a:bodyPr>
            <a:normAutofit lnSpcReduction="10000"/>
          </a:bodyPr>
          <a:lstStyle/>
          <a:p>
            <a:r>
              <a:rPr lang="en-CH"/>
              <a:t>Degradation</a:t>
            </a:r>
            <a:endParaRPr lang="de-CH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DBFB4FA-DD7E-4E2D-5BBC-F238DF3BD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650" y="1859703"/>
            <a:ext cx="11107700" cy="1305107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32B0290-52B8-6A62-CC52-2D321E3216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7171" y="4168305"/>
            <a:ext cx="8735644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59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756"/>
    </mc:Choice>
    <mc:Fallback xmlns="">
      <p:transition spd="slow" advTm="33756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12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678111" y="492125"/>
            <a:ext cx="11053763" cy="684213"/>
          </a:xfrm>
        </p:spPr>
        <p:txBody>
          <a:bodyPr/>
          <a:lstStyle/>
          <a:p>
            <a:r>
              <a:rPr lang="en-CH"/>
              <a:t>Degradation rückgängig machen</a:t>
            </a:r>
            <a:endParaRPr lang="de-CH" dirty="0"/>
          </a:p>
        </p:txBody>
      </p:sp>
      <p:sp>
        <p:nvSpPr>
          <p:cNvPr id="9" name="Textplatzhalter 6">
            <a:extLst>
              <a:ext uri="{FF2B5EF4-FFF2-40B4-BE49-F238E27FC236}">
                <a16:creationId xmlns:a16="http://schemas.microsoft.com/office/drawing/2014/main" id="{9DC72CB0-9869-4DF5-B204-8CDDFF7E9ED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78111" y="239713"/>
            <a:ext cx="11053764" cy="286673"/>
          </a:xfrm>
        </p:spPr>
        <p:txBody>
          <a:bodyPr>
            <a:normAutofit lnSpcReduction="10000"/>
          </a:bodyPr>
          <a:lstStyle/>
          <a:p>
            <a:r>
              <a:rPr lang="en-CH"/>
              <a:t>Inverse Filterung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307C85-8CB3-C0EB-6C34-66303257D097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endParaRPr lang="en-CH"/>
          </a:p>
          <a:p>
            <a:pPr marL="0" indent="0">
              <a:buNone/>
            </a:pPr>
            <a:endParaRPr lang="en-CH"/>
          </a:p>
          <a:p>
            <a:pPr marL="0" indent="0">
              <a:buNone/>
            </a:pPr>
            <a:endParaRPr lang="en-CH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E76C607-E7CB-902D-9339-57EF8C6645B3}"/>
              </a:ext>
            </a:extLst>
          </p:cNvPr>
          <p:cNvSpPr txBox="1"/>
          <p:nvPr/>
        </p:nvSpPr>
        <p:spPr>
          <a:xfrm>
            <a:off x="969603" y="6593119"/>
            <a:ext cx="6941728" cy="272663"/>
          </a:xfrm>
          <a:prstGeom prst="rect">
            <a:avLst/>
          </a:prstGeom>
          <a:noFill/>
        </p:spPr>
        <p:txBody>
          <a:bodyPr wrap="square" lIns="108000" tIns="36000" rIns="108000" bIns="108000" rtlCol="0">
            <a:normAutofit fontScale="47500" lnSpcReduction="20000"/>
          </a:bodyPr>
          <a:lstStyle/>
          <a:p>
            <a:pPr algn="l">
              <a:spcAft>
                <a:spcPts val="600"/>
              </a:spcAft>
              <a:buClr>
                <a:schemeClr val="tx2"/>
              </a:buClr>
            </a:pPr>
            <a:r>
              <a:rPr lang="en-CH" sz="2000">
                <a:ea typeface="Roboto Medium" panose="02000000000000000000" pitchFamily="2" charset="0"/>
              </a:rPr>
              <a:t>Bildquellen:</a:t>
            </a:r>
            <a:endParaRPr lang="en-CH" sz="2000" dirty="0" err="1">
              <a:ea typeface="Roboto Medium" panose="02000000000000000000" pitchFamily="2" charset="0"/>
            </a:endParaRPr>
          </a:p>
        </p:txBody>
      </p:sp>
      <p:pic>
        <p:nvPicPr>
          <p:cNvPr id="2" name="Grafik 1" descr="Ein Bild, das Diagramm, Schrift, Reihe, weiß enthält.&#10;&#10;Automatisch generierte Beschreibung">
            <a:extLst>
              <a:ext uri="{FF2B5EF4-FFF2-40B4-BE49-F238E27FC236}">
                <a16:creationId xmlns:a16="http://schemas.microsoft.com/office/drawing/2014/main" id="{AB96B286-101D-F1B7-D051-569C66F6B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996" y="1945567"/>
            <a:ext cx="6032810" cy="1324275"/>
          </a:xfrm>
          <a:prstGeom prst="rect">
            <a:avLst/>
          </a:prstGeom>
        </p:spPr>
      </p:pic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0E9740C9-99C9-5778-8FD5-BDA5974445DA}"/>
              </a:ext>
            </a:extLst>
          </p:cNvPr>
          <p:cNvSpPr/>
          <p:nvPr/>
        </p:nvSpPr>
        <p:spPr>
          <a:xfrm>
            <a:off x="3447586" y="2503230"/>
            <a:ext cx="1983015" cy="1206500"/>
          </a:xfrm>
          <a:custGeom>
            <a:avLst/>
            <a:gdLst>
              <a:gd name="connsiteX0" fmla="*/ 482600 w 1983015"/>
              <a:gd name="connsiteY0" fmla="*/ 31750 h 1206500"/>
              <a:gd name="connsiteX1" fmla="*/ 482600 w 1983015"/>
              <a:gd name="connsiteY1" fmla="*/ 31750 h 1206500"/>
              <a:gd name="connsiteX2" fmla="*/ 539750 w 1983015"/>
              <a:gd name="connsiteY2" fmla="*/ 19050 h 1206500"/>
              <a:gd name="connsiteX3" fmla="*/ 590550 w 1983015"/>
              <a:gd name="connsiteY3" fmla="*/ 0 h 1206500"/>
              <a:gd name="connsiteX4" fmla="*/ 654050 w 1983015"/>
              <a:gd name="connsiteY4" fmla="*/ 12700 h 1206500"/>
              <a:gd name="connsiteX5" fmla="*/ 666750 w 1983015"/>
              <a:gd name="connsiteY5" fmla="*/ 31750 h 1206500"/>
              <a:gd name="connsiteX6" fmla="*/ 704850 w 1983015"/>
              <a:gd name="connsiteY6" fmla="*/ 57150 h 1206500"/>
              <a:gd name="connsiteX7" fmla="*/ 762000 w 1983015"/>
              <a:gd name="connsiteY7" fmla="*/ 82550 h 1206500"/>
              <a:gd name="connsiteX8" fmla="*/ 958850 w 1983015"/>
              <a:gd name="connsiteY8" fmla="*/ 88900 h 1206500"/>
              <a:gd name="connsiteX9" fmla="*/ 1022350 w 1983015"/>
              <a:gd name="connsiteY9" fmla="*/ 95250 h 1206500"/>
              <a:gd name="connsiteX10" fmla="*/ 1174750 w 1983015"/>
              <a:gd name="connsiteY10" fmla="*/ 107950 h 1206500"/>
              <a:gd name="connsiteX11" fmla="*/ 1238250 w 1983015"/>
              <a:gd name="connsiteY11" fmla="*/ 127000 h 1206500"/>
              <a:gd name="connsiteX12" fmla="*/ 1352550 w 1983015"/>
              <a:gd name="connsiteY12" fmla="*/ 165100 h 1206500"/>
              <a:gd name="connsiteX13" fmla="*/ 1765300 w 1983015"/>
              <a:gd name="connsiteY13" fmla="*/ 355600 h 1206500"/>
              <a:gd name="connsiteX14" fmla="*/ 1885950 w 1983015"/>
              <a:gd name="connsiteY14" fmla="*/ 463550 h 1206500"/>
              <a:gd name="connsiteX15" fmla="*/ 1968500 w 1983015"/>
              <a:gd name="connsiteY15" fmla="*/ 889000 h 1206500"/>
              <a:gd name="connsiteX16" fmla="*/ 1790700 w 1983015"/>
              <a:gd name="connsiteY16" fmla="*/ 1060450 h 1206500"/>
              <a:gd name="connsiteX17" fmla="*/ 908050 w 1983015"/>
              <a:gd name="connsiteY17" fmla="*/ 1206500 h 1206500"/>
              <a:gd name="connsiteX18" fmla="*/ 95250 w 1983015"/>
              <a:gd name="connsiteY18" fmla="*/ 946150 h 1206500"/>
              <a:gd name="connsiteX19" fmla="*/ 0 w 1983015"/>
              <a:gd name="connsiteY19" fmla="*/ 704850 h 1206500"/>
              <a:gd name="connsiteX20" fmla="*/ 57150 w 1983015"/>
              <a:gd name="connsiteY20" fmla="*/ 368300 h 1206500"/>
              <a:gd name="connsiteX21" fmla="*/ 82550 w 1983015"/>
              <a:gd name="connsiteY21" fmla="*/ 311150 h 1206500"/>
              <a:gd name="connsiteX22" fmla="*/ 133350 w 1983015"/>
              <a:gd name="connsiteY22" fmla="*/ 215900 h 1206500"/>
              <a:gd name="connsiteX23" fmla="*/ 152400 w 1983015"/>
              <a:gd name="connsiteY23" fmla="*/ 177800 h 1206500"/>
              <a:gd name="connsiteX24" fmla="*/ 482600 w 1983015"/>
              <a:gd name="connsiteY24" fmla="*/ 31750 h 120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983015" h="1206500">
                <a:moveTo>
                  <a:pt x="482600" y="31750"/>
                </a:moveTo>
                <a:lnTo>
                  <a:pt x="482600" y="31750"/>
                </a:lnTo>
                <a:cubicBezTo>
                  <a:pt x="501650" y="27517"/>
                  <a:pt x="520818" y="23783"/>
                  <a:pt x="539750" y="19050"/>
                </a:cubicBezTo>
                <a:cubicBezTo>
                  <a:pt x="553023" y="15732"/>
                  <a:pt x="580839" y="3885"/>
                  <a:pt x="590550" y="0"/>
                </a:cubicBezTo>
                <a:cubicBezTo>
                  <a:pt x="611717" y="4233"/>
                  <a:pt x="634125" y="4398"/>
                  <a:pt x="654050" y="12700"/>
                </a:cubicBezTo>
                <a:cubicBezTo>
                  <a:pt x="661095" y="15635"/>
                  <a:pt x="661007" y="26724"/>
                  <a:pt x="666750" y="31750"/>
                </a:cubicBezTo>
                <a:cubicBezTo>
                  <a:pt x="678237" y="41801"/>
                  <a:pt x="692150" y="48683"/>
                  <a:pt x="704850" y="57150"/>
                </a:cubicBezTo>
                <a:cubicBezTo>
                  <a:pt x="722772" y="69098"/>
                  <a:pt x="738177" y="81782"/>
                  <a:pt x="762000" y="82550"/>
                </a:cubicBezTo>
                <a:lnTo>
                  <a:pt x="958850" y="88900"/>
                </a:lnTo>
                <a:lnTo>
                  <a:pt x="1022350" y="95250"/>
                </a:lnTo>
                <a:cubicBezTo>
                  <a:pt x="1073129" y="99730"/>
                  <a:pt x="1124316" y="100533"/>
                  <a:pt x="1174750" y="107950"/>
                </a:cubicBezTo>
                <a:cubicBezTo>
                  <a:pt x="1196614" y="111165"/>
                  <a:pt x="1217211" y="120238"/>
                  <a:pt x="1238250" y="127000"/>
                </a:cubicBezTo>
                <a:cubicBezTo>
                  <a:pt x="1276484" y="139290"/>
                  <a:pt x="1315050" y="150725"/>
                  <a:pt x="1352550" y="165100"/>
                </a:cubicBezTo>
                <a:cubicBezTo>
                  <a:pt x="1473145" y="211328"/>
                  <a:pt x="1651175" y="274082"/>
                  <a:pt x="1765300" y="355600"/>
                </a:cubicBezTo>
                <a:cubicBezTo>
                  <a:pt x="1809213" y="386966"/>
                  <a:pt x="1845733" y="427567"/>
                  <a:pt x="1885950" y="463550"/>
                </a:cubicBezTo>
                <a:cubicBezTo>
                  <a:pt x="1931944" y="583135"/>
                  <a:pt x="2017079" y="756866"/>
                  <a:pt x="1968500" y="889000"/>
                </a:cubicBezTo>
                <a:cubicBezTo>
                  <a:pt x="1940090" y="966276"/>
                  <a:pt x="1863300" y="1021618"/>
                  <a:pt x="1790700" y="1060450"/>
                </a:cubicBezTo>
                <a:cubicBezTo>
                  <a:pt x="1486179" y="1223334"/>
                  <a:pt x="1249920" y="1189618"/>
                  <a:pt x="908050" y="1206500"/>
                </a:cubicBezTo>
                <a:cubicBezTo>
                  <a:pt x="687932" y="1152150"/>
                  <a:pt x="308125" y="1090601"/>
                  <a:pt x="95250" y="946150"/>
                </a:cubicBezTo>
                <a:cubicBezTo>
                  <a:pt x="50265" y="915624"/>
                  <a:pt x="10914" y="743050"/>
                  <a:pt x="0" y="704850"/>
                </a:cubicBezTo>
                <a:cubicBezTo>
                  <a:pt x="10673" y="614126"/>
                  <a:pt x="29559" y="430379"/>
                  <a:pt x="57150" y="368300"/>
                </a:cubicBezTo>
                <a:cubicBezTo>
                  <a:pt x="65617" y="349250"/>
                  <a:pt x="73227" y="329796"/>
                  <a:pt x="82550" y="311150"/>
                </a:cubicBezTo>
                <a:cubicBezTo>
                  <a:pt x="98642" y="278966"/>
                  <a:pt x="116653" y="247775"/>
                  <a:pt x="133350" y="215900"/>
                </a:cubicBezTo>
                <a:cubicBezTo>
                  <a:pt x="139938" y="203322"/>
                  <a:pt x="146050" y="190500"/>
                  <a:pt x="152400" y="177800"/>
                </a:cubicBezTo>
                <a:lnTo>
                  <a:pt x="482600" y="31750"/>
                </a:lnTo>
                <a:close/>
              </a:path>
            </a:pathLst>
          </a:custGeom>
          <a:solidFill>
            <a:srgbClr val="FFFFFF">
              <a:alpha val="74902"/>
            </a:srgbClr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CH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36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756"/>
    </mc:Choice>
    <mc:Fallback xmlns="">
      <p:transition spd="slow" advTm="33756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13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678112" y="492125"/>
            <a:ext cx="11053763" cy="684213"/>
          </a:xfrm>
        </p:spPr>
        <p:txBody>
          <a:bodyPr/>
          <a:lstStyle/>
          <a:p>
            <a:r>
              <a:rPr lang="en-CH"/>
              <a:t>Zirkuläre Faltung</a:t>
            </a:r>
            <a:endParaRPr lang="de-CH" dirty="0"/>
          </a:p>
        </p:txBody>
      </p:sp>
      <p:sp>
        <p:nvSpPr>
          <p:cNvPr id="9" name="Textplatzhalter 6">
            <a:extLst>
              <a:ext uri="{FF2B5EF4-FFF2-40B4-BE49-F238E27FC236}">
                <a16:creationId xmlns:a16="http://schemas.microsoft.com/office/drawing/2014/main" id="{9DC72CB0-9869-4DF5-B204-8CDDFF7E9ED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78111" y="239713"/>
            <a:ext cx="11053764" cy="286673"/>
          </a:xfrm>
        </p:spPr>
        <p:txBody>
          <a:bodyPr>
            <a:normAutofit lnSpcReduction="10000"/>
          </a:bodyPr>
          <a:lstStyle/>
          <a:p>
            <a:r>
              <a:rPr lang="en-CH"/>
              <a:t>Inverse Filterung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307C85-8CB3-C0EB-6C34-66303257D097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endParaRPr lang="en-CH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E76C607-E7CB-902D-9339-57EF8C6645B3}"/>
              </a:ext>
            </a:extLst>
          </p:cNvPr>
          <p:cNvSpPr txBox="1"/>
          <p:nvPr/>
        </p:nvSpPr>
        <p:spPr>
          <a:xfrm>
            <a:off x="969603" y="6593119"/>
            <a:ext cx="6941728" cy="272663"/>
          </a:xfrm>
          <a:prstGeom prst="rect">
            <a:avLst/>
          </a:prstGeom>
          <a:noFill/>
        </p:spPr>
        <p:txBody>
          <a:bodyPr wrap="square" lIns="108000" tIns="36000" rIns="108000" bIns="108000" rtlCol="0">
            <a:normAutofit fontScale="47500" lnSpcReduction="20000"/>
          </a:bodyPr>
          <a:lstStyle/>
          <a:p>
            <a:pPr algn="l">
              <a:spcAft>
                <a:spcPts val="600"/>
              </a:spcAft>
              <a:buClr>
                <a:schemeClr val="tx2"/>
              </a:buClr>
            </a:pPr>
            <a:r>
              <a:rPr lang="en-CH" sz="2000">
                <a:ea typeface="Roboto Medium" panose="02000000000000000000" pitchFamily="2" charset="0"/>
              </a:rPr>
              <a:t>Bildquellen:</a:t>
            </a:r>
            <a:endParaRPr lang="en-CH" sz="2000" dirty="0" err="1">
              <a:ea typeface="Roboto Medium" panose="02000000000000000000" pitchFamily="2" charset="0"/>
            </a:endParaRPr>
          </a:p>
        </p:txBody>
      </p:sp>
      <p:pic>
        <p:nvPicPr>
          <p:cNvPr id="2" name="Grafik 1" descr="Ein Bild, das Diagramm, Schrift, Reihe, weiß enthält.&#10;&#10;Automatisch generierte Beschreibung">
            <a:extLst>
              <a:ext uri="{FF2B5EF4-FFF2-40B4-BE49-F238E27FC236}">
                <a16:creationId xmlns:a16="http://schemas.microsoft.com/office/drawing/2014/main" id="{AB96B286-101D-F1B7-D051-569C66F6B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996" y="1945567"/>
            <a:ext cx="6032810" cy="1324275"/>
          </a:xfrm>
          <a:prstGeom prst="rect">
            <a:avLst/>
          </a:prstGeom>
        </p:spPr>
      </p:pic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0E9740C9-99C9-5778-8FD5-BDA5974445DA}"/>
              </a:ext>
            </a:extLst>
          </p:cNvPr>
          <p:cNvSpPr/>
          <p:nvPr/>
        </p:nvSpPr>
        <p:spPr>
          <a:xfrm>
            <a:off x="3447586" y="2503230"/>
            <a:ext cx="1983015" cy="1206500"/>
          </a:xfrm>
          <a:custGeom>
            <a:avLst/>
            <a:gdLst>
              <a:gd name="connsiteX0" fmla="*/ 482600 w 1983015"/>
              <a:gd name="connsiteY0" fmla="*/ 31750 h 1206500"/>
              <a:gd name="connsiteX1" fmla="*/ 482600 w 1983015"/>
              <a:gd name="connsiteY1" fmla="*/ 31750 h 1206500"/>
              <a:gd name="connsiteX2" fmla="*/ 539750 w 1983015"/>
              <a:gd name="connsiteY2" fmla="*/ 19050 h 1206500"/>
              <a:gd name="connsiteX3" fmla="*/ 590550 w 1983015"/>
              <a:gd name="connsiteY3" fmla="*/ 0 h 1206500"/>
              <a:gd name="connsiteX4" fmla="*/ 654050 w 1983015"/>
              <a:gd name="connsiteY4" fmla="*/ 12700 h 1206500"/>
              <a:gd name="connsiteX5" fmla="*/ 666750 w 1983015"/>
              <a:gd name="connsiteY5" fmla="*/ 31750 h 1206500"/>
              <a:gd name="connsiteX6" fmla="*/ 704850 w 1983015"/>
              <a:gd name="connsiteY6" fmla="*/ 57150 h 1206500"/>
              <a:gd name="connsiteX7" fmla="*/ 762000 w 1983015"/>
              <a:gd name="connsiteY7" fmla="*/ 82550 h 1206500"/>
              <a:gd name="connsiteX8" fmla="*/ 958850 w 1983015"/>
              <a:gd name="connsiteY8" fmla="*/ 88900 h 1206500"/>
              <a:gd name="connsiteX9" fmla="*/ 1022350 w 1983015"/>
              <a:gd name="connsiteY9" fmla="*/ 95250 h 1206500"/>
              <a:gd name="connsiteX10" fmla="*/ 1174750 w 1983015"/>
              <a:gd name="connsiteY10" fmla="*/ 107950 h 1206500"/>
              <a:gd name="connsiteX11" fmla="*/ 1238250 w 1983015"/>
              <a:gd name="connsiteY11" fmla="*/ 127000 h 1206500"/>
              <a:gd name="connsiteX12" fmla="*/ 1352550 w 1983015"/>
              <a:gd name="connsiteY12" fmla="*/ 165100 h 1206500"/>
              <a:gd name="connsiteX13" fmla="*/ 1765300 w 1983015"/>
              <a:gd name="connsiteY13" fmla="*/ 355600 h 1206500"/>
              <a:gd name="connsiteX14" fmla="*/ 1885950 w 1983015"/>
              <a:gd name="connsiteY14" fmla="*/ 463550 h 1206500"/>
              <a:gd name="connsiteX15" fmla="*/ 1968500 w 1983015"/>
              <a:gd name="connsiteY15" fmla="*/ 889000 h 1206500"/>
              <a:gd name="connsiteX16" fmla="*/ 1790700 w 1983015"/>
              <a:gd name="connsiteY16" fmla="*/ 1060450 h 1206500"/>
              <a:gd name="connsiteX17" fmla="*/ 908050 w 1983015"/>
              <a:gd name="connsiteY17" fmla="*/ 1206500 h 1206500"/>
              <a:gd name="connsiteX18" fmla="*/ 95250 w 1983015"/>
              <a:gd name="connsiteY18" fmla="*/ 946150 h 1206500"/>
              <a:gd name="connsiteX19" fmla="*/ 0 w 1983015"/>
              <a:gd name="connsiteY19" fmla="*/ 704850 h 1206500"/>
              <a:gd name="connsiteX20" fmla="*/ 57150 w 1983015"/>
              <a:gd name="connsiteY20" fmla="*/ 368300 h 1206500"/>
              <a:gd name="connsiteX21" fmla="*/ 82550 w 1983015"/>
              <a:gd name="connsiteY21" fmla="*/ 311150 h 1206500"/>
              <a:gd name="connsiteX22" fmla="*/ 133350 w 1983015"/>
              <a:gd name="connsiteY22" fmla="*/ 215900 h 1206500"/>
              <a:gd name="connsiteX23" fmla="*/ 152400 w 1983015"/>
              <a:gd name="connsiteY23" fmla="*/ 177800 h 1206500"/>
              <a:gd name="connsiteX24" fmla="*/ 482600 w 1983015"/>
              <a:gd name="connsiteY24" fmla="*/ 31750 h 120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983015" h="1206500">
                <a:moveTo>
                  <a:pt x="482600" y="31750"/>
                </a:moveTo>
                <a:lnTo>
                  <a:pt x="482600" y="31750"/>
                </a:lnTo>
                <a:cubicBezTo>
                  <a:pt x="501650" y="27517"/>
                  <a:pt x="520818" y="23783"/>
                  <a:pt x="539750" y="19050"/>
                </a:cubicBezTo>
                <a:cubicBezTo>
                  <a:pt x="553023" y="15732"/>
                  <a:pt x="580839" y="3885"/>
                  <a:pt x="590550" y="0"/>
                </a:cubicBezTo>
                <a:cubicBezTo>
                  <a:pt x="611717" y="4233"/>
                  <a:pt x="634125" y="4398"/>
                  <a:pt x="654050" y="12700"/>
                </a:cubicBezTo>
                <a:cubicBezTo>
                  <a:pt x="661095" y="15635"/>
                  <a:pt x="661007" y="26724"/>
                  <a:pt x="666750" y="31750"/>
                </a:cubicBezTo>
                <a:cubicBezTo>
                  <a:pt x="678237" y="41801"/>
                  <a:pt x="692150" y="48683"/>
                  <a:pt x="704850" y="57150"/>
                </a:cubicBezTo>
                <a:cubicBezTo>
                  <a:pt x="722772" y="69098"/>
                  <a:pt x="738177" y="81782"/>
                  <a:pt x="762000" y="82550"/>
                </a:cubicBezTo>
                <a:lnTo>
                  <a:pt x="958850" y="88900"/>
                </a:lnTo>
                <a:lnTo>
                  <a:pt x="1022350" y="95250"/>
                </a:lnTo>
                <a:cubicBezTo>
                  <a:pt x="1073129" y="99730"/>
                  <a:pt x="1124316" y="100533"/>
                  <a:pt x="1174750" y="107950"/>
                </a:cubicBezTo>
                <a:cubicBezTo>
                  <a:pt x="1196614" y="111165"/>
                  <a:pt x="1217211" y="120238"/>
                  <a:pt x="1238250" y="127000"/>
                </a:cubicBezTo>
                <a:cubicBezTo>
                  <a:pt x="1276484" y="139290"/>
                  <a:pt x="1315050" y="150725"/>
                  <a:pt x="1352550" y="165100"/>
                </a:cubicBezTo>
                <a:cubicBezTo>
                  <a:pt x="1473145" y="211328"/>
                  <a:pt x="1651175" y="274082"/>
                  <a:pt x="1765300" y="355600"/>
                </a:cubicBezTo>
                <a:cubicBezTo>
                  <a:pt x="1809213" y="386966"/>
                  <a:pt x="1845733" y="427567"/>
                  <a:pt x="1885950" y="463550"/>
                </a:cubicBezTo>
                <a:cubicBezTo>
                  <a:pt x="1931944" y="583135"/>
                  <a:pt x="2017079" y="756866"/>
                  <a:pt x="1968500" y="889000"/>
                </a:cubicBezTo>
                <a:cubicBezTo>
                  <a:pt x="1940090" y="966276"/>
                  <a:pt x="1863300" y="1021618"/>
                  <a:pt x="1790700" y="1060450"/>
                </a:cubicBezTo>
                <a:cubicBezTo>
                  <a:pt x="1486179" y="1223334"/>
                  <a:pt x="1249920" y="1189618"/>
                  <a:pt x="908050" y="1206500"/>
                </a:cubicBezTo>
                <a:cubicBezTo>
                  <a:pt x="687932" y="1152150"/>
                  <a:pt x="308125" y="1090601"/>
                  <a:pt x="95250" y="946150"/>
                </a:cubicBezTo>
                <a:cubicBezTo>
                  <a:pt x="50265" y="915624"/>
                  <a:pt x="10914" y="743050"/>
                  <a:pt x="0" y="704850"/>
                </a:cubicBezTo>
                <a:cubicBezTo>
                  <a:pt x="10673" y="614126"/>
                  <a:pt x="29559" y="430379"/>
                  <a:pt x="57150" y="368300"/>
                </a:cubicBezTo>
                <a:cubicBezTo>
                  <a:pt x="65617" y="349250"/>
                  <a:pt x="73227" y="329796"/>
                  <a:pt x="82550" y="311150"/>
                </a:cubicBezTo>
                <a:cubicBezTo>
                  <a:pt x="98642" y="278966"/>
                  <a:pt x="116653" y="247775"/>
                  <a:pt x="133350" y="215900"/>
                </a:cubicBezTo>
                <a:cubicBezTo>
                  <a:pt x="139938" y="203322"/>
                  <a:pt x="146050" y="190500"/>
                  <a:pt x="152400" y="177800"/>
                </a:cubicBezTo>
                <a:lnTo>
                  <a:pt x="482600" y="31750"/>
                </a:lnTo>
                <a:close/>
              </a:path>
            </a:pathLst>
          </a:custGeom>
          <a:solidFill>
            <a:srgbClr val="FFFFFF">
              <a:alpha val="74902"/>
            </a:srgbClr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CH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27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756"/>
    </mc:Choice>
    <mc:Fallback xmlns="">
      <p:transition spd="slow" advTm="33756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14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678112" y="492125"/>
            <a:ext cx="11053763" cy="684213"/>
          </a:xfrm>
        </p:spPr>
        <p:txBody>
          <a:bodyPr/>
          <a:lstStyle/>
          <a:p>
            <a:r>
              <a:rPr lang="en-CH"/>
              <a:t>Grundidee</a:t>
            </a:r>
            <a:endParaRPr lang="de-CH" dirty="0"/>
          </a:p>
        </p:txBody>
      </p:sp>
      <p:sp>
        <p:nvSpPr>
          <p:cNvPr id="9" name="Textplatzhalter 6">
            <a:extLst>
              <a:ext uri="{FF2B5EF4-FFF2-40B4-BE49-F238E27FC236}">
                <a16:creationId xmlns:a16="http://schemas.microsoft.com/office/drawing/2014/main" id="{9DC72CB0-9869-4DF5-B204-8CDDFF7E9ED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78111" y="239713"/>
            <a:ext cx="11053764" cy="286673"/>
          </a:xfrm>
        </p:spPr>
        <p:txBody>
          <a:bodyPr>
            <a:normAutofit lnSpcReduction="10000"/>
          </a:bodyPr>
          <a:lstStyle/>
          <a:p>
            <a:r>
              <a:rPr lang="en-CH"/>
              <a:t>Wiener-Filter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307C85-8CB3-C0EB-6C34-66303257D097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endParaRPr lang="en-CH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E76C607-E7CB-902D-9339-57EF8C6645B3}"/>
              </a:ext>
            </a:extLst>
          </p:cNvPr>
          <p:cNvSpPr txBox="1"/>
          <p:nvPr/>
        </p:nvSpPr>
        <p:spPr>
          <a:xfrm>
            <a:off x="969603" y="6593119"/>
            <a:ext cx="6941728" cy="272663"/>
          </a:xfrm>
          <a:prstGeom prst="rect">
            <a:avLst/>
          </a:prstGeom>
          <a:noFill/>
        </p:spPr>
        <p:txBody>
          <a:bodyPr wrap="square" lIns="108000" tIns="36000" rIns="108000" bIns="108000" rtlCol="0">
            <a:normAutofit fontScale="47500" lnSpcReduction="20000"/>
          </a:bodyPr>
          <a:lstStyle/>
          <a:p>
            <a:pPr algn="l">
              <a:spcAft>
                <a:spcPts val="600"/>
              </a:spcAft>
              <a:buClr>
                <a:schemeClr val="tx2"/>
              </a:buClr>
            </a:pPr>
            <a:r>
              <a:rPr lang="en-CH" sz="2000">
                <a:ea typeface="Roboto Medium" panose="02000000000000000000" pitchFamily="2" charset="0"/>
              </a:rPr>
              <a:t>Bildquellen:</a:t>
            </a:r>
            <a:endParaRPr lang="en-CH" sz="2000" dirty="0" err="1"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63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756"/>
    </mc:Choice>
    <mc:Fallback xmlns="">
      <p:transition spd="slow" advTm="33756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15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678112" y="492125"/>
            <a:ext cx="11053763" cy="684213"/>
          </a:xfrm>
        </p:spPr>
        <p:txBody>
          <a:bodyPr/>
          <a:lstStyle/>
          <a:p>
            <a:r>
              <a:rPr lang="en-CH"/>
              <a:t>Contrained Least Square Filter</a:t>
            </a:r>
            <a:endParaRPr lang="de-CH" dirty="0"/>
          </a:p>
        </p:txBody>
      </p:sp>
      <p:sp>
        <p:nvSpPr>
          <p:cNvPr id="9" name="Textplatzhalter 6">
            <a:extLst>
              <a:ext uri="{FF2B5EF4-FFF2-40B4-BE49-F238E27FC236}">
                <a16:creationId xmlns:a16="http://schemas.microsoft.com/office/drawing/2014/main" id="{9DC72CB0-9869-4DF5-B204-8CDDFF7E9ED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78111" y="239713"/>
            <a:ext cx="11053764" cy="286673"/>
          </a:xfrm>
        </p:spPr>
        <p:txBody>
          <a:bodyPr>
            <a:normAutofit lnSpcReduction="10000"/>
          </a:bodyPr>
          <a:lstStyle/>
          <a:p>
            <a:r>
              <a:rPr lang="en-CH"/>
              <a:t>Alternative optimierungskriterien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307C85-8CB3-C0EB-6C34-66303257D097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endParaRPr lang="en-CH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E76C607-E7CB-902D-9339-57EF8C6645B3}"/>
              </a:ext>
            </a:extLst>
          </p:cNvPr>
          <p:cNvSpPr txBox="1"/>
          <p:nvPr/>
        </p:nvSpPr>
        <p:spPr>
          <a:xfrm>
            <a:off x="969603" y="6593119"/>
            <a:ext cx="6941728" cy="272663"/>
          </a:xfrm>
          <a:prstGeom prst="rect">
            <a:avLst/>
          </a:prstGeom>
          <a:noFill/>
        </p:spPr>
        <p:txBody>
          <a:bodyPr wrap="square" lIns="108000" tIns="36000" rIns="108000" bIns="108000" rtlCol="0">
            <a:normAutofit fontScale="47500" lnSpcReduction="20000"/>
          </a:bodyPr>
          <a:lstStyle/>
          <a:p>
            <a:pPr algn="l">
              <a:spcAft>
                <a:spcPts val="600"/>
              </a:spcAft>
              <a:buClr>
                <a:schemeClr val="tx2"/>
              </a:buClr>
            </a:pPr>
            <a:r>
              <a:rPr lang="en-CH" sz="2000">
                <a:ea typeface="Roboto Medium" panose="02000000000000000000" pitchFamily="2" charset="0"/>
              </a:rPr>
              <a:t>Bildquellen:</a:t>
            </a:r>
            <a:endParaRPr lang="en-CH" sz="2000" dirty="0" err="1"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66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756"/>
    </mc:Choice>
    <mc:Fallback xmlns="">
      <p:transition spd="slow" advTm="33756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16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Bildquellen</a:t>
            </a:r>
            <a:endParaRPr lang="de-CH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endParaRPr lang="de-CH" dirty="0"/>
          </a:p>
        </p:txBody>
      </p:sp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5646CB6C-CD93-00DA-79E9-ED83598A8BD8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06450" y="1449388"/>
            <a:ext cx="11053763" cy="4751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H" sz="1800"/>
              <a:t>[1] Gonzales, Woods: Rafael C. Woods &amp; Richard E. Woods, Digital Image Processing 4th ed. , 2018</a:t>
            </a:r>
          </a:p>
          <a:p>
            <a:pPr marL="0" indent="0">
              <a:buNone/>
            </a:pPr>
            <a:r>
              <a:rPr lang="en-CH" sz="1800"/>
              <a:t>[2] Wikipedia on point spread functions: </a:t>
            </a:r>
            <a:r>
              <a:rPr lang="de-CH" sz="1800"/>
              <a:t>https://en.wikipedia.org/wiki/Point_spread_function</a:t>
            </a:r>
            <a:endParaRPr lang="en-CH" sz="1800"/>
          </a:p>
        </p:txBody>
      </p:sp>
    </p:spTree>
    <p:extLst>
      <p:ext uri="{BB962C8B-B14F-4D97-AF65-F5344CB8AC3E}">
        <p14:creationId xmlns:p14="http://schemas.microsoft.com/office/powerpoint/2010/main" val="42336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536"/>
    </mc:Choice>
    <mc:Fallback xmlns="">
      <p:transition spd="slow" advTm="2953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2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Überblick</a:t>
            </a:r>
            <a:endParaRPr lang="de-CH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endParaRPr lang="de-CH" dirty="0"/>
          </a:p>
        </p:txBody>
      </p:sp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5646CB6C-CD93-00DA-79E9-ED83598A8BD8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06450" y="1449388"/>
            <a:ext cx="11053763" cy="4751387"/>
          </a:xfrm>
        </p:spPr>
        <p:txBody>
          <a:bodyPr/>
          <a:lstStyle/>
          <a:p>
            <a:r>
              <a:rPr lang="en-CH"/>
              <a:t>Degradation</a:t>
            </a:r>
          </a:p>
          <a:p>
            <a:r>
              <a:rPr lang="en-CH"/>
              <a:t>Inverse Filterung</a:t>
            </a:r>
          </a:p>
          <a:p>
            <a:r>
              <a:rPr lang="en-CH"/>
              <a:t>Least Squares Wiener-Filter</a:t>
            </a:r>
          </a:p>
          <a:p>
            <a:r>
              <a:rPr lang="en-CH"/>
              <a:t>Alternative optimierungskriterien</a:t>
            </a:r>
          </a:p>
        </p:txBody>
      </p:sp>
      <p:pic>
        <p:nvPicPr>
          <p:cNvPr id="12" name="Grafik 11" descr="Ein Bild, das Diagramm, Schrift, Reihe, weiß enthält.&#10;&#10;Automatisch generierte Beschreibung">
            <a:extLst>
              <a:ext uri="{FF2B5EF4-FFF2-40B4-BE49-F238E27FC236}">
                <a16:creationId xmlns:a16="http://schemas.microsoft.com/office/drawing/2014/main" id="{EFBE9798-0ABB-D823-AC4E-705E9EA60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410" y="1550537"/>
            <a:ext cx="6032810" cy="13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39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536"/>
    </mc:Choice>
    <mc:Fallback xmlns="">
      <p:transition spd="slow" advTm="2953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3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Überblick</a:t>
            </a:r>
            <a:endParaRPr lang="de-CH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endParaRPr lang="de-CH" dirty="0"/>
          </a:p>
        </p:txBody>
      </p:sp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5646CB6C-CD93-00DA-79E9-ED83598A8BD8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06450" y="1449388"/>
            <a:ext cx="11053763" cy="4751387"/>
          </a:xfrm>
        </p:spPr>
        <p:txBody>
          <a:bodyPr/>
          <a:lstStyle/>
          <a:p>
            <a:r>
              <a:rPr lang="en-CH" b="1"/>
              <a:t>Degradation</a:t>
            </a:r>
          </a:p>
          <a:p>
            <a:r>
              <a:rPr lang="en-CH"/>
              <a:t>Inverse Filterung</a:t>
            </a:r>
          </a:p>
          <a:p>
            <a:r>
              <a:rPr lang="en-CH"/>
              <a:t>Least Squares Wiener-Filter</a:t>
            </a:r>
          </a:p>
          <a:p>
            <a:r>
              <a:rPr lang="en-CH"/>
              <a:t>Alternative optimierungskriterien</a:t>
            </a:r>
          </a:p>
        </p:txBody>
      </p:sp>
      <p:pic>
        <p:nvPicPr>
          <p:cNvPr id="12" name="Grafik 11" descr="Ein Bild, das Diagramm, Schrift, Reihe, weiß enthält.&#10;&#10;Automatisch generierte Beschreibung">
            <a:extLst>
              <a:ext uri="{FF2B5EF4-FFF2-40B4-BE49-F238E27FC236}">
                <a16:creationId xmlns:a16="http://schemas.microsoft.com/office/drawing/2014/main" id="{EFBE9798-0ABB-D823-AC4E-705E9EA60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410" y="1550537"/>
            <a:ext cx="6032810" cy="1324275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B40E01C4-3692-D850-CA5A-CAED793CC831}"/>
              </a:ext>
            </a:extLst>
          </p:cNvPr>
          <p:cNvSpPr/>
          <p:nvPr/>
        </p:nvSpPr>
        <p:spPr>
          <a:xfrm>
            <a:off x="7516473" y="1094423"/>
            <a:ext cx="3634747" cy="1923097"/>
          </a:xfrm>
          <a:prstGeom prst="rect">
            <a:avLst/>
          </a:prstGeom>
          <a:solidFill>
            <a:srgbClr val="FFFFFF">
              <a:alpha val="74902"/>
            </a:srgbClr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CH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73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536"/>
    </mc:Choice>
    <mc:Fallback xmlns="">
      <p:transition spd="slow" advTm="2953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4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Überblick</a:t>
            </a:r>
            <a:endParaRPr lang="de-CH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endParaRPr lang="de-CH" dirty="0"/>
          </a:p>
        </p:txBody>
      </p:sp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5646CB6C-CD93-00DA-79E9-ED83598A8BD8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06450" y="1449388"/>
            <a:ext cx="11053763" cy="4751387"/>
          </a:xfrm>
        </p:spPr>
        <p:txBody>
          <a:bodyPr/>
          <a:lstStyle/>
          <a:p>
            <a:r>
              <a:rPr lang="en-CH"/>
              <a:t>Degradation</a:t>
            </a:r>
          </a:p>
          <a:p>
            <a:r>
              <a:rPr lang="en-CH" b="1"/>
              <a:t>Inverse Filterung</a:t>
            </a:r>
          </a:p>
          <a:p>
            <a:r>
              <a:rPr lang="en-CH"/>
              <a:t>Least Squares Wiener-Filter</a:t>
            </a:r>
          </a:p>
          <a:p>
            <a:r>
              <a:rPr lang="en-CH"/>
              <a:t>Alternative optimierungskriterien</a:t>
            </a:r>
          </a:p>
        </p:txBody>
      </p:sp>
      <p:pic>
        <p:nvPicPr>
          <p:cNvPr id="12" name="Grafik 11" descr="Ein Bild, das Diagramm, Schrift, Reihe, weiß enthält.&#10;&#10;Automatisch generierte Beschreibung">
            <a:extLst>
              <a:ext uri="{FF2B5EF4-FFF2-40B4-BE49-F238E27FC236}">
                <a16:creationId xmlns:a16="http://schemas.microsoft.com/office/drawing/2014/main" id="{EFBE9798-0ABB-D823-AC4E-705E9EA60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410" y="1550537"/>
            <a:ext cx="6032810" cy="1324275"/>
          </a:xfrm>
          <a:prstGeom prst="rect">
            <a:avLst/>
          </a:prstGeom>
        </p:spPr>
      </p:pic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E05F25B8-729A-E1F2-E5DE-8DE91922CD7A}"/>
              </a:ext>
            </a:extLst>
          </p:cNvPr>
          <p:cNvSpPr/>
          <p:nvPr/>
        </p:nvSpPr>
        <p:spPr>
          <a:xfrm>
            <a:off x="7239000" y="2108200"/>
            <a:ext cx="1983015" cy="1206500"/>
          </a:xfrm>
          <a:custGeom>
            <a:avLst/>
            <a:gdLst>
              <a:gd name="connsiteX0" fmla="*/ 482600 w 1983015"/>
              <a:gd name="connsiteY0" fmla="*/ 31750 h 1206500"/>
              <a:gd name="connsiteX1" fmla="*/ 482600 w 1983015"/>
              <a:gd name="connsiteY1" fmla="*/ 31750 h 1206500"/>
              <a:gd name="connsiteX2" fmla="*/ 539750 w 1983015"/>
              <a:gd name="connsiteY2" fmla="*/ 19050 h 1206500"/>
              <a:gd name="connsiteX3" fmla="*/ 590550 w 1983015"/>
              <a:gd name="connsiteY3" fmla="*/ 0 h 1206500"/>
              <a:gd name="connsiteX4" fmla="*/ 654050 w 1983015"/>
              <a:gd name="connsiteY4" fmla="*/ 12700 h 1206500"/>
              <a:gd name="connsiteX5" fmla="*/ 666750 w 1983015"/>
              <a:gd name="connsiteY5" fmla="*/ 31750 h 1206500"/>
              <a:gd name="connsiteX6" fmla="*/ 704850 w 1983015"/>
              <a:gd name="connsiteY6" fmla="*/ 57150 h 1206500"/>
              <a:gd name="connsiteX7" fmla="*/ 762000 w 1983015"/>
              <a:gd name="connsiteY7" fmla="*/ 82550 h 1206500"/>
              <a:gd name="connsiteX8" fmla="*/ 958850 w 1983015"/>
              <a:gd name="connsiteY8" fmla="*/ 88900 h 1206500"/>
              <a:gd name="connsiteX9" fmla="*/ 1022350 w 1983015"/>
              <a:gd name="connsiteY9" fmla="*/ 95250 h 1206500"/>
              <a:gd name="connsiteX10" fmla="*/ 1174750 w 1983015"/>
              <a:gd name="connsiteY10" fmla="*/ 107950 h 1206500"/>
              <a:gd name="connsiteX11" fmla="*/ 1238250 w 1983015"/>
              <a:gd name="connsiteY11" fmla="*/ 127000 h 1206500"/>
              <a:gd name="connsiteX12" fmla="*/ 1352550 w 1983015"/>
              <a:gd name="connsiteY12" fmla="*/ 165100 h 1206500"/>
              <a:gd name="connsiteX13" fmla="*/ 1765300 w 1983015"/>
              <a:gd name="connsiteY13" fmla="*/ 355600 h 1206500"/>
              <a:gd name="connsiteX14" fmla="*/ 1885950 w 1983015"/>
              <a:gd name="connsiteY14" fmla="*/ 463550 h 1206500"/>
              <a:gd name="connsiteX15" fmla="*/ 1968500 w 1983015"/>
              <a:gd name="connsiteY15" fmla="*/ 889000 h 1206500"/>
              <a:gd name="connsiteX16" fmla="*/ 1790700 w 1983015"/>
              <a:gd name="connsiteY16" fmla="*/ 1060450 h 1206500"/>
              <a:gd name="connsiteX17" fmla="*/ 908050 w 1983015"/>
              <a:gd name="connsiteY17" fmla="*/ 1206500 h 1206500"/>
              <a:gd name="connsiteX18" fmla="*/ 95250 w 1983015"/>
              <a:gd name="connsiteY18" fmla="*/ 946150 h 1206500"/>
              <a:gd name="connsiteX19" fmla="*/ 0 w 1983015"/>
              <a:gd name="connsiteY19" fmla="*/ 704850 h 1206500"/>
              <a:gd name="connsiteX20" fmla="*/ 57150 w 1983015"/>
              <a:gd name="connsiteY20" fmla="*/ 368300 h 1206500"/>
              <a:gd name="connsiteX21" fmla="*/ 82550 w 1983015"/>
              <a:gd name="connsiteY21" fmla="*/ 311150 h 1206500"/>
              <a:gd name="connsiteX22" fmla="*/ 133350 w 1983015"/>
              <a:gd name="connsiteY22" fmla="*/ 215900 h 1206500"/>
              <a:gd name="connsiteX23" fmla="*/ 152400 w 1983015"/>
              <a:gd name="connsiteY23" fmla="*/ 177800 h 1206500"/>
              <a:gd name="connsiteX24" fmla="*/ 482600 w 1983015"/>
              <a:gd name="connsiteY24" fmla="*/ 31750 h 120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983015" h="1206500">
                <a:moveTo>
                  <a:pt x="482600" y="31750"/>
                </a:moveTo>
                <a:lnTo>
                  <a:pt x="482600" y="31750"/>
                </a:lnTo>
                <a:cubicBezTo>
                  <a:pt x="501650" y="27517"/>
                  <a:pt x="520818" y="23783"/>
                  <a:pt x="539750" y="19050"/>
                </a:cubicBezTo>
                <a:cubicBezTo>
                  <a:pt x="553023" y="15732"/>
                  <a:pt x="580839" y="3885"/>
                  <a:pt x="590550" y="0"/>
                </a:cubicBezTo>
                <a:cubicBezTo>
                  <a:pt x="611717" y="4233"/>
                  <a:pt x="634125" y="4398"/>
                  <a:pt x="654050" y="12700"/>
                </a:cubicBezTo>
                <a:cubicBezTo>
                  <a:pt x="661095" y="15635"/>
                  <a:pt x="661007" y="26724"/>
                  <a:pt x="666750" y="31750"/>
                </a:cubicBezTo>
                <a:cubicBezTo>
                  <a:pt x="678237" y="41801"/>
                  <a:pt x="692150" y="48683"/>
                  <a:pt x="704850" y="57150"/>
                </a:cubicBezTo>
                <a:cubicBezTo>
                  <a:pt x="722772" y="69098"/>
                  <a:pt x="738177" y="81782"/>
                  <a:pt x="762000" y="82550"/>
                </a:cubicBezTo>
                <a:lnTo>
                  <a:pt x="958850" y="88900"/>
                </a:lnTo>
                <a:lnTo>
                  <a:pt x="1022350" y="95250"/>
                </a:lnTo>
                <a:cubicBezTo>
                  <a:pt x="1073129" y="99730"/>
                  <a:pt x="1124316" y="100533"/>
                  <a:pt x="1174750" y="107950"/>
                </a:cubicBezTo>
                <a:cubicBezTo>
                  <a:pt x="1196614" y="111165"/>
                  <a:pt x="1217211" y="120238"/>
                  <a:pt x="1238250" y="127000"/>
                </a:cubicBezTo>
                <a:cubicBezTo>
                  <a:pt x="1276484" y="139290"/>
                  <a:pt x="1315050" y="150725"/>
                  <a:pt x="1352550" y="165100"/>
                </a:cubicBezTo>
                <a:cubicBezTo>
                  <a:pt x="1473145" y="211328"/>
                  <a:pt x="1651175" y="274082"/>
                  <a:pt x="1765300" y="355600"/>
                </a:cubicBezTo>
                <a:cubicBezTo>
                  <a:pt x="1809213" y="386966"/>
                  <a:pt x="1845733" y="427567"/>
                  <a:pt x="1885950" y="463550"/>
                </a:cubicBezTo>
                <a:cubicBezTo>
                  <a:pt x="1931944" y="583135"/>
                  <a:pt x="2017079" y="756866"/>
                  <a:pt x="1968500" y="889000"/>
                </a:cubicBezTo>
                <a:cubicBezTo>
                  <a:pt x="1940090" y="966276"/>
                  <a:pt x="1863300" y="1021618"/>
                  <a:pt x="1790700" y="1060450"/>
                </a:cubicBezTo>
                <a:cubicBezTo>
                  <a:pt x="1486179" y="1223334"/>
                  <a:pt x="1249920" y="1189618"/>
                  <a:pt x="908050" y="1206500"/>
                </a:cubicBezTo>
                <a:cubicBezTo>
                  <a:pt x="687932" y="1152150"/>
                  <a:pt x="308125" y="1090601"/>
                  <a:pt x="95250" y="946150"/>
                </a:cubicBezTo>
                <a:cubicBezTo>
                  <a:pt x="50265" y="915624"/>
                  <a:pt x="10914" y="743050"/>
                  <a:pt x="0" y="704850"/>
                </a:cubicBezTo>
                <a:cubicBezTo>
                  <a:pt x="10673" y="614126"/>
                  <a:pt x="29559" y="430379"/>
                  <a:pt x="57150" y="368300"/>
                </a:cubicBezTo>
                <a:cubicBezTo>
                  <a:pt x="65617" y="349250"/>
                  <a:pt x="73227" y="329796"/>
                  <a:pt x="82550" y="311150"/>
                </a:cubicBezTo>
                <a:cubicBezTo>
                  <a:pt x="98642" y="278966"/>
                  <a:pt x="116653" y="247775"/>
                  <a:pt x="133350" y="215900"/>
                </a:cubicBezTo>
                <a:cubicBezTo>
                  <a:pt x="139938" y="203322"/>
                  <a:pt x="146050" y="190500"/>
                  <a:pt x="152400" y="177800"/>
                </a:cubicBezTo>
                <a:lnTo>
                  <a:pt x="482600" y="31750"/>
                </a:lnTo>
                <a:close/>
              </a:path>
            </a:pathLst>
          </a:custGeom>
          <a:solidFill>
            <a:srgbClr val="FFFFFF">
              <a:alpha val="74902"/>
            </a:srgbClr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CH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63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536"/>
    </mc:Choice>
    <mc:Fallback xmlns="">
      <p:transition spd="slow" advTm="2953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5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Überblick</a:t>
            </a:r>
            <a:endParaRPr lang="de-CH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endParaRPr lang="de-CH" dirty="0"/>
          </a:p>
        </p:txBody>
      </p:sp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5646CB6C-CD93-00DA-79E9-ED83598A8BD8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06450" y="1449388"/>
            <a:ext cx="11053763" cy="4751387"/>
          </a:xfrm>
        </p:spPr>
        <p:txBody>
          <a:bodyPr/>
          <a:lstStyle/>
          <a:p>
            <a:r>
              <a:rPr lang="en-CH"/>
              <a:t>Degradation</a:t>
            </a:r>
          </a:p>
          <a:p>
            <a:r>
              <a:rPr lang="en-CH"/>
              <a:t>Inverse Filterung</a:t>
            </a:r>
          </a:p>
          <a:p>
            <a:r>
              <a:rPr lang="en-CH" b="1"/>
              <a:t>Least Squares Wiener-Filter</a:t>
            </a:r>
          </a:p>
          <a:p>
            <a:r>
              <a:rPr lang="en-CH"/>
              <a:t>Alternative optimierungskriterien</a:t>
            </a:r>
          </a:p>
        </p:txBody>
      </p:sp>
      <p:pic>
        <p:nvPicPr>
          <p:cNvPr id="12" name="Grafik 11" descr="Ein Bild, das Diagramm, Schrift, Reihe, weiß enthält.&#10;&#10;Automatisch generierte Beschreibung">
            <a:extLst>
              <a:ext uri="{FF2B5EF4-FFF2-40B4-BE49-F238E27FC236}">
                <a16:creationId xmlns:a16="http://schemas.microsoft.com/office/drawing/2014/main" id="{EFBE9798-0ABB-D823-AC4E-705E9EA60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410" y="1550537"/>
            <a:ext cx="6032810" cy="13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49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536"/>
    </mc:Choice>
    <mc:Fallback xmlns="">
      <p:transition spd="slow" advTm="2953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6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Überblick</a:t>
            </a:r>
            <a:endParaRPr lang="de-CH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endParaRPr lang="de-CH" dirty="0"/>
          </a:p>
        </p:txBody>
      </p:sp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5646CB6C-CD93-00DA-79E9-ED83598A8BD8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06450" y="1449388"/>
            <a:ext cx="11053763" cy="4751387"/>
          </a:xfrm>
        </p:spPr>
        <p:txBody>
          <a:bodyPr/>
          <a:lstStyle/>
          <a:p>
            <a:r>
              <a:rPr lang="en-CH"/>
              <a:t>Degradation</a:t>
            </a:r>
          </a:p>
          <a:p>
            <a:r>
              <a:rPr lang="en-CH"/>
              <a:t>Inverse Filterung</a:t>
            </a:r>
          </a:p>
          <a:p>
            <a:r>
              <a:rPr lang="en-CH"/>
              <a:t>Least Squares Wiener-Filter</a:t>
            </a:r>
          </a:p>
          <a:p>
            <a:r>
              <a:rPr lang="en-CH" b="1"/>
              <a:t>Alternative optimierungskriterien</a:t>
            </a:r>
          </a:p>
        </p:txBody>
      </p:sp>
      <p:pic>
        <p:nvPicPr>
          <p:cNvPr id="12" name="Grafik 11" descr="Ein Bild, das Diagramm, Schrift, Reihe, weiß enthält.&#10;&#10;Automatisch generierte Beschreibung">
            <a:extLst>
              <a:ext uri="{FF2B5EF4-FFF2-40B4-BE49-F238E27FC236}">
                <a16:creationId xmlns:a16="http://schemas.microsoft.com/office/drawing/2014/main" id="{EFBE9798-0ABB-D823-AC4E-705E9EA60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410" y="1550537"/>
            <a:ext cx="6032810" cy="13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97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536"/>
    </mc:Choice>
    <mc:Fallback xmlns="">
      <p:transition spd="slow" advTm="2953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7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678112" y="492125"/>
            <a:ext cx="11053763" cy="684213"/>
          </a:xfrm>
        </p:spPr>
        <p:txBody>
          <a:bodyPr/>
          <a:lstStyle/>
          <a:p>
            <a:r>
              <a:rPr lang="en-CH"/>
              <a:t>Simulation Effekt unscharfe Linse</a:t>
            </a:r>
            <a:endParaRPr lang="de-CH" dirty="0"/>
          </a:p>
        </p:txBody>
      </p:sp>
      <p:sp>
        <p:nvSpPr>
          <p:cNvPr id="9" name="Textplatzhalter 6">
            <a:extLst>
              <a:ext uri="{FF2B5EF4-FFF2-40B4-BE49-F238E27FC236}">
                <a16:creationId xmlns:a16="http://schemas.microsoft.com/office/drawing/2014/main" id="{9DC72CB0-9869-4DF5-B204-8CDDFF7E9ED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78111" y="239713"/>
            <a:ext cx="11053764" cy="286673"/>
          </a:xfrm>
        </p:spPr>
        <p:txBody>
          <a:bodyPr>
            <a:normAutofit lnSpcReduction="10000"/>
          </a:bodyPr>
          <a:lstStyle/>
          <a:p>
            <a:r>
              <a:rPr lang="en-CH"/>
              <a:t>Degradation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307C85-8CB3-C0EB-6C34-66303257D097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CH" b="1"/>
              <a:t>Realer Effekt:    </a:t>
            </a:r>
            <a:r>
              <a:rPr lang="en-CH"/>
              <a:t>Pixelintensitäten auf Nachbarumfeld verteilt</a:t>
            </a:r>
          </a:p>
          <a:p>
            <a:r>
              <a:rPr lang="en-CH" b="1"/>
              <a:t>Approximation: </a:t>
            </a:r>
            <a:r>
              <a:rPr lang="en-CH"/>
              <a:t>Faltung mit point spread function (psf)</a:t>
            </a:r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endParaRPr lang="en-CH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C78233A-DDA4-9493-3F42-62DA7EDEC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5687" y="206080"/>
            <a:ext cx="3404526" cy="665192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161FD31-3D99-C127-1D3A-5C8FF52E2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443" y="2700854"/>
            <a:ext cx="4542511" cy="304498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2E76C607-E7CB-902D-9339-57EF8C6645B3}"/>
              </a:ext>
            </a:extLst>
          </p:cNvPr>
          <p:cNvSpPr txBox="1"/>
          <p:nvPr/>
        </p:nvSpPr>
        <p:spPr>
          <a:xfrm>
            <a:off x="969603" y="6593119"/>
            <a:ext cx="6941728" cy="272663"/>
          </a:xfrm>
          <a:prstGeom prst="rect">
            <a:avLst/>
          </a:prstGeom>
          <a:noFill/>
        </p:spPr>
        <p:txBody>
          <a:bodyPr wrap="square" lIns="108000" tIns="36000" rIns="108000" bIns="108000" rtlCol="0">
            <a:normAutofit fontScale="47500" lnSpcReduction="20000"/>
          </a:bodyPr>
          <a:lstStyle/>
          <a:p>
            <a:pPr algn="l">
              <a:spcAft>
                <a:spcPts val="600"/>
              </a:spcAft>
              <a:buClr>
                <a:schemeClr val="tx2"/>
              </a:buClr>
            </a:pPr>
            <a:r>
              <a:rPr lang="en-CH" sz="2000">
                <a:ea typeface="Roboto Medium" panose="02000000000000000000" pitchFamily="2" charset="0"/>
              </a:rPr>
              <a:t>Bildquellen: Links Gonzales, Woods [1], Mitte Wikipedia [2], Rechts eigene Darstellung </a:t>
            </a:r>
            <a:endParaRPr lang="en-CH" sz="2000" dirty="0" err="1">
              <a:ea typeface="Roboto Medium" panose="02000000000000000000" pitchFamily="2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C5649CF-4173-E1CC-2DF4-0E4A84E60CC9}"/>
              </a:ext>
            </a:extLst>
          </p:cNvPr>
          <p:cNvSpPr txBox="1"/>
          <p:nvPr/>
        </p:nvSpPr>
        <p:spPr>
          <a:xfrm>
            <a:off x="678111" y="5551385"/>
            <a:ext cx="3241443" cy="384717"/>
          </a:xfrm>
          <a:prstGeom prst="rect">
            <a:avLst/>
          </a:prstGeom>
          <a:noFill/>
        </p:spPr>
        <p:txBody>
          <a:bodyPr wrap="square" lIns="108000" tIns="36000" rIns="108000" bIns="108000" rtlCol="0">
            <a:noAutofit/>
          </a:bodyPr>
          <a:lstStyle/>
          <a:p>
            <a:pPr algn="ctr">
              <a:spcAft>
                <a:spcPts val="600"/>
              </a:spcAft>
              <a:buClr>
                <a:schemeClr val="tx2"/>
              </a:buClr>
            </a:pPr>
            <a:r>
              <a:rPr lang="en-CH" sz="1800">
                <a:ea typeface="Roboto Medium" panose="02000000000000000000" pitchFamily="2" charset="0"/>
              </a:rPr>
              <a:t>2D-Gauss Funktion</a:t>
            </a:r>
            <a:endParaRPr lang="en-CH" sz="1800" dirty="0" err="1">
              <a:ea typeface="Roboto Medium" panose="02000000000000000000" pitchFamily="2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1592359-238F-9A4C-AD1B-AC3E011B7CC3}"/>
              </a:ext>
            </a:extLst>
          </p:cNvPr>
          <p:cNvSpPr/>
          <p:nvPr/>
        </p:nvSpPr>
        <p:spPr>
          <a:xfrm>
            <a:off x="8830955" y="3516090"/>
            <a:ext cx="2653990" cy="22302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H" sz="15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blurred image</a:t>
            </a:r>
            <a:endParaRPr lang="en-CH" sz="1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" name="Picture 2" descr="undefined">
            <a:extLst>
              <a:ext uri="{FF2B5EF4-FFF2-40B4-BE49-F238E27FC236}">
                <a16:creationId xmlns:a16="http://schemas.microsoft.com/office/drawing/2014/main" id="{2BC1EF64-DD7C-3A9D-17F2-D50730750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354" y="3163294"/>
            <a:ext cx="3807333" cy="2405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4C2ABF12-0999-0552-B7DD-994A70CFA1CD}"/>
              </a:ext>
            </a:extLst>
          </p:cNvPr>
          <p:cNvSpPr txBox="1"/>
          <p:nvPr/>
        </p:nvSpPr>
        <p:spPr>
          <a:xfrm>
            <a:off x="5037354" y="5553475"/>
            <a:ext cx="3241443" cy="384717"/>
          </a:xfrm>
          <a:prstGeom prst="rect">
            <a:avLst/>
          </a:prstGeom>
          <a:noFill/>
        </p:spPr>
        <p:txBody>
          <a:bodyPr wrap="square" lIns="108000" tIns="36000" rIns="108000" bIns="108000" rtlCol="0">
            <a:normAutofit fontScale="92500" lnSpcReduction="20000"/>
          </a:bodyPr>
          <a:lstStyle/>
          <a:p>
            <a:pPr algn="ctr">
              <a:spcAft>
                <a:spcPts val="600"/>
              </a:spcAft>
              <a:buClr>
                <a:schemeClr val="tx2"/>
              </a:buClr>
            </a:pPr>
            <a:r>
              <a:rPr lang="en-CH" sz="1900">
                <a:ea typeface="Roboto Medium" panose="02000000000000000000" pitchFamily="2" charset="0"/>
              </a:rPr>
              <a:t>Airy</a:t>
            </a:r>
            <a:r>
              <a:rPr lang="en-CH" sz="2000">
                <a:ea typeface="Roboto Medium" panose="02000000000000000000" pitchFamily="2" charset="0"/>
              </a:rPr>
              <a:t> disk</a:t>
            </a:r>
            <a:endParaRPr lang="en-CH" sz="2000" dirty="0" err="1"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396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756"/>
    </mc:Choice>
    <mc:Fallback xmlns="">
      <p:transition spd="slow" advTm="3375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8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678112" y="492125"/>
            <a:ext cx="11053763" cy="684213"/>
          </a:xfrm>
        </p:spPr>
        <p:txBody>
          <a:bodyPr/>
          <a:lstStyle/>
          <a:p>
            <a:r>
              <a:rPr lang="en-CH"/>
              <a:t>Separierierte Faltung</a:t>
            </a:r>
            <a:endParaRPr lang="de-CH" dirty="0"/>
          </a:p>
        </p:txBody>
      </p:sp>
      <p:sp>
        <p:nvSpPr>
          <p:cNvPr id="9" name="Textplatzhalter 6">
            <a:extLst>
              <a:ext uri="{FF2B5EF4-FFF2-40B4-BE49-F238E27FC236}">
                <a16:creationId xmlns:a16="http://schemas.microsoft.com/office/drawing/2014/main" id="{9DC72CB0-9869-4DF5-B204-8CDDFF7E9ED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78111" y="239713"/>
            <a:ext cx="11053764" cy="286673"/>
          </a:xfrm>
        </p:spPr>
        <p:txBody>
          <a:bodyPr>
            <a:normAutofit lnSpcReduction="10000"/>
          </a:bodyPr>
          <a:lstStyle/>
          <a:p>
            <a:r>
              <a:rPr lang="en-CH"/>
              <a:t>Degradation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307C85-8CB3-C0EB-6C34-66303257D097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endParaRPr lang="en-CH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E76C607-E7CB-902D-9339-57EF8C6645B3}"/>
              </a:ext>
            </a:extLst>
          </p:cNvPr>
          <p:cNvSpPr txBox="1"/>
          <p:nvPr/>
        </p:nvSpPr>
        <p:spPr>
          <a:xfrm>
            <a:off x="969603" y="6593119"/>
            <a:ext cx="6941728" cy="272663"/>
          </a:xfrm>
          <a:prstGeom prst="rect">
            <a:avLst/>
          </a:prstGeom>
          <a:noFill/>
        </p:spPr>
        <p:txBody>
          <a:bodyPr wrap="square" lIns="108000" tIns="36000" rIns="108000" bIns="108000" rtlCol="0">
            <a:normAutofit fontScale="47500" lnSpcReduction="20000"/>
          </a:bodyPr>
          <a:lstStyle/>
          <a:p>
            <a:pPr algn="l">
              <a:spcAft>
                <a:spcPts val="600"/>
              </a:spcAft>
              <a:buClr>
                <a:schemeClr val="tx2"/>
              </a:buClr>
            </a:pPr>
            <a:r>
              <a:rPr lang="en-CH" sz="2000">
                <a:ea typeface="Roboto Medium" panose="02000000000000000000" pitchFamily="2" charset="0"/>
              </a:rPr>
              <a:t>Bildquellen: Links Gonzales, Woods [1], Mitte Wikipedia [2], Rechts eigene Darstellung </a:t>
            </a:r>
            <a:endParaRPr lang="en-CH" sz="2000" dirty="0" err="1">
              <a:ea typeface="Roboto Medium" panose="02000000000000000000" pitchFamily="2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843D549-9E2A-3CD1-7610-0E526A1F2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13" y="1682129"/>
            <a:ext cx="3905795" cy="384863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1613B27-D4EB-BFBB-C98F-6EE86D28D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3094" y="1720234"/>
            <a:ext cx="3867690" cy="3810532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EDDEC182-EFFF-6B46-FC77-2F82809DFD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0344" y="1715470"/>
            <a:ext cx="3867690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04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756"/>
    </mc:Choice>
    <mc:Fallback xmlns="">
      <p:transition spd="slow" advTm="3375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Inhaltsplatzhalter 2">
                <a:extLst>
                  <a:ext uri="{FF2B5EF4-FFF2-40B4-BE49-F238E27FC236}">
                    <a16:creationId xmlns:a16="http://schemas.microsoft.com/office/drawing/2014/main" id="{D4C90C89-87A8-E16B-D36C-42339327808E}"/>
                  </a:ext>
                </a:extLst>
              </p:cNvPr>
              <p:cNvSpPr>
                <a:spLocks noGrp="1"/>
              </p:cNvSpPr>
              <p:nvPr>
                <p:ph sz="quarter" idx="21"/>
              </p:nvPr>
            </p:nvSpPr>
            <p:spPr>
              <a:xfrm>
                <a:off x="806450" y="1449388"/>
                <a:ext cx="11053763" cy="4751387"/>
              </a:xfrm>
            </p:spPr>
            <p:txBody>
              <a:bodyPr/>
              <a:lstStyle/>
              <a:p>
                <a:r>
                  <a:rPr lang="en-CH"/>
                  <a:t>Zwei auf einander folgende 1D Faltungen benötigen weniger Operationen als eine 2D Faltung:</a:t>
                </a:r>
              </a:p>
              <a:p>
                <a:pPr lvl="1"/>
                <a:r>
                  <a:rPr lang="en-CH"/>
                  <a:t>2D Faltung: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H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H" i="1" smtClean="0">
                            <a:latin typeface="Cambria Math" panose="02040503050406030204" pitchFamily="18" charset="0"/>
                          </a:rPr>
                          <m:t>𝑀𝑁</m:t>
                        </m:r>
                      </m:e>
                    </m:d>
                    <m:r>
                      <a:rPr lang="en-CH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CH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H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CH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CH"/>
              </a:p>
              <a:p>
                <a:pPr lvl="1"/>
                <a:r>
                  <a:rPr lang="en-CH"/>
                  <a:t>1D Faltungen: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H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H" i="1" smtClean="0">
                            <a:latin typeface="Cambria Math" panose="02040503050406030204" pitchFamily="18" charset="0"/>
                          </a:rPr>
                          <m:t>𝑀𝑁</m:t>
                        </m:r>
                      </m:e>
                    </m:d>
                    <m:r>
                      <a:rPr lang="en-CH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CH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CH" i="1" smtClean="0">
                        <a:latin typeface="Cambria Math" panose="02040503050406030204" pitchFamily="18" charset="0"/>
                      </a:rPr>
                      <m:t> + </m:t>
                    </m:r>
                    <m:d>
                      <m:dPr>
                        <m:ctrlPr>
                          <a:rPr lang="en-CH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H" i="1" smtClean="0">
                            <a:latin typeface="Cambria Math" panose="02040503050406030204" pitchFamily="18" charset="0"/>
                          </a:rPr>
                          <m:t>𝑀𝑁</m:t>
                        </m:r>
                      </m:e>
                    </m:d>
                    <m:r>
                      <a:rPr lang="en-CH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CH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CH" i="1" smtClean="0">
                        <a:latin typeface="Cambria Math" panose="02040503050406030204" pitchFamily="18" charset="0"/>
                      </a:rPr>
                      <m:t> = 2⋅</m:t>
                    </m:r>
                    <m:d>
                      <m:dPr>
                        <m:ctrlPr>
                          <a:rPr lang="en-CH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H" i="1" smtClean="0">
                            <a:latin typeface="Cambria Math" panose="02040503050406030204" pitchFamily="18" charset="0"/>
                          </a:rPr>
                          <m:t>𝑀𝑁</m:t>
                        </m:r>
                      </m:e>
                    </m:d>
                    <m:r>
                      <a:rPr lang="en-CH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CH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CH"/>
              </a:p>
              <a:p>
                <a:pPr lvl="1"/>
                <a:endParaRPr lang="en-CH"/>
              </a:p>
              <a:p>
                <a:r>
                  <a:rPr lang="en-CH"/>
                  <a:t>Für M=N=10, K=5</a:t>
                </a:r>
              </a:p>
              <a:p>
                <a:pPr lvl="1"/>
                <a:r>
                  <a:rPr lang="en-CH"/>
                  <a:t>2D Faltung: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H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H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CH" b="0" i="1" smtClean="0">
                        <a:latin typeface="Cambria Math" panose="02040503050406030204" pitchFamily="18" charset="0"/>
                      </a:rPr>
                      <m:t>500</m:t>
                    </m:r>
                  </m:oMath>
                </a14:m>
                <a:endParaRPr lang="en-CH"/>
              </a:p>
              <a:p>
                <a:pPr lvl="1"/>
                <a:r>
                  <a:rPr lang="en-CH"/>
                  <a:t>1D Faltungen: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H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H" b="0" i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CH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H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CH" i="1" smtClean="0">
                        <a:latin typeface="Cambria Math" panose="02040503050406030204" pitchFamily="18" charset="0"/>
                      </a:rPr>
                      <m:t> +</m:t>
                    </m:r>
                    <m:sSup>
                      <m:sSup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H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CH" i="1" smtClean="0">
                        <a:latin typeface="Cambria Math" panose="02040503050406030204" pitchFamily="18" charset="0"/>
                      </a:rPr>
                      <m:t> = 2⋅</m:t>
                    </m:r>
                    <m:sSup>
                      <m:sSup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H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5=1′000</m:t>
                    </m:r>
                  </m:oMath>
                </a14:m>
                <a:endParaRPr lang="en-CH"/>
              </a:p>
              <a:p>
                <a:pPr lvl="1"/>
                <a:endParaRPr lang="en-CH"/>
              </a:p>
              <a:p>
                <a:pPr marL="0" indent="0">
                  <a:buNone/>
                </a:pPr>
                <a:endParaRPr lang="en-CH"/>
              </a:p>
              <a:p>
                <a:endParaRPr lang="en-CH"/>
              </a:p>
              <a:p>
                <a:endParaRPr lang="en-CH"/>
              </a:p>
              <a:p>
                <a:pPr marL="0" indent="0">
                  <a:buNone/>
                </a:pPr>
                <a:endParaRPr lang="en-CH"/>
              </a:p>
              <a:p>
                <a:endParaRPr lang="en-CH"/>
              </a:p>
              <a:p>
                <a:endParaRPr lang="en-CH"/>
              </a:p>
              <a:p>
                <a:endParaRPr lang="en-CH"/>
              </a:p>
              <a:p>
                <a:endParaRPr lang="en-CH"/>
              </a:p>
              <a:p>
                <a:pPr marL="0" indent="0">
                  <a:buNone/>
                </a:pPr>
                <a:endParaRPr lang="en-CH" dirty="0"/>
              </a:p>
              <a:p>
                <a:pPr marL="0" indent="0">
                  <a:buNone/>
                </a:pPr>
                <a:endParaRPr lang="en-CH" dirty="0"/>
              </a:p>
            </p:txBody>
          </p:sp>
        </mc:Choice>
        <mc:Fallback>
          <p:sp>
            <p:nvSpPr>
              <p:cNvPr id="7" name="Inhaltsplatzhalter 2">
                <a:extLst>
                  <a:ext uri="{FF2B5EF4-FFF2-40B4-BE49-F238E27FC236}">
                    <a16:creationId xmlns:a16="http://schemas.microsoft.com/office/drawing/2014/main" id="{D4C90C89-87A8-E16B-D36C-4233932780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1"/>
              </p:nvPr>
            </p:nvSpPr>
            <p:spPr>
              <a:xfrm>
                <a:off x="806450" y="1449388"/>
                <a:ext cx="11053763" cy="4751387"/>
              </a:xfrm>
              <a:blipFill>
                <a:blip r:embed="rId3"/>
                <a:stretch>
                  <a:fillRect l="-1323" t="-154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AC321B-7500-4259-A00F-915439A35E15}" type="slidenum">
              <a:rPr lang="de-CH" smtClean="0"/>
              <a:pPr/>
              <a:t>9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678112" y="492125"/>
            <a:ext cx="11053763" cy="684213"/>
          </a:xfrm>
        </p:spPr>
        <p:txBody>
          <a:bodyPr/>
          <a:lstStyle/>
          <a:p>
            <a:r>
              <a:rPr lang="en-CH"/>
              <a:t>Separierierte Faltung</a:t>
            </a:r>
            <a:endParaRPr lang="de-CH" dirty="0"/>
          </a:p>
        </p:txBody>
      </p:sp>
      <p:sp>
        <p:nvSpPr>
          <p:cNvPr id="9" name="Textplatzhalter 6">
            <a:extLst>
              <a:ext uri="{FF2B5EF4-FFF2-40B4-BE49-F238E27FC236}">
                <a16:creationId xmlns:a16="http://schemas.microsoft.com/office/drawing/2014/main" id="{9DC72CB0-9869-4DF5-B204-8CDDFF7E9ED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78111" y="239713"/>
            <a:ext cx="11053764" cy="286673"/>
          </a:xfrm>
        </p:spPr>
        <p:txBody>
          <a:bodyPr>
            <a:normAutofit lnSpcReduction="10000"/>
          </a:bodyPr>
          <a:lstStyle/>
          <a:p>
            <a:r>
              <a:rPr lang="en-CH"/>
              <a:t>Degradation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4292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756"/>
    </mc:Choice>
    <mc:Fallback xmlns="">
      <p:transition spd="slow" advTm="33756"/>
    </mc:Fallback>
  </mc:AlternateContent>
</p:sld>
</file>

<file path=ppt/theme/theme1.xml><?xml version="1.0" encoding="utf-8"?>
<a:theme xmlns:a="http://schemas.openxmlformats.org/drawingml/2006/main" name="OST-Vorlage">
  <a:themeElements>
    <a:clrScheme name="Benutzerdefiniert 19">
      <a:dk1>
        <a:srgbClr val="191919"/>
      </a:dk1>
      <a:lt1>
        <a:srgbClr val="FFFFFF"/>
      </a:lt1>
      <a:dk2>
        <a:srgbClr val="8C195F"/>
      </a:dk2>
      <a:lt2>
        <a:srgbClr val="C6C6C6"/>
      </a:lt2>
      <a:accent1>
        <a:srgbClr val="6B3881"/>
      </a:accent1>
      <a:accent2>
        <a:srgbClr val="D0A9D0"/>
      </a:accent2>
      <a:accent3>
        <a:srgbClr val="007E6B"/>
      </a:accent3>
      <a:accent4>
        <a:srgbClr val="A7D5C2"/>
      </a:accent4>
      <a:accent5>
        <a:srgbClr val="C32E15"/>
      </a:accent5>
      <a:accent6>
        <a:srgbClr val="F39A8B"/>
      </a:accent6>
      <a:hlink>
        <a:srgbClr val="D72864"/>
      </a:hlink>
      <a:folHlink>
        <a:srgbClr val="8C195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/>
        <a:effectLst/>
      </a:spPr>
      <a:bodyPr rtlCol="0" anchor="t"/>
      <a:lstStyle>
        <a:defPPr algn="l">
          <a:defRPr sz="1400" dirty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08000" tIns="36000" rIns="108000" bIns="108000" rtlCol="0">
        <a:normAutofit/>
      </a:bodyPr>
      <a:lstStyle>
        <a:defPPr marL="252000" indent="-252000" algn="l">
          <a:spcAft>
            <a:spcPts val="600"/>
          </a:spcAft>
          <a:buClr>
            <a:schemeClr val="tx2"/>
          </a:buClr>
          <a:buFont typeface="Arial" panose="020B0604020202020204" pitchFamily="34" charset="0"/>
          <a:buChar char="•"/>
          <a:defRPr sz="2000" dirty="0" err="1" smtClean="0">
            <a:ea typeface="Roboto Medium" panose="02000000000000000000" pitchFamily="2" charset="0"/>
          </a:defRPr>
        </a:defPPr>
      </a:lstStyle>
    </a:txDef>
  </a:objectDefaults>
  <a:extraClrSchemeLst>
    <a:extraClrScheme>
      <a:clrScheme name="OST - Farben">
        <a:dk1>
          <a:srgbClr val="191919"/>
        </a:dk1>
        <a:lt1>
          <a:srgbClr val="FFFFFF"/>
        </a:lt1>
        <a:dk2>
          <a:srgbClr val="8C195F"/>
        </a:dk2>
        <a:lt2>
          <a:srgbClr val="D72864"/>
        </a:lt2>
        <a:accent1>
          <a:srgbClr val="56276D"/>
        </a:accent1>
        <a:accent2>
          <a:srgbClr val="C397C4"/>
        </a:accent2>
        <a:accent3>
          <a:srgbClr val="146C58"/>
        </a:accent3>
        <a:accent4>
          <a:srgbClr val="99CCB5"/>
        </a:accent4>
        <a:accent5>
          <a:srgbClr val="B21D19"/>
        </a:accent5>
        <a:accent6>
          <a:srgbClr val="EC867B"/>
        </a:accent6>
        <a:hlink>
          <a:srgbClr val="191919"/>
        </a:hlink>
        <a:folHlink>
          <a:srgbClr val="1919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OST Violett">
      <a:srgbClr val="9560A4"/>
    </a:custClr>
    <a:custClr name="OST Grün">
      <a:srgbClr val="1DAF8E"/>
    </a:custClr>
    <a:custClr name="OST Rot">
      <a:srgbClr val="E84E0F"/>
    </a:custClr>
    <a:custClr name="OST Blau">
      <a:srgbClr val="0086CD"/>
    </a:custClr>
    <a:custClr name="OST Orange">
      <a:srgbClr val="FBBA00"/>
    </a:custClr>
    <a:custClr name="Weiss">
      <a:srgbClr val="FFFFFF"/>
    </a:custClr>
    <a:custClr name="Weiss">
      <a:srgbClr val="FFFFFF"/>
    </a:custClr>
    <a:custClr name="OST Schwarz">
      <a:srgbClr val="191919"/>
    </a:custClr>
    <a:custClr name="OST Brombeer">
      <a:srgbClr val="8C195F"/>
    </a:custClr>
    <a:custClr name="OST Himbeer">
      <a:srgbClr val="D72864"/>
    </a:custClr>
    <a:custClr name="OST Dunkelviolett">
      <a:srgbClr val="6B3881"/>
    </a:custClr>
    <a:custClr name="OST Dunkelgrün">
      <a:srgbClr val="007E6B"/>
    </a:custClr>
    <a:custClr name="OST Dunkelrot">
      <a:srgbClr val="C32E15"/>
    </a:custClr>
    <a:custClr name="OST Dunkelblau">
      <a:srgbClr val="0073B0"/>
    </a:custClr>
    <a:custClr name="OST Dunkelorange">
      <a:srgbClr val="D18F00"/>
    </a:custClr>
    <a:custClr name="Weiss">
      <a:srgbClr val="FFFFFF"/>
    </a:custClr>
    <a:custClr name="Weiss">
      <a:srgbClr val="FFFFFF"/>
    </a:custClr>
    <a:custClr name="Weiss">
      <a:srgbClr val="FFFFFF"/>
    </a:custClr>
    <a:custClr name="Weiss">
      <a:srgbClr val="FFFFFF"/>
    </a:custClr>
    <a:custClr name="Weiss">
      <a:srgbClr val="FFFFFF"/>
    </a:custClr>
    <a:custClr name="OST Hellviolett">
      <a:srgbClr val="D0A9D0"/>
    </a:custClr>
    <a:custClr name="OST Hellgrün">
      <a:srgbClr val="A7D5C2"/>
    </a:custClr>
    <a:custClr name="OST Hellrot">
      <a:srgbClr val="F39A8B"/>
    </a:custClr>
    <a:custClr name="OST Hellblau">
      <a:srgbClr val="5FBFED"/>
    </a:custClr>
    <a:custClr name="OST Hellorange">
      <a:srgbClr val="FDD6AF"/>
    </a:custClr>
    <a:custClr name="Weiss">
      <a:srgbClr val="FFFFFF"/>
    </a:custClr>
    <a:custClr name="Weiss">
      <a:srgbClr val="FFFFFF"/>
    </a:custClr>
    <a:custClr name="Weiss">
      <a:srgbClr val="FFFFFF"/>
    </a:custClr>
    <a:custClr name="Weiss">
      <a:srgbClr val="FFFFFF"/>
    </a:custClr>
    <a:custClr name="Weiss">
      <a:srgbClr val="FFFFFF"/>
    </a:custClr>
  </a:custClrLst>
  <a:extLst>
    <a:ext uri="{05A4C25C-085E-4340-85A3-A5531E510DB2}">
      <thm15:themeFamily xmlns:thm15="http://schemas.microsoft.com/office/thememl/2012/main" name="Präsentation1" id="{F3CE27BC-37D9-4943-B2EF-7B0FE587B813}" vid="{4B37221E-8100-4934-BBFE-42FAC7352794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ST - Fonts">
      <a:majorFont>
        <a:latin typeface="Zilla Slab Light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ST - Fonts">
      <a:majorFont>
        <a:latin typeface="Zilla Slab Light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OST_Vorlage_DE_16zu9</Template>
  <TotalTime>0</TotalTime>
  <Words>659</Words>
  <Application>Microsoft Office PowerPoint</Application>
  <PresentationFormat>Benutzerdefiniert</PresentationFormat>
  <Paragraphs>188</Paragraphs>
  <Slides>16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Roboto</vt:lpstr>
      <vt:lpstr>Symbol</vt:lpstr>
      <vt:lpstr>OST-Vorlage</vt:lpstr>
      <vt:lpstr>Rekonstruktion von unscharfen Bildern mit Wiener-Filtern </vt:lpstr>
      <vt:lpstr>Überblick</vt:lpstr>
      <vt:lpstr>Überblick</vt:lpstr>
      <vt:lpstr>Überblick</vt:lpstr>
      <vt:lpstr>Überblick</vt:lpstr>
      <vt:lpstr>Überblick</vt:lpstr>
      <vt:lpstr>Simulation Effekt unscharfe Linse</vt:lpstr>
      <vt:lpstr>Separierierte Faltung</vt:lpstr>
      <vt:lpstr>Separierierte Faltung</vt:lpstr>
      <vt:lpstr>Separierierte Faltung</vt:lpstr>
      <vt:lpstr>Separierierte Faltung</vt:lpstr>
      <vt:lpstr>Degradation rückgängig machen</vt:lpstr>
      <vt:lpstr>Zirkuläre Faltung</vt:lpstr>
      <vt:lpstr>Grundidee</vt:lpstr>
      <vt:lpstr>Contrained Least Square Filter</vt:lpstr>
      <vt:lpstr>Bildquellen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Regelung Aeropendel</dc:title>
  <dc:creator>andreas kuhn</dc:creator>
  <cp:lastModifiedBy>andreas kuhn</cp:lastModifiedBy>
  <cp:revision>31</cp:revision>
  <cp:lastPrinted>2019-10-30T10:24:00Z</cp:lastPrinted>
  <dcterms:created xsi:type="dcterms:W3CDTF">2022-12-23T23:45:30Z</dcterms:created>
  <dcterms:modified xsi:type="dcterms:W3CDTF">2023-09-05T23:52:03Z</dcterms:modified>
</cp:coreProperties>
</file>