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57" r:id="rId4"/>
    <p:sldId id="277" r:id="rId5"/>
    <p:sldId id="282" r:id="rId6"/>
    <p:sldId id="276" r:id="rId7"/>
    <p:sldId id="279" r:id="rId8"/>
    <p:sldId id="285" r:id="rId9"/>
    <p:sldId id="288" r:id="rId10"/>
    <p:sldId id="274" r:id="rId11"/>
    <p:sldId id="275" r:id="rId12"/>
    <p:sldId id="286" r:id="rId13"/>
    <p:sldId id="287" r:id="rId14"/>
  </p:sldIdLst>
  <p:sldSz cx="12192000" cy="6858000"/>
  <p:notesSz cx="7559675" cy="10691813"/>
  <p:embeddedFontLs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iBdMRfQfgVREkUX5tmaIa9/kiL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64559C-B9BA-4B7B-A46A-F566806D1A5C}">
  <a:tblStyle styleId="{2964559C-B9BA-4B7B-A46A-F566806D1A5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3" Type="http://schemas.openxmlformats.org/officeDocument/2006/relationships/slide" Target="slides/slide1.xml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zeem Odunlami" userId="d14fbc3b419f1f6c" providerId="LiveId" clId="{B7683FED-DA93-4560-AE99-DBEBDF029C36}"/>
    <pc:docChg chg="modSld">
      <pc:chgData name="Kazeem Odunlami" userId="d14fbc3b419f1f6c" providerId="LiveId" clId="{B7683FED-DA93-4560-AE99-DBEBDF029C36}" dt="2024-05-17T14:05:26.818" v="7" actId="20577"/>
      <pc:docMkLst>
        <pc:docMk/>
      </pc:docMkLst>
      <pc:sldChg chg="modSp mod">
        <pc:chgData name="Kazeem Odunlami" userId="d14fbc3b419f1f6c" providerId="LiveId" clId="{B7683FED-DA93-4560-AE99-DBEBDF029C36}" dt="2024-05-17T14:05:26.818" v="7" actId="20577"/>
        <pc:sldMkLst>
          <pc:docMk/>
          <pc:sldMk cId="419085216" sldId="285"/>
        </pc:sldMkLst>
        <pc:spChg chg="mod">
          <ac:chgData name="Kazeem Odunlami" userId="d14fbc3b419f1f6c" providerId="LiveId" clId="{B7683FED-DA93-4560-AE99-DBEBDF029C36}" dt="2024-05-17T14:05:26.818" v="7" actId="20577"/>
          <ac:spMkLst>
            <pc:docMk/>
            <pc:sldMk cId="419085216" sldId="285"/>
            <ac:spMk id="193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zee\Downloads\wk%2010_user_2022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Repeat purchase by</a:t>
            </a:r>
            <a:r>
              <a:rPr lang="en-GB" baseline="0"/>
              <a:t> Test </a:t>
            </a:r>
            <a:r>
              <a:rPr lang="en-GB"/>
              <a:t>group and Contol group</a:t>
            </a:r>
            <a:r>
              <a:rPr lang="en-GB" baseline="0"/>
              <a:t> </a:t>
            </a:r>
            <a:endParaRPr lang="en-GB"/>
          </a:p>
        </c:rich>
      </c:tx>
      <c:layout>
        <c:manualLayout>
          <c:xMode val="edge"/>
          <c:yMode val="edge"/>
          <c:x val="2.5342326395247101E-2"/>
          <c:y val="8.97867564534231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0C1-4AB2-8C83-7B875C915D33}"/>
              </c:ext>
            </c:extLst>
          </c:dPt>
          <c:dPt>
            <c:idx val="1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0C1-4AB2-8C83-7B875C915D3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Sheet2!$A$12:$A$13</c:f>
              <c:strCache>
                <c:ptCount val="2"/>
                <c:pt idx="0">
                  <c:v>Test</c:v>
                </c:pt>
                <c:pt idx="1">
                  <c:v>Control</c:v>
                </c:pt>
              </c:strCache>
            </c:strRef>
          </c:cat>
          <c:val>
            <c:numRef>
              <c:f>Sheet2!$B$12:$B$13</c:f>
              <c:numCache>
                <c:formatCode>General</c:formatCode>
                <c:ptCount val="2"/>
                <c:pt idx="0">
                  <c:v>4547</c:v>
                </c:pt>
                <c:pt idx="1">
                  <c:v>2815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0C1-4AB2-8C83-7B875C915D33}"/>
            </c:ext>
          </c:extLst>
        </c:ser>
        <c:ser>
          <c:idx val="1"/>
          <c:order val="1"/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D0C1-4AB2-8C83-7B875C915D33}"/>
              </c:ext>
            </c:extLst>
          </c:dPt>
          <c:dPt>
            <c:idx val="1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D0C1-4AB2-8C83-7B875C915D3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Sheet2!$A$12:$A$13</c:f>
              <c:strCache>
                <c:ptCount val="2"/>
                <c:pt idx="0">
                  <c:v>Test</c:v>
                </c:pt>
                <c:pt idx="1">
                  <c:v>Control</c:v>
                </c:pt>
              </c:strCache>
            </c:strRef>
          </c:cat>
          <c:val>
            <c:numRef>
              <c:f>Sheet2!$C$12:$C$13</c:f>
              <c:numCache>
                <c:formatCode>General</c:formatCode>
                <c:ptCount val="2"/>
                <c:pt idx="0">
                  <c:v>11735</c:v>
                </c:pt>
                <c:pt idx="1">
                  <c:v>11831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0C1-4AB2-8C83-7B875C915D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8905504"/>
        <c:axId val="678905984"/>
      </c:barChart>
      <c:catAx>
        <c:axId val="678905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8905984"/>
        <c:crosses val="autoZero"/>
        <c:auto val="1"/>
        <c:lblAlgn val="ctr"/>
        <c:lblOffset val="100"/>
        <c:noMultiLvlLbl val="0"/>
      </c:catAx>
      <c:valAx>
        <c:axId val="6789059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78905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Aim - Telling Stories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Objective - </a:t>
            </a:r>
            <a:r>
              <a:rPr lang="en-GB">
                <a:solidFill>
                  <a:srgbClr val="9F6B53"/>
                </a:solidFill>
              </a:rPr>
              <a:t>holistic view of the potential opportunities to improve profit for Prism.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70d816596c_6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270d816596c_6_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Aim - Telling Stories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Objective - </a:t>
            </a:r>
            <a:r>
              <a:rPr lang="en-GB">
                <a:solidFill>
                  <a:srgbClr val="9F6B53"/>
                </a:solidFill>
              </a:rPr>
              <a:t>holistic view of the potential opportunities to improve profit for Prism.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82176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5"/>
          <p:cNvSpPr txBox="1">
            <a:spLocks noGrp="1"/>
          </p:cNvSpPr>
          <p:nvPr>
            <p:ph type="title"/>
          </p:nvPr>
        </p:nvSpPr>
        <p:spPr>
          <a:xfrm>
            <a:off x="1077480" y="720360"/>
            <a:ext cx="9950040" cy="15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>
            <a:spLocks noGrp="1"/>
          </p:cNvSpPr>
          <p:nvPr>
            <p:ph type="title"/>
          </p:nvPr>
        </p:nvSpPr>
        <p:spPr>
          <a:xfrm>
            <a:off x="1077480" y="720360"/>
            <a:ext cx="9950040" cy="15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7"/>
          <p:cNvSpPr txBox="1">
            <a:spLocks noGrp="1"/>
          </p:cNvSpPr>
          <p:nvPr>
            <p:ph type="title"/>
          </p:nvPr>
        </p:nvSpPr>
        <p:spPr>
          <a:xfrm>
            <a:off x="1077480" y="720360"/>
            <a:ext cx="9950040" cy="15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1077480" y="720360"/>
            <a:ext cx="9950040" cy="15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9"/>
          <p:cNvSpPr txBox="1">
            <a:spLocks noGrp="1"/>
          </p:cNvSpPr>
          <p:nvPr>
            <p:ph type="title"/>
          </p:nvPr>
        </p:nvSpPr>
        <p:spPr>
          <a:xfrm>
            <a:off x="1077480" y="720360"/>
            <a:ext cx="9950040" cy="15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1"/>
          <p:cNvSpPr txBox="1">
            <a:spLocks noGrp="1"/>
          </p:cNvSpPr>
          <p:nvPr>
            <p:ph type="title"/>
          </p:nvPr>
        </p:nvSpPr>
        <p:spPr>
          <a:xfrm>
            <a:off x="1077480" y="720360"/>
            <a:ext cx="9950040" cy="15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3"/>
          <p:cNvSpPr txBox="1">
            <a:spLocks noGrp="1"/>
          </p:cNvSpPr>
          <p:nvPr>
            <p:ph type="subTitle" idx="1"/>
          </p:nvPr>
        </p:nvSpPr>
        <p:spPr>
          <a:xfrm>
            <a:off x="1077480" y="720360"/>
            <a:ext cx="9950040" cy="698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4"/>
          <p:cNvSpPr txBox="1">
            <a:spLocks noGrp="1"/>
          </p:cNvSpPr>
          <p:nvPr>
            <p:ph type="title"/>
          </p:nvPr>
        </p:nvSpPr>
        <p:spPr>
          <a:xfrm>
            <a:off x="1077480" y="720360"/>
            <a:ext cx="9950040" cy="15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4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5"/>
          <p:cNvSpPr txBox="1">
            <a:spLocks noGrp="1"/>
          </p:cNvSpPr>
          <p:nvPr>
            <p:ph type="title"/>
          </p:nvPr>
        </p:nvSpPr>
        <p:spPr>
          <a:xfrm>
            <a:off x="1077480" y="720360"/>
            <a:ext cx="9950040" cy="15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5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>
            <a:spLocks noGrp="1"/>
          </p:cNvSpPr>
          <p:nvPr>
            <p:ph type="title"/>
          </p:nvPr>
        </p:nvSpPr>
        <p:spPr>
          <a:xfrm>
            <a:off x="1077480" y="720360"/>
            <a:ext cx="9950040" cy="15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6"/>
          <p:cNvSpPr txBox="1">
            <a:spLocks noGrp="1"/>
          </p:cNvSpPr>
          <p:nvPr>
            <p:ph type="title"/>
          </p:nvPr>
        </p:nvSpPr>
        <p:spPr>
          <a:xfrm>
            <a:off x="1077480" y="720360"/>
            <a:ext cx="9950040" cy="15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7"/>
          <p:cNvSpPr txBox="1">
            <a:spLocks noGrp="1"/>
          </p:cNvSpPr>
          <p:nvPr>
            <p:ph type="title"/>
          </p:nvPr>
        </p:nvSpPr>
        <p:spPr>
          <a:xfrm>
            <a:off x="1077480" y="720360"/>
            <a:ext cx="9950040" cy="15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7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8"/>
          <p:cNvSpPr txBox="1">
            <a:spLocks noGrp="1"/>
          </p:cNvSpPr>
          <p:nvPr>
            <p:ph type="title"/>
          </p:nvPr>
        </p:nvSpPr>
        <p:spPr>
          <a:xfrm>
            <a:off x="1077480" y="720360"/>
            <a:ext cx="9950040" cy="15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8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8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8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8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8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>
            <a:spLocks noGrp="1"/>
          </p:cNvSpPr>
          <p:nvPr>
            <p:ph type="title"/>
          </p:nvPr>
        </p:nvSpPr>
        <p:spPr>
          <a:xfrm>
            <a:off x="1077480" y="720360"/>
            <a:ext cx="9950040" cy="15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>
            <a:spLocks noGrp="1"/>
          </p:cNvSpPr>
          <p:nvPr>
            <p:ph type="title"/>
          </p:nvPr>
        </p:nvSpPr>
        <p:spPr>
          <a:xfrm>
            <a:off x="1077480" y="720360"/>
            <a:ext cx="9950040" cy="15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>
            <a:spLocks noGrp="1"/>
          </p:cNvSpPr>
          <p:nvPr>
            <p:ph type="title"/>
          </p:nvPr>
        </p:nvSpPr>
        <p:spPr>
          <a:xfrm>
            <a:off x="1077480" y="720360"/>
            <a:ext cx="9950040" cy="15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>
            <a:spLocks noGrp="1"/>
          </p:cNvSpPr>
          <p:nvPr>
            <p:ph type="subTitle" idx="1"/>
          </p:nvPr>
        </p:nvSpPr>
        <p:spPr>
          <a:xfrm>
            <a:off x="1077480" y="720360"/>
            <a:ext cx="9950040" cy="698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>
            <a:spLocks noGrp="1"/>
          </p:cNvSpPr>
          <p:nvPr>
            <p:ph type="title"/>
          </p:nvPr>
        </p:nvSpPr>
        <p:spPr>
          <a:xfrm>
            <a:off x="1077480" y="720360"/>
            <a:ext cx="9950040" cy="15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>
            <a:spLocks noGrp="1"/>
          </p:cNvSpPr>
          <p:nvPr>
            <p:ph type="title"/>
          </p:nvPr>
        </p:nvSpPr>
        <p:spPr>
          <a:xfrm>
            <a:off x="1077480" y="720360"/>
            <a:ext cx="9950040" cy="15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 txBox="1">
            <a:spLocks noGrp="1"/>
          </p:cNvSpPr>
          <p:nvPr>
            <p:ph type="title"/>
          </p:nvPr>
        </p:nvSpPr>
        <p:spPr>
          <a:xfrm>
            <a:off x="1077480" y="720360"/>
            <a:ext cx="9950040" cy="15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/>
          <p:nvPr/>
        </p:nvSpPr>
        <p:spPr>
          <a:xfrm>
            <a:off x="8803800" y="3456000"/>
            <a:ext cx="3388320" cy="3406320"/>
          </a:xfrm>
          <a:custGeom>
            <a:avLst/>
            <a:gdLst/>
            <a:ahLst/>
            <a:cxnLst/>
            <a:rect l="l" t="t" r="r" b="b"/>
            <a:pathLst>
              <a:path w="3388208" h="3406341" extrusionOk="0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rgbClr val="81AB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3"/>
          <p:cNvSpPr txBox="1">
            <a:spLocks noGrp="1"/>
          </p:cNvSpPr>
          <p:nvPr>
            <p:ph type="title"/>
          </p:nvPr>
        </p:nvSpPr>
        <p:spPr>
          <a:xfrm>
            <a:off x="1084680" y="1598040"/>
            <a:ext cx="9144000" cy="316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9243720" y="6356520"/>
            <a:ext cx="229644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 rot="5400000">
            <a:off x="-1610280" y="1926720"/>
            <a:ext cx="383040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11540520" y="6356520"/>
            <a:ext cx="41112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8803800" y="3456000"/>
            <a:ext cx="3388320" cy="3406320"/>
          </a:xfrm>
          <a:custGeom>
            <a:avLst/>
            <a:gdLst/>
            <a:ahLst/>
            <a:cxnLst/>
            <a:rect l="l" t="t" r="r" b="b"/>
            <a:pathLst>
              <a:path w="3388208" h="3406341" extrusionOk="0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rgbClr val="81AB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1077480" y="720360"/>
            <a:ext cx="9950040" cy="15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title" idx="2"/>
          </p:nvPr>
        </p:nvSpPr>
        <p:spPr>
          <a:xfrm>
            <a:off x="1077480" y="2427480"/>
            <a:ext cx="9950040" cy="3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9243720" y="6356520"/>
            <a:ext cx="229644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ftr" idx="11"/>
          </p:nvPr>
        </p:nvSpPr>
        <p:spPr>
          <a:xfrm rot="5400000">
            <a:off x="-1610280" y="1926720"/>
            <a:ext cx="383040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11540520" y="6356520"/>
            <a:ext cx="41112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/>
          <p:nvPr/>
        </p:nvSpPr>
        <p:spPr>
          <a:xfrm>
            <a:off x="-62" y="0"/>
            <a:ext cx="12192120" cy="6858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1"/>
          <p:cNvPicPr preferRelativeResize="0"/>
          <p:nvPr/>
        </p:nvPicPr>
        <p:blipFill rotWithShape="1">
          <a:blip r:embed="rId3">
            <a:alphaModFix/>
          </a:blip>
          <a:srcRect l="16060" r="23197"/>
          <a:stretch/>
        </p:blipFill>
        <p:spPr>
          <a:xfrm>
            <a:off x="5733720" y="0"/>
            <a:ext cx="64583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"/>
          <p:cNvSpPr txBox="1"/>
          <p:nvPr/>
        </p:nvSpPr>
        <p:spPr>
          <a:xfrm>
            <a:off x="1187450" y="1748375"/>
            <a:ext cx="28998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6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PRISM’S Loyalty Program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&#10;&#10;Description automatically generated">
            <a:extLst>
              <a:ext uri="{FF2B5EF4-FFF2-40B4-BE49-F238E27FC236}">
                <a16:creationId xmlns:a16="http://schemas.microsoft.com/office/drawing/2014/main" id="{1CBB71DF-B130-268C-102E-A0C139A74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763" y="1462747"/>
            <a:ext cx="5793489" cy="360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996925-3178-F566-98F5-C4A6DCBAC032}"/>
              </a:ext>
            </a:extLst>
          </p:cNvPr>
          <p:cNvSpPr txBox="1"/>
          <p:nvPr/>
        </p:nvSpPr>
        <p:spPr>
          <a:xfrm>
            <a:off x="7980218" y="2093196"/>
            <a:ext cx="38977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Revenue climbs sharply with coupon offerings.</a:t>
            </a:r>
          </a:p>
          <a:p>
            <a:endParaRPr lang="en-GB" dirty="0"/>
          </a:p>
          <a:p>
            <a:r>
              <a:rPr lang="en-GB" dirty="0"/>
              <a:t>After the launch revenue climbs shaper.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Google Shape;138;g2dad4126eff_0_23">
            <a:extLst>
              <a:ext uri="{FF2B5EF4-FFF2-40B4-BE49-F238E27FC236}">
                <a16:creationId xmlns:a16="http://schemas.microsoft.com/office/drawing/2014/main" id="{9395E82C-E378-647C-E17F-77D929F63EB0}"/>
              </a:ext>
            </a:extLst>
          </p:cNvPr>
          <p:cNvSpPr txBox="1">
            <a:spLocks/>
          </p:cNvSpPr>
          <p:nvPr/>
        </p:nvSpPr>
        <p:spPr>
          <a:xfrm>
            <a:off x="360675" y="259076"/>
            <a:ext cx="9950100" cy="80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300" b="1" dirty="0">
                <a:solidFill>
                  <a:srgbClr val="0D0D0D"/>
                </a:solidFill>
                <a:highlight>
                  <a:srgbClr val="FFFFFF"/>
                </a:highlight>
              </a:rPr>
              <a:t>Coupon Power Surge: Driving </a:t>
            </a:r>
            <a:r>
              <a:rPr lang="en-GB" sz="2300" b="1" dirty="0">
                <a:solidFill>
                  <a:srgbClr val="6AA84F"/>
                </a:solidFill>
                <a:highlight>
                  <a:srgbClr val="FFFFFF"/>
                </a:highlight>
              </a:rPr>
              <a:t>Net Profit Growth</a:t>
            </a:r>
            <a:endParaRPr lang="en-GB" sz="3600" b="1" dirty="0">
              <a:solidFill>
                <a:srgbClr val="6AA8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345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 going up&#10;&#10;Description automatically generated">
            <a:extLst>
              <a:ext uri="{FF2B5EF4-FFF2-40B4-BE49-F238E27FC236}">
                <a16:creationId xmlns:a16="http://schemas.microsoft.com/office/drawing/2014/main" id="{9FD8319E-A94D-35C8-1DBF-DBC03346E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" y="1629000"/>
            <a:ext cx="742697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19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 going up&#10;&#10;Description automatically generated">
            <a:extLst>
              <a:ext uri="{FF2B5EF4-FFF2-40B4-BE49-F238E27FC236}">
                <a16:creationId xmlns:a16="http://schemas.microsoft.com/office/drawing/2014/main" id="{972B7B90-75F3-8D0C-CC41-6318B519B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389" y="1080760"/>
            <a:ext cx="7497221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2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"/>
          <p:cNvSpPr txBox="1"/>
          <p:nvPr/>
        </p:nvSpPr>
        <p:spPr>
          <a:xfrm>
            <a:off x="198135" y="162085"/>
            <a:ext cx="49227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GB" sz="3200" b="1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Executive Summary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 txBox="1"/>
          <p:nvPr/>
        </p:nvSpPr>
        <p:spPr>
          <a:xfrm>
            <a:off x="381693" y="1963144"/>
            <a:ext cx="10689900" cy="362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/>
              <a:t>Key takeaways</a:t>
            </a: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GB" sz="1800" dirty="0"/>
              <a:t>The coupons and discounts drive revenue through repeat purchases but impact profitability. Going forward, I recommend two solutions: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b="1" dirty="0"/>
              <a:t>Solution 1</a:t>
            </a:r>
            <a:r>
              <a:rPr lang="en-GB" sz="1800" dirty="0"/>
              <a:t>: Discontinue the loyalty program. Prism can save over </a:t>
            </a:r>
            <a:r>
              <a:rPr lang="en-GB" sz="1800" b="1" dirty="0"/>
              <a:t>£22K </a:t>
            </a:r>
            <a:r>
              <a:rPr lang="en-GB" sz="1800" dirty="0"/>
              <a:t>cost from excessive discounts to Prism Plus customers.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b="1" dirty="0"/>
              <a:t>Solution 2</a:t>
            </a:r>
            <a:r>
              <a:rPr lang="en-GB" sz="1800" dirty="0"/>
              <a:t>: Continue the loyalty program. Adjust the discount rate for each Prism tier group + </a:t>
            </a:r>
            <a:r>
              <a:rPr lang="en-GB" sz="1800" dirty="0">
                <a:solidFill>
                  <a:srgbClr val="0D0D0D"/>
                </a:solidFill>
                <a:highlight>
                  <a:srgbClr val="FFFFFF"/>
                </a:highlight>
                <a:latin typeface="+mj-lt"/>
              </a:rPr>
              <a:t>Gradual Phase-Out of High-Discount Coupon (</a:t>
            </a:r>
            <a:r>
              <a:rPr lang="en-GB" sz="1800" b="1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</a:rPr>
              <a:t>40%OFF 50%OFF</a:t>
            </a:r>
            <a:r>
              <a:rPr lang="en-GB" sz="1800" dirty="0">
                <a:solidFill>
                  <a:srgbClr val="0D0D0D"/>
                </a:solidFill>
                <a:highlight>
                  <a:srgbClr val="FFFFFF"/>
                </a:highlight>
                <a:latin typeface="+mj-lt"/>
              </a:rPr>
              <a:t>). O</a:t>
            </a:r>
            <a:r>
              <a:rPr lang="en-GB" sz="1800" dirty="0"/>
              <a:t>ffer Prism plus members non-discount benefits. Through this adjustment, Prism can potentially save over </a:t>
            </a:r>
            <a:r>
              <a:rPr lang="en-GB" sz="1800" b="1" dirty="0"/>
              <a:t>£12k </a:t>
            </a:r>
            <a:r>
              <a:rPr lang="en-GB" sz="1800" dirty="0"/>
              <a:t>while maintaining customer loyalty</a:t>
            </a:r>
            <a:r>
              <a:rPr lang="en-GB" sz="1800" b="1" dirty="0"/>
              <a:t>.</a:t>
            </a:r>
          </a:p>
        </p:txBody>
      </p:sp>
      <p:pic>
        <p:nvPicPr>
          <p:cNvPr id="132" name="Google Shape;13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0323647" y="0"/>
            <a:ext cx="1868350" cy="137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"/>
          <p:cNvSpPr txBox="1"/>
          <p:nvPr/>
        </p:nvSpPr>
        <p:spPr>
          <a:xfrm>
            <a:off x="381693" y="835285"/>
            <a:ext cx="96480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GB" sz="2000" b="1" dirty="0">
                <a:solidFill>
                  <a:srgbClr val="0D0D0D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Objective</a:t>
            </a:r>
            <a:r>
              <a:rPr lang="en-GB" sz="1800" dirty="0">
                <a:solidFill>
                  <a:srgbClr val="0D0D0D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: This report highlights key insights and recommendations </a:t>
            </a:r>
            <a:r>
              <a:rPr lang="en-GB" sz="1800" dirty="0">
                <a:latin typeface="+mj-lt"/>
              </a:rPr>
              <a:t>on the Prism+ loyalty program</a:t>
            </a:r>
            <a:endParaRPr lang="en-GB" sz="1800" dirty="0">
              <a:solidFill>
                <a:srgbClr val="0D0D0D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8;g2dad4126eff_0_23">
            <a:extLst>
              <a:ext uri="{FF2B5EF4-FFF2-40B4-BE49-F238E27FC236}">
                <a16:creationId xmlns:a16="http://schemas.microsoft.com/office/drawing/2014/main" id="{96166B81-42A9-0072-A443-949B63B06672}"/>
              </a:ext>
            </a:extLst>
          </p:cNvPr>
          <p:cNvSpPr txBox="1">
            <a:spLocks/>
          </p:cNvSpPr>
          <p:nvPr/>
        </p:nvSpPr>
        <p:spPr>
          <a:xfrm>
            <a:off x="369911" y="231367"/>
            <a:ext cx="9950100" cy="80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300" b="1" dirty="0">
                <a:solidFill>
                  <a:srgbClr val="0D0D0D"/>
                </a:solidFill>
                <a:highlight>
                  <a:srgbClr val="FFFFFF"/>
                </a:highlight>
              </a:rPr>
              <a:t>Coupon Power Surge: Driving </a:t>
            </a:r>
            <a:r>
              <a:rPr lang="en-GB" sz="2300" b="1" dirty="0">
                <a:solidFill>
                  <a:srgbClr val="00B0F0"/>
                </a:solidFill>
                <a:highlight>
                  <a:srgbClr val="FFFFFF"/>
                </a:highlight>
              </a:rPr>
              <a:t>Revenue Growth</a:t>
            </a:r>
            <a:endParaRPr lang="en-GB" sz="3600" b="1" dirty="0">
              <a:solidFill>
                <a:srgbClr val="00B0F0"/>
              </a:solidFill>
            </a:endParaRPr>
          </a:p>
        </p:txBody>
      </p:sp>
      <p:sp>
        <p:nvSpPr>
          <p:cNvPr id="6" name="Google Shape;138;g2dad4126eff_0_23">
            <a:extLst>
              <a:ext uri="{FF2B5EF4-FFF2-40B4-BE49-F238E27FC236}">
                <a16:creationId xmlns:a16="http://schemas.microsoft.com/office/drawing/2014/main" id="{CE2E0EA0-965D-89D8-0956-BE169BA26569}"/>
              </a:ext>
            </a:extLst>
          </p:cNvPr>
          <p:cNvSpPr txBox="1">
            <a:spLocks/>
          </p:cNvSpPr>
          <p:nvPr/>
        </p:nvSpPr>
        <p:spPr>
          <a:xfrm>
            <a:off x="8081817" y="942109"/>
            <a:ext cx="3990109" cy="148063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800" b="1" dirty="0">
                <a:solidFill>
                  <a:srgbClr val="0D0D0D"/>
                </a:solidFill>
                <a:highlight>
                  <a:srgbClr val="FFFFFF"/>
                </a:highlight>
              </a:rPr>
              <a:t>Insights: </a:t>
            </a:r>
            <a:r>
              <a:rPr lang="en-GB" sz="1800" dirty="0">
                <a:solidFill>
                  <a:srgbClr val="0D0D0D"/>
                </a:solidFill>
                <a:highlight>
                  <a:srgbClr val="FFFFFF"/>
                </a:highlight>
              </a:rPr>
              <a:t>The use of coupons by Prism tier plus customers skyrocketed after the launch of the Loyalty program.</a:t>
            </a:r>
            <a:endParaRPr lang="en-GB" sz="1800" dirty="0">
              <a:solidFill>
                <a:srgbClr val="6AA84F"/>
              </a:solidFill>
            </a:endParaRPr>
          </a:p>
        </p:txBody>
      </p:sp>
      <p:pic>
        <p:nvPicPr>
          <p:cNvPr id="3" name="Picture 2" descr="A graph of a graph showing the growt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11CD1B01-8681-E75C-6C8D-802747595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52" y="1407499"/>
            <a:ext cx="6746824" cy="432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9EB89E-DFEB-08CE-297E-6B0F9614105B}"/>
              </a:ext>
            </a:extLst>
          </p:cNvPr>
          <p:cNvSpPr txBox="1"/>
          <p:nvPr/>
        </p:nvSpPr>
        <p:spPr>
          <a:xfrm>
            <a:off x="4903909" y="1682424"/>
            <a:ext cx="699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Launch</a:t>
            </a:r>
          </a:p>
        </p:txBody>
      </p:sp>
    </p:spTree>
    <p:extLst>
      <p:ext uri="{BB962C8B-B14F-4D97-AF65-F5344CB8AC3E}">
        <p14:creationId xmlns:p14="http://schemas.microsoft.com/office/powerpoint/2010/main" val="1847286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of blue and orange squares&#10;&#10;Description automatically generated">
            <a:extLst>
              <a:ext uri="{FF2B5EF4-FFF2-40B4-BE49-F238E27FC236}">
                <a16:creationId xmlns:a16="http://schemas.microsoft.com/office/drawing/2014/main" id="{5FD1BCE8-A08E-B57E-E32A-E387A7A87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20" y="1150556"/>
            <a:ext cx="5138611" cy="2880000"/>
          </a:xfrm>
          <a:prstGeom prst="rect">
            <a:avLst/>
          </a:prstGeom>
        </p:spPr>
      </p:pic>
      <p:pic>
        <p:nvPicPr>
          <p:cNvPr id="6" name="Picture 5" descr="A graph with a bar and a line&#10;&#10;Description automatically generated with medium confidence">
            <a:extLst>
              <a:ext uri="{FF2B5EF4-FFF2-40B4-BE49-F238E27FC236}">
                <a16:creationId xmlns:a16="http://schemas.microsoft.com/office/drawing/2014/main" id="{A79EE9A3-DA09-875F-F672-9FC49364B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39824"/>
            <a:ext cx="5449060" cy="2886478"/>
          </a:xfrm>
          <a:prstGeom prst="rect">
            <a:avLst/>
          </a:prstGeom>
        </p:spPr>
      </p:pic>
      <p:pic>
        <p:nvPicPr>
          <p:cNvPr id="8" name="Picture 7" descr="A graph of blue bars with white text&#10;&#10;Description automatically generated">
            <a:extLst>
              <a:ext uri="{FF2B5EF4-FFF2-40B4-BE49-F238E27FC236}">
                <a16:creationId xmlns:a16="http://schemas.microsoft.com/office/drawing/2014/main" id="{3A810EDB-3B16-32C2-952D-6D00351A8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820" y="4242816"/>
            <a:ext cx="4512000" cy="24006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1DAC65-1D98-F89C-CA36-2F798E351AD0}"/>
              </a:ext>
            </a:extLst>
          </p:cNvPr>
          <p:cNvSpPr txBox="1"/>
          <p:nvPr/>
        </p:nvSpPr>
        <p:spPr>
          <a:xfrm>
            <a:off x="221742" y="214568"/>
            <a:ext cx="1013841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300" dirty="0"/>
              <a:t>Despite revenue increasing for Prism plus tier members, the </a:t>
            </a:r>
            <a:r>
              <a:rPr lang="en-GB" sz="2300" dirty="0">
                <a:solidFill>
                  <a:schemeClr val="accent6">
                    <a:lumMod val="75000"/>
                  </a:schemeClr>
                </a:solidFill>
              </a:rPr>
              <a:t>profit margin</a:t>
            </a:r>
            <a:r>
              <a:rPr lang="en-GB" sz="2300" dirty="0"/>
              <a:t> remains negative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31BFF9-247A-9EF4-50EE-640DEC400E3F}"/>
              </a:ext>
            </a:extLst>
          </p:cNvPr>
          <p:cNvSpPr txBox="1"/>
          <p:nvPr/>
        </p:nvSpPr>
        <p:spPr>
          <a:xfrm>
            <a:off x="6273926" y="4680545"/>
            <a:ext cx="50932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/>
              <a:t>Insights</a:t>
            </a:r>
            <a:r>
              <a:rPr lang="en-GB" sz="1800" dirty="0"/>
              <a:t>: The loyalty program performs better in some metrics but worse off in others </a:t>
            </a:r>
          </a:p>
        </p:txBody>
      </p:sp>
    </p:spTree>
    <p:extLst>
      <p:ext uri="{BB962C8B-B14F-4D97-AF65-F5344CB8AC3E}">
        <p14:creationId xmlns:p14="http://schemas.microsoft.com/office/powerpoint/2010/main" val="81077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8;g2dad4126eff_0_23">
            <a:extLst>
              <a:ext uri="{FF2B5EF4-FFF2-40B4-BE49-F238E27FC236}">
                <a16:creationId xmlns:a16="http://schemas.microsoft.com/office/drawing/2014/main" id="{A04C4829-F477-F7F2-2287-37F65BCF52E8}"/>
              </a:ext>
            </a:extLst>
          </p:cNvPr>
          <p:cNvSpPr txBox="1">
            <a:spLocks/>
          </p:cNvSpPr>
          <p:nvPr/>
        </p:nvSpPr>
        <p:spPr>
          <a:xfrm>
            <a:off x="360674" y="129376"/>
            <a:ext cx="10657845" cy="70409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400" b="1" dirty="0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Bronze</a:t>
            </a:r>
            <a:r>
              <a:rPr lang="en-GB" sz="2400" b="1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customers lead the Pack in Coupon Usage</a:t>
            </a:r>
            <a:endParaRPr lang="en-GB" sz="3200" b="1" dirty="0"/>
          </a:p>
        </p:txBody>
      </p:sp>
      <p:sp>
        <p:nvSpPr>
          <p:cNvPr id="5" name="Google Shape;138;g2dad4126eff_0_23">
            <a:extLst>
              <a:ext uri="{FF2B5EF4-FFF2-40B4-BE49-F238E27FC236}">
                <a16:creationId xmlns:a16="http://schemas.microsoft.com/office/drawing/2014/main" id="{18A32B29-6380-C1DC-0896-46435F5B4AE6}"/>
              </a:ext>
            </a:extLst>
          </p:cNvPr>
          <p:cNvSpPr txBox="1">
            <a:spLocks/>
          </p:cNvSpPr>
          <p:nvPr/>
        </p:nvSpPr>
        <p:spPr>
          <a:xfrm>
            <a:off x="7717536" y="1682492"/>
            <a:ext cx="4389120" cy="70409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800" b="1" dirty="0">
                <a:solidFill>
                  <a:srgbClr val="0D0D0D"/>
                </a:solidFill>
                <a:highlight>
                  <a:srgbClr val="FFFFFF"/>
                </a:highlight>
              </a:rPr>
              <a:t>Recommendation: </a:t>
            </a:r>
            <a:r>
              <a:rPr lang="en-GB" sz="1800" dirty="0">
                <a:solidFill>
                  <a:srgbClr val="0D0D0D"/>
                </a:solidFill>
                <a:highlight>
                  <a:srgbClr val="FFFFFF"/>
                </a:highlight>
              </a:rPr>
              <a:t>Discontinue the loyalty program</a:t>
            </a:r>
            <a:endParaRPr lang="en-GB" sz="1800" dirty="0">
              <a:solidFill>
                <a:srgbClr val="6AA84F"/>
              </a:solidFill>
            </a:endParaRPr>
          </a:p>
        </p:txBody>
      </p:sp>
      <p:sp>
        <p:nvSpPr>
          <p:cNvPr id="6" name="Google Shape;138;g2dad4126eff_0_23">
            <a:extLst>
              <a:ext uri="{FF2B5EF4-FFF2-40B4-BE49-F238E27FC236}">
                <a16:creationId xmlns:a16="http://schemas.microsoft.com/office/drawing/2014/main" id="{E7C2B4B2-F795-EA77-C85F-76044215D372}"/>
              </a:ext>
            </a:extLst>
          </p:cNvPr>
          <p:cNvSpPr txBox="1">
            <a:spLocks/>
          </p:cNvSpPr>
          <p:nvPr/>
        </p:nvSpPr>
        <p:spPr>
          <a:xfrm>
            <a:off x="7717536" y="3076954"/>
            <a:ext cx="4389120" cy="70409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300" b="1" dirty="0">
                <a:solidFill>
                  <a:srgbClr val="0D0D0D"/>
                </a:solidFill>
                <a:highlight>
                  <a:srgbClr val="FFFFFF"/>
                </a:highlight>
              </a:rPr>
              <a:t>Financial impact: </a:t>
            </a:r>
            <a:r>
              <a:rPr lang="en-GB" sz="2300" dirty="0">
                <a:solidFill>
                  <a:srgbClr val="0D0D0D"/>
                </a:solidFill>
                <a:highlight>
                  <a:srgbClr val="FFFFFF"/>
                </a:highlight>
              </a:rPr>
              <a:t>Over</a:t>
            </a:r>
            <a:r>
              <a:rPr lang="en-GB" sz="2300" b="1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GB" sz="2300" dirty="0">
                <a:solidFill>
                  <a:srgbClr val="0070C0"/>
                </a:solidFill>
                <a:highlight>
                  <a:srgbClr val="FFFFFF"/>
                </a:highlight>
              </a:rPr>
              <a:t>£22K</a:t>
            </a:r>
            <a:r>
              <a:rPr lang="en-GB" sz="2300" dirty="0">
                <a:solidFill>
                  <a:srgbClr val="0D0D0D"/>
                </a:solidFill>
                <a:highlight>
                  <a:srgbClr val="FFFFFF"/>
                </a:highlight>
              </a:rPr>
              <a:t> can be from saved excessive discounts to Prism plus customers</a:t>
            </a:r>
            <a:endParaRPr lang="en-GB" sz="3600" dirty="0">
              <a:solidFill>
                <a:srgbClr val="6AA84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4E41CE-BCF7-E9B4-B16D-7C635E41AE28}"/>
              </a:ext>
            </a:extLst>
          </p:cNvPr>
          <p:cNvSpPr txBox="1"/>
          <p:nvPr/>
        </p:nvSpPr>
        <p:spPr>
          <a:xfrm>
            <a:off x="484632" y="782197"/>
            <a:ext cx="6839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</a:rPr>
              <a:t>Over 40%</a:t>
            </a:r>
            <a:r>
              <a:rPr lang="en-GB" sz="1800" dirty="0"/>
              <a:t> of transactions completed with coupon usage by Bronze customers</a:t>
            </a:r>
          </a:p>
        </p:txBody>
      </p:sp>
      <p:pic>
        <p:nvPicPr>
          <p:cNvPr id="7" name="Picture 6" descr="A graph with a line going up&#10;&#10;Description automatically generated">
            <a:extLst>
              <a:ext uri="{FF2B5EF4-FFF2-40B4-BE49-F238E27FC236}">
                <a16:creationId xmlns:a16="http://schemas.microsoft.com/office/drawing/2014/main" id="{263EFD1F-D201-BAED-5C05-7389A8777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71" y="1682492"/>
            <a:ext cx="6896228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141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8;g2dad4126eff_0_23">
            <a:extLst>
              <a:ext uri="{FF2B5EF4-FFF2-40B4-BE49-F238E27FC236}">
                <a16:creationId xmlns:a16="http://schemas.microsoft.com/office/drawing/2014/main" id="{D532E378-C66B-CC6A-DBC8-BBCE61287019}"/>
              </a:ext>
            </a:extLst>
          </p:cNvPr>
          <p:cNvSpPr txBox="1">
            <a:spLocks/>
          </p:cNvSpPr>
          <p:nvPr/>
        </p:nvSpPr>
        <p:spPr>
          <a:xfrm>
            <a:off x="360675" y="259076"/>
            <a:ext cx="9950100" cy="80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300" b="1" dirty="0">
                <a:solidFill>
                  <a:srgbClr val="0D0D0D"/>
                </a:solidFill>
                <a:highlight>
                  <a:srgbClr val="FFFFFF"/>
                </a:highlight>
              </a:rPr>
              <a:t>Adjusted loyalty structure could save Prism over </a:t>
            </a:r>
            <a:r>
              <a:rPr lang="en-GB" sz="2300" b="1" dirty="0">
                <a:solidFill>
                  <a:srgbClr val="0070C0"/>
                </a:solidFill>
                <a:highlight>
                  <a:srgbClr val="FFFFFF"/>
                </a:highlight>
              </a:rPr>
              <a:t>£10k </a:t>
            </a:r>
            <a:r>
              <a:rPr lang="en-GB" sz="2300" b="1" dirty="0">
                <a:solidFill>
                  <a:srgbClr val="0D0D0D"/>
                </a:solidFill>
                <a:highlight>
                  <a:srgbClr val="FFFFFF"/>
                </a:highlight>
              </a:rPr>
              <a:t>in discounts alone.  </a:t>
            </a:r>
            <a:endParaRPr lang="en-GB" sz="3600" b="1" dirty="0">
              <a:solidFill>
                <a:srgbClr val="6AA84F"/>
              </a:solidFill>
            </a:endParaRPr>
          </a:p>
        </p:txBody>
      </p:sp>
      <p:sp>
        <p:nvSpPr>
          <p:cNvPr id="3" name="Google Shape;138;g2dad4126eff_0_23">
            <a:extLst>
              <a:ext uri="{FF2B5EF4-FFF2-40B4-BE49-F238E27FC236}">
                <a16:creationId xmlns:a16="http://schemas.microsoft.com/office/drawing/2014/main" id="{155019BC-7331-882C-572D-04CE6673478E}"/>
              </a:ext>
            </a:extLst>
          </p:cNvPr>
          <p:cNvSpPr txBox="1">
            <a:spLocks/>
          </p:cNvSpPr>
          <p:nvPr/>
        </p:nvSpPr>
        <p:spPr>
          <a:xfrm>
            <a:off x="6650126" y="1783080"/>
            <a:ext cx="5397399" cy="125019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800" b="1" dirty="0">
                <a:solidFill>
                  <a:srgbClr val="0D0D0D"/>
                </a:solidFill>
                <a:highlight>
                  <a:srgbClr val="FFFFFF"/>
                </a:highlight>
                <a:latin typeface="+mj-lt"/>
              </a:rPr>
              <a:t>Recommendation: </a:t>
            </a:r>
            <a:r>
              <a:rPr lang="en-GB" sz="1800" dirty="0">
                <a:solidFill>
                  <a:srgbClr val="0D0D0D"/>
                </a:solidFill>
                <a:highlight>
                  <a:srgbClr val="FFFFFF"/>
                </a:highlight>
                <a:latin typeface="+mj-lt"/>
              </a:rPr>
              <a:t>Adjust the discount rate for each Prism tier group + Gradual Phase-Out of High-Discount Coupon (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+mj-lt"/>
              </a:rPr>
              <a:t>40%OFF 50%OFF</a:t>
            </a:r>
            <a:r>
              <a:rPr lang="en-GB" sz="1800" dirty="0">
                <a:solidFill>
                  <a:srgbClr val="0D0D0D"/>
                </a:solidFill>
                <a:highlight>
                  <a:srgbClr val="FFFFFF"/>
                </a:highlight>
                <a:latin typeface="+mj-lt"/>
              </a:rPr>
              <a:t>). Offer</a:t>
            </a:r>
            <a:r>
              <a:rPr lang="en-US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Prism Plus members early access to product launches and sales.</a:t>
            </a:r>
            <a:endParaRPr lang="en-GB" sz="1800" dirty="0">
              <a:solidFill>
                <a:srgbClr val="6AA84F"/>
              </a:solidFill>
              <a:latin typeface="+mj-lt"/>
            </a:endParaRPr>
          </a:p>
        </p:txBody>
      </p:sp>
      <p:sp>
        <p:nvSpPr>
          <p:cNvPr id="4" name="Google Shape;138;g2dad4126eff_0_23">
            <a:extLst>
              <a:ext uri="{FF2B5EF4-FFF2-40B4-BE49-F238E27FC236}">
                <a16:creationId xmlns:a16="http://schemas.microsoft.com/office/drawing/2014/main" id="{2E997326-F50F-ED92-670F-5BDC229C3491}"/>
              </a:ext>
            </a:extLst>
          </p:cNvPr>
          <p:cNvSpPr txBox="1">
            <a:spLocks/>
          </p:cNvSpPr>
          <p:nvPr/>
        </p:nvSpPr>
        <p:spPr>
          <a:xfrm>
            <a:off x="6650125" y="3824726"/>
            <a:ext cx="5397399" cy="167996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800" b="1" dirty="0">
                <a:solidFill>
                  <a:srgbClr val="0D0D0D"/>
                </a:solidFill>
                <a:highlight>
                  <a:srgbClr val="FFFFFF"/>
                </a:highlight>
              </a:rPr>
              <a:t>Implications: </a:t>
            </a:r>
            <a:r>
              <a:rPr lang="en-GB" sz="1800" dirty="0">
                <a:solidFill>
                  <a:srgbClr val="0D0D0D"/>
                </a:solidFill>
                <a:highlight>
                  <a:srgbClr val="FFFFFF"/>
                </a:highlight>
              </a:rPr>
              <a:t>Reducing the discount rate for each Prism plus tier group will improve profitability and could save Prism over </a:t>
            </a:r>
            <a:r>
              <a:rPr lang="en-GB" sz="1800" b="1" dirty="0">
                <a:solidFill>
                  <a:srgbClr val="0D0D0D"/>
                </a:solidFill>
                <a:highlight>
                  <a:srgbClr val="FFFFFF"/>
                </a:highlight>
              </a:rPr>
              <a:t>£10k </a:t>
            </a:r>
            <a:r>
              <a:rPr lang="en-GB" sz="1800" dirty="0">
                <a:solidFill>
                  <a:srgbClr val="0D0D0D"/>
                </a:solidFill>
                <a:highlight>
                  <a:srgbClr val="FFFFFF"/>
                </a:highlight>
              </a:rPr>
              <a:t>while still maintaining customer loyalty. </a:t>
            </a:r>
          </a:p>
          <a:p>
            <a:r>
              <a:rPr lang="en-US" sz="1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arly access to product launches and sales could </a:t>
            </a:r>
            <a:r>
              <a:rPr lang="en-GB" sz="1800" dirty="0">
                <a:solidFill>
                  <a:srgbClr val="0070C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drive</a:t>
            </a:r>
            <a:r>
              <a:rPr lang="en-GB" sz="1800" dirty="0">
                <a:solidFill>
                  <a:srgbClr val="0070C0"/>
                </a:solidFill>
              </a:rPr>
              <a:t> early sales and boost engagement.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B6F3E52-5DF1-D08B-BB81-C27AC3189A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0235029"/>
              </p:ext>
            </p:extLst>
          </p:nvPr>
        </p:nvGraphicFramePr>
        <p:xfrm>
          <a:off x="1181100" y="1849945"/>
          <a:ext cx="4914900" cy="2828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3453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70d816596c_6_3"/>
          <p:cNvSpPr txBox="1"/>
          <p:nvPr/>
        </p:nvSpPr>
        <p:spPr>
          <a:xfrm>
            <a:off x="198135" y="162085"/>
            <a:ext cx="49227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GB" sz="3200" b="1" dirty="0">
                <a:latin typeface="Avenir"/>
                <a:ea typeface="Avenir"/>
                <a:cs typeface="Avenir"/>
                <a:sym typeface="Avenir"/>
              </a:rPr>
              <a:t>Conclusions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270d816596c_6_3"/>
          <p:cNvSpPr txBox="1"/>
          <p:nvPr/>
        </p:nvSpPr>
        <p:spPr>
          <a:xfrm>
            <a:off x="397593" y="1436614"/>
            <a:ext cx="10689900" cy="338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/>
              <a:t>Key takeaways</a:t>
            </a: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GB" sz="1800" dirty="0"/>
              <a:t>The coupons and discounts drive revenue through repeat purchases but impact profitability. I recommend two solutions: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b="1" dirty="0">
                <a:latin typeface="+mj-lt"/>
              </a:rPr>
              <a:t>Solution 1</a:t>
            </a:r>
            <a:r>
              <a:rPr lang="en-GB" sz="1800" dirty="0">
                <a:latin typeface="+mj-lt"/>
              </a:rPr>
              <a:t>: Discontinue the loyalty program. Prism can save over </a:t>
            </a:r>
            <a:r>
              <a:rPr lang="en-GB" sz="1800" b="1" dirty="0">
                <a:solidFill>
                  <a:srgbClr val="0070C0"/>
                </a:solidFill>
                <a:latin typeface="+mj-lt"/>
              </a:rPr>
              <a:t>£22K </a:t>
            </a:r>
            <a:r>
              <a:rPr lang="en-GB" sz="1800" dirty="0">
                <a:latin typeface="+mj-lt"/>
              </a:rPr>
              <a:t>cost from excessive discounts to Prism Plus customers.</a:t>
            </a:r>
          </a:p>
          <a:p>
            <a:pPr marL="457200" indent="-342900">
              <a:buSzPts val="1800"/>
              <a:buFont typeface="Arial"/>
              <a:buChar char="●"/>
            </a:pPr>
            <a:r>
              <a:rPr lang="en-GB" sz="1800" b="1" dirty="0">
                <a:latin typeface="+mj-lt"/>
              </a:rPr>
              <a:t>Solution 2</a:t>
            </a:r>
            <a:r>
              <a:rPr lang="en-GB" sz="1800" dirty="0">
                <a:latin typeface="+mj-lt"/>
              </a:rPr>
              <a:t>: Continue the loyalty program but reduce the discount rate for each Prism tier group. </a:t>
            </a:r>
            <a:r>
              <a:rPr lang="en-US" sz="1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ffer Gold and Platinum members additional non-discount benefits with early sales and product launch perks.</a:t>
            </a:r>
            <a:endParaRPr lang="en-GB" sz="1800" dirty="0">
              <a:latin typeface="+mj-lt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GB" sz="1800" dirty="0">
                <a:latin typeface="+mj-lt"/>
              </a:rPr>
              <a:t> Through this adjustment, Prism can potentially save </a:t>
            </a:r>
            <a:r>
              <a:rPr lang="en-GB" sz="1800" b="1" dirty="0">
                <a:solidFill>
                  <a:srgbClr val="0070C0"/>
                </a:solidFill>
                <a:latin typeface="+mj-lt"/>
              </a:rPr>
              <a:t>£12k+ in tiered discounts alone. 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sz="1800" dirty="0"/>
          </a:p>
        </p:txBody>
      </p:sp>
      <p:pic>
        <p:nvPicPr>
          <p:cNvPr id="194" name="Google Shape;194;g270d816596c_6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0323647" y="0"/>
            <a:ext cx="1868350" cy="1376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085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 going up&#10;&#10;Description automatically generated">
            <a:extLst>
              <a:ext uri="{FF2B5EF4-FFF2-40B4-BE49-F238E27FC236}">
                <a16:creationId xmlns:a16="http://schemas.microsoft.com/office/drawing/2014/main" id="{972B7B90-75F3-8D0C-CC41-6318B519B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389" y="1080760"/>
            <a:ext cx="7497221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949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04D3F9-723D-4C80-2C6D-F8373ABAE14F}"/>
              </a:ext>
            </a:extLst>
          </p:cNvPr>
          <p:cNvSpPr txBox="1"/>
          <p:nvPr/>
        </p:nvSpPr>
        <p:spPr>
          <a:xfrm>
            <a:off x="2077974" y="1629192"/>
            <a:ext cx="60944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question is how we balance customer retention and profitability in a tiered loyalty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Maintain as it 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Cancel it entirely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Try the Adjusted structure with a new discount percent</a:t>
            </a:r>
            <a:endParaRPr lang="en-GB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GB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Maintain the loyalty program</a:t>
            </a:r>
          </a:p>
          <a:p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Adjust discount structure + non-discount benefits</a:t>
            </a:r>
          </a:p>
          <a:p>
            <a:endParaRPr lang="en-GB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EC9EE-FF13-F51C-778F-02D0A7E07C3B}"/>
              </a:ext>
            </a:extLst>
          </p:cNvPr>
          <p:cNvSpPr txBox="1"/>
          <p:nvPr/>
        </p:nvSpPr>
        <p:spPr>
          <a:xfrm>
            <a:off x="3047238" y="3275112"/>
            <a:ext cx="609447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Early access to new products </a:t>
            </a:r>
            <a:b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(Platinum)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Free expedited shipping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Double points on all purchases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Early access to sales (</a:t>
            </a:r>
            <a:b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Gold)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Free standard shipping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1.5x points on all purchases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6" name="Google Shape;138;g2dad4126eff_0_23">
            <a:extLst>
              <a:ext uri="{FF2B5EF4-FFF2-40B4-BE49-F238E27FC236}">
                <a16:creationId xmlns:a16="http://schemas.microsoft.com/office/drawing/2014/main" id="{E172DDA9-60D9-1881-C3F8-786CE4E280AD}"/>
              </a:ext>
            </a:extLst>
          </p:cNvPr>
          <p:cNvSpPr txBox="1">
            <a:spLocks/>
          </p:cNvSpPr>
          <p:nvPr/>
        </p:nvSpPr>
        <p:spPr>
          <a:xfrm>
            <a:off x="360675" y="259076"/>
            <a:ext cx="9950100" cy="80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300" b="1" dirty="0">
                <a:solidFill>
                  <a:srgbClr val="0D0D0D"/>
                </a:solidFill>
                <a:highlight>
                  <a:srgbClr val="FFFFFF"/>
                </a:highlight>
              </a:rPr>
              <a:t>Coupon Power Surge: Driving </a:t>
            </a:r>
            <a:r>
              <a:rPr lang="en-GB" sz="2300" b="1" dirty="0">
                <a:solidFill>
                  <a:srgbClr val="6AA84F"/>
                </a:solidFill>
                <a:highlight>
                  <a:srgbClr val="FFFFFF"/>
                </a:highlight>
              </a:rPr>
              <a:t>Net Profit Growth</a:t>
            </a:r>
            <a:endParaRPr lang="en-GB" sz="3600" b="1" dirty="0">
              <a:solidFill>
                <a:srgbClr val="6AA8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913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555</Words>
  <Application>Microsoft Office PowerPoint</Application>
  <PresentationFormat>Widescreen</PresentationFormat>
  <Paragraphs>55</Paragraphs>
  <Slides>12</Slides>
  <Notes>3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Twentieth Century</vt:lpstr>
      <vt:lpstr>Söhne</vt:lpstr>
      <vt:lpstr>Avenir</vt:lpstr>
      <vt:lpstr>Times New Roman</vt:lpstr>
      <vt:lpstr>Roboto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Kazeem Odunlami</dc:creator>
  <cp:lastModifiedBy>Kazeem Odunlami</cp:lastModifiedBy>
  <cp:revision>4</cp:revision>
  <dcterms:modified xsi:type="dcterms:W3CDTF">2024-05-17T14:05:33Z</dcterms:modified>
</cp:coreProperties>
</file>