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</p:sldIdLst>
  <p:sldSz cx="12192000" cy="6858000"/>
  <p:notesSz cx="7559675" cy="10691813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iBdMRfQfgVREkUX5tmaIa9/kiL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7EEC7C-F15C-4F22-B32A-85A2F9857B8E}" v="25" dt="2024-05-17T07:47:01.554"/>
  </p1510:revLst>
</p1510:revInfo>
</file>

<file path=ppt/tableStyles.xml><?xml version="1.0" encoding="utf-8"?>
<a:tblStyleLst xmlns:a="http://schemas.openxmlformats.org/drawingml/2006/main" def="{2964559C-B9BA-4B7B-A46A-F566806D1A5C}">
  <a:tblStyle styleId="{2964559C-B9BA-4B7B-A46A-F566806D1A5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3" Type="http://schemas.openxmlformats.org/officeDocument/2006/relationships/slide" Target="slides/slide1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32" Type="http://customschemas.google.com/relationships/presentationmetadata" Target="metadata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opify.com/uk/enterprise/blog/ecommerce-customer-retention#2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0d816596c_6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270d816596c_6_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Aim - Telling Stories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Objective - </a:t>
            </a:r>
            <a:r>
              <a:rPr lang="en-GB">
                <a:solidFill>
                  <a:srgbClr val="9F6B53"/>
                </a:solidFill>
              </a:rPr>
              <a:t>holistic view of the potential opportunities to improve profit for Prism.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db3deb9ad6_9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db3deb9ad6_9_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Aim - Telling Stories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Objective - </a:t>
            </a:r>
            <a:r>
              <a:rPr lang="en-GB">
                <a:solidFill>
                  <a:srgbClr val="9F6B53"/>
                </a:solidFill>
              </a:rPr>
              <a:t>holistic view of the potential opportunities to improve profit for Prism.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ad4126ef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ad4126eff_0_2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Ecommerce Customer Retention Marketing: How to Use Emails, Loyalty Programs &amp; Communities to Improve Retention (2024) - Shopify UK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b3deb9ad6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b3deb9ad6_2_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10% off coupons and 15% off coupons had highest transaction revenue and net profit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Investing more in these coupons instead of the higher discount coupons could potentially be more profitable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0d816596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0d816596c_0_1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rgbClr val="00B050"/>
                </a:solidFill>
                <a:latin typeface="Aptos"/>
                <a:ea typeface="Aptos"/>
                <a:cs typeface="Aptos"/>
                <a:sym typeface="Aptos"/>
              </a:rPr>
              <a:t>Opportunity 1</a:t>
            </a:r>
            <a:r>
              <a:rPr lang="en-GB" b="1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: Coupon</a:t>
            </a:r>
            <a:endParaRPr b="1">
              <a:solidFill>
                <a:schemeClr val="dk1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Insight: </a:t>
            </a:r>
            <a:r>
              <a:rPr lang="en-GB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10% off and 15% off coupons appear to be more profitable out of all the coupon types, in terms of profit and number of coupon usage.</a:t>
            </a:r>
            <a:endParaRPr>
              <a:solidFill>
                <a:schemeClr val="dk1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Financial impact:  </a:t>
            </a:r>
            <a:r>
              <a:rPr lang="en-GB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Adding a threshold of £30 for coupon usage, 15% coupons could potentially bring in £</a:t>
            </a:r>
            <a:r>
              <a:rPr lang="en-GB" sz="1000">
                <a:solidFill>
                  <a:schemeClr val="dk1"/>
                </a:solidFill>
              </a:rPr>
              <a:t>15000, (10% coupons would only bring in additional ~£3000). With removing 10% coupons completely we could recoup £43000. </a:t>
            </a:r>
            <a:endParaRPr>
              <a:solidFill>
                <a:schemeClr val="dk1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Recommendations: </a:t>
            </a:r>
            <a:r>
              <a:rPr lang="en-GB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As lower value coupons are desirable we recommend scraping 10% coupons and keeping 15% coupons with £30 order value threshold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ad4126ef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ad4126eff_2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Transition from coupons to Google as profitable channel…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Google’s Net Profit is highest across all channels,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 b="1">
                <a:solidFill>
                  <a:schemeClr val="dk1"/>
                </a:solidFill>
                <a:highlight>
                  <a:srgbClr val="9BBB59"/>
                </a:highlight>
              </a:rPr>
              <a:t>Google -</a:t>
            </a:r>
            <a:r>
              <a:rPr lang="en-GB" sz="1400">
                <a:solidFill>
                  <a:schemeClr val="dk1"/>
                </a:solidFill>
              </a:rPr>
              <a:t> performing better than all other channels in terms of CVR, number of customers, revenue etc…. How can we ensure that the profit and profit margins are increased … 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 sz="1400">
                <a:solidFill>
                  <a:schemeClr val="dk1"/>
                </a:solidFill>
              </a:rPr>
              <a:t>Looking at the coupons applied on Google, the items bought, AVB - customer groups? 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 sz="1400">
                <a:solidFill>
                  <a:schemeClr val="dk1"/>
                </a:solidFill>
              </a:rPr>
              <a:t>Then recommendations - altering basket value threshold for applying coupons</a:t>
            </a:r>
            <a:endParaRPr sz="1400"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GB" sz="1400">
                <a:solidFill>
                  <a:schemeClr val="dk1"/>
                </a:solidFill>
              </a:rPr>
              <a:t>Coupons on certain items - higher value, rather than low value items</a:t>
            </a:r>
            <a:endParaRPr sz="1400"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GB" sz="1400">
                <a:solidFill>
                  <a:schemeClr val="dk1"/>
                </a:solidFill>
              </a:rPr>
              <a:t>Product bundles on most popular items with highest profit…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 sz="1400">
                <a:solidFill>
                  <a:schemeClr val="dk1"/>
                </a:solidFill>
              </a:rPr>
              <a:t>ROI on recommendations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ad4128332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ad4128332_5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We can look for the appropriate keyword to optimize based on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5"/>
          <p:cNvSpPr txBox="1">
            <a:spLocks noGrp="1"/>
          </p:cNvSpPr>
          <p:nvPr>
            <p:ph type="title"/>
          </p:nvPr>
        </p:nvSpPr>
        <p:spPr>
          <a:xfrm>
            <a:off x="1077480" y="720360"/>
            <a:ext cx="9950040" cy="15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>
            <a:spLocks noGrp="1"/>
          </p:cNvSpPr>
          <p:nvPr>
            <p:ph type="title"/>
          </p:nvPr>
        </p:nvSpPr>
        <p:spPr>
          <a:xfrm>
            <a:off x="1077480" y="720360"/>
            <a:ext cx="9950040" cy="15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>
            <a:spLocks noGrp="1"/>
          </p:cNvSpPr>
          <p:nvPr>
            <p:ph type="title"/>
          </p:nvPr>
        </p:nvSpPr>
        <p:spPr>
          <a:xfrm>
            <a:off x="1077480" y="720360"/>
            <a:ext cx="9950040" cy="15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1077480" y="720360"/>
            <a:ext cx="9950040" cy="15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9"/>
          <p:cNvSpPr txBox="1">
            <a:spLocks noGrp="1"/>
          </p:cNvSpPr>
          <p:nvPr>
            <p:ph type="title"/>
          </p:nvPr>
        </p:nvSpPr>
        <p:spPr>
          <a:xfrm>
            <a:off x="1077480" y="720360"/>
            <a:ext cx="9950040" cy="15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>
            <a:off x="1077480" y="720360"/>
            <a:ext cx="9950040" cy="15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1"/>
          <p:cNvSpPr txBox="1">
            <a:spLocks noGrp="1"/>
          </p:cNvSpPr>
          <p:nvPr>
            <p:ph type="title"/>
          </p:nvPr>
        </p:nvSpPr>
        <p:spPr>
          <a:xfrm>
            <a:off x="1077480" y="720360"/>
            <a:ext cx="9950040" cy="15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 txBox="1">
            <a:spLocks noGrp="1"/>
          </p:cNvSpPr>
          <p:nvPr>
            <p:ph type="title"/>
          </p:nvPr>
        </p:nvSpPr>
        <p:spPr>
          <a:xfrm>
            <a:off x="1077480" y="720360"/>
            <a:ext cx="9950040" cy="15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3"/>
          <p:cNvSpPr txBox="1">
            <a:spLocks noGrp="1"/>
          </p:cNvSpPr>
          <p:nvPr>
            <p:ph type="subTitle" idx="1"/>
          </p:nvPr>
        </p:nvSpPr>
        <p:spPr>
          <a:xfrm>
            <a:off x="1077480" y="720360"/>
            <a:ext cx="9950040" cy="698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4"/>
          <p:cNvSpPr txBox="1">
            <a:spLocks noGrp="1"/>
          </p:cNvSpPr>
          <p:nvPr>
            <p:ph type="title"/>
          </p:nvPr>
        </p:nvSpPr>
        <p:spPr>
          <a:xfrm>
            <a:off x="1077480" y="720360"/>
            <a:ext cx="9950040" cy="15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>
            <a:spLocks noGrp="1"/>
          </p:cNvSpPr>
          <p:nvPr>
            <p:ph type="title"/>
          </p:nvPr>
        </p:nvSpPr>
        <p:spPr>
          <a:xfrm>
            <a:off x="1077480" y="720360"/>
            <a:ext cx="9950040" cy="15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5"/>
          <p:cNvSpPr txBox="1">
            <a:spLocks noGrp="1"/>
          </p:cNvSpPr>
          <p:nvPr>
            <p:ph type="title"/>
          </p:nvPr>
        </p:nvSpPr>
        <p:spPr>
          <a:xfrm>
            <a:off x="1077480" y="720360"/>
            <a:ext cx="9950040" cy="15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5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6"/>
          <p:cNvSpPr txBox="1">
            <a:spLocks noGrp="1"/>
          </p:cNvSpPr>
          <p:nvPr>
            <p:ph type="title"/>
          </p:nvPr>
        </p:nvSpPr>
        <p:spPr>
          <a:xfrm>
            <a:off x="1077480" y="720360"/>
            <a:ext cx="9950040" cy="15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7"/>
          <p:cNvSpPr txBox="1">
            <a:spLocks noGrp="1"/>
          </p:cNvSpPr>
          <p:nvPr>
            <p:ph type="title"/>
          </p:nvPr>
        </p:nvSpPr>
        <p:spPr>
          <a:xfrm>
            <a:off x="1077480" y="720360"/>
            <a:ext cx="9950040" cy="15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7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8"/>
          <p:cNvSpPr txBox="1">
            <a:spLocks noGrp="1"/>
          </p:cNvSpPr>
          <p:nvPr>
            <p:ph type="title"/>
          </p:nvPr>
        </p:nvSpPr>
        <p:spPr>
          <a:xfrm>
            <a:off x="1077480" y="720360"/>
            <a:ext cx="9950040" cy="15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8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8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8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8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8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>
            <a:spLocks noGrp="1"/>
          </p:cNvSpPr>
          <p:nvPr>
            <p:ph type="title"/>
          </p:nvPr>
        </p:nvSpPr>
        <p:spPr>
          <a:xfrm>
            <a:off x="1077480" y="720360"/>
            <a:ext cx="9950040" cy="15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>
            <a:spLocks noGrp="1"/>
          </p:cNvSpPr>
          <p:nvPr>
            <p:ph type="title"/>
          </p:nvPr>
        </p:nvSpPr>
        <p:spPr>
          <a:xfrm>
            <a:off x="1077480" y="720360"/>
            <a:ext cx="9950040" cy="15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1077480" y="720360"/>
            <a:ext cx="9950040" cy="15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>
            <a:spLocks noGrp="1"/>
          </p:cNvSpPr>
          <p:nvPr>
            <p:ph type="subTitle" idx="1"/>
          </p:nvPr>
        </p:nvSpPr>
        <p:spPr>
          <a:xfrm>
            <a:off x="1077480" y="720360"/>
            <a:ext cx="9950040" cy="698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1077480" y="720360"/>
            <a:ext cx="9950040" cy="15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1077480" y="720360"/>
            <a:ext cx="9950040" cy="15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>
            <a:spLocks noGrp="1"/>
          </p:cNvSpPr>
          <p:nvPr>
            <p:ph type="title"/>
          </p:nvPr>
        </p:nvSpPr>
        <p:spPr>
          <a:xfrm>
            <a:off x="1077480" y="720360"/>
            <a:ext cx="9950040" cy="15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/>
          <p:nvPr/>
        </p:nvSpPr>
        <p:spPr>
          <a:xfrm>
            <a:off x="8803800" y="3456000"/>
            <a:ext cx="3388320" cy="3406320"/>
          </a:xfrm>
          <a:custGeom>
            <a:avLst/>
            <a:gdLst/>
            <a:ahLst/>
            <a:cxnLst/>
            <a:rect l="l" t="t" r="r" b="b"/>
            <a:pathLst>
              <a:path w="3388208" h="3406341" extrusionOk="0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rgbClr val="81AB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3"/>
          <p:cNvSpPr txBox="1">
            <a:spLocks noGrp="1"/>
          </p:cNvSpPr>
          <p:nvPr>
            <p:ph type="title"/>
          </p:nvPr>
        </p:nvSpPr>
        <p:spPr>
          <a:xfrm>
            <a:off x="1084680" y="1598040"/>
            <a:ext cx="9144000" cy="316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9243720" y="6356520"/>
            <a:ext cx="229644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 rot="5400000">
            <a:off x="-1610280" y="1926720"/>
            <a:ext cx="383040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11540520" y="6356520"/>
            <a:ext cx="41112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8803800" y="3456000"/>
            <a:ext cx="3388320" cy="3406320"/>
          </a:xfrm>
          <a:custGeom>
            <a:avLst/>
            <a:gdLst/>
            <a:ahLst/>
            <a:cxnLst/>
            <a:rect l="l" t="t" r="r" b="b"/>
            <a:pathLst>
              <a:path w="3388208" h="3406341" extrusionOk="0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rgbClr val="81AB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1077480" y="720360"/>
            <a:ext cx="9950040" cy="15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 idx="2"/>
          </p:nvPr>
        </p:nvSpPr>
        <p:spPr>
          <a:xfrm>
            <a:off x="1077480" y="2427480"/>
            <a:ext cx="9950040" cy="3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9243720" y="6356520"/>
            <a:ext cx="229644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 rot="5400000">
            <a:off x="-1610280" y="1926720"/>
            <a:ext cx="383040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11540520" y="6356520"/>
            <a:ext cx="41112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/>
          <p:nvPr/>
        </p:nvSpPr>
        <p:spPr>
          <a:xfrm>
            <a:off x="-62" y="0"/>
            <a:ext cx="12192120" cy="685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"/>
          <p:cNvPicPr preferRelativeResize="0"/>
          <p:nvPr/>
        </p:nvPicPr>
        <p:blipFill rotWithShape="1">
          <a:blip r:embed="rId3">
            <a:alphaModFix/>
          </a:blip>
          <a:srcRect l="16060" r="23197"/>
          <a:stretch/>
        </p:blipFill>
        <p:spPr>
          <a:xfrm>
            <a:off x="5733720" y="0"/>
            <a:ext cx="64583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"/>
          <p:cNvSpPr/>
          <p:nvPr/>
        </p:nvSpPr>
        <p:spPr>
          <a:xfrm>
            <a:off x="5394240" y="4274280"/>
            <a:ext cx="825120" cy="82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75" cap="flat" cmpd="sng">
            <a:solidFill>
              <a:srgbClr val="0989B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24" name="Google Shape;124;p1"/>
          <p:cNvSpPr txBox="1"/>
          <p:nvPr/>
        </p:nvSpPr>
        <p:spPr>
          <a:xfrm>
            <a:off x="1187450" y="1748375"/>
            <a:ext cx="3860038" cy="1424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6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Marketing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70d816596c_6_3"/>
          <p:cNvSpPr txBox="1"/>
          <p:nvPr/>
        </p:nvSpPr>
        <p:spPr>
          <a:xfrm>
            <a:off x="198135" y="162085"/>
            <a:ext cx="49227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GB" sz="3200" b="1">
                <a:latin typeface="Avenir"/>
                <a:ea typeface="Avenir"/>
                <a:cs typeface="Avenir"/>
                <a:sym typeface="Avenir"/>
              </a:rPr>
              <a:t>Conclusions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270d816596c_6_3"/>
          <p:cNvSpPr txBox="1"/>
          <p:nvPr/>
        </p:nvSpPr>
        <p:spPr>
          <a:xfrm>
            <a:off x="425025" y="1296775"/>
            <a:ext cx="10689900" cy="41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Key takeaways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b="1"/>
              <a:t>10% off</a:t>
            </a:r>
            <a:r>
              <a:rPr lang="en-GB" sz="1800"/>
              <a:t> and </a:t>
            </a:r>
            <a:r>
              <a:rPr lang="en-GB" sz="1800" b="1"/>
              <a:t>15%</a:t>
            </a:r>
            <a:r>
              <a:rPr lang="en-GB" sz="1800"/>
              <a:t> off coupons are more profitable out of all the coupon types as they bring in the highest transaction revenue and net profit. Based on this, we recommend keeping the 10% off and 15% off coupons. Adding a threshold of £30 for coupon usage, 15% coupons could potentially bring in £15000, (10% coupons would only bring in an additional ~£3000). With removing 10% coupons completely we could recoup £43000.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b="1"/>
              <a:t>Google</a:t>
            </a:r>
            <a:r>
              <a:rPr lang="en-GB" sz="1800"/>
              <a:t> has exhibited sustained strong performance throughout, characterized by notable improvements in Return on Ad Spend (ROAS), number of customers, revenue and coupon usage.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To capitalize on this upward trend, our proposal entails the initiation of a targeted Google Ads initiative. Based on Prism’s current conversion rate (0.58%), the net profit could increase by</a:t>
            </a:r>
            <a:r>
              <a:rPr lang="en-GB" sz="1800" b="1"/>
              <a:t> £1M</a:t>
            </a:r>
            <a:r>
              <a:rPr lang="en-GB" sz="1800"/>
              <a:t>.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Google landing page optimization could potentially bring in </a:t>
            </a:r>
            <a:r>
              <a:rPr lang="en-GB" sz="1800" b="1"/>
              <a:t>£18K</a:t>
            </a:r>
            <a:r>
              <a:rPr lang="en-GB" sz="1800"/>
              <a:t> net profit. </a:t>
            </a:r>
            <a:endParaRPr sz="1800"/>
          </a:p>
        </p:txBody>
      </p:sp>
      <p:pic>
        <p:nvPicPr>
          <p:cNvPr id="194" name="Google Shape;194;g270d816596c_6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0323647" y="0"/>
            <a:ext cx="1868350" cy="13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g2db3deb9ad6_9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8950"/>
            <a:ext cx="5591499" cy="296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2db3deb9ad6_9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4300" y="2076575"/>
            <a:ext cx="6127426" cy="34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2db3deb9ad6_9_2"/>
          <p:cNvSpPr txBox="1"/>
          <p:nvPr/>
        </p:nvSpPr>
        <p:spPr>
          <a:xfrm>
            <a:off x="1293600" y="791525"/>
            <a:ext cx="9604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Do we need this slide?? </a:t>
            </a:r>
            <a:endParaRPr sz="1800"/>
          </a:p>
        </p:txBody>
      </p:sp>
      <p:pic>
        <p:nvPicPr>
          <p:cNvPr id="214" name="Google Shape;214;g2db3deb9ad6_9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10323647" y="0"/>
            <a:ext cx="1868350" cy="13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2db3deb9ad6_9_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0400" y="557725"/>
            <a:ext cx="5948649" cy="339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 txBox="1"/>
          <p:nvPr/>
        </p:nvSpPr>
        <p:spPr>
          <a:xfrm>
            <a:off x="198135" y="162085"/>
            <a:ext cx="49227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GB" sz="3200" b="1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Executive Summary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 txBox="1"/>
          <p:nvPr/>
        </p:nvSpPr>
        <p:spPr>
          <a:xfrm>
            <a:off x="522425" y="1725400"/>
            <a:ext cx="10689900" cy="41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Key takeaways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b="1" dirty="0"/>
              <a:t>10% off </a:t>
            </a:r>
            <a:r>
              <a:rPr lang="en-GB" sz="1800" dirty="0"/>
              <a:t>and </a:t>
            </a:r>
            <a:r>
              <a:rPr lang="en-GB" sz="1800" b="1" dirty="0"/>
              <a:t>15%</a:t>
            </a:r>
            <a:r>
              <a:rPr lang="en-GB" sz="1800" dirty="0"/>
              <a:t> off coupons are more profitable out of all the coupon types as they bring in the highest transaction revenue and net profit. We recommend removing 10% discount coupons, and instead introducing a threshold of £30 to be eligible for 15% off coupons which could potentially generate £15000. </a:t>
            </a: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b="1" dirty="0"/>
              <a:t>Google</a:t>
            </a:r>
            <a:r>
              <a:rPr lang="en-GB" sz="1800" dirty="0"/>
              <a:t> has sustained strong performance throughout, characterized by notable improvements in Return on Ad Spend (ROAS), number of customers, revenue and coupon usage.</a:t>
            </a: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To capitalize on this upward trend, our proposal entails the initiation of a targeted Google Ads initiative. Based on Prism’s current conversion rate (0.58%), the net profit could increase by</a:t>
            </a:r>
            <a:r>
              <a:rPr lang="en-GB" sz="1800" b="1" dirty="0"/>
              <a:t> £1M</a:t>
            </a:r>
            <a:r>
              <a:rPr lang="en-GB" sz="1800" dirty="0"/>
              <a:t>.</a:t>
            </a: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Google landing page optimization could potentially bring in </a:t>
            </a:r>
            <a:r>
              <a:rPr lang="en-GB" sz="1800" b="1" dirty="0"/>
              <a:t>£18K</a:t>
            </a:r>
            <a:r>
              <a:rPr lang="en-GB" sz="1800" dirty="0"/>
              <a:t> net profit. </a:t>
            </a:r>
            <a:endParaRPr sz="1800" dirty="0"/>
          </a:p>
        </p:txBody>
      </p:sp>
      <p:pic>
        <p:nvPicPr>
          <p:cNvPr id="132" name="Google Shape;13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0323647" y="0"/>
            <a:ext cx="1868350" cy="13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"/>
          <p:cNvSpPr txBox="1"/>
          <p:nvPr/>
        </p:nvSpPr>
        <p:spPr>
          <a:xfrm>
            <a:off x="409125" y="986500"/>
            <a:ext cx="9648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Objective</a:t>
            </a:r>
            <a:r>
              <a:rPr lang="en-GB" sz="1800" dirty="0"/>
              <a:t>: This report highlights key strategies to improve profitability while maintaining customer engagement at Prism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ad4126eff_0_23"/>
          <p:cNvSpPr txBox="1">
            <a:spLocks noGrp="1"/>
          </p:cNvSpPr>
          <p:nvPr>
            <p:ph type="title"/>
          </p:nvPr>
        </p:nvSpPr>
        <p:spPr>
          <a:xfrm>
            <a:off x="360675" y="259076"/>
            <a:ext cx="9950100" cy="80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 dirty="0">
                <a:solidFill>
                  <a:srgbClr val="0D0D0D"/>
                </a:solidFill>
                <a:highlight>
                  <a:srgbClr val="FFFFFF"/>
                </a:highlight>
              </a:rPr>
              <a:t>Coupon Power Surge: Driving </a:t>
            </a:r>
            <a:r>
              <a:rPr lang="en-GB" sz="2300" b="1" dirty="0">
                <a:solidFill>
                  <a:srgbClr val="6AA84F"/>
                </a:solidFill>
                <a:highlight>
                  <a:srgbClr val="FFFFFF"/>
                </a:highlight>
              </a:rPr>
              <a:t>Net Profit Growth</a:t>
            </a:r>
            <a:endParaRPr sz="3600" b="1" dirty="0">
              <a:solidFill>
                <a:srgbClr val="6AA84F"/>
              </a:solidFill>
            </a:endParaRPr>
          </a:p>
        </p:txBody>
      </p:sp>
      <p:pic>
        <p:nvPicPr>
          <p:cNvPr id="139" name="Google Shape;139;g2dad4126eff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775" y="1472825"/>
            <a:ext cx="7700551" cy="458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2dad4126eff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0323647" y="0"/>
            <a:ext cx="1868350" cy="13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b3deb9ad6_2_8"/>
          <p:cNvSpPr txBox="1">
            <a:spLocks noGrp="1"/>
          </p:cNvSpPr>
          <p:nvPr>
            <p:ph type="title"/>
          </p:nvPr>
        </p:nvSpPr>
        <p:spPr>
          <a:xfrm>
            <a:off x="410625" y="159226"/>
            <a:ext cx="9950100" cy="80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0D0D0D"/>
                </a:solidFill>
                <a:highlight>
                  <a:srgbClr val="FFFFFF"/>
                </a:highlight>
              </a:rPr>
              <a:t>Coupon Gold: Unveiling the Profitable Power of </a:t>
            </a:r>
            <a:r>
              <a:rPr lang="en-GB" sz="2200" b="1">
                <a:solidFill>
                  <a:srgbClr val="6AA84F"/>
                </a:solidFill>
                <a:highlight>
                  <a:srgbClr val="FFFFFF"/>
                </a:highlight>
              </a:rPr>
              <a:t>10%</a:t>
            </a:r>
            <a:r>
              <a:rPr lang="en-GB" sz="2200" b="1">
                <a:solidFill>
                  <a:srgbClr val="0D0D0D"/>
                </a:solidFill>
                <a:highlight>
                  <a:srgbClr val="FFFFFF"/>
                </a:highlight>
              </a:rPr>
              <a:t> and </a:t>
            </a:r>
            <a:r>
              <a:rPr lang="en-GB" sz="2200" b="1">
                <a:solidFill>
                  <a:srgbClr val="6AA84F"/>
                </a:solidFill>
                <a:highlight>
                  <a:srgbClr val="FFFFFF"/>
                </a:highlight>
              </a:rPr>
              <a:t>15%</a:t>
            </a:r>
            <a:r>
              <a:rPr lang="en-GB" sz="2200" b="1">
                <a:solidFill>
                  <a:srgbClr val="0D0D0D"/>
                </a:solidFill>
                <a:highlight>
                  <a:srgbClr val="FFFFFF"/>
                </a:highlight>
              </a:rPr>
              <a:t> Off Offers</a:t>
            </a:r>
            <a:endParaRPr sz="3500" b="1">
              <a:solidFill>
                <a:schemeClr val="accent3"/>
              </a:solidFill>
            </a:endParaRPr>
          </a:p>
        </p:txBody>
      </p:sp>
      <p:pic>
        <p:nvPicPr>
          <p:cNvPr id="146" name="Google Shape;146;g2db3deb9ad6_2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925" y="1084212"/>
            <a:ext cx="8280549" cy="499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2db3deb9ad6_2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0323647" y="0"/>
            <a:ext cx="1868350" cy="13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0d816596c_0_19"/>
          <p:cNvSpPr txBox="1">
            <a:spLocks noGrp="1"/>
          </p:cNvSpPr>
          <p:nvPr>
            <p:ph type="title"/>
          </p:nvPr>
        </p:nvSpPr>
        <p:spPr>
          <a:xfrm>
            <a:off x="257305" y="211810"/>
            <a:ext cx="9950100" cy="150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 b="1">
                <a:solidFill>
                  <a:srgbClr val="0D0D0D"/>
                </a:solidFill>
                <a:highlight>
                  <a:schemeClr val="lt1"/>
                </a:highlight>
              </a:rPr>
              <a:t>Coupon Craze: Targeting Orders £25-£55</a:t>
            </a:r>
            <a:endParaRPr sz="2200" b="1">
              <a:solidFill>
                <a:srgbClr val="0D0D0D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0D0D0D"/>
              </a:solidFill>
              <a:highlight>
                <a:schemeClr val="lt1"/>
              </a:highlight>
            </a:endParaRPr>
          </a:p>
        </p:txBody>
      </p:sp>
      <p:pic>
        <p:nvPicPr>
          <p:cNvPr id="153" name="Google Shape;153;g270d816596c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0323647" y="0"/>
            <a:ext cx="1868350" cy="13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270d816596c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0550" y="1489075"/>
            <a:ext cx="8224975" cy="387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270d816596c_0_19"/>
          <p:cNvSpPr txBox="1"/>
          <p:nvPr/>
        </p:nvSpPr>
        <p:spPr>
          <a:xfrm>
            <a:off x="457850" y="5368925"/>
            <a:ext cx="52020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b="1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Recommendations: </a:t>
            </a:r>
            <a:r>
              <a:rPr lang="en-GB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As lower value coupons are desirable we recommend scraping 10% coupons and keeping 15% coupons with £30 order value threshold</a:t>
            </a:r>
            <a:endParaRPr/>
          </a:p>
        </p:txBody>
      </p:sp>
      <p:sp>
        <p:nvSpPr>
          <p:cNvPr id="156" name="Google Shape;156;g270d816596c_0_19"/>
          <p:cNvSpPr txBox="1"/>
          <p:nvPr/>
        </p:nvSpPr>
        <p:spPr>
          <a:xfrm>
            <a:off x="5581925" y="5320225"/>
            <a:ext cx="5332200" cy="10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b="1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Financial impact:  </a:t>
            </a:r>
            <a:r>
              <a:rPr lang="en-GB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Adding a threshold of £30 for coupon usage, 15% coupons could potentially bring in £</a:t>
            </a:r>
            <a:r>
              <a:rPr lang="en-GB">
                <a:solidFill>
                  <a:schemeClr val="dk1"/>
                </a:solidFill>
              </a:rPr>
              <a:t>15000, (10% coupons would only bring in an additional ~£3000). With removing 10% coupons completely we could recoup £43000.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g2dad4126eff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075" y="1289500"/>
            <a:ext cx="7264951" cy="4279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2dad4126eff_2_0"/>
          <p:cNvSpPr txBox="1"/>
          <p:nvPr/>
        </p:nvSpPr>
        <p:spPr>
          <a:xfrm>
            <a:off x="521800" y="351775"/>
            <a:ext cx="10162800" cy="8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Google</a:t>
            </a:r>
            <a:r>
              <a:rPr lang="en-GB" sz="220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Traffic Source Leads the Pack in Coupon Usage</a:t>
            </a:r>
            <a:endParaRPr sz="2800" b="1"/>
          </a:p>
        </p:txBody>
      </p:sp>
      <p:pic>
        <p:nvPicPr>
          <p:cNvPr id="163" name="Google Shape;163;g2dad4126eff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0323647" y="0"/>
            <a:ext cx="1868350" cy="13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53225" y="259075"/>
            <a:ext cx="9338400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GB" sz="2200" b="1">
                <a:solidFill>
                  <a:srgbClr val="BF9000"/>
                </a:solidFill>
                <a:highlight>
                  <a:srgbClr val="FFFFFF"/>
                </a:highlight>
              </a:rPr>
              <a:t>Google</a:t>
            </a:r>
            <a:r>
              <a:rPr lang="en-GB" sz="2200" b="1">
                <a:solidFill>
                  <a:srgbClr val="0D0D0D"/>
                </a:solidFill>
                <a:highlight>
                  <a:srgbClr val="FFFFFF"/>
                </a:highlight>
              </a:rPr>
              <a:t> Dominates Customer Base: Leading Traffic Source for Prism</a:t>
            </a:r>
            <a:endParaRPr sz="4200" b="1" i="0" u="none" strike="noStrike" cap="none">
              <a:solidFill>
                <a:srgbClr val="000000"/>
              </a:solidFill>
            </a:endParaRPr>
          </a:p>
        </p:txBody>
      </p:sp>
      <p:pic>
        <p:nvPicPr>
          <p:cNvPr id="169" name="Google Shape;16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100" y="1209471"/>
            <a:ext cx="9193051" cy="469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0323647" y="0"/>
            <a:ext cx="1868350" cy="13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ad4128332_5_0"/>
          <p:cNvSpPr txBox="1">
            <a:spLocks noGrp="1"/>
          </p:cNvSpPr>
          <p:nvPr>
            <p:ph type="title"/>
          </p:nvPr>
        </p:nvSpPr>
        <p:spPr>
          <a:xfrm>
            <a:off x="356250" y="208275"/>
            <a:ext cx="8968200" cy="100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0D0D0D"/>
                </a:solidFill>
                <a:highlight>
                  <a:srgbClr val="FFFFFF"/>
                </a:highlight>
              </a:rPr>
              <a:t>Decoding the Coupon Impact: Revenue and Profit Analysis Across Traffic Sources</a:t>
            </a:r>
            <a:endParaRPr sz="2900" b="1"/>
          </a:p>
        </p:txBody>
      </p:sp>
      <p:pic>
        <p:nvPicPr>
          <p:cNvPr id="176" name="Google Shape;176;g2dad4128332_5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0323647" y="0"/>
            <a:ext cx="1868350" cy="13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2dad4128332_5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950" y="1376675"/>
            <a:ext cx="5562601" cy="38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2dad4128332_5_0"/>
          <p:cNvPicPr preferRelativeResize="0"/>
          <p:nvPr/>
        </p:nvPicPr>
        <p:blipFill rotWithShape="1">
          <a:blip r:embed="rId5">
            <a:alphaModFix/>
          </a:blip>
          <a:srcRect l="-1560" r="1559"/>
          <a:stretch/>
        </p:blipFill>
        <p:spPr>
          <a:xfrm>
            <a:off x="5882650" y="1211463"/>
            <a:ext cx="5971522" cy="401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/>
          <p:nvPr/>
        </p:nvSpPr>
        <p:spPr>
          <a:xfrm>
            <a:off x="531325" y="254000"/>
            <a:ext cx="8655600" cy="10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50" b="1">
                <a:solidFill>
                  <a:srgbClr val="8E7CC3"/>
                </a:solidFill>
              </a:rPr>
              <a:t>T-Shirts</a:t>
            </a:r>
            <a:r>
              <a:rPr lang="en-GB" sz="2250" b="1">
                <a:solidFill>
                  <a:schemeClr val="dk1"/>
                </a:solidFill>
              </a:rPr>
              <a:t> Reign in Popularity, </a:t>
            </a:r>
            <a:r>
              <a:rPr lang="en-GB" sz="2250" b="1">
                <a:solidFill>
                  <a:srgbClr val="F1C232"/>
                </a:solidFill>
              </a:rPr>
              <a:t>Lifestyle Shoes</a:t>
            </a:r>
            <a:r>
              <a:rPr lang="en-GB" sz="2250" b="1">
                <a:solidFill>
                  <a:schemeClr val="dk1"/>
                </a:solidFill>
              </a:rPr>
              <a:t> Step Up Revenue</a:t>
            </a:r>
            <a:endParaRPr sz="225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endParaRPr sz="165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4" name="Google Shape;184;p6"/>
          <p:cNvSpPr txBox="1"/>
          <p:nvPr/>
        </p:nvSpPr>
        <p:spPr>
          <a:xfrm>
            <a:off x="634274" y="5748225"/>
            <a:ext cx="9642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Recommendation: </a:t>
            </a:r>
            <a:r>
              <a:rPr lang="en-GB" sz="1400" i="0" u="none" strike="noStrike" cap="none" dirty="0">
                <a:solidFill>
                  <a:schemeClr val="dk1"/>
                </a:solidFill>
              </a:rPr>
              <a:t>We recommend Landing Page Optimization based on</a:t>
            </a:r>
            <a:r>
              <a:rPr lang="en-GB" dirty="0">
                <a:solidFill>
                  <a:schemeClr val="dk1"/>
                </a:solidFill>
              </a:rPr>
              <a:t> our item popularity</a:t>
            </a:r>
            <a:endParaRPr sz="1400" i="0" u="none" strike="noStrike" cap="none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>
                <a:solidFill>
                  <a:schemeClr val="dk1"/>
                </a:solidFill>
              </a:rPr>
              <a:t>Financial impact: </a:t>
            </a:r>
            <a:r>
              <a:rPr lang="en-GB" dirty="0">
                <a:solidFill>
                  <a:schemeClr val="dk1"/>
                </a:solidFill>
              </a:rPr>
              <a:t>by using Keyword Optimization, the net profit could increase by over £1M</a:t>
            </a:r>
            <a:endParaRPr b="1" dirty="0">
              <a:solidFill>
                <a:schemeClr val="dk1"/>
              </a:solidFill>
            </a:endParaRPr>
          </a:p>
        </p:txBody>
      </p:sp>
      <p:pic>
        <p:nvPicPr>
          <p:cNvPr id="185" name="Google Shape;18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0323647" y="0"/>
            <a:ext cx="1868350" cy="13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3850" y="1294725"/>
            <a:ext cx="5246975" cy="3941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250" y="1298599"/>
            <a:ext cx="5246976" cy="39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828</Words>
  <Application>Microsoft Office PowerPoint</Application>
  <PresentationFormat>Widescreen</PresentationFormat>
  <Paragraphs>57</Paragraphs>
  <Slides>11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Times New Roman</vt:lpstr>
      <vt:lpstr>Arial</vt:lpstr>
      <vt:lpstr>Twentieth Century</vt:lpstr>
      <vt:lpstr>Avenir</vt:lpstr>
      <vt:lpstr>Aptos</vt:lpstr>
      <vt:lpstr>Roboto</vt:lpstr>
      <vt:lpstr>Office Theme</vt:lpstr>
      <vt:lpstr>Office Theme</vt:lpstr>
      <vt:lpstr>PowerPoint Presentation</vt:lpstr>
      <vt:lpstr>PowerPoint Presentation</vt:lpstr>
      <vt:lpstr>Coupon Power Surge: Driving Net Profit Growth</vt:lpstr>
      <vt:lpstr>Coupon Gold: Unveiling the Profitable Power of 10% and 15% Off Offers</vt:lpstr>
      <vt:lpstr>Coupon Craze: Targeting Orders £25-£55 </vt:lpstr>
      <vt:lpstr>PowerPoint Presentation</vt:lpstr>
      <vt:lpstr>PowerPoint Presentation</vt:lpstr>
      <vt:lpstr>Decoding the Coupon Impact: Revenue and Profit Analysis Across Traffic Sources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Kazeem Odunlami</dc:creator>
  <cp:lastModifiedBy>Kazeem Odunlami</cp:lastModifiedBy>
  <cp:revision>2</cp:revision>
  <dcterms:modified xsi:type="dcterms:W3CDTF">2024-05-27T00:17:57Z</dcterms:modified>
</cp:coreProperties>
</file>