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7" r:id="rId1"/>
  </p:sldMasterIdLst>
  <p:notesMasterIdLst>
    <p:notesMasterId r:id="rId18"/>
  </p:notesMasterIdLst>
  <p:sldIdLst>
    <p:sldId id="5200" r:id="rId2"/>
    <p:sldId id="5513" r:id="rId3"/>
    <p:sldId id="5271" r:id="rId4"/>
    <p:sldId id="3693" r:id="rId5"/>
    <p:sldId id="5425" r:id="rId6"/>
    <p:sldId id="5178" r:id="rId7"/>
    <p:sldId id="3575" r:id="rId8"/>
    <p:sldId id="3588" r:id="rId9"/>
    <p:sldId id="5415" r:id="rId10"/>
    <p:sldId id="5610" r:id="rId11"/>
    <p:sldId id="5609" r:id="rId12"/>
    <p:sldId id="5611" r:id="rId13"/>
    <p:sldId id="5612" r:id="rId14"/>
    <p:sldId id="5613" r:id="rId15"/>
    <p:sldId id="5464" r:id="rId16"/>
    <p:sldId id="423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229F5ED-D8B9-469F-A703-8F3EDD9E0ADA}">
          <p14:sldIdLst>
            <p14:sldId id="5200"/>
            <p14:sldId id="5513"/>
            <p14:sldId id="5271"/>
            <p14:sldId id="3693"/>
            <p14:sldId id="5425"/>
            <p14:sldId id="5178"/>
            <p14:sldId id="3575"/>
            <p14:sldId id="3588"/>
            <p14:sldId id="5415"/>
            <p14:sldId id="5610"/>
            <p14:sldId id="5609"/>
            <p14:sldId id="5611"/>
            <p14:sldId id="5612"/>
            <p14:sldId id="5613"/>
            <p14:sldId id="5464"/>
            <p14:sldId id="4235"/>
          </p14:sldIdLst>
        </p14:section>
        <p14:section name="Infographic" id="{23F1EB1F-407A-496E-BC86-BB106C067CC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2"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BFB"/>
    <a:srgbClr val="000000"/>
    <a:srgbClr val="F5F5F5"/>
    <a:srgbClr val="E4E4E4"/>
    <a:srgbClr val="B40000"/>
    <a:srgbClr val="D20000"/>
    <a:srgbClr val="FF0000"/>
    <a:srgbClr val="72020F"/>
    <a:srgbClr val="F7F7F7"/>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01" autoAdjust="0"/>
    <p:restoredTop sz="94620" autoAdjust="0"/>
  </p:normalViewPr>
  <p:slideViewPr>
    <p:cSldViewPr snapToGrid="0" showGuides="1">
      <p:cViewPr varScale="1">
        <p:scale>
          <a:sx n="40" d="100"/>
          <a:sy n="40" d="100"/>
        </p:scale>
        <p:origin x="180" y="40"/>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SEED ROUND USAGE</c:v>
                </c:pt>
              </c:strCache>
            </c:strRef>
          </c:tx>
          <c:dPt>
            <c:idx val="0"/>
            <c:bubble3D val="0"/>
            <c:spPr>
              <a:solidFill>
                <a:schemeClr val="dk1">
                  <a:tint val="885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7362-4EFD-94B1-E7C033D5C1C8}"/>
              </c:ext>
            </c:extLst>
          </c:dPt>
          <c:dPt>
            <c:idx val="1"/>
            <c:bubble3D val="0"/>
            <c:spPr>
              <a:solidFill>
                <a:schemeClr val="dk1">
                  <a:tint val="55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7362-4EFD-94B1-E7C033D5C1C8}"/>
              </c:ext>
            </c:extLst>
          </c:dPt>
          <c:dPt>
            <c:idx val="2"/>
            <c:bubble3D val="0"/>
            <c:spPr>
              <a:solidFill>
                <a:schemeClr val="dk1">
                  <a:tint val="75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7362-4EFD-94B1-E7C033D5C1C8}"/>
              </c:ext>
            </c:extLst>
          </c:dPt>
          <c:dPt>
            <c:idx val="3"/>
            <c:bubble3D val="0"/>
            <c:spPr>
              <a:solidFill>
                <a:schemeClr val="dk1">
                  <a:tint val="985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7362-4EFD-94B1-E7C033D5C1C8}"/>
              </c:ext>
            </c:extLst>
          </c:dPt>
          <c:dPt>
            <c:idx val="4"/>
            <c:bubble3D val="0"/>
            <c:spPr>
              <a:solidFill>
                <a:schemeClr val="dk1">
                  <a:tint val="3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7362-4EFD-94B1-E7C033D5C1C8}"/>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Sheet1!$A$2:$A$6</c:f>
              <c:strCache>
                <c:ptCount val="5"/>
                <c:pt idx="0">
                  <c:v>Marketing</c:v>
                </c:pt>
                <c:pt idx="1">
                  <c:v>Development and Reseach </c:v>
                </c:pt>
                <c:pt idx="2">
                  <c:v>Administration</c:v>
                </c:pt>
                <c:pt idx="3">
                  <c:v>Technology</c:v>
                </c:pt>
                <c:pt idx="4">
                  <c:v>Legal</c:v>
                </c:pt>
              </c:strCache>
            </c:strRef>
          </c:cat>
          <c:val>
            <c:numRef>
              <c:f>Sheet1!$B$2:$B$6</c:f>
              <c:numCache>
                <c:formatCode>0%</c:formatCode>
                <c:ptCount val="5"/>
                <c:pt idx="0">
                  <c:v>0.2</c:v>
                </c:pt>
                <c:pt idx="1">
                  <c:v>0.5</c:v>
                </c:pt>
                <c:pt idx="2">
                  <c:v>0.15</c:v>
                </c:pt>
                <c:pt idx="3">
                  <c:v>0.1</c:v>
                </c:pt>
                <c:pt idx="4">
                  <c:v>0.05</c:v>
                </c:pt>
              </c:numCache>
            </c:numRef>
          </c:val>
          <c:extLst>
            <c:ext xmlns:c16="http://schemas.microsoft.com/office/drawing/2014/chart" uri="{C3380CC4-5D6E-409C-BE32-E72D297353CC}">
              <c16:uniqueId val="{00000000-FD70-4A33-A87C-08D975DD8253}"/>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0FBBF-3B0D-4D05-983F-17B96E59CBC2}" type="datetimeFigureOut">
              <a:rPr lang="en-US" smtClean="0"/>
              <a:t>4/18/2022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D01FC1-061D-408F-A241-8F12B55F3F62}" type="slidenum">
              <a:rPr lang="en-US" smtClean="0"/>
              <a:t>‹#›</a:t>
            </a:fld>
            <a:endParaRPr lang="en-US"/>
          </a:p>
        </p:txBody>
      </p:sp>
    </p:spTree>
    <p:extLst>
      <p:ext uri="{BB962C8B-B14F-4D97-AF65-F5344CB8AC3E}">
        <p14:creationId xmlns:p14="http://schemas.microsoft.com/office/powerpoint/2010/main" val="3561656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Insert Your Picture&gt;right click&gt;send to back</a:t>
            </a:r>
          </a:p>
        </p:txBody>
      </p:sp>
      <p:sp>
        <p:nvSpPr>
          <p:cNvPr id="4" name="Slide Number Placeholder 3"/>
          <p:cNvSpPr>
            <a:spLocks noGrp="1"/>
          </p:cNvSpPr>
          <p:nvPr>
            <p:ph type="sldNum" sz="quarter" idx="5"/>
          </p:nvPr>
        </p:nvSpPr>
        <p:spPr/>
        <p:txBody>
          <a:bodyPr/>
          <a:lstStyle/>
          <a:p>
            <a:fld id="{11D01FC1-061D-408F-A241-8F12B55F3F62}" type="slidenum">
              <a:rPr lang="en-US" smtClean="0"/>
              <a:t>1</a:t>
            </a:fld>
            <a:endParaRPr lang="en-US"/>
          </a:p>
        </p:txBody>
      </p:sp>
    </p:spTree>
    <p:extLst>
      <p:ext uri="{BB962C8B-B14F-4D97-AF65-F5344CB8AC3E}">
        <p14:creationId xmlns:p14="http://schemas.microsoft.com/office/powerpoint/2010/main" val="3400026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Insert Your Picture&gt;right click&gt;send to back</a:t>
            </a:r>
          </a:p>
          <a:p>
            <a:endParaRPr lang="en-US"/>
          </a:p>
        </p:txBody>
      </p:sp>
      <p:sp>
        <p:nvSpPr>
          <p:cNvPr id="4" name="Slide Number Placeholder 3"/>
          <p:cNvSpPr>
            <a:spLocks noGrp="1"/>
          </p:cNvSpPr>
          <p:nvPr>
            <p:ph type="sldNum" sz="quarter" idx="5"/>
          </p:nvPr>
        </p:nvSpPr>
        <p:spPr/>
        <p:txBody>
          <a:bodyPr/>
          <a:lstStyle/>
          <a:p>
            <a:fld id="{11D01FC1-061D-408F-A241-8F12B55F3F62}" type="slidenum">
              <a:rPr lang="en-US" smtClean="0"/>
              <a:t>2</a:t>
            </a:fld>
            <a:endParaRPr lang="en-US"/>
          </a:p>
        </p:txBody>
      </p:sp>
    </p:spTree>
    <p:extLst>
      <p:ext uri="{BB962C8B-B14F-4D97-AF65-F5344CB8AC3E}">
        <p14:creationId xmlns:p14="http://schemas.microsoft.com/office/powerpoint/2010/main" val="2744671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11D01FC1-061D-408F-A241-8F12B55F3F62}" type="slidenum">
              <a:rPr lang="en-US" smtClean="0"/>
              <a:t>9</a:t>
            </a:fld>
            <a:endParaRPr lang="en-US"/>
          </a:p>
        </p:txBody>
      </p:sp>
    </p:spTree>
    <p:extLst>
      <p:ext uri="{BB962C8B-B14F-4D97-AF65-F5344CB8AC3E}">
        <p14:creationId xmlns:p14="http://schemas.microsoft.com/office/powerpoint/2010/main" val="4095722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81AB6-4FFE-4019-91ED-C8BB65F409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C94FEC-02F3-4A86-BCBC-8303CA31D7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0092BB-DB31-42FB-B52E-0047050A0BFE}"/>
              </a:ext>
            </a:extLst>
          </p:cNvPr>
          <p:cNvSpPr>
            <a:spLocks noGrp="1"/>
          </p:cNvSpPr>
          <p:nvPr>
            <p:ph type="dt" sz="half" idx="10"/>
          </p:nvPr>
        </p:nvSpPr>
        <p:spPr/>
        <p:txBody>
          <a:bodyPr/>
          <a:lstStyle/>
          <a:p>
            <a:fld id="{89BC452A-8E0E-481B-ACAA-A40BA6D62455}" type="datetimeFigureOut">
              <a:rPr lang="en-US" smtClean="0"/>
              <a:t>4/18/2022</a:t>
            </a:fld>
            <a:endParaRPr lang="en-US"/>
          </a:p>
        </p:txBody>
      </p:sp>
      <p:sp>
        <p:nvSpPr>
          <p:cNvPr id="5" name="Footer Placeholder 4">
            <a:extLst>
              <a:ext uri="{FF2B5EF4-FFF2-40B4-BE49-F238E27FC236}">
                <a16:creationId xmlns:a16="http://schemas.microsoft.com/office/drawing/2014/main" id="{F629BACC-89CE-4B98-B7BF-B761DF46E7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257B10-32FA-4B0F-8B8A-10CEEA7BCDD0}"/>
              </a:ext>
            </a:extLst>
          </p:cNvPr>
          <p:cNvSpPr>
            <a:spLocks noGrp="1"/>
          </p:cNvSpPr>
          <p:nvPr>
            <p:ph type="sldNum" sz="quarter" idx="12"/>
          </p:nvPr>
        </p:nvSpPr>
        <p:spPr/>
        <p:txBody>
          <a:bodyPr/>
          <a:lstStyle/>
          <a:p>
            <a:fld id="{66B88149-947D-43FB-850F-8D331863663C}" type="slidenum">
              <a:rPr lang="en-US" smtClean="0"/>
              <a:t>‹#›</a:t>
            </a:fld>
            <a:endParaRPr lang="en-US"/>
          </a:p>
        </p:txBody>
      </p:sp>
    </p:spTree>
    <p:extLst>
      <p:ext uri="{BB962C8B-B14F-4D97-AF65-F5344CB8AC3E}">
        <p14:creationId xmlns:p14="http://schemas.microsoft.com/office/powerpoint/2010/main" val="3075869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7D5B9-11FF-4C75-AA60-90A700A850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E2239C-9C82-41CB-9B11-7A656AE9ADE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7F5FEB-8675-42BC-9408-732C2E710292}"/>
              </a:ext>
            </a:extLst>
          </p:cNvPr>
          <p:cNvSpPr>
            <a:spLocks noGrp="1"/>
          </p:cNvSpPr>
          <p:nvPr>
            <p:ph type="dt" sz="half" idx="10"/>
          </p:nvPr>
        </p:nvSpPr>
        <p:spPr/>
        <p:txBody>
          <a:bodyPr/>
          <a:lstStyle/>
          <a:p>
            <a:fld id="{89BC452A-8E0E-481B-ACAA-A40BA6D62455}" type="datetimeFigureOut">
              <a:rPr lang="en-US" smtClean="0"/>
              <a:t>4/18/2022</a:t>
            </a:fld>
            <a:endParaRPr lang="en-US"/>
          </a:p>
        </p:txBody>
      </p:sp>
      <p:sp>
        <p:nvSpPr>
          <p:cNvPr id="5" name="Footer Placeholder 4">
            <a:extLst>
              <a:ext uri="{FF2B5EF4-FFF2-40B4-BE49-F238E27FC236}">
                <a16:creationId xmlns:a16="http://schemas.microsoft.com/office/drawing/2014/main" id="{9D2E1AFA-DD8A-4610-ADA9-EB4F0762FF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51D09D-8C6B-444D-A2B0-0D87C743A81D}"/>
              </a:ext>
            </a:extLst>
          </p:cNvPr>
          <p:cNvSpPr>
            <a:spLocks noGrp="1"/>
          </p:cNvSpPr>
          <p:nvPr>
            <p:ph type="sldNum" sz="quarter" idx="12"/>
          </p:nvPr>
        </p:nvSpPr>
        <p:spPr/>
        <p:txBody>
          <a:bodyPr/>
          <a:lstStyle/>
          <a:p>
            <a:fld id="{66B88149-947D-43FB-850F-8D331863663C}" type="slidenum">
              <a:rPr lang="en-US" smtClean="0"/>
              <a:t>‹#›</a:t>
            </a:fld>
            <a:endParaRPr lang="en-US"/>
          </a:p>
        </p:txBody>
      </p:sp>
    </p:spTree>
    <p:extLst>
      <p:ext uri="{BB962C8B-B14F-4D97-AF65-F5344CB8AC3E}">
        <p14:creationId xmlns:p14="http://schemas.microsoft.com/office/powerpoint/2010/main" val="2806622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ACDBC3-E501-4123-BB3C-3CC831FE79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F6E88F-5EEC-479A-8247-C56A26D9807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5892FD-9FA0-4CD4-BDA6-E26689544FED}"/>
              </a:ext>
            </a:extLst>
          </p:cNvPr>
          <p:cNvSpPr>
            <a:spLocks noGrp="1"/>
          </p:cNvSpPr>
          <p:nvPr>
            <p:ph type="dt" sz="half" idx="10"/>
          </p:nvPr>
        </p:nvSpPr>
        <p:spPr/>
        <p:txBody>
          <a:bodyPr/>
          <a:lstStyle/>
          <a:p>
            <a:fld id="{89BC452A-8E0E-481B-ACAA-A40BA6D62455}" type="datetimeFigureOut">
              <a:rPr lang="en-US" smtClean="0"/>
              <a:t>4/18/2022</a:t>
            </a:fld>
            <a:endParaRPr lang="en-US"/>
          </a:p>
        </p:txBody>
      </p:sp>
      <p:sp>
        <p:nvSpPr>
          <p:cNvPr id="5" name="Footer Placeholder 4">
            <a:extLst>
              <a:ext uri="{FF2B5EF4-FFF2-40B4-BE49-F238E27FC236}">
                <a16:creationId xmlns:a16="http://schemas.microsoft.com/office/drawing/2014/main" id="{C26504B2-DD51-4984-9CFC-DF95B3D657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62B50D-6C76-4BC6-9385-07E429628E72}"/>
              </a:ext>
            </a:extLst>
          </p:cNvPr>
          <p:cNvSpPr>
            <a:spLocks noGrp="1"/>
          </p:cNvSpPr>
          <p:nvPr>
            <p:ph type="sldNum" sz="quarter" idx="12"/>
          </p:nvPr>
        </p:nvSpPr>
        <p:spPr/>
        <p:txBody>
          <a:bodyPr/>
          <a:lstStyle/>
          <a:p>
            <a:fld id="{66B88149-947D-43FB-850F-8D331863663C}" type="slidenum">
              <a:rPr lang="en-US" smtClean="0"/>
              <a:t>‹#›</a:t>
            </a:fld>
            <a:endParaRPr lang="en-US"/>
          </a:p>
        </p:txBody>
      </p:sp>
    </p:spTree>
    <p:extLst>
      <p:ext uri="{BB962C8B-B14F-4D97-AF65-F5344CB8AC3E}">
        <p14:creationId xmlns:p14="http://schemas.microsoft.com/office/powerpoint/2010/main" val="3515751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8EFF1D9-E234-42D3-AEA3-D75A07A9E47A}"/>
              </a:ext>
            </a:extLst>
          </p:cNvPr>
          <p:cNvSpPr>
            <a:spLocks noGrp="1"/>
          </p:cNvSpPr>
          <p:nvPr>
            <p:ph type="pic" sz="quarter" idx="22"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3" name="Date Placeholder 2">
            <a:extLst>
              <a:ext uri="{FF2B5EF4-FFF2-40B4-BE49-F238E27FC236}">
                <a16:creationId xmlns:a16="http://schemas.microsoft.com/office/drawing/2014/main" id="{6694353B-AEF3-4047-95DD-3D930A6A4A32}"/>
              </a:ext>
            </a:extLst>
          </p:cNvPr>
          <p:cNvSpPr>
            <a:spLocks noGrp="1"/>
          </p:cNvSpPr>
          <p:nvPr>
            <p:ph type="dt" sz="half" idx="10"/>
          </p:nvPr>
        </p:nvSpPr>
        <p:spPr/>
        <p:txBody>
          <a:bodyPr/>
          <a:lstStyle/>
          <a:p>
            <a:fld id="{036068AC-416F-4B09-B1C6-55DD705E9AE8}" type="datetimeFigureOut">
              <a:rPr lang="en-US" smtClean="0"/>
              <a:t>4/18/2022</a:t>
            </a:fld>
            <a:endParaRPr lang="en-US"/>
          </a:p>
        </p:txBody>
      </p:sp>
      <p:sp>
        <p:nvSpPr>
          <p:cNvPr id="4" name="Footer Placeholder 3">
            <a:extLst>
              <a:ext uri="{FF2B5EF4-FFF2-40B4-BE49-F238E27FC236}">
                <a16:creationId xmlns:a16="http://schemas.microsoft.com/office/drawing/2014/main" id="{6B2D7A36-2506-4079-A62C-D0FA42942E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191A6C-D704-4961-A10B-C42DC63E4594}"/>
              </a:ext>
            </a:extLst>
          </p:cNvPr>
          <p:cNvSpPr>
            <a:spLocks noGrp="1"/>
          </p:cNvSpPr>
          <p:nvPr>
            <p:ph type="sldNum" sz="quarter" idx="12"/>
          </p:nvPr>
        </p:nvSpPr>
        <p:spPr/>
        <p:txBody>
          <a:bodyPr/>
          <a:lstStyle/>
          <a:p>
            <a:fld id="{67E674E8-1E4A-4E2E-BD8D-8BE56BB23D68}" type="slidenum">
              <a:rPr lang="en-US" smtClean="0"/>
              <a:t>‹#›</a:t>
            </a:fld>
            <a:endParaRPr lang="en-US"/>
          </a:p>
        </p:txBody>
      </p:sp>
    </p:spTree>
    <p:extLst>
      <p:ext uri="{BB962C8B-B14F-4D97-AF65-F5344CB8AC3E}">
        <p14:creationId xmlns:p14="http://schemas.microsoft.com/office/powerpoint/2010/main" val="987888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4EFA004-C2BD-4BEE-BC48-80DC5D655821}"/>
              </a:ext>
            </a:extLst>
          </p:cNvPr>
          <p:cNvSpPr>
            <a:spLocks noGrp="1"/>
          </p:cNvSpPr>
          <p:nvPr>
            <p:ph type="pic" sz="quarter" idx="22" hasCustomPrompt="1"/>
          </p:nvPr>
        </p:nvSpPr>
        <p:spPr>
          <a:xfrm>
            <a:off x="685800" y="1066800"/>
            <a:ext cx="4724400" cy="4724400"/>
          </a:xfrm>
          <a:custGeom>
            <a:avLst/>
            <a:gdLst>
              <a:gd name="connsiteX0" fmla="*/ 2362200 w 4724400"/>
              <a:gd name="connsiteY0" fmla="*/ 0 h 4724400"/>
              <a:gd name="connsiteX1" fmla="*/ 4724400 w 4724400"/>
              <a:gd name="connsiteY1" fmla="*/ 2362200 h 4724400"/>
              <a:gd name="connsiteX2" fmla="*/ 2362200 w 4724400"/>
              <a:gd name="connsiteY2" fmla="*/ 4724400 h 4724400"/>
              <a:gd name="connsiteX3" fmla="*/ 0 w 4724400"/>
              <a:gd name="connsiteY3" fmla="*/ 2362200 h 4724400"/>
              <a:gd name="connsiteX4" fmla="*/ 2362200 w 4724400"/>
              <a:gd name="connsiteY4" fmla="*/ 0 h 472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24400" h="4724400">
                <a:moveTo>
                  <a:pt x="2362200" y="0"/>
                </a:moveTo>
                <a:cubicBezTo>
                  <a:pt x="3666807" y="0"/>
                  <a:pt x="4724400" y="1057593"/>
                  <a:pt x="4724400" y="2362200"/>
                </a:cubicBezTo>
                <a:cubicBezTo>
                  <a:pt x="4724400" y="3666807"/>
                  <a:pt x="3666807" y="4724400"/>
                  <a:pt x="2362200" y="4724400"/>
                </a:cubicBezTo>
                <a:cubicBezTo>
                  <a:pt x="1057593" y="4724400"/>
                  <a:pt x="0" y="3666807"/>
                  <a:pt x="0" y="2362200"/>
                </a:cubicBezTo>
                <a:cubicBezTo>
                  <a:pt x="0" y="1057593"/>
                  <a:pt x="1057593" y="0"/>
                  <a:pt x="2362200" y="0"/>
                </a:cubicBezTo>
                <a:close/>
              </a:path>
            </a:pathLst>
          </a:custGeom>
          <a:solidFill>
            <a:schemeClr val="bg1">
              <a:lumMod val="95000"/>
            </a:schemeClr>
          </a:solidFill>
          <a:ln w="114300">
            <a:solidFill>
              <a:schemeClr val="bg1"/>
            </a:solidFill>
          </a:ln>
        </p:spPr>
        <p:txBody>
          <a:bodyPr wrap="square" anchor="ctr">
            <a:noAutofit/>
          </a:bodyPr>
          <a:lstStyle>
            <a:lvl1pPr marL="0" indent="0" algn="ctr">
              <a:buFontTx/>
              <a:buNone/>
              <a:defRPr sz="1200">
                <a:solidFill>
                  <a:schemeClr val="tx1"/>
                </a:solidFill>
              </a:defRPr>
            </a:lvl1pPr>
          </a:lstStyle>
          <a:p>
            <a:r>
              <a:rPr lang="en-US"/>
              <a:t>Image</a:t>
            </a:r>
          </a:p>
        </p:txBody>
      </p:sp>
      <p:sp>
        <p:nvSpPr>
          <p:cNvPr id="3" name="Date Placeholder 2">
            <a:extLst>
              <a:ext uri="{FF2B5EF4-FFF2-40B4-BE49-F238E27FC236}">
                <a16:creationId xmlns:a16="http://schemas.microsoft.com/office/drawing/2014/main" id="{BC25C312-D352-4AF4-805E-31D660DB00DA}"/>
              </a:ext>
            </a:extLst>
          </p:cNvPr>
          <p:cNvSpPr>
            <a:spLocks noGrp="1"/>
          </p:cNvSpPr>
          <p:nvPr>
            <p:ph type="dt" sz="half" idx="10"/>
          </p:nvPr>
        </p:nvSpPr>
        <p:spPr/>
        <p:txBody>
          <a:bodyPr/>
          <a:lstStyle/>
          <a:p>
            <a:fld id="{89BC452A-8E0E-481B-ACAA-A40BA6D62455}" type="datetimeFigureOut">
              <a:rPr lang="en-US" smtClean="0"/>
              <a:t>4/18/2022</a:t>
            </a:fld>
            <a:endParaRPr lang="en-US"/>
          </a:p>
        </p:txBody>
      </p:sp>
      <p:sp>
        <p:nvSpPr>
          <p:cNvPr id="4" name="Footer Placeholder 3">
            <a:extLst>
              <a:ext uri="{FF2B5EF4-FFF2-40B4-BE49-F238E27FC236}">
                <a16:creationId xmlns:a16="http://schemas.microsoft.com/office/drawing/2014/main" id="{B4B4404E-34DC-401F-A5AA-BE443F18BF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E4DAA2-3B23-4D2F-990B-3B9893331943}"/>
              </a:ext>
            </a:extLst>
          </p:cNvPr>
          <p:cNvSpPr>
            <a:spLocks noGrp="1"/>
          </p:cNvSpPr>
          <p:nvPr>
            <p:ph type="sldNum" sz="quarter" idx="12"/>
          </p:nvPr>
        </p:nvSpPr>
        <p:spPr/>
        <p:txBody>
          <a:bodyPr/>
          <a:lstStyle/>
          <a:p>
            <a:fld id="{66B88149-947D-43FB-850F-8D331863663C}" type="slidenum">
              <a:rPr lang="en-US" smtClean="0"/>
              <a:t>‹#›</a:t>
            </a:fld>
            <a:endParaRPr lang="en-US"/>
          </a:p>
        </p:txBody>
      </p:sp>
    </p:spTree>
    <p:extLst>
      <p:ext uri="{BB962C8B-B14F-4D97-AF65-F5344CB8AC3E}">
        <p14:creationId xmlns:p14="http://schemas.microsoft.com/office/powerpoint/2010/main" val="89717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5D63490-9F10-4D50-ACF0-29F0BAF14238}"/>
              </a:ext>
            </a:extLst>
          </p:cNvPr>
          <p:cNvSpPr>
            <a:spLocks noGrp="1"/>
          </p:cNvSpPr>
          <p:nvPr>
            <p:ph type="pic" sz="quarter" idx="22" hasCustomPrompt="1"/>
          </p:nvPr>
        </p:nvSpPr>
        <p:spPr>
          <a:xfrm>
            <a:off x="-913640" y="-341617"/>
            <a:ext cx="6118772" cy="7541232"/>
          </a:xfrm>
          <a:custGeom>
            <a:avLst/>
            <a:gdLst>
              <a:gd name="connsiteX0" fmla="*/ 3843085 w 6118772"/>
              <a:gd name="connsiteY0" fmla="*/ 1421339 h 7541232"/>
              <a:gd name="connsiteX1" fmla="*/ 4975384 w 6118772"/>
              <a:gd name="connsiteY1" fmla="*/ 1752590 h 7541232"/>
              <a:gd name="connsiteX2" fmla="*/ 4490081 w 6118772"/>
              <a:gd name="connsiteY2" fmla="*/ 2565452 h 7541232"/>
              <a:gd name="connsiteX3" fmla="*/ 2782642 w 6118772"/>
              <a:gd name="connsiteY3" fmla="*/ 2773550 h 7541232"/>
              <a:gd name="connsiteX4" fmla="*/ 2558818 w 6118772"/>
              <a:gd name="connsiteY4" fmla="*/ 4478999 h 7541232"/>
              <a:gd name="connsiteX5" fmla="*/ 4154738 w 6118772"/>
              <a:gd name="connsiteY5" fmla="*/ 5120632 h 7541232"/>
              <a:gd name="connsiteX6" fmla="*/ 4413857 w 6118772"/>
              <a:gd name="connsiteY6" fmla="*/ 6031192 h 7541232"/>
              <a:gd name="connsiteX7" fmla="*/ 1741519 w 6118772"/>
              <a:gd name="connsiteY7" fmla="*/ 4956789 h 7541232"/>
              <a:gd name="connsiteX8" fmla="*/ 2116309 w 6118772"/>
              <a:gd name="connsiteY8" fmla="*/ 2101047 h 7541232"/>
              <a:gd name="connsiteX9" fmla="*/ 3676143 w 6118772"/>
              <a:gd name="connsiteY9" fmla="*/ 1422168 h 7541232"/>
              <a:gd name="connsiteX10" fmla="*/ 3843085 w 6118772"/>
              <a:gd name="connsiteY10" fmla="*/ 1421339 h 7541232"/>
              <a:gd name="connsiteX11" fmla="*/ 3827519 w 6118772"/>
              <a:gd name="connsiteY11" fmla="*/ 408 h 7541232"/>
              <a:gd name="connsiteX12" fmla="*/ 6115166 w 6118772"/>
              <a:gd name="connsiteY12" fmla="*/ 817658 h 7541232"/>
              <a:gd name="connsiteX13" fmla="*/ 5236175 w 6118772"/>
              <a:gd name="connsiteY13" fmla="*/ 1924722 h 7541232"/>
              <a:gd name="connsiteX14" fmla="*/ 2040983 w 6118772"/>
              <a:gd name="connsiteY14" fmla="*/ 2169399 h 7541232"/>
              <a:gd name="connsiteX15" fmla="*/ 2042940 w 6118772"/>
              <a:gd name="connsiteY15" fmla="*/ 5373945 h 7541232"/>
              <a:gd name="connsiteX16" fmla="*/ 5238429 w 6118772"/>
              <a:gd name="connsiteY16" fmla="*/ 5614719 h 7541232"/>
              <a:gd name="connsiteX17" fmla="*/ 6118772 w 6118772"/>
              <a:gd name="connsiteY17" fmla="*/ 6720710 h 7541232"/>
              <a:gd name="connsiteX18" fmla="*/ 1006807 w 6118772"/>
              <a:gd name="connsiteY18" fmla="*/ 6335533 h 7541232"/>
              <a:gd name="connsiteX19" fmla="*/ 1003676 w 6118772"/>
              <a:gd name="connsiteY19" fmla="*/ 1209079 h 7541232"/>
              <a:gd name="connsiteX20" fmla="*/ 3827519 w 6118772"/>
              <a:gd name="connsiteY20" fmla="*/ 408 h 7541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118772" h="7541232">
                <a:moveTo>
                  <a:pt x="3843085" y="1421339"/>
                </a:moveTo>
                <a:cubicBezTo>
                  <a:pt x="4232895" y="1433229"/>
                  <a:pt x="4622853" y="1542119"/>
                  <a:pt x="4975384" y="1752590"/>
                </a:cubicBezTo>
                <a:lnTo>
                  <a:pt x="4490081" y="2565452"/>
                </a:lnTo>
                <a:cubicBezTo>
                  <a:pt x="3940121" y="2237110"/>
                  <a:pt x="3237639" y="2322727"/>
                  <a:pt x="2782642" y="2773550"/>
                </a:cubicBezTo>
                <a:cubicBezTo>
                  <a:pt x="2327645" y="3224374"/>
                  <a:pt x="2235558" y="3926036"/>
                  <a:pt x="2558818" y="4478999"/>
                </a:cubicBezTo>
                <a:cubicBezTo>
                  <a:pt x="2882078" y="5031961"/>
                  <a:pt x="3538678" y="5295945"/>
                  <a:pt x="4154738" y="5120632"/>
                </a:cubicBezTo>
                <a:lnTo>
                  <a:pt x="4413857" y="6031192"/>
                </a:lnTo>
                <a:cubicBezTo>
                  <a:pt x="3382276" y="6324750"/>
                  <a:pt x="2282812" y="5882715"/>
                  <a:pt x="1741519" y="4956789"/>
                </a:cubicBezTo>
                <a:cubicBezTo>
                  <a:pt x="1200226" y="4030864"/>
                  <a:pt x="1354424" y="2855942"/>
                  <a:pt x="2116309" y="2101047"/>
                </a:cubicBezTo>
                <a:cubicBezTo>
                  <a:pt x="2544869" y="1676418"/>
                  <a:pt x="3104550" y="1445282"/>
                  <a:pt x="3676143" y="1422168"/>
                </a:cubicBezTo>
                <a:cubicBezTo>
                  <a:pt x="3731714" y="1419921"/>
                  <a:pt x="3787398" y="1419640"/>
                  <a:pt x="3843085" y="1421339"/>
                </a:cubicBezTo>
                <a:close/>
                <a:moveTo>
                  <a:pt x="3827519" y="408"/>
                </a:moveTo>
                <a:cubicBezTo>
                  <a:pt x="4633179" y="12226"/>
                  <a:pt x="5439617" y="281282"/>
                  <a:pt x="6115166" y="817658"/>
                </a:cubicBezTo>
                <a:lnTo>
                  <a:pt x="5236175" y="1924722"/>
                </a:lnTo>
                <a:cubicBezTo>
                  <a:pt x="4270950" y="1158348"/>
                  <a:pt x="2878265" y="1264995"/>
                  <a:pt x="2040983" y="2169399"/>
                </a:cubicBezTo>
                <a:cubicBezTo>
                  <a:pt x="1203701" y="3073803"/>
                  <a:pt x="1204554" y="4470565"/>
                  <a:pt x="2042940" y="5373945"/>
                </a:cubicBezTo>
                <a:cubicBezTo>
                  <a:pt x="2881326" y="6277325"/>
                  <a:pt x="4274141" y="6382271"/>
                  <a:pt x="5238429" y="5614719"/>
                </a:cubicBezTo>
                <a:lnTo>
                  <a:pt x="6118772" y="6720710"/>
                </a:lnTo>
                <a:cubicBezTo>
                  <a:pt x="4576158" y="7948597"/>
                  <a:pt x="2348011" y="7780710"/>
                  <a:pt x="1006807" y="6335533"/>
                </a:cubicBezTo>
                <a:cubicBezTo>
                  <a:pt x="-334397" y="4890355"/>
                  <a:pt x="-335761" y="2655893"/>
                  <a:pt x="1003676" y="1209079"/>
                </a:cubicBezTo>
                <a:cubicBezTo>
                  <a:pt x="1757110" y="395246"/>
                  <a:pt x="2791671" y="-14788"/>
                  <a:pt x="3827519" y="408"/>
                </a:cubicBez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3" name="Date Placeholder 2">
            <a:extLst>
              <a:ext uri="{FF2B5EF4-FFF2-40B4-BE49-F238E27FC236}">
                <a16:creationId xmlns:a16="http://schemas.microsoft.com/office/drawing/2014/main" id="{6694353B-AEF3-4047-95DD-3D930A6A4A32}"/>
              </a:ext>
            </a:extLst>
          </p:cNvPr>
          <p:cNvSpPr>
            <a:spLocks noGrp="1"/>
          </p:cNvSpPr>
          <p:nvPr>
            <p:ph type="dt" sz="half" idx="10"/>
          </p:nvPr>
        </p:nvSpPr>
        <p:spPr/>
        <p:txBody>
          <a:bodyPr/>
          <a:lstStyle/>
          <a:p>
            <a:fld id="{036068AC-416F-4B09-B1C6-55DD705E9AE8}" type="datetimeFigureOut">
              <a:rPr lang="en-US" smtClean="0"/>
              <a:t>4/18/2022</a:t>
            </a:fld>
            <a:endParaRPr lang="en-US"/>
          </a:p>
        </p:txBody>
      </p:sp>
      <p:sp>
        <p:nvSpPr>
          <p:cNvPr id="4" name="Footer Placeholder 3">
            <a:extLst>
              <a:ext uri="{FF2B5EF4-FFF2-40B4-BE49-F238E27FC236}">
                <a16:creationId xmlns:a16="http://schemas.microsoft.com/office/drawing/2014/main" id="{6B2D7A36-2506-4079-A62C-D0FA42942E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191A6C-D704-4961-A10B-C42DC63E4594}"/>
              </a:ext>
            </a:extLst>
          </p:cNvPr>
          <p:cNvSpPr>
            <a:spLocks noGrp="1"/>
          </p:cNvSpPr>
          <p:nvPr>
            <p:ph type="sldNum" sz="quarter" idx="12"/>
          </p:nvPr>
        </p:nvSpPr>
        <p:spPr/>
        <p:txBody>
          <a:bodyPr/>
          <a:lstStyle/>
          <a:p>
            <a:fld id="{67E674E8-1E4A-4E2E-BD8D-8BE56BB23D68}" type="slidenum">
              <a:rPr lang="en-US" smtClean="0"/>
              <a:t>‹#›</a:t>
            </a:fld>
            <a:endParaRPr lang="en-US"/>
          </a:p>
        </p:txBody>
      </p:sp>
    </p:spTree>
    <p:extLst>
      <p:ext uri="{BB962C8B-B14F-4D97-AF65-F5344CB8AC3E}">
        <p14:creationId xmlns:p14="http://schemas.microsoft.com/office/powerpoint/2010/main" val="17295975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8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8DCE578C-CA52-44AE-94E4-2808DF050A1D}"/>
              </a:ext>
            </a:extLst>
          </p:cNvPr>
          <p:cNvSpPr>
            <a:spLocks noGrp="1"/>
          </p:cNvSpPr>
          <p:nvPr>
            <p:ph type="pic" sz="quarter" idx="13" hasCustomPrompt="1"/>
          </p:nvPr>
        </p:nvSpPr>
        <p:spPr>
          <a:xfrm>
            <a:off x="241300" y="176175"/>
            <a:ext cx="6209714" cy="6209716"/>
          </a:xfrm>
          <a:custGeom>
            <a:avLst/>
            <a:gdLst>
              <a:gd name="connsiteX0" fmla="*/ 5668759 w 6209714"/>
              <a:gd name="connsiteY0" fmla="*/ 4323373 h 6209716"/>
              <a:gd name="connsiteX1" fmla="*/ 5779297 w 6209714"/>
              <a:gd name="connsiteY1" fmla="*/ 4369160 h 6209716"/>
              <a:gd name="connsiteX2" fmla="*/ 5779297 w 6209714"/>
              <a:gd name="connsiteY2" fmla="*/ 4590236 h 6209716"/>
              <a:gd name="connsiteX3" fmla="*/ 4590237 w 6209714"/>
              <a:gd name="connsiteY3" fmla="*/ 5779295 h 6209716"/>
              <a:gd name="connsiteX4" fmla="*/ 4369160 w 6209714"/>
              <a:gd name="connsiteY4" fmla="*/ 5779296 h 6209716"/>
              <a:gd name="connsiteX5" fmla="*/ 4369160 w 6209714"/>
              <a:gd name="connsiteY5" fmla="*/ 5558219 h 6209716"/>
              <a:gd name="connsiteX6" fmla="*/ 5558220 w 6209714"/>
              <a:gd name="connsiteY6" fmla="*/ 4369159 h 6209716"/>
              <a:gd name="connsiteX7" fmla="*/ 5668759 w 6209714"/>
              <a:gd name="connsiteY7" fmla="*/ 4323373 h 6209716"/>
              <a:gd name="connsiteX8" fmla="*/ 5562289 w 6209714"/>
              <a:gd name="connsiteY8" fmla="*/ 3906360 h 6209716"/>
              <a:gd name="connsiteX9" fmla="*/ 5672827 w 6209714"/>
              <a:gd name="connsiteY9" fmla="*/ 3952146 h 6209716"/>
              <a:gd name="connsiteX10" fmla="*/ 5672827 w 6209714"/>
              <a:gd name="connsiteY10" fmla="*/ 4173223 h 6209716"/>
              <a:gd name="connsiteX11" fmla="*/ 4173223 w 6209714"/>
              <a:gd name="connsiteY11" fmla="*/ 5672826 h 6209716"/>
              <a:gd name="connsiteX12" fmla="*/ 3952148 w 6209714"/>
              <a:gd name="connsiteY12" fmla="*/ 5672826 h 6209716"/>
              <a:gd name="connsiteX13" fmla="*/ 3952148 w 6209714"/>
              <a:gd name="connsiteY13" fmla="*/ 5451750 h 6209716"/>
              <a:gd name="connsiteX14" fmla="*/ 5451751 w 6209714"/>
              <a:gd name="connsiteY14" fmla="*/ 3952146 h 6209716"/>
              <a:gd name="connsiteX15" fmla="*/ 5562289 w 6209714"/>
              <a:gd name="connsiteY15" fmla="*/ 3906360 h 6209716"/>
              <a:gd name="connsiteX16" fmla="*/ 5853353 w 6209714"/>
              <a:gd name="connsiteY16" fmla="*/ 3091817 h 6209716"/>
              <a:gd name="connsiteX17" fmla="*/ 5963892 w 6209714"/>
              <a:gd name="connsiteY17" fmla="*/ 3137603 h 6209716"/>
              <a:gd name="connsiteX18" fmla="*/ 5963892 w 6209714"/>
              <a:gd name="connsiteY18" fmla="*/ 3358680 h 6209716"/>
              <a:gd name="connsiteX19" fmla="*/ 3358680 w 6209714"/>
              <a:gd name="connsiteY19" fmla="*/ 5963892 h 6209716"/>
              <a:gd name="connsiteX20" fmla="*/ 3137604 w 6209714"/>
              <a:gd name="connsiteY20" fmla="*/ 5963892 h 6209716"/>
              <a:gd name="connsiteX21" fmla="*/ 3137604 w 6209714"/>
              <a:gd name="connsiteY21" fmla="*/ 5742814 h 6209716"/>
              <a:gd name="connsiteX22" fmla="*/ 5742814 w 6209714"/>
              <a:gd name="connsiteY22" fmla="*/ 3137603 h 6209716"/>
              <a:gd name="connsiteX23" fmla="*/ 5853353 w 6209714"/>
              <a:gd name="connsiteY23" fmla="*/ 3091817 h 6209716"/>
              <a:gd name="connsiteX24" fmla="*/ 5455985 w 6209714"/>
              <a:gd name="connsiteY24" fmla="*/ 2437751 h 6209716"/>
              <a:gd name="connsiteX25" fmla="*/ 5566522 w 6209714"/>
              <a:gd name="connsiteY25" fmla="*/ 2483537 h 6209716"/>
              <a:gd name="connsiteX26" fmla="*/ 5566522 w 6209714"/>
              <a:gd name="connsiteY26" fmla="*/ 2704612 h 6209716"/>
              <a:gd name="connsiteX27" fmla="*/ 2704613 w 6209714"/>
              <a:gd name="connsiteY27" fmla="*/ 5566523 h 6209716"/>
              <a:gd name="connsiteX28" fmla="*/ 2483537 w 6209714"/>
              <a:gd name="connsiteY28" fmla="*/ 5566523 h 6209716"/>
              <a:gd name="connsiteX29" fmla="*/ 2483537 w 6209714"/>
              <a:gd name="connsiteY29" fmla="*/ 5345449 h 6209716"/>
              <a:gd name="connsiteX30" fmla="*/ 5345447 w 6209714"/>
              <a:gd name="connsiteY30" fmla="*/ 2483537 h 6209716"/>
              <a:gd name="connsiteX31" fmla="*/ 5455985 w 6209714"/>
              <a:gd name="connsiteY31" fmla="*/ 2437751 h 6209716"/>
              <a:gd name="connsiteX32" fmla="*/ 6053391 w 6209714"/>
              <a:gd name="connsiteY32" fmla="*/ 2368297 h 6209716"/>
              <a:gd name="connsiteX33" fmla="*/ 6163928 w 6209714"/>
              <a:gd name="connsiteY33" fmla="*/ 2414083 h 6209716"/>
              <a:gd name="connsiteX34" fmla="*/ 6163928 w 6209714"/>
              <a:gd name="connsiteY34" fmla="*/ 2635157 h 6209716"/>
              <a:gd name="connsiteX35" fmla="*/ 2635156 w 6209714"/>
              <a:gd name="connsiteY35" fmla="*/ 6163931 h 6209716"/>
              <a:gd name="connsiteX36" fmla="*/ 2414081 w 6209714"/>
              <a:gd name="connsiteY36" fmla="*/ 6163930 h 6209716"/>
              <a:gd name="connsiteX37" fmla="*/ 2414080 w 6209714"/>
              <a:gd name="connsiteY37" fmla="*/ 5942856 h 6209716"/>
              <a:gd name="connsiteX38" fmla="*/ 5942854 w 6209714"/>
              <a:gd name="connsiteY38" fmla="*/ 2414083 h 6209716"/>
              <a:gd name="connsiteX39" fmla="*/ 6053391 w 6209714"/>
              <a:gd name="connsiteY39" fmla="*/ 2368297 h 6209716"/>
              <a:gd name="connsiteX40" fmla="*/ 5652992 w 6209714"/>
              <a:gd name="connsiteY40" fmla="*/ 1712788 h 6209716"/>
              <a:gd name="connsiteX41" fmla="*/ 5763530 w 6209714"/>
              <a:gd name="connsiteY41" fmla="*/ 1758575 h 6209716"/>
              <a:gd name="connsiteX42" fmla="*/ 5763530 w 6209714"/>
              <a:gd name="connsiteY42" fmla="*/ 1979650 h 6209716"/>
              <a:gd name="connsiteX43" fmla="*/ 1979648 w 6209714"/>
              <a:gd name="connsiteY43" fmla="*/ 5763532 h 6209716"/>
              <a:gd name="connsiteX44" fmla="*/ 1758573 w 6209714"/>
              <a:gd name="connsiteY44" fmla="*/ 5763532 h 6209716"/>
              <a:gd name="connsiteX45" fmla="*/ 1758572 w 6209714"/>
              <a:gd name="connsiteY45" fmla="*/ 5542458 h 6209716"/>
              <a:gd name="connsiteX46" fmla="*/ 5542456 w 6209714"/>
              <a:gd name="connsiteY46" fmla="*/ 1758575 h 6209716"/>
              <a:gd name="connsiteX47" fmla="*/ 5652992 w 6209714"/>
              <a:gd name="connsiteY47" fmla="*/ 1712788 h 6209716"/>
              <a:gd name="connsiteX48" fmla="*/ 5765377 w 6209714"/>
              <a:gd name="connsiteY48" fmla="*/ 1072454 h 6209716"/>
              <a:gd name="connsiteX49" fmla="*/ 5875915 w 6209714"/>
              <a:gd name="connsiteY49" fmla="*/ 1118239 h 6209716"/>
              <a:gd name="connsiteX50" fmla="*/ 5875915 w 6209714"/>
              <a:gd name="connsiteY50" fmla="*/ 1339315 h 6209716"/>
              <a:gd name="connsiteX51" fmla="*/ 1379827 w 6209714"/>
              <a:gd name="connsiteY51" fmla="*/ 5835402 h 6209716"/>
              <a:gd name="connsiteX52" fmla="*/ 1158753 w 6209714"/>
              <a:gd name="connsiteY52" fmla="*/ 5835403 h 6209716"/>
              <a:gd name="connsiteX53" fmla="*/ 1158752 w 6209714"/>
              <a:gd name="connsiteY53" fmla="*/ 5614327 h 6209716"/>
              <a:gd name="connsiteX54" fmla="*/ 5654840 w 6209714"/>
              <a:gd name="connsiteY54" fmla="*/ 1118239 h 6209716"/>
              <a:gd name="connsiteX55" fmla="*/ 5765377 w 6209714"/>
              <a:gd name="connsiteY55" fmla="*/ 1072454 h 6209716"/>
              <a:gd name="connsiteX56" fmla="*/ 4876761 w 6209714"/>
              <a:gd name="connsiteY56" fmla="*/ 905162 h 6209716"/>
              <a:gd name="connsiteX57" fmla="*/ 4987299 w 6209714"/>
              <a:gd name="connsiteY57" fmla="*/ 950947 h 6209716"/>
              <a:gd name="connsiteX58" fmla="*/ 4987299 w 6209714"/>
              <a:gd name="connsiteY58" fmla="*/ 1172023 h 6209716"/>
              <a:gd name="connsiteX59" fmla="*/ 1172023 w 6209714"/>
              <a:gd name="connsiteY59" fmla="*/ 4987299 h 6209716"/>
              <a:gd name="connsiteX60" fmla="*/ 950948 w 6209714"/>
              <a:gd name="connsiteY60" fmla="*/ 4987299 h 6209716"/>
              <a:gd name="connsiteX61" fmla="*/ 950948 w 6209714"/>
              <a:gd name="connsiteY61" fmla="*/ 4766223 h 6209716"/>
              <a:gd name="connsiteX62" fmla="*/ 4766224 w 6209714"/>
              <a:gd name="connsiteY62" fmla="*/ 950947 h 6209716"/>
              <a:gd name="connsiteX63" fmla="*/ 4876761 w 6209714"/>
              <a:gd name="connsiteY63" fmla="*/ 905162 h 6209716"/>
              <a:gd name="connsiteX64" fmla="*/ 3909103 w 6209714"/>
              <a:gd name="connsiteY64" fmla="*/ 816914 h 6209716"/>
              <a:gd name="connsiteX65" fmla="*/ 4019640 w 6209714"/>
              <a:gd name="connsiteY65" fmla="*/ 862700 h 6209716"/>
              <a:gd name="connsiteX66" fmla="*/ 4019639 w 6209714"/>
              <a:gd name="connsiteY66" fmla="*/ 1083775 h 6209716"/>
              <a:gd name="connsiteX67" fmla="*/ 1083773 w 6209714"/>
              <a:gd name="connsiteY67" fmla="*/ 4019641 h 6209716"/>
              <a:gd name="connsiteX68" fmla="*/ 862698 w 6209714"/>
              <a:gd name="connsiteY68" fmla="*/ 4019641 h 6209716"/>
              <a:gd name="connsiteX69" fmla="*/ 862698 w 6209714"/>
              <a:gd name="connsiteY69" fmla="*/ 3798566 h 6209716"/>
              <a:gd name="connsiteX70" fmla="*/ 3798565 w 6209714"/>
              <a:gd name="connsiteY70" fmla="*/ 862700 h 6209716"/>
              <a:gd name="connsiteX71" fmla="*/ 3909103 w 6209714"/>
              <a:gd name="connsiteY71" fmla="*/ 816914 h 6209716"/>
              <a:gd name="connsiteX72" fmla="*/ 5647989 w 6209714"/>
              <a:gd name="connsiteY72" fmla="*/ 661885 h 6209716"/>
              <a:gd name="connsiteX73" fmla="*/ 5758526 w 6209714"/>
              <a:gd name="connsiteY73" fmla="*/ 707671 h 6209716"/>
              <a:gd name="connsiteX74" fmla="*/ 5758526 w 6209714"/>
              <a:gd name="connsiteY74" fmla="*/ 928746 h 6209716"/>
              <a:gd name="connsiteX75" fmla="*/ 928746 w 6209714"/>
              <a:gd name="connsiteY75" fmla="*/ 5758526 h 6209716"/>
              <a:gd name="connsiteX76" fmla="*/ 707671 w 6209714"/>
              <a:gd name="connsiteY76" fmla="*/ 5758526 h 6209716"/>
              <a:gd name="connsiteX77" fmla="*/ 707671 w 6209714"/>
              <a:gd name="connsiteY77" fmla="*/ 5537452 h 6209716"/>
              <a:gd name="connsiteX78" fmla="*/ 5537452 w 6209714"/>
              <a:gd name="connsiteY78" fmla="*/ 707671 h 6209716"/>
              <a:gd name="connsiteX79" fmla="*/ 5647989 w 6209714"/>
              <a:gd name="connsiteY79" fmla="*/ 661885 h 6209716"/>
              <a:gd name="connsiteX80" fmla="*/ 1474806 w 6209714"/>
              <a:gd name="connsiteY80" fmla="*/ 616751 h 6209716"/>
              <a:gd name="connsiteX81" fmla="*/ 1585344 w 6209714"/>
              <a:gd name="connsiteY81" fmla="*/ 662537 h 6209716"/>
              <a:gd name="connsiteX82" fmla="*/ 1585343 w 6209714"/>
              <a:gd name="connsiteY82" fmla="*/ 883614 h 6209716"/>
              <a:gd name="connsiteX83" fmla="*/ 883610 w 6209714"/>
              <a:gd name="connsiteY83" fmla="*/ 1585347 h 6209716"/>
              <a:gd name="connsiteX84" fmla="*/ 662534 w 6209714"/>
              <a:gd name="connsiteY84" fmla="*/ 1585347 h 6209716"/>
              <a:gd name="connsiteX85" fmla="*/ 662534 w 6209714"/>
              <a:gd name="connsiteY85" fmla="*/ 1364271 h 6209716"/>
              <a:gd name="connsiteX86" fmla="*/ 1364268 w 6209714"/>
              <a:gd name="connsiteY86" fmla="*/ 662537 h 6209716"/>
              <a:gd name="connsiteX87" fmla="*/ 1474806 w 6209714"/>
              <a:gd name="connsiteY87" fmla="*/ 616751 h 6209716"/>
              <a:gd name="connsiteX88" fmla="*/ 4739155 w 6209714"/>
              <a:gd name="connsiteY88" fmla="*/ 514813 h 6209716"/>
              <a:gd name="connsiteX89" fmla="*/ 4849693 w 6209714"/>
              <a:gd name="connsiteY89" fmla="*/ 560600 h 6209716"/>
              <a:gd name="connsiteX90" fmla="*/ 4849693 w 6209714"/>
              <a:gd name="connsiteY90" fmla="*/ 781675 h 6209716"/>
              <a:gd name="connsiteX91" fmla="*/ 781672 w 6209714"/>
              <a:gd name="connsiteY91" fmla="*/ 4849695 h 6209716"/>
              <a:gd name="connsiteX92" fmla="*/ 560597 w 6209714"/>
              <a:gd name="connsiteY92" fmla="*/ 4849695 h 6209716"/>
              <a:gd name="connsiteX93" fmla="*/ 560597 w 6209714"/>
              <a:gd name="connsiteY93" fmla="*/ 4628621 h 6209716"/>
              <a:gd name="connsiteX94" fmla="*/ 4628618 w 6209714"/>
              <a:gd name="connsiteY94" fmla="*/ 560600 h 6209716"/>
              <a:gd name="connsiteX95" fmla="*/ 4739155 w 6209714"/>
              <a:gd name="connsiteY95" fmla="*/ 514813 h 6209716"/>
              <a:gd name="connsiteX96" fmla="*/ 3296768 w 6209714"/>
              <a:gd name="connsiteY96" fmla="*/ 373343 h 6209716"/>
              <a:gd name="connsiteX97" fmla="*/ 3407307 w 6209714"/>
              <a:gd name="connsiteY97" fmla="*/ 419129 h 6209716"/>
              <a:gd name="connsiteX98" fmla="*/ 3407306 w 6209714"/>
              <a:gd name="connsiteY98" fmla="*/ 419131 h 6209716"/>
              <a:gd name="connsiteX99" fmla="*/ 3407306 w 6209714"/>
              <a:gd name="connsiteY99" fmla="*/ 640207 h 6209716"/>
              <a:gd name="connsiteX100" fmla="*/ 640203 w 6209714"/>
              <a:gd name="connsiteY100" fmla="*/ 3407308 h 6209716"/>
              <a:gd name="connsiteX101" fmla="*/ 470839 w 6209714"/>
              <a:gd name="connsiteY101" fmla="*/ 3441647 h 6209716"/>
              <a:gd name="connsiteX102" fmla="*/ 419127 w 6209714"/>
              <a:gd name="connsiteY102" fmla="*/ 3407309 h 6209716"/>
              <a:gd name="connsiteX103" fmla="*/ 384788 w 6209714"/>
              <a:gd name="connsiteY103" fmla="*/ 3355597 h 6209716"/>
              <a:gd name="connsiteX104" fmla="*/ 419127 w 6209714"/>
              <a:gd name="connsiteY104" fmla="*/ 3186233 h 6209716"/>
              <a:gd name="connsiteX105" fmla="*/ 3186230 w 6209714"/>
              <a:gd name="connsiteY105" fmla="*/ 419130 h 6209716"/>
              <a:gd name="connsiteX106" fmla="*/ 3296768 w 6209714"/>
              <a:gd name="connsiteY106" fmla="*/ 373343 h 6209716"/>
              <a:gd name="connsiteX107" fmla="*/ 2401135 w 6209714"/>
              <a:gd name="connsiteY107" fmla="*/ 213070 h 6209716"/>
              <a:gd name="connsiteX108" fmla="*/ 2511673 w 6209714"/>
              <a:gd name="connsiteY108" fmla="*/ 258857 h 6209716"/>
              <a:gd name="connsiteX109" fmla="*/ 2511672 w 6209714"/>
              <a:gd name="connsiteY109" fmla="*/ 258858 h 6209716"/>
              <a:gd name="connsiteX110" fmla="*/ 2511672 w 6209714"/>
              <a:gd name="connsiteY110" fmla="*/ 479934 h 6209716"/>
              <a:gd name="connsiteX111" fmla="*/ 479933 w 6209714"/>
              <a:gd name="connsiteY111" fmla="*/ 2511671 h 6209716"/>
              <a:gd name="connsiteX112" fmla="*/ 310570 w 6209714"/>
              <a:gd name="connsiteY112" fmla="*/ 2546010 h 6209716"/>
              <a:gd name="connsiteX113" fmla="*/ 258858 w 6209714"/>
              <a:gd name="connsiteY113" fmla="*/ 2511672 h 6209716"/>
              <a:gd name="connsiteX114" fmla="*/ 224517 w 6209714"/>
              <a:gd name="connsiteY114" fmla="*/ 2459959 h 6209716"/>
              <a:gd name="connsiteX115" fmla="*/ 258858 w 6209714"/>
              <a:gd name="connsiteY115" fmla="*/ 2290596 h 6209716"/>
              <a:gd name="connsiteX116" fmla="*/ 2290596 w 6209714"/>
              <a:gd name="connsiteY116" fmla="*/ 258857 h 6209716"/>
              <a:gd name="connsiteX117" fmla="*/ 2401135 w 6209714"/>
              <a:gd name="connsiteY117" fmla="*/ 213070 h 6209716"/>
              <a:gd name="connsiteX118" fmla="*/ 4149059 w 6209714"/>
              <a:gd name="connsiteY118" fmla="*/ 49006 h 6209716"/>
              <a:gd name="connsiteX119" fmla="*/ 4259597 w 6209714"/>
              <a:gd name="connsiteY119" fmla="*/ 94792 h 6209716"/>
              <a:gd name="connsiteX120" fmla="*/ 4259597 w 6209714"/>
              <a:gd name="connsiteY120" fmla="*/ 94792 h 6209716"/>
              <a:gd name="connsiteX121" fmla="*/ 4259597 w 6209714"/>
              <a:gd name="connsiteY121" fmla="*/ 315869 h 6209716"/>
              <a:gd name="connsiteX122" fmla="*/ 315865 w 6209714"/>
              <a:gd name="connsiteY122" fmla="*/ 4259597 h 6209716"/>
              <a:gd name="connsiteX123" fmla="*/ 146503 w 6209714"/>
              <a:gd name="connsiteY123" fmla="*/ 4293937 h 6209716"/>
              <a:gd name="connsiteX124" fmla="*/ 94790 w 6209714"/>
              <a:gd name="connsiteY124" fmla="*/ 4259597 h 6209716"/>
              <a:gd name="connsiteX125" fmla="*/ 60450 w 6209714"/>
              <a:gd name="connsiteY125" fmla="*/ 4207885 h 6209716"/>
              <a:gd name="connsiteX126" fmla="*/ 94790 w 6209714"/>
              <a:gd name="connsiteY126" fmla="*/ 4038523 h 6209716"/>
              <a:gd name="connsiteX127" fmla="*/ 4038521 w 6209714"/>
              <a:gd name="connsiteY127" fmla="*/ 94792 h 6209716"/>
              <a:gd name="connsiteX128" fmla="*/ 4149059 w 6209714"/>
              <a:gd name="connsiteY128" fmla="*/ 49006 h 6209716"/>
              <a:gd name="connsiteX129" fmla="*/ 3142157 w 6209714"/>
              <a:gd name="connsiteY129" fmla="*/ 1 h 6209716"/>
              <a:gd name="connsiteX130" fmla="*/ 3252695 w 6209714"/>
              <a:gd name="connsiteY130" fmla="*/ 45786 h 6209716"/>
              <a:gd name="connsiteX131" fmla="*/ 3252695 w 6209714"/>
              <a:gd name="connsiteY131" fmla="*/ 45786 h 6209716"/>
              <a:gd name="connsiteX132" fmla="*/ 3252695 w 6209714"/>
              <a:gd name="connsiteY132" fmla="*/ 266863 h 6209716"/>
              <a:gd name="connsiteX133" fmla="*/ 266862 w 6209714"/>
              <a:gd name="connsiteY133" fmla="*/ 3252695 h 6209716"/>
              <a:gd name="connsiteX134" fmla="*/ 97499 w 6209714"/>
              <a:gd name="connsiteY134" fmla="*/ 3287035 h 6209716"/>
              <a:gd name="connsiteX135" fmla="*/ 45787 w 6209714"/>
              <a:gd name="connsiteY135" fmla="*/ 3252695 h 6209716"/>
              <a:gd name="connsiteX136" fmla="*/ 11447 w 6209714"/>
              <a:gd name="connsiteY136" fmla="*/ 3200982 h 6209716"/>
              <a:gd name="connsiteX137" fmla="*/ 45787 w 6209714"/>
              <a:gd name="connsiteY137" fmla="*/ 3031619 h 6209716"/>
              <a:gd name="connsiteX138" fmla="*/ 3031619 w 6209714"/>
              <a:gd name="connsiteY138" fmla="*/ 45786 h 6209716"/>
              <a:gd name="connsiteX139" fmla="*/ 3142157 w 6209714"/>
              <a:gd name="connsiteY139" fmla="*/ 1 h 620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6209714" h="6209716">
                <a:moveTo>
                  <a:pt x="5668759" y="4323373"/>
                </a:moveTo>
                <a:cubicBezTo>
                  <a:pt x="5708765" y="4323374"/>
                  <a:pt x="5748773" y="4338635"/>
                  <a:pt x="5779297" y="4369160"/>
                </a:cubicBezTo>
                <a:cubicBezTo>
                  <a:pt x="5840346" y="4430208"/>
                  <a:pt x="5840346" y="4529187"/>
                  <a:pt x="5779297" y="4590236"/>
                </a:cubicBezTo>
                <a:lnTo>
                  <a:pt x="4590237" y="5779295"/>
                </a:lnTo>
                <a:cubicBezTo>
                  <a:pt x="4529188" y="5840345"/>
                  <a:pt x="4430209" y="5840344"/>
                  <a:pt x="4369160" y="5779296"/>
                </a:cubicBezTo>
                <a:cubicBezTo>
                  <a:pt x="4308113" y="5718248"/>
                  <a:pt x="4308112" y="5619269"/>
                  <a:pt x="4369160" y="5558219"/>
                </a:cubicBezTo>
                <a:lnTo>
                  <a:pt x="5558220" y="4369159"/>
                </a:lnTo>
                <a:cubicBezTo>
                  <a:pt x="5588744" y="4338635"/>
                  <a:pt x="5628751" y="4323374"/>
                  <a:pt x="5668759" y="4323373"/>
                </a:cubicBezTo>
                <a:close/>
                <a:moveTo>
                  <a:pt x="5562289" y="3906360"/>
                </a:moveTo>
                <a:cubicBezTo>
                  <a:pt x="5602296" y="3906360"/>
                  <a:pt x="5642302" y="3921622"/>
                  <a:pt x="5672827" y="3952146"/>
                </a:cubicBezTo>
                <a:cubicBezTo>
                  <a:pt x="5733875" y="4013194"/>
                  <a:pt x="5733875" y="4112174"/>
                  <a:pt x="5672827" y="4173223"/>
                </a:cubicBezTo>
                <a:lnTo>
                  <a:pt x="4173223" y="5672826"/>
                </a:lnTo>
                <a:cubicBezTo>
                  <a:pt x="4112175" y="5733875"/>
                  <a:pt x="4013195" y="5733875"/>
                  <a:pt x="3952148" y="5672826"/>
                </a:cubicBezTo>
                <a:cubicBezTo>
                  <a:pt x="3891099" y="5611779"/>
                  <a:pt x="3891099" y="5512798"/>
                  <a:pt x="3952148" y="5451750"/>
                </a:cubicBezTo>
                <a:lnTo>
                  <a:pt x="5451751" y="3952146"/>
                </a:lnTo>
                <a:cubicBezTo>
                  <a:pt x="5482275" y="3921622"/>
                  <a:pt x="5522281" y="3906360"/>
                  <a:pt x="5562289" y="3906360"/>
                </a:cubicBezTo>
                <a:close/>
                <a:moveTo>
                  <a:pt x="5853353" y="3091817"/>
                </a:moveTo>
                <a:cubicBezTo>
                  <a:pt x="5893360" y="3091817"/>
                  <a:pt x="5933368" y="3107078"/>
                  <a:pt x="5963892" y="3137603"/>
                </a:cubicBezTo>
                <a:cubicBezTo>
                  <a:pt x="6024941" y="3198651"/>
                  <a:pt x="6024941" y="3297631"/>
                  <a:pt x="5963892" y="3358680"/>
                </a:cubicBezTo>
                <a:lnTo>
                  <a:pt x="3358680" y="5963892"/>
                </a:lnTo>
                <a:cubicBezTo>
                  <a:pt x="3297632" y="6024940"/>
                  <a:pt x="3198652" y="6024940"/>
                  <a:pt x="3137604" y="5963892"/>
                </a:cubicBezTo>
                <a:cubicBezTo>
                  <a:pt x="3076556" y="5902843"/>
                  <a:pt x="3076556" y="5803864"/>
                  <a:pt x="3137604" y="5742814"/>
                </a:cubicBezTo>
                <a:lnTo>
                  <a:pt x="5742814" y="3137603"/>
                </a:lnTo>
                <a:cubicBezTo>
                  <a:pt x="5773340" y="3107079"/>
                  <a:pt x="5813347" y="3091817"/>
                  <a:pt x="5853353" y="3091817"/>
                </a:cubicBezTo>
                <a:close/>
                <a:moveTo>
                  <a:pt x="5455985" y="2437751"/>
                </a:moveTo>
                <a:cubicBezTo>
                  <a:pt x="5495991" y="2437751"/>
                  <a:pt x="5535998" y="2453014"/>
                  <a:pt x="5566522" y="2483537"/>
                </a:cubicBezTo>
                <a:cubicBezTo>
                  <a:pt x="5627570" y="2544585"/>
                  <a:pt x="5627570" y="2643564"/>
                  <a:pt x="5566522" y="2704612"/>
                </a:cubicBezTo>
                <a:lnTo>
                  <a:pt x="2704613" y="5566523"/>
                </a:lnTo>
                <a:cubicBezTo>
                  <a:pt x="2643563" y="5627571"/>
                  <a:pt x="2544585" y="5627571"/>
                  <a:pt x="2483537" y="5566523"/>
                </a:cubicBezTo>
                <a:cubicBezTo>
                  <a:pt x="2422488" y="5505475"/>
                  <a:pt x="2422488" y="5406496"/>
                  <a:pt x="2483537" y="5345449"/>
                </a:cubicBezTo>
                <a:lnTo>
                  <a:pt x="5345447" y="2483537"/>
                </a:lnTo>
                <a:cubicBezTo>
                  <a:pt x="5375971" y="2453013"/>
                  <a:pt x="5415978" y="2437751"/>
                  <a:pt x="5455985" y="2437751"/>
                </a:cubicBezTo>
                <a:close/>
                <a:moveTo>
                  <a:pt x="6053391" y="2368297"/>
                </a:moveTo>
                <a:cubicBezTo>
                  <a:pt x="6093398" y="2368297"/>
                  <a:pt x="6133404" y="2383558"/>
                  <a:pt x="6163928" y="2414083"/>
                </a:cubicBezTo>
                <a:cubicBezTo>
                  <a:pt x="6224977" y="2475132"/>
                  <a:pt x="6224976" y="2574109"/>
                  <a:pt x="6163928" y="2635157"/>
                </a:cubicBezTo>
                <a:lnTo>
                  <a:pt x="2635156" y="6163931"/>
                </a:lnTo>
                <a:cubicBezTo>
                  <a:pt x="2574107" y="6224979"/>
                  <a:pt x="2475129" y="6224979"/>
                  <a:pt x="2414081" y="6163930"/>
                </a:cubicBezTo>
                <a:cubicBezTo>
                  <a:pt x="2353033" y="6102882"/>
                  <a:pt x="2353033" y="6003903"/>
                  <a:pt x="2414080" y="5942856"/>
                </a:cubicBezTo>
                <a:lnTo>
                  <a:pt x="5942854" y="2414083"/>
                </a:lnTo>
                <a:cubicBezTo>
                  <a:pt x="5973377" y="2383558"/>
                  <a:pt x="6013384" y="2368296"/>
                  <a:pt x="6053391" y="2368297"/>
                </a:cubicBezTo>
                <a:close/>
                <a:moveTo>
                  <a:pt x="5652992" y="1712788"/>
                </a:moveTo>
                <a:cubicBezTo>
                  <a:pt x="5692999" y="1712788"/>
                  <a:pt x="5733006" y="1728051"/>
                  <a:pt x="5763530" y="1758575"/>
                </a:cubicBezTo>
                <a:cubicBezTo>
                  <a:pt x="5824579" y="1819623"/>
                  <a:pt x="5824579" y="1918602"/>
                  <a:pt x="5763530" y="1979650"/>
                </a:cubicBezTo>
                <a:lnTo>
                  <a:pt x="1979648" y="5763532"/>
                </a:lnTo>
                <a:cubicBezTo>
                  <a:pt x="1918600" y="5824581"/>
                  <a:pt x="1819622" y="5824581"/>
                  <a:pt x="1758573" y="5763532"/>
                </a:cubicBezTo>
                <a:cubicBezTo>
                  <a:pt x="1697524" y="5702485"/>
                  <a:pt x="1697524" y="5603506"/>
                  <a:pt x="1758572" y="5542458"/>
                </a:cubicBezTo>
                <a:lnTo>
                  <a:pt x="5542456" y="1758575"/>
                </a:lnTo>
                <a:cubicBezTo>
                  <a:pt x="5572979" y="1728051"/>
                  <a:pt x="5612986" y="1712788"/>
                  <a:pt x="5652992" y="1712788"/>
                </a:cubicBezTo>
                <a:close/>
                <a:moveTo>
                  <a:pt x="5765377" y="1072454"/>
                </a:moveTo>
                <a:cubicBezTo>
                  <a:pt x="5805384" y="1072454"/>
                  <a:pt x="5845391" y="1087715"/>
                  <a:pt x="5875915" y="1118239"/>
                </a:cubicBezTo>
                <a:cubicBezTo>
                  <a:pt x="5936964" y="1179288"/>
                  <a:pt x="5936964" y="1278266"/>
                  <a:pt x="5875915" y="1339315"/>
                </a:cubicBezTo>
                <a:lnTo>
                  <a:pt x="1379827" y="5835402"/>
                </a:lnTo>
                <a:cubicBezTo>
                  <a:pt x="1318780" y="5896451"/>
                  <a:pt x="1219801" y="5896451"/>
                  <a:pt x="1158753" y="5835403"/>
                </a:cubicBezTo>
                <a:cubicBezTo>
                  <a:pt x="1097704" y="5774354"/>
                  <a:pt x="1097704" y="5675376"/>
                  <a:pt x="1158752" y="5614327"/>
                </a:cubicBezTo>
                <a:lnTo>
                  <a:pt x="5654840" y="1118239"/>
                </a:lnTo>
                <a:cubicBezTo>
                  <a:pt x="5685365" y="1087715"/>
                  <a:pt x="5725371" y="1072453"/>
                  <a:pt x="5765377" y="1072454"/>
                </a:cubicBezTo>
                <a:close/>
                <a:moveTo>
                  <a:pt x="4876761" y="905162"/>
                </a:moveTo>
                <a:cubicBezTo>
                  <a:pt x="4916768" y="905161"/>
                  <a:pt x="4956776" y="920424"/>
                  <a:pt x="4987299" y="950947"/>
                </a:cubicBezTo>
                <a:cubicBezTo>
                  <a:pt x="5048347" y="1011996"/>
                  <a:pt x="5048348" y="1110975"/>
                  <a:pt x="4987299" y="1172023"/>
                </a:cubicBezTo>
                <a:lnTo>
                  <a:pt x="1172023" y="4987299"/>
                </a:lnTo>
                <a:cubicBezTo>
                  <a:pt x="1110975" y="5048347"/>
                  <a:pt x="1011997" y="5048347"/>
                  <a:pt x="950948" y="4987299"/>
                </a:cubicBezTo>
                <a:cubicBezTo>
                  <a:pt x="889901" y="4926251"/>
                  <a:pt x="889901" y="4827273"/>
                  <a:pt x="950948" y="4766223"/>
                </a:cubicBezTo>
                <a:lnTo>
                  <a:pt x="4766224" y="950947"/>
                </a:lnTo>
                <a:cubicBezTo>
                  <a:pt x="4796748" y="920423"/>
                  <a:pt x="4836756" y="905161"/>
                  <a:pt x="4876761" y="905162"/>
                </a:cubicBezTo>
                <a:close/>
                <a:moveTo>
                  <a:pt x="3909103" y="816914"/>
                </a:moveTo>
                <a:cubicBezTo>
                  <a:pt x="3949109" y="816913"/>
                  <a:pt x="3989117" y="832176"/>
                  <a:pt x="4019640" y="862700"/>
                </a:cubicBezTo>
                <a:cubicBezTo>
                  <a:pt x="4080688" y="923748"/>
                  <a:pt x="4080688" y="1022727"/>
                  <a:pt x="4019639" y="1083775"/>
                </a:cubicBezTo>
                <a:lnTo>
                  <a:pt x="1083773" y="4019641"/>
                </a:lnTo>
                <a:cubicBezTo>
                  <a:pt x="1022725" y="4080690"/>
                  <a:pt x="923747" y="4080690"/>
                  <a:pt x="862698" y="4019641"/>
                </a:cubicBezTo>
                <a:cubicBezTo>
                  <a:pt x="801650" y="3958593"/>
                  <a:pt x="801650" y="3859615"/>
                  <a:pt x="862698" y="3798566"/>
                </a:cubicBezTo>
                <a:lnTo>
                  <a:pt x="3798565" y="862700"/>
                </a:lnTo>
                <a:cubicBezTo>
                  <a:pt x="3829090" y="832176"/>
                  <a:pt x="3869096" y="816914"/>
                  <a:pt x="3909103" y="816914"/>
                </a:cubicBezTo>
                <a:close/>
                <a:moveTo>
                  <a:pt x="5647989" y="661885"/>
                </a:moveTo>
                <a:cubicBezTo>
                  <a:pt x="5687996" y="661885"/>
                  <a:pt x="5728002" y="677147"/>
                  <a:pt x="5758526" y="707671"/>
                </a:cubicBezTo>
                <a:cubicBezTo>
                  <a:pt x="5819575" y="768720"/>
                  <a:pt x="5819575" y="867698"/>
                  <a:pt x="5758526" y="928746"/>
                </a:cubicBezTo>
                <a:lnTo>
                  <a:pt x="928746" y="5758526"/>
                </a:lnTo>
                <a:cubicBezTo>
                  <a:pt x="867698" y="5819575"/>
                  <a:pt x="768720" y="5819575"/>
                  <a:pt x="707671" y="5758526"/>
                </a:cubicBezTo>
                <a:cubicBezTo>
                  <a:pt x="646623" y="5697479"/>
                  <a:pt x="646623" y="5598499"/>
                  <a:pt x="707671" y="5537452"/>
                </a:cubicBezTo>
                <a:lnTo>
                  <a:pt x="5537452" y="707671"/>
                </a:lnTo>
                <a:cubicBezTo>
                  <a:pt x="5567976" y="677147"/>
                  <a:pt x="5607983" y="661885"/>
                  <a:pt x="5647989" y="661885"/>
                </a:cubicBezTo>
                <a:close/>
                <a:moveTo>
                  <a:pt x="1474806" y="616751"/>
                </a:moveTo>
                <a:cubicBezTo>
                  <a:pt x="1514812" y="616751"/>
                  <a:pt x="1554819" y="632013"/>
                  <a:pt x="1585344" y="662537"/>
                </a:cubicBezTo>
                <a:cubicBezTo>
                  <a:pt x="1646391" y="723585"/>
                  <a:pt x="1646391" y="822565"/>
                  <a:pt x="1585343" y="883614"/>
                </a:cubicBezTo>
                <a:lnTo>
                  <a:pt x="883610" y="1585347"/>
                </a:lnTo>
                <a:cubicBezTo>
                  <a:pt x="822562" y="1646396"/>
                  <a:pt x="723582" y="1646396"/>
                  <a:pt x="662534" y="1585347"/>
                </a:cubicBezTo>
                <a:cubicBezTo>
                  <a:pt x="601485" y="1524299"/>
                  <a:pt x="601485" y="1425320"/>
                  <a:pt x="662534" y="1364271"/>
                </a:cubicBezTo>
                <a:lnTo>
                  <a:pt x="1364268" y="662537"/>
                </a:lnTo>
                <a:cubicBezTo>
                  <a:pt x="1394791" y="632014"/>
                  <a:pt x="1434797" y="616751"/>
                  <a:pt x="1474806" y="616751"/>
                </a:cubicBezTo>
                <a:close/>
                <a:moveTo>
                  <a:pt x="4739155" y="514813"/>
                </a:moveTo>
                <a:cubicBezTo>
                  <a:pt x="4779162" y="514813"/>
                  <a:pt x="4819168" y="530075"/>
                  <a:pt x="4849693" y="560600"/>
                </a:cubicBezTo>
                <a:cubicBezTo>
                  <a:pt x="4910741" y="621648"/>
                  <a:pt x="4910741" y="720626"/>
                  <a:pt x="4849693" y="781675"/>
                </a:cubicBezTo>
                <a:lnTo>
                  <a:pt x="781672" y="4849695"/>
                </a:lnTo>
                <a:cubicBezTo>
                  <a:pt x="720624" y="4910743"/>
                  <a:pt x="621646" y="4910743"/>
                  <a:pt x="560597" y="4849695"/>
                </a:cubicBezTo>
                <a:cubicBezTo>
                  <a:pt x="499549" y="4788647"/>
                  <a:pt x="499549" y="4689668"/>
                  <a:pt x="560597" y="4628621"/>
                </a:cubicBezTo>
                <a:lnTo>
                  <a:pt x="4628618" y="560600"/>
                </a:lnTo>
                <a:cubicBezTo>
                  <a:pt x="4659142" y="530075"/>
                  <a:pt x="4699149" y="514813"/>
                  <a:pt x="4739155" y="514813"/>
                </a:cubicBezTo>
                <a:close/>
                <a:moveTo>
                  <a:pt x="3296768" y="373343"/>
                </a:moveTo>
                <a:cubicBezTo>
                  <a:pt x="3336775" y="373343"/>
                  <a:pt x="3376783" y="388604"/>
                  <a:pt x="3407307" y="419129"/>
                </a:cubicBezTo>
                <a:lnTo>
                  <a:pt x="3407306" y="419131"/>
                </a:lnTo>
                <a:cubicBezTo>
                  <a:pt x="3468355" y="480178"/>
                  <a:pt x="3468355" y="579157"/>
                  <a:pt x="3407306" y="640207"/>
                </a:cubicBezTo>
                <a:lnTo>
                  <a:pt x="640203" y="3407308"/>
                </a:lnTo>
                <a:cubicBezTo>
                  <a:pt x="594417" y="3453095"/>
                  <a:pt x="527294" y="3464541"/>
                  <a:pt x="470839" y="3441647"/>
                </a:cubicBezTo>
                <a:lnTo>
                  <a:pt x="419127" y="3407309"/>
                </a:lnTo>
                <a:lnTo>
                  <a:pt x="384788" y="3355597"/>
                </a:lnTo>
                <a:cubicBezTo>
                  <a:pt x="361894" y="3299141"/>
                  <a:pt x="373340" y="3232020"/>
                  <a:pt x="419127" y="3186233"/>
                </a:cubicBezTo>
                <a:lnTo>
                  <a:pt x="3186230" y="419130"/>
                </a:lnTo>
                <a:cubicBezTo>
                  <a:pt x="3216754" y="388605"/>
                  <a:pt x="3256761" y="373343"/>
                  <a:pt x="3296768" y="373343"/>
                </a:cubicBezTo>
                <a:close/>
                <a:moveTo>
                  <a:pt x="2401135" y="213070"/>
                </a:moveTo>
                <a:cubicBezTo>
                  <a:pt x="2441142" y="213070"/>
                  <a:pt x="2481148" y="228332"/>
                  <a:pt x="2511673" y="258857"/>
                </a:cubicBezTo>
                <a:lnTo>
                  <a:pt x="2511672" y="258858"/>
                </a:lnTo>
                <a:cubicBezTo>
                  <a:pt x="2572721" y="319906"/>
                  <a:pt x="2572721" y="418885"/>
                  <a:pt x="2511672" y="479934"/>
                </a:cubicBezTo>
                <a:lnTo>
                  <a:pt x="479933" y="2511671"/>
                </a:lnTo>
                <a:cubicBezTo>
                  <a:pt x="434147" y="2557458"/>
                  <a:pt x="367024" y="2568904"/>
                  <a:pt x="310570" y="2546010"/>
                </a:cubicBezTo>
                <a:lnTo>
                  <a:pt x="258858" y="2511672"/>
                </a:lnTo>
                <a:lnTo>
                  <a:pt x="224517" y="2459959"/>
                </a:lnTo>
                <a:cubicBezTo>
                  <a:pt x="201625" y="2403504"/>
                  <a:pt x="213071" y="2336382"/>
                  <a:pt x="258858" y="2290596"/>
                </a:cubicBezTo>
                <a:lnTo>
                  <a:pt x="2290596" y="258857"/>
                </a:lnTo>
                <a:cubicBezTo>
                  <a:pt x="2321121" y="228332"/>
                  <a:pt x="2361127" y="213070"/>
                  <a:pt x="2401135" y="213070"/>
                </a:cubicBezTo>
                <a:close/>
                <a:moveTo>
                  <a:pt x="4149059" y="49006"/>
                </a:moveTo>
                <a:cubicBezTo>
                  <a:pt x="4189066" y="49006"/>
                  <a:pt x="4229073" y="64267"/>
                  <a:pt x="4259597" y="94792"/>
                </a:cubicBezTo>
                <a:lnTo>
                  <a:pt x="4259597" y="94792"/>
                </a:lnTo>
                <a:cubicBezTo>
                  <a:pt x="4320645" y="155841"/>
                  <a:pt x="4320645" y="254821"/>
                  <a:pt x="4259597" y="315869"/>
                </a:cubicBezTo>
                <a:lnTo>
                  <a:pt x="315865" y="4259597"/>
                </a:lnTo>
                <a:cubicBezTo>
                  <a:pt x="270080" y="4305384"/>
                  <a:pt x="202957" y="4316831"/>
                  <a:pt x="146503" y="4293937"/>
                </a:cubicBezTo>
                <a:lnTo>
                  <a:pt x="94790" y="4259597"/>
                </a:lnTo>
                <a:lnTo>
                  <a:pt x="60450" y="4207885"/>
                </a:lnTo>
                <a:cubicBezTo>
                  <a:pt x="37557" y="4151431"/>
                  <a:pt x="49004" y="4084308"/>
                  <a:pt x="94790" y="4038523"/>
                </a:cubicBezTo>
                <a:lnTo>
                  <a:pt x="4038521" y="94792"/>
                </a:lnTo>
                <a:cubicBezTo>
                  <a:pt x="4069043" y="64267"/>
                  <a:pt x="4109051" y="49006"/>
                  <a:pt x="4149059" y="49006"/>
                </a:cubicBezTo>
                <a:close/>
                <a:moveTo>
                  <a:pt x="3142157" y="1"/>
                </a:moveTo>
                <a:cubicBezTo>
                  <a:pt x="3182163" y="0"/>
                  <a:pt x="3222171" y="15262"/>
                  <a:pt x="3252695" y="45786"/>
                </a:cubicBezTo>
                <a:lnTo>
                  <a:pt x="3252695" y="45786"/>
                </a:lnTo>
                <a:cubicBezTo>
                  <a:pt x="3313743" y="106835"/>
                  <a:pt x="3313743" y="205815"/>
                  <a:pt x="3252695" y="266863"/>
                </a:cubicBezTo>
                <a:lnTo>
                  <a:pt x="266862" y="3252695"/>
                </a:lnTo>
                <a:cubicBezTo>
                  <a:pt x="221076" y="3298481"/>
                  <a:pt x="153953" y="3309927"/>
                  <a:pt x="97499" y="3287035"/>
                </a:cubicBezTo>
                <a:lnTo>
                  <a:pt x="45787" y="3252695"/>
                </a:lnTo>
                <a:lnTo>
                  <a:pt x="11447" y="3200982"/>
                </a:lnTo>
                <a:cubicBezTo>
                  <a:pt x="-11446" y="3144527"/>
                  <a:pt x="0" y="3077405"/>
                  <a:pt x="45787" y="3031619"/>
                </a:cubicBezTo>
                <a:lnTo>
                  <a:pt x="3031619" y="45786"/>
                </a:lnTo>
                <a:cubicBezTo>
                  <a:pt x="3062144" y="15262"/>
                  <a:pt x="3102150" y="0"/>
                  <a:pt x="3142157" y="1"/>
                </a:cubicBez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3" name="Date Placeholder 2">
            <a:extLst>
              <a:ext uri="{FF2B5EF4-FFF2-40B4-BE49-F238E27FC236}">
                <a16:creationId xmlns:a16="http://schemas.microsoft.com/office/drawing/2014/main" id="{EF1552FD-B701-4F7D-BFE8-BA41AB15067D}"/>
              </a:ext>
            </a:extLst>
          </p:cNvPr>
          <p:cNvSpPr>
            <a:spLocks noGrp="1"/>
          </p:cNvSpPr>
          <p:nvPr>
            <p:ph type="dt" sz="half" idx="10"/>
          </p:nvPr>
        </p:nvSpPr>
        <p:spPr/>
        <p:txBody>
          <a:bodyPr/>
          <a:lstStyle/>
          <a:p>
            <a:fld id="{54D3DE53-4460-49F9-874E-7781378DD257}" type="datetime1">
              <a:rPr lang="en-US" smtClean="0"/>
              <a:t>4/18/2022</a:t>
            </a:fld>
            <a:endParaRPr lang="en-US"/>
          </a:p>
        </p:txBody>
      </p:sp>
      <p:sp>
        <p:nvSpPr>
          <p:cNvPr id="4" name="Footer Placeholder 3">
            <a:extLst>
              <a:ext uri="{FF2B5EF4-FFF2-40B4-BE49-F238E27FC236}">
                <a16:creationId xmlns:a16="http://schemas.microsoft.com/office/drawing/2014/main" id="{E1C986BA-95B3-4F35-BF44-E6BFA4F846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6D34D6-CC58-4D2E-9F9B-FFA017E0E3D5}"/>
              </a:ext>
            </a:extLst>
          </p:cNvPr>
          <p:cNvSpPr>
            <a:spLocks noGrp="1"/>
          </p:cNvSpPr>
          <p:nvPr>
            <p:ph type="sldNum" sz="quarter" idx="12"/>
          </p:nvPr>
        </p:nvSpPr>
        <p:spPr/>
        <p:txBody>
          <a:bodyPr/>
          <a:lstStyle/>
          <a:p>
            <a:fld id="{09C90E97-F8FC-404B-9D0C-608162862A8F}" type="slidenum">
              <a:rPr lang="en-US" smtClean="0"/>
              <a:t>‹#›</a:t>
            </a:fld>
            <a:endParaRPr lang="en-US"/>
          </a:p>
        </p:txBody>
      </p:sp>
    </p:spTree>
    <p:extLst>
      <p:ext uri="{BB962C8B-B14F-4D97-AF65-F5344CB8AC3E}">
        <p14:creationId xmlns:p14="http://schemas.microsoft.com/office/powerpoint/2010/main" val="2284578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9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01B207B-7D81-44ED-B9C1-962BA33728CF}"/>
              </a:ext>
            </a:extLst>
          </p:cNvPr>
          <p:cNvSpPr>
            <a:spLocks noGrp="1"/>
          </p:cNvSpPr>
          <p:nvPr>
            <p:ph type="pic" sz="quarter" idx="22" hasCustomPrompt="1"/>
          </p:nvPr>
        </p:nvSpPr>
        <p:spPr>
          <a:xfrm>
            <a:off x="-1374" y="0"/>
            <a:ext cx="5202027" cy="4880610"/>
          </a:xfrm>
          <a:custGeom>
            <a:avLst/>
            <a:gdLst>
              <a:gd name="connsiteX0" fmla="*/ 0 w 5202027"/>
              <a:gd name="connsiteY0" fmla="*/ 0 h 4880610"/>
              <a:gd name="connsiteX1" fmla="*/ 4807211 w 5202027"/>
              <a:gd name="connsiteY1" fmla="*/ 0 h 4880610"/>
              <a:gd name="connsiteX2" fmla="*/ 4941745 w 5202027"/>
              <a:gd name="connsiteY2" fmla="*/ 279276 h 4880610"/>
              <a:gd name="connsiteX3" fmla="*/ 5202027 w 5202027"/>
              <a:gd name="connsiteY3" fmla="*/ 1568499 h 4880610"/>
              <a:gd name="connsiteX4" fmla="*/ 1889915 w 5202027"/>
              <a:gd name="connsiteY4" fmla="*/ 4880610 h 4880610"/>
              <a:gd name="connsiteX5" fmla="*/ 38082 w 5202027"/>
              <a:gd name="connsiteY5" fmla="*/ 4314953 h 4880610"/>
              <a:gd name="connsiteX6" fmla="*/ 0 w 5202027"/>
              <a:gd name="connsiteY6" fmla="*/ 4286476 h 4880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02027" h="4880610">
                <a:moveTo>
                  <a:pt x="0" y="0"/>
                </a:moveTo>
                <a:lnTo>
                  <a:pt x="4807211" y="0"/>
                </a:lnTo>
                <a:lnTo>
                  <a:pt x="4941745" y="279276"/>
                </a:lnTo>
                <a:cubicBezTo>
                  <a:pt x="5109346" y="675532"/>
                  <a:pt x="5202027" y="1111192"/>
                  <a:pt x="5202027" y="1568499"/>
                </a:cubicBezTo>
                <a:cubicBezTo>
                  <a:pt x="5202027" y="3397727"/>
                  <a:pt x="3719143" y="4880610"/>
                  <a:pt x="1889915" y="4880610"/>
                </a:cubicBezTo>
                <a:cubicBezTo>
                  <a:pt x="1203955" y="4880610"/>
                  <a:pt x="566699" y="4672080"/>
                  <a:pt x="38082" y="4314953"/>
                </a:cubicBezTo>
                <a:lnTo>
                  <a:pt x="0" y="4286476"/>
                </a:ln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3" name="Date Placeholder 2">
            <a:extLst>
              <a:ext uri="{FF2B5EF4-FFF2-40B4-BE49-F238E27FC236}">
                <a16:creationId xmlns:a16="http://schemas.microsoft.com/office/drawing/2014/main" id="{4EA9782B-6B75-4C41-A398-0F686D41910C}"/>
              </a:ext>
            </a:extLst>
          </p:cNvPr>
          <p:cNvSpPr>
            <a:spLocks noGrp="1"/>
          </p:cNvSpPr>
          <p:nvPr>
            <p:ph type="dt" sz="half" idx="10"/>
          </p:nvPr>
        </p:nvSpPr>
        <p:spPr/>
        <p:txBody>
          <a:bodyPr/>
          <a:lstStyle/>
          <a:p>
            <a:fld id="{89BC452A-8E0E-481B-ACAA-A40BA6D62455}" type="datetimeFigureOut">
              <a:rPr lang="en-US" smtClean="0"/>
              <a:t>4/18/2022</a:t>
            </a:fld>
            <a:endParaRPr lang="en-US"/>
          </a:p>
        </p:txBody>
      </p:sp>
      <p:sp>
        <p:nvSpPr>
          <p:cNvPr id="4" name="Footer Placeholder 3">
            <a:extLst>
              <a:ext uri="{FF2B5EF4-FFF2-40B4-BE49-F238E27FC236}">
                <a16:creationId xmlns:a16="http://schemas.microsoft.com/office/drawing/2014/main" id="{AB66C9DB-3CFB-473F-9B31-DAFB0B7511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70DACD-B9DA-4D2D-96B8-43E297FC161A}"/>
              </a:ext>
            </a:extLst>
          </p:cNvPr>
          <p:cNvSpPr>
            <a:spLocks noGrp="1"/>
          </p:cNvSpPr>
          <p:nvPr>
            <p:ph type="sldNum" sz="quarter" idx="12"/>
          </p:nvPr>
        </p:nvSpPr>
        <p:spPr/>
        <p:txBody>
          <a:bodyPr/>
          <a:lstStyle/>
          <a:p>
            <a:fld id="{66B88149-947D-43FB-850F-8D331863663C}" type="slidenum">
              <a:rPr lang="en-US" smtClean="0"/>
              <a:t>‹#›</a:t>
            </a:fld>
            <a:endParaRPr lang="en-US"/>
          </a:p>
        </p:txBody>
      </p:sp>
    </p:spTree>
    <p:extLst>
      <p:ext uri="{BB962C8B-B14F-4D97-AF65-F5344CB8AC3E}">
        <p14:creationId xmlns:p14="http://schemas.microsoft.com/office/powerpoint/2010/main" val="7291410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9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2E35F3D-BE33-4090-B1BE-20FB7960E80E}"/>
              </a:ext>
            </a:extLst>
          </p:cNvPr>
          <p:cNvSpPr>
            <a:spLocks noGrp="1"/>
          </p:cNvSpPr>
          <p:nvPr>
            <p:ph type="pic" sz="quarter" idx="18" hasCustomPrompt="1"/>
          </p:nvPr>
        </p:nvSpPr>
        <p:spPr>
          <a:xfrm>
            <a:off x="1385737" y="884187"/>
            <a:ext cx="4387608" cy="5089626"/>
          </a:xfrm>
          <a:custGeom>
            <a:avLst/>
            <a:gdLst>
              <a:gd name="connsiteX0" fmla="*/ 2193805 w 4387608"/>
              <a:gd name="connsiteY0" fmla="*/ 0 h 5089626"/>
              <a:gd name="connsiteX1" fmla="*/ 4387608 w 4387608"/>
              <a:gd name="connsiteY1" fmla="*/ 1096902 h 5089626"/>
              <a:gd name="connsiteX2" fmla="*/ 4387608 w 4387608"/>
              <a:gd name="connsiteY2" fmla="*/ 3992724 h 5089626"/>
              <a:gd name="connsiteX3" fmla="*/ 2193805 w 4387608"/>
              <a:gd name="connsiteY3" fmla="*/ 5089626 h 5089626"/>
              <a:gd name="connsiteX4" fmla="*/ 0 w 4387608"/>
              <a:gd name="connsiteY4" fmla="*/ 3992724 h 5089626"/>
              <a:gd name="connsiteX5" fmla="*/ 0 w 4387608"/>
              <a:gd name="connsiteY5" fmla="*/ 1096902 h 5089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7608" h="5089626">
                <a:moveTo>
                  <a:pt x="2193805" y="0"/>
                </a:moveTo>
                <a:lnTo>
                  <a:pt x="4387608" y="1096902"/>
                </a:lnTo>
                <a:lnTo>
                  <a:pt x="4387608" y="3992724"/>
                </a:lnTo>
                <a:lnTo>
                  <a:pt x="2193805" y="5089626"/>
                </a:lnTo>
                <a:lnTo>
                  <a:pt x="0" y="3992724"/>
                </a:lnTo>
                <a:lnTo>
                  <a:pt x="0" y="1096902"/>
                </a:ln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3" name="Date Placeholder 2">
            <a:extLst>
              <a:ext uri="{FF2B5EF4-FFF2-40B4-BE49-F238E27FC236}">
                <a16:creationId xmlns:a16="http://schemas.microsoft.com/office/drawing/2014/main" id="{EF1552FD-B701-4F7D-BFE8-BA41AB15067D}"/>
              </a:ext>
            </a:extLst>
          </p:cNvPr>
          <p:cNvSpPr>
            <a:spLocks noGrp="1"/>
          </p:cNvSpPr>
          <p:nvPr>
            <p:ph type="dt" sz="half" idx="10"/>
          </p:nvPr>
        </p:nvSpPr>
        <p:spPr/>
        <p:txBody>
          <a:bodyPr/>
          <a:lstStyle/>
          <a:p>
            <a:fld id="{54D3DE53-4460-49F9-874E-7781378DD257}" type="datetime1">
              <a:rPr lang="en-US" smtClean="0"/>
              <a:t>4/18/2022</a:t>
            </a:fld>
            <a:endParaRPr lang="en-US"/>
          </a:p>
        </p:txBody>
      </p:sp>
      <p:sp>
        <p:nvSpPr>
          <p:cNvPr id="4" name="Footer Placeholder 3">
            <a:extLst>
              <a:ext uri="{FF2B5EF4-FFF2-40B4-BE49-F238E27FC236}">
                <a16:creationId xmlns:a16="http://schemas.microsoft.com/office/drawing/2014/main" id="{E1C986BA-95B3-4F35-BF44-E6BFA4F846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6D34D6-CC58-4D2E-9F9B-FFA017E0E3D5}"/>
              </a:ext>
            </a:extLst>
          </p:cNvPr>
          <p:cNvSpPr>
            <a:spLocks noGrp="1"/>
          </p:cNvSpPr>
          <p:nvPr>
            <p:ph type="sldNum" sz="quarter" idx="12"/>
          </p:nvPr>
        </p:nvSpPr>
        <p:spPr/>
        <p:txBody>
          <a:bodyPr/>
          <a:lstStyle/>
          <a:p>
            <a:fld id="{09C90E97-F8FC-404B-9D0C-608162862A8F}" type="slidenum">
              <a:rPr lang="en-US" smtClean="0"/>
              <a:t>‹#›</a:t>
            </a:fld>
            <a:endParaRPr lang="en-US"/>
          </a:p>
        </p:txBody>
      </p:sp>
    </p:spTree>
    <p:extLst>
      <p:ext uri="{BB962C8B-B14F-4D97-AF65-F5344CB8AC3E}">
        <p14:creationId xmlns:p14="http://schemas.microsoft.com/office/powerpoint/2010/main" val="1993327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3_Custom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05B8CD-E120-4BEF-850A-FCD4BB60CDDD}"/>
              </a:ext>
            </a:extLst>
          </p:cNvPr>
          <p:cNvSpPr>
            <a:spLocks noGrp="1"/>
          </p:cNvSpPr>
          <p:nvPr>
            <p:ph type="pic" sz="quarter" idx="18" hasCustomPrompt="1"/>
          </p:nvPr>
        </p:nvSpPr>
        <p:spPr>
          <a:xfrm>
            <a:off x="1112402" y="2010499"/>
            <a:ext cx="2146670" cy="2376236"/>
          </a:xfrm>
          <a:custGeom>
            <a:avLst/>
            <a:gdLst>
              <a:gd name="connsiteX0" fmla="*/ 0 w 2146670"/>
              <a:gd name="connsiteY0" fmla="*/ 0 h 2376236"/>
              <a:gd name="connsiteX1" fmla="*/ 2146670 w 2146670"/>
              <a:gd name="connsiteY1" fmla="*/ 0 h 2376236"/>
              <a:gd name="connsiteX2" fmla="*/ 2146670 w 2146670"/>
              <a:gd name="connsiteY2" fmla="*/ 2376236 h 2376236"/>
              <a:gd name="connsiteX3" fmla="*/ 0 w 2146670"/>
              <a:gd name="connsiteY3" fmla="*/ 2376236 h 2376236"/>
            </a:gdLst>
            <a:ahLst/>
            <a:cxnLst>
              <a:cxn ang="0">
                <a:pos x="connsiteX0" y="connsiteY0"/>
              </a:cxn>
              <a:cxn ang="0">
                <a:pos x="connsiteX1" y="connsiteY1"/>
              </a:cxn>
              <a:cxn ang="0">
                <a:pos x="connsiteX2" y="connsiteY2"/>
              </a:cxn>
              <a:cxn ang="0">
                <a:pos x="connsiteX3" y="connsiteY3"/>
              </a:cxn>
            </a:cxnLst>
            <a:rect l="l" t="t" r="r" b="b"/>
            <a:pathLst>
              <a:path w="2146670" h="2376236">
                <a:moveTo>
                  <a:pt x="0" y="0"/>
                </a:moveTo>
                <a:lnTo>
                  <a:pt x="2146670" y="0"/>
                </a:lnTo>
                <a:lnTo>
                  <a:pt x="2146670" y="2376236"/>
                </a:lnTo>
                <a:lnTo>
                  <a:pt x="0" y="2376236"/>
                </a:ln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17" name="Picture Placeholder 16">
            <a:extLst>
              <a:ext uri="{FF2B5EF4-FFF2-40B4-BE49-F238E27FC236}">
                <a16:creationId xmlns:a16="http://schemas.microsoft.com/office/drawing/2014/main" id="{A356BC4F-7E66-4B4E-8AAD-B0E961A18D5C}"/>
              </a:ext>
            </a:extLst>
          </p:cNvPr>
          <p:cNvSpPr>
            <a:spLocks noGrp="1"/>
          </p:cNvSpPr>
          <p:nvPr>
            <p:ph type="pic" sz="quarter" idx="19" hasCustomPrompt="1"/>
          </p:nvPr>
        </p:nvSpPr>
        <p:spPr>
          <a:xfrm>
            <a:off x="3719244" y="2010499"/>
            <a:ext cx="2146670" cy="2376236"/>
          </a:xfrm>
          <a:custGeom>
            <a:avLst/>
            <a:gdLst>
              <a:gd name="connsiteX0" fmla="*/ 0 w 2146670"/>
              <a:gd name="connsiteY0" fmla="*/ 0 h 2376236"/>
              <a:gd name="connsiteX1" fmla="*/ 2146670 w 2146670"/>
              <a:gd name="connsiteY1" fmla="*/ 0 h 2376236"/>
              <a:gd name="connsiteX2" fmla="*/ 2146670 w 2146670"/>
              <a:gd name="connsiteY2" fmla="*/ 2376236 h 2376236"/>
              <a:gd name="connsiteX3" fmla="*/ 0 w 2146670"/>
              <a:gd name="connsiteY3" fmla="*/ 2376236 h 2376236"/>
            </a:gdLst>
            <a:ahLst/>
            <a:cxnLst>
              <a:cxn ang="0">
                <a:pos x="connsiteX0" y="connsiteY0"/>
              </a:cxn>
              <a:cxn ang="0">
                <a:pos x="connsiteX1" y="connsiteY1"/>
              </a:cxn>
              <a:cxn ang="0">
                <a:pos x="connsiteX2" y="connsiteY2"/>
              </a:cxn>
              <a:cxn ang="0">
                <a:pos x="connsiteX3" y="connsiteY3"/>
              </a:cxn>
            </a:cxnLst>
            <a:rect l="l" t="t" r="r" b="b"/>
            <a:pathLst>
              <a:path w="2146670" h="2376236">
                <a:moveTo>
                  <a:pt x="0" y="0"/>
                </a:moveTo>
                <a:lnTo>
                  <a:pt x="2146670" y="0"/>
                </a:lnTo>
                <a:lnTo>
                  <a:pt x="2146670" y="2376236"/>
                </a:lnTo>
                <a:lnTo>
                  <a:pt x="0" y="2376236"/>
                </a:ln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18" name="Picture Placeholder 17">
            <a:extLst>
              <a:ext uri="{FF2B5EF4-FFF2-40B4-BE49-F238E27FC236}">
                <a16:creationId xmlns:a16="http://schemas.microsoft.com/office/drawing/2014/main" id="{843FF36B-1951-4434-ADBD-BD76D6081937}"/>
              </a:ext>
            </a:extLst>
          </p:cNvPr>
          <p:cNvSpPr>
            <a:spLocks noGrp="1"/>
          </p:cNvSpPr>
          <p:nvPr>
            <p:ph type="pic" sz="quarter" idx="20" hasCustomPrompt="1"/>
          </p:nvPr>
        </p:nvSpPr>
        <p:spPr>
          <a:xfrm>
            <a:off x="6326086" y="2010499"/>
            <a:ext cx="2146670" cy="2376236"/>
          </a:xfrm>
          <a:custGeom>
            <a:avLst/>
            <a:gdLst>
              <a:gd name="connsiteX0" fmla="*/ 0 w 2146670"/>
              <a:gd name="connsiteY0" fmla="*/ 0 h 2376236"/>
              <a:gd name="connsiteX1" fmla="*/ 2146670 w 2146670"/>
              <a:gd name="connsiteY1" fmla="*/ 0 h 2376236"/>
              <a:gd name="connsiteX2" fmla="*/ 2146670 w 2146670"/>
              <a:gd name="connsiteY2" fmla="*/ 2376236 h 2376236"/>
              <a:gd name="connsiteX3" fmla="*/ 0 w 2146670"/>
              <a:gd name="connsiteY3" fmla="*/ 2376236 h 2376236"/>
            </a:gdLst>
            <a:ahLst/>
            <a:cxnLst>
              <a:cxn ang="0">
                <a:pos x="connsiteX0" y="connsiteY0"/>
              </a:cxn>
              <a:cxn ang="0">
                <a:pos x="connsiteX1" y="connsiteY1"/>
              </a:cxn>
              <a:cxn ang="0">
                <a:pos x="connsiteX2" y="connsiteY2"/>
              </a:cxn>
              <a:cxn ang="0">
                <a:pos x="connsiteX3" y="connsiteY3"/>
              </a:cxn>
            </a:cxnLst>
            <a:rect l="l" t="t" r="r" b="b"/>
            <a:pathLst>
              <a:path w="2146670" h="2376236">
                <a:moveTo>
                  <a:pt x="0" y="0"/>
                </a:moveTo>
                <a:lnTo>
                  <a:pt x="2146670" y="0"/>
                </a:lnTo>
                <a:lnTo>
                  <a:pt x="2146670" y="2376236"/>
                </a:lnTo>
                <a:lnTo>
                  <a:pt x="0" y="2376236"/>
                </a:ln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19" name="Picture Placeholder 18">
            <a:extLst>
              <a:ext uri="{FF2B5EF4-FFF2-40B4-BE49-F238E27FC236}">
                <a16:creationId xmlns:a16="http://schemas.microsoft.com/office/drawing/2014/main" id="{2C8298C0-4776-489B-B458-7A9B194FD8A4}"/>
              </a:ext>
            </a:extLst>
          </p:cNvPr>
          <p:cNvSpPr>
            <a:spLocks noGrp="1"/>
          </p:cNvSpPr>
          <p:nvPr>
            <p:ph type="pic" sz="quarter" idx="21" hasCustomPrompt="1"/>
          </p:nvPr>
        </p:nvSpPr>
        <p:spPr>
          <a:xfrm>
            <a:off x="8932928" y="2010499"/>
            <a:ext cx="2146670" cy="2376236"/>
          </a:xfrm>
          <a:custGeom>
            <a:avLst/>
            <a:gdLst>
              <a:gd name="connsiteX0" fmla="*/ 0 w 2146670"/>
              <a:gd name="connsiteY0" fmla="*/ 0 h 2376236"/>
              <a:gd name="connsiteX1" fmla="*/ 2146670 w 2146670"/>
              <a:gd name="connsiteY1" fmla="*/ 0 h 2376236"/>
              <a:gd name="connsiteX2" fmla="*/ 2146670 w 2146670"/>
              <a:gd name="connsiteY2" fmla="*/ 2376236 h 2376236"/>
              <a:gd name="connsiteX3" fmla="*/ 0 w 2146670"/>
              <a:gd name="connsiteY3" fmla="*/ 2376236 h 2376236"/>
            </a:gdLst>
            <a:ahLst/>
            <a:cxnLst>
              <a:cxn ang="0">
                <a:pos x="connsiteX0" y="connsiteY0"/>
              </a:cxn>
              <a:cxn ang="0">
                <a:pos x="connsiteX1" y="connsiteY1"/>
              </a:cxn>
              <a:cxn ang="0">
                <a:pos x="connsiteX2" y="connsiteY2"/>
              </a:cxn>
              <a:cxn ang="0">
                <a:pos x="connsiteX3" y="connsiteY3"/>
              </a:cxn>
            </a:cxnLst>
            <a:rect l="l" t="t" r="r" b="b"/>
            <a:pathLst>
              <a:path w="2146670" h="2376236">
                <a:moveTo>
                  <a:pt x="0" y="0"/>
                </a:moveTo>
                <a:lnTo>
                  <a:pt x="2146670" y="0"/>
                </a:lnTo>
                <a:lnTo>
                  <a:pt x="2146670" y="2376236"/>
                </a:lnTo>
                <a:lnTo>
                  <a:pt x="0" y="2376236"/>
                </a:ln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3" name="Date Placeholder 2">
            <a:extLst>
              <a:ext uri="{FF2B5EF4-FFF2-40B4-BE49-F238E27FC236}">
                <a16:creationId xmlns:a16="http://schemas.microsoft.com/office/drawing/2014/main" id="{EF1552FD-B701-4F7D-BFE8-BA41AB15067D}"/>
              </a:ext>
            </a:extLst>
          </p:cNvPr>
          <p:cNvSpPr>
            <a:spLocks noGrp="1"/>
          </p:cNvSpPr>
          <p:nvPr>
            <p:ph type="dt" sz="half" idx="10"/>
          </p:nvPr>
        </p:nvSpPr>
        <p:spPr/>
        <p:txBody>
          <a:bodyPr/>
          <a:lstStyle/>
          <a:p>
            <a:fld id="{54D3DE53-4460-49F9-874E-7781378DD257}" type="datetime1">
              <a:rPr lang="en-US" smtClean="0"/>
              <a:t>4/18/2022</a:t>
            </a:fld>
            <a:endParaRPr lang="en-US"/>
          </a:p>
        </p:txBody>
      </p:sp>
      <p:sp>
        <p:nvSpPr>
          <p:cNvPr id="4" name="Footer Placeholder 3">
            <a:extLst>
              <a:ext uri="{FF2B5EF4-FFF2-40B4-BE49-F238E27FC236}">
                <a16:creationId xmlns:a16="http://schemas.microsoft.com/office/drawing/2014/main" id="{E1C986BA-95B3-4F35-BF44-E6BFA4F846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6D34D6-CC58-4D2E-9F9B-FFA017E0E3D5}"/>
              </a:ext>
            </a:extLst>
          </p:cNvPr>
          <p:cNvSpPr>
            <a:spLocks noGrp="1"/>
          </p:cNvSpPr>
          <p:nvPr>
            <p:ph type="sldNum" sz="quarter" idx="12"/>
          </p:nvPr>
        </p:nvSpPr>
        <p:spPr/>
        <p:txBody>
          <a:bodyPr/>
          <a:lstStyle/>
          <a:p>
            <a:fld id="{09C90E97-F8FC-404B-9D0C-608162862A8F}" type="slidenum">
              <a:rPr lang="en-US" smtClean="0"/>
              <a:t>‹#›</a:t>
            </a:fld>
            <a:endParaRPr lang="en-US"/>
          </a:p>
        </p:txBody>
      </p:sp>
    </p:spTree>
    <p:extLst>
      <p:ext uri="{BB962C8B-B14F-4D97-AF65-F5344CB8AC3E}">
        <p14:creationId xmlns:p14="http://schemas.microsoft.com/office/powerpoint/2010/main" val="392421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CF93E81-0F2D-487C-8988-F3D3279BC17E}"/>
              </a:ext>
            </a:extLst>
          </p:cNvPr>
          <p:cNvSpPr>
            <a:spLocks noGrp="1"/>
          </p:cNvSpPr>
          <p:nvPr>
            <p:ph type="pic" sz="quarter" idx="25" hasCustomPrompt="1"/>
          </p:nvPr>
        </p:nvSpPr>
        <p:spPr>
          <a:xfrm>
            <a:off x="0" y="0"/>
            <a:ext cx="6096000" cy="6858000"/>
          </a:xfrm>
          <a:custGeom>
            <a:avLst/>
            <a:gdLst>
              <a:gd name="connsiteX0" fmla="*/ 5329025 w 6096000"/>
              <a:gd name="connsiteY0" fmla="*/ 5529659 h 6858000"/>
              <a:gd name="connsiteX1" fmla="*/ 5712521 w 6096000"/>
              <a:gd name="connsiteY1" fmla="*/ 6193831 h 6858000"/>
              <a:gd name="connsiteX2" fmla="*/ 6095998 w 6096000"/>
              <a:gd name="connsiteY2" fmla="*/ 6858000 h 6858000"/>
              <a:gd name="connsiteX3" fmla="*/ 4562053 w 6096000"/>
              <a:gd name="connsiteY3" fmla="*/ 6858000 h 6858000"/>
              <a:gd name="connsiteX4" fmla="*/ 4945547 w 6096000"/>
              <a:gd name="connsiteY4" fmla="*/ 6193831 h 6858000"/>
              <a:gd name="connsiteX5" fmla="*/ 3737443 w 6096000"/>
              <a:gd name="connsiteY5" fmla="*/ 5529659 h 6858000"/>
              <a:gd name="connsiteX6" fmla="*/ 4120922 w 6096000"/>
              <a:gd name="connsiteY6" fmla="*/ 6193831 h 6858000"/>
              <a:gd name="connsiteX7" fmla="*/ 4504417 w 6096000"/>
              <a:gd name="connsiteY7" fmla="*/ 6858000 h 6858000"/>
              <a:gd name="connsiteX8" fmla="*/ 2970471 w 6096000"/>
              <a:gd name="connsiteY8" fmla="*/ 6858000 h 6858000"/>
              <a:gd name="connsiteX9" fmla="*/ 3353948 w 6096000"/>
              <a:gd name="connsiteY9" fmla="*/ 6193831 h 6858000"/>
              <a:gd name="connsiteX10" fmla="*/ 2145844 w 6096000"/>
              <a:gd name="connsiteY10" fmla="*/ 5529659 h 6858000"/>
              <a:gd name="connsiteX11" fmla="*/ 2529341 w 6096000"/>
              <a:gd name="connsiteY11" fmla="*/ 6193831 h 6858000"/>
              <a:gd name="connsiteX12" fmla="*/ 2912818 w 6096000"/>
              <a:gd name="connsiteY12" fmla="*/ 6858000 h 6858000"/>
              <a:gd name="connsiteX13" fmla="*/ 1378872 w 6096000"/>
              <a:gd name="connsiteY13" fmla="*/ 6858000 h 6858000"/>
              <a:gd name="connsiteX14" fmla="*/ 1762365 w 6096000"/>
              <a:gd name="connsiteY14" fmla="*/ 6193831 h 6858000"/>
              <a:gd name="connsiteX15" fmla="*/ 554261 w 6096000"/>
              <a:gd name="connsiteY15" fmla="*/ 5529659 h 6858000"/>
              <a:gd name="connsiteX16" fmla="*/ 937740 w 6096000"/>
              <a:gd name="connsiteY16" fmla="*/ 6193831 h 6858000"/>
              <a:gd name="connsiteX17" fmla="*/ 1321235 w 6096000"/>
              <a:gd name="connsiteY17" fmla="*/ 6858000 h 6858000"/>
              <a:gd name="connsiteX18" fmla="*/ 0 w 6096000"/>
              <a:gd name="connsiteY18" fmla="*/ 6858000 h 6858000"/>
              <a:gd name="connsiteX19" fmla="*/ 0 w 6096000"/>
              <a:gd name="connsiteY19" fmla="*/ 6489591 h 6858000"/>
              <a:gd name="connsiteX20" fmla="*/ 170765 w 6096000"/>
              <a:gd name="connsiteY20" fmla="*/ 6193831 h 6858000"/>
              <a:gd name="connsiteX21" fmla="*/ 3766259 w 6096000"/>
              <a:gd name="connsiteY21" fmla="*/ 5513023 h 6858000"/>
              <a:gd name="connsiteX22" fmla="*/ 4533235 w 6096000"/>
              <a:gd name="connsiteY22" fmla="*/ 5513023 h 6858000"/>
              <a:gd name="connsiteX23" fmla="*/ 5300210 w 6096000"/>
              <a:gd name="connsiteY23" fmla="*/ 5513023 h 6858000"/>
              <a:gd name="connsiteX24" fmla="*/ 4916731 w 6096000"/>
              <a:gd name="connsiteY24" fmla="*/ 6177195 h 6858000"/>
              <a:gd name="connsiteX25" fmla="*/ 4533235 w 6096000"/>
              <a:gd name="connsiteY25" fmla="*/ 6841368 h 6858000"/>
              <a:gd name="connsiteX26" fmla="*/ 4149738 w 6096000"/>
              <a:gd name="connsiteY26" fmla="*/ 6177195 h 6858000"/>
              <a:gd name="connsiteX27" fmla="*/ 2174660 w 6096000"/>
              <a:gd name="connsiteY27" fmla="*/ 5513023 h 6858000"/>
              <a:gd name="connsiteX28" fmla="*/ 2941636 w 6096000"/>
              <a:gd name="connsiteY28" fmla="*/ 5513023 h 6858000"/>
              <a:gd name="connsiteX29" fmla="*/ 3708628 w 6096000"/>
              <a:gd name="connsiteY29" fmla="*/ 5513023 h 6858000"/>
              <a:gd name="connsiteX30" fmla="*/ 3325132 w 6096000"/>
              <a:gd name="connsiteY30" fmla="*/ 6177195 h 6858000"/>
              <a:gd name="connsiteX31" fmla="*/ 2941636 w 6096000"/>
              <a:gd name="connsiteY31" fmla="*/ 6841368 h 6858000"/>
              <a:gd name="connsiteX32" fmla="*/ 2558157 w 6096000"/>
              <a:gd name="connsiteY32" fmla="*/ 6177195 h 6858000"/>
              <a:gd name="connsiteX33" fmla="*/ 583077 w 6096000"/>
              <a:gd name="connsiteY33" fmla="*/ 5513023 h 6858000"/>
              <a:gd name="connsiteX34" fmla="*/ 1350053 w 6096000"/>
              <a:gd name="connsiteY34" fmla="*/ 5513023 h 6858000"/>
              <a:gd name="connsiteX35" fmla="*/ 2117027 w 6096000"/>
              <a:gd name="connsiteY35" fmla="*/ 5513023 h 6858000"/>
              <a:gd name="connsiteX36" fmla="*/ 1733548 w 6096000"/>
              <a:gd name="connsiteY36" fmla="*/ 6177195 h 6858000"/>
              <a:gd name="connsiteX37" fmla="*/ 1350053 w 6096000"/>
              <a:gd name="connsiteY37" fmla="*/ 6841368 h 6858000"/>
              <a:gd name="connsiteX38" fmla="*/ 966556 w 6096000"/>
              <a:gd name="connsiteY38" fmla="*/ 6177195 h 6858000"/>
              <a:gd name="connsiteX39" fmla="*/ 0 w 6096000"/>
              <a:gd name="connsiteY39" fmla="*/ 5513023 h 6858000"/>
              <a:gd name="connsiteX40" fmla="*/ 525445 w 6096000"/>
              <a:gd name="connsiteY40" fmla="*/ 5513023 h 6858000"/>
              <a:gd name="connsiteX41" fmla="*/ 141949 w 6096000"/>
              <a:gd name="connsiteY41" fmla="*/ 6177195 h 6858000"/>
              <a:gd name="connsiteX42" fmla="*/ 0 w 6096000"/>
              <a:gd name="connsiteY42" fmla="*/ 6423041 h 6858000"/>
              <a:gd name="connsiteX43" fmla="*/ 0 w 6096000"/>
              <a:gd name="connsiteY43" fmla="*/ 4569729 h 6858000"/>
              <a:gd name="connsiteX44" fmla="*/ 141949 w 6096000"/>
              <a:gd name="connsiteY44" fmla="*/ 4815579 h 6858000"/>
              <a:gd name="connsiteX45" fmla="*/ 525446 w 6096000"/>
              <a:gd name="connsiteY45" fmla="*/ 5479752 h 6858000"/>
              <a:gd name="connsiteX46" fmla="*/ 0 w 6096000"/>
              <a:gd name="connsiteY46" fmla="*/ 5479752 h 6858000"/>
              <a:gd name="connsiteX47" fmla="*/ 4533235 w 6096000"/>
              <a:gd name="connsiteY47" fmla="*/ 4151406 h 6858000"/>
              <a:gd name="connsiteX48" fmla="*/ 4916731 w 6096000"/>
              <a:gd name="connsiteY48" fmla="*/ 4815579 h 6858000"/>
              <a:gd name="connsiteX49" fmla="*/ 5300210 w 6096000"/>
              <a:gd name="connsiteY49" fmla="*/ 5479752 h 6858000"/>
              <a:gd name="connsiteX50" fmla="*/ 4533235 w 6096000"/>
              <a:gd name="connsiteY50" fmla="*/ 5479752 h 6858000"/>
              <a:gd name="connsiteX51" fmla="*/ 3766259 w 6096000"/>
              <a:gd name="connsiteY51" fmla="*/ 5479752 h 6858000"/>
              <a:gd name="connsiteX52" fmla="*/ 4149738 w 6096000"/>
              <a:gd name="connsiteY52" fmla="*/ 4815579 h 6858000"/>
              <a:gd name="connsiteX53" fmla="*/ 2941653 w 6096000"/>
              <a:gd name="connsiteY53" fmla="*/ 4151406 h 6858000"/>
              <a:gd name="connsiteX54" fmla="*/ 3325132 w 6096000"/>
              <a:gd name="connsiteY54" fmla="*/ 4815579 h 6858000"/>
              <a:gd name="connsiteX55" fmla="*/ 3708628 w 6096000"/>
              <a:gd name="connsiteY55" fmla="*/ 5479752 h 6858000"/>
              <a:gd name="connsiteX56" fmla="*/ 2941653 w 6096000"/>
              <a:gd name="connsiteY56" fmla="*/ 5479752 h 6858000"/>
              <a:gd name="connsiteX57" fmla="*/ 2174660 w 6096000"/>
              <a:gd name="connsiteY57" fmla="*/ 5479752 h 6858000"/>
              <a:gd name="connsiteX58" fmla="*/ 2558157 w 6096000"/>
              <a:gd name="connsiteY58" fmla="*/ 4815579 h 6858000"/>
              <a:gd name="connsiteX59" fmla="*/ 1350053 w 6096000"/>
              <a:gd name="connsiteY59" fmla="*/ 4151406 h 6858000"/>
              <a:gd name="connsiteX60" fmla="*/ 1733548 w 6096000"/>
              <a:gd name="connsiteY60" fmla="*/ 4815579 h 6858000"/>
              <a:gd name="connsiteX61" fmla="*/ 2117027 w 6096000"/>
              <a:gd name="connsiteY61" fmla="*/ 5479752 h 6858000"/>
              <a:gd name="connsiteX62" fmla="*/ 1350053 w 6096000"/>
              <a:gd name="connsiteY62" fmla="*/ 5479752 h 6858000"/>
              <a:gd name="connsiteX63" fmla="*/ 583077 w 6096000"/>
              <a:gd name="connsiteY63" fmla="*/ 5479752 h 6858000"/>
              <a:gd name="connsiteX64" fmla="*/ 966556 w 6096000"/>
              <a:gd name="connsiteY64" fmla="*/ 4815579 h 6858000"/>
              <a:gd name="connsiteX65" fmla="*/ 4562050 w 6096000"/>
              <a:gd name="connsiteY65" fmla="*/ 4134770 h 6858000"/>
              <a:gd name="connsiteX66" fmla="*/ 5329025 w 6096000"/>
              <a:gd name="connsiteY66" fmla="*/ 4134770 h 6858000"/>
              <a:gd name="connsiteX67" fmla="*/ 6096000 w 6096000"/>
              <a:gd name="connsiteY67" fmla="*/ 4134770 h 6858000"/>
              <a:gd name="connsiteX68" fmla="*/ 5712521 w 6096000"/>
              <a:gd name="connsiteY68" fmla="*/ 4798943 h 6858000"/>
              <a:gd name="connsiteX69" fmla="*/ 5329025 w 6096000"/>
              <a:gd name="connsiteY69" fmla="*/ 5463116 h 6858000"/>
              <a:gd name="connsiteX70" fmla="*/ 4945547 w 6096000"/>
              <a:gd name="connsiteY70" fmla="*/ 4798943 h 6858000"/>
              <a:gd name="connsiteX71" fmla="*/ 2970469 w 6096000"/>
              <a:gd name="connsiteY71" fmla="*/ 4134770 h 6858000"/>
              <a:gd name="connsiteX72" fmla="*/ 3737443 w 6096000"/>
              <a:gd name="connsiteY72" fmla="*/ 4134770 h 6858000"/>
              <a:gd name="connsiteX73" fmla="*/ 4504419 w 6096000"/>
              <a:gd name="connsiteY73" fmla="*/ 4134770 h 6858000"/>
              <a:gd name="connsiteX74" fmla="*/ 4120922 w 6096000"/>
              <a:gd name="connsiteY74" fmla="*/ 4798943 h 6858000"/>
              <a:gd name="connsiteX75" fmla="*/ 3737443 w 6096000"/>
              <a:gd name="connsiteY75" fmla="*/ 5463116 h 6858000"/>
              <a:gd name="connsiteX76" fmla="*/ 3353948 w 6096000"/>
              <a:gd name="connsiteY76" fmla="*/ 4798943 h 6858000"/>
              <a:gd name="connsiteX77" fmla="*/ 1378870 w 6096000"/>
              <a:gd name="connsiteY77" fmla="*/ 4134770 h 6858000"/>
              <a:gd name="connsiteX78" fmla="*/ 2145844 w 6096000"/>
              <a:gd name="connsiteY78" fmla="*/ 4134770 h 6858000"/>
              <a:gd name="connsiteX79" fmla="*/ 2912820 w 6096000"/>
              <a:gd name="connsiteY79" fmla="*/ 4134770 h 6858000"/>
              <a:gd name="connsiteX80" fmla="*/ 2529341 w 6096000"/>
              <a:gd name="connsiteY80" fmla="*/ 4798943 h 6858000"/>
              <a:gd name="connsiteX81" fmla="*/ 2145844 w 6096000"/>
              <a:gd name="connsiteY81" fmla="*/ 5463116 h 6858000"/>
              <a:gd name="connsiteX82" fmla="*/ 1762365 w 6096000"/>
              <a:gd name="connsiteY82" fmla="*/ 4798943 h 6858000"/>
              <a:gd name="connsiteX83" fmla="*/ 0 w 6096000"/>
              <a:gd name="connsiteY83" fmla="*/ 4134770 h 6858000"/>
              <a:gd name="connsiteX84" fmla="*/ 554261 w 6096000"/>
              <a:gd name="connsiteY84" fmla="*/ 4134770 h 6858000"/>
              <a:gd name="connsiteX85" fmla="*/ 1321237 w 6096000"/>
              <a:gd name="connsiteY85" fmla="*/ 4134770 h 6858000"/>
              <a:gd name="connsiteX86" fmla="*/ 937740 w 6096000"/>
              <a:gd name="connsiteY86" fmla="*/ 4798943 h 6858000"/>
              <a:gd name="connsiteX87" fmla="*/ 554261 w 6096000"/>
              <a:gd name="connsiteY87" fmla="*/ 5463116 h 6858000"/>
              <a:gd name="connsiteX88" fmla="*/ 170765 w 6096000"/>
              <a:gd name="connsiteY88" fmla="*/ 4798943 h 6858000"/>
              <a:gd name="connsiteX89" fmla="*/ 0 w 6096000"/>
              <a:gd name="connsiteY89" fmla="*/ 4503184 h 6858000"/>
              <a:gd name="connsiteX90" fmla="*/ 2145844 w 6096000"/>
              <a:gd name="connsiteY90" fmla="*/ 2773145 h 6858000"/>
              <a:gd name="connsiteX91" fmla="*/ 2529341 w 6096000"/>
              <a:gd name="connsiteY91" fmla="*/ 3437327 h 6858000"/>
              <a:gd name="connsiteX92" fmla="*/ 2912820 w 6096000"/>
              <a:gd name="connsiteY92" fmla="*/ 4101499 h 6858000"/>
              <a:gd name="connsiteX93" fmla="*/ 2145844 w 6096000"/>
              <a:gd name="connsiteY93" fmla="*/ 4101499 h 6858000"/>
              <a:gd name="connsiteX94" fmla="*/ 1378870 w 6096000"/>
              <a:gd name="connsiteY94" fmla="*/ 4101499 h 6858000"/>
              <a:gd name="connsiteX95" fmla="*/ 1762365 w 6096000"/>
              <a:gd name="connsiteY95" fmla="*/ 3437327 h 6858000"/>
              <a:gd name="connsiteX96" fmla="*/ 3737443 w 6096000"/>
              <a:gd name="connsiteY96" fmla="*/ 2773144 h 6858000"/>
              <a:gd name="connsiteX97" fmla="*/ 4120922 w 6096000"/>
              <a:gd name="connsiteY97" fmla="*/ 3437327 h 6858000"/>
              <a:gd name="connsiteX98" fmla="*/ 4504419 w 6096000"/>
              <a:gd name="connsiteY98" fmla="*/ 4101499 h 6858000"/>
              <a:gd name="connsiteX99" fmla="*/ 3737443 w 6096000"/>
              <a:gd name="connsiteY99" fmla="*/ 4101499 h 6858000"/>
              <a:gd name="connsiteX100" fmla="*/ 2970469 w 6096000"/>
              <a:gd name="connsiteY100" fmla="*/ 4101499 h 6858000"/>
              <a:gd name="connsiteX101" fmla="*/ 3353948 w 6096000"/>
              <a:gd name="connsiteY101" fmla="*/ 3437327 h 6858000"/>
              <a:gd name="connsiteX102" fmla="*/ 5329025 w 6096000"/>
              <a:gd name="connsiteY102" fmla="*/ 2773142 h 6858000"/>
              <a:gd name="connsiteX103" fmla="*/ 5712521 w 6096000"/>
              <a:gd name="connsiteY103" fmla="*/ 3437327 h 6858000"/>
              <a:gd name="connsiteX104" fmla="*/ 6096000 w 6096000"/>
              <a:gd name="connsiteY104" fmla="*/ 4101499 h 6858000"/>
              <a:gd name="connsiteX105" fmla="*/ 5329025 w 6096000"/>
              <a:gd name="connsiteY105" fmla="*/ 4101499 h 6858000"/>
              <a:gd name="connsiteX106" fmla="*/ 4562050 w 6096000"/>
              <a:gd name="connsiteY106" fmla="*/ 4101499 h 6858000"/>
              <a:gd name="connsiteX107" fmla="*/ 4945547 w 6096000"/>
              <a:gd name="connsiteY107" fmla="*/ 3437327 h 6858000"/>
              <a:gd name="connsiteX108" fmla="*/ 554261 w 6096000"/>
              <a:gd name="connsiteY108" fmla="*/ 2773142 h 6858000"/>
              <a:gd name="connsiteX109" fmla="*/ 937740 w 6096000"/>
              <a:gd name="connsiteY109" fmla="*/ 3437327 h 6858000"/>
              <a:gd name="connsiteX110" fmla="*/ 1321236 w 6096000"/>
              <a:gd name="connsiteY110" fmla="*/ 4101499 h 6858000"/>
              <a:gd name="connsiteX111" fmla="*/ 554261 w 6096000"/>
              <a:gd name="connsiteY111" fmla="*/ 4101499 h 6858000"/>
              <a:gd name="connsiteX112" fmla="*/ 0 w 6096000"/>
              <a:gd name="connsiteY112" fmla="*/ 4101499 h 6858000"/>
              <a:gd name="connsiteX113" fmla="*/ 0 w 6096000"/>
              <a:gd name="connsiteY113" fmla="*/ 3733086 h 6858000"/>
              <a:gd name="connsiteX114" fmla="*/ 170765 w 6096000"/>
              <a:gd name="connsiteY114" fmla="*/ 3437327 h 6858000"/>
              <a:gd name="connsiteX115" fmla="*/ 583077 w 6096000"/>
              <a:gd name="connsiteY115" fmla="*/ 2756506 h 6858000"/>
              <a:gd name="connsiteX116" fmla="*/ 1350053 w 6096000"/>
              <a:gd name="connsiteY116" fmla="*/ 2756506 h 6858000"/>
              <a:gd name="connsiteX117" fmla="*/ 2117027 w 6096000"/>
              <a:gd name="connsiteY117" fmla="*/ 2756506 h 6858000"/>
              <a:gd name="connsiteX118" fmla="*/ 1733548 w 6096000"/>
              <a:gd name="connsiteY118" fmla="*/ 3420689 h 6858000"/>
              <a:gd name="connsiteX119" fmla="*/ 1350053 w 6096000"/>
              <a:gd name="connsiteY119" fmla="*/ 4084860 h 6858000"/>
              <a:gd name="connsiteX120" fmla="*/ 966556 w 6096000"/>
              <a:gd name="connsiteY120" fmla="*/ 3420689 h 6858000"/>
              <a:gd name="connsiteX121" fmla="*/ 0 w 6096000"/>
              <a:gd name="connsiteY121" fmla="*/ 2756505 h 6858000"/>
              <a:gd name="connsiteX122" fmla="*/ 525446 w 6096000"/>
              <a:gd name="connsiteY122" fmla="*/ 2756505 h 6858000"/>
              <a:gd name="connsiteX123" fmla="*/ 141949 w 6096000"/>
              <a:gd name="connsiteY123" fmla="*/ 3420689 h 6858000"/>
              <a:gd name="connsiteX124" fmla="*/ 0 w 6096000"/>
              <a:gd name="connsiteY124" fmla="*/ 3666532 h 6858000"/>
              <a:gd name="connsiteX125" fmla="*/ 3766259 w 6096000"/>
              <a:gd name="connsiteY125" fmla="*/ 2756503 h 6858000"/>
              <a:gd name="connsiteX126" fmla="*/ 4533235 w 6096000"/>
              <a:gd name="connsiteY126" fmla="*/ 2756503 h 6858000"/>
              <a:gd name="connsiteX127" fmla="*/ 5300210 w 6096000"/>
              <a:gd name="connsiteY127" fmla="*/ 2756503 h 6858000"/>
              <a:gd name="connsiteX128" fmla="*/ 4916731 w 6096000"/>
              <a:gd name="connsiteY128" fmla="*/ 3420689 h 6858000"/>
              <a:gd name="connsiteX129" fmla="*/ 4533235 w 6096000"/>
              <a:gd name="connsiteY129" fmla="*/ 4084860 h 6858000"/>
              <a:gd name="connsiteX130" fmla="*/ 4149738 w 6096000"/>
              <a:gd name="connsiteY130" fmla="*/ 3420689 h 6858000"/>
              <a:gd name="connsiteX131" fmla="*/ 2174660 w 6096000"/>
              <a:gd name="connsiteY131" fmla="*/ 2756502 h 6858000"/>
              <a:gd name="connsiteX132" fmla="*/ 2941636 w 6096000"/>
              <a:gd name="connsiteY132" fmla="*/ 2756502 h 6858000"/>
              <a:gd name="connsiteX133" fmla="*/ 3708628 w 6096000"/>
              <a:gd name="connsiteY133" fmla="*/ 2756502 h 6858000"/>
              <a:gd name="connsiteX134" fmla="*/ 3325132 w 6096000"/>
              <a:gd name="connsiteY134" fmla="*/ 3420689 h 6858000"/>
              <a:gd name="connsiteX135" fmla="*/ 2941636 w 6096000"/>
              <a:gd name="connsiteY135" fmla="*/ 4084860 h 6858000"/>
              <a:gd name="connsiteX136" fmla="*/ 2558157 w 6096000"/>
              <a:gd name="connsiteY136" fmla="*/ 3420689 h 6858000"/>
              <a:gd name="connsiteX137" fmla="*/ 0 w 6096000"/>
              <a:gd name="connsiteY137" fmla="*/ 1813218 h 6858000"/>
              <a:gd name="connsiteX138" fmla="*/ 141949 w 6096000"/>
              <a:gd name="connsiteY138" fmla="*/ 2059061 h 6858000"/>
              <a:gd name="connsiteX139" fmla="*/ 525446 w 6096000"/>
              <a:gd name="connsiteY139" fmla="*/ 2723233 h 6858000"/>
              <a:gd name="connsiteX140" fmla="*/ 0 w 6096000"/>
              <a:gd name="connsiteY140" fmla="*/ 2723233 h 6858000"/>
              <a:gd name="connsiteX141" fmla="*/ 2941636 w 6096000"/>
              <a:gd name="connsiteY141" fmla="*/ 1394892 h 6858000"/>
              <a:gd name="connsiteX142" fmla="*/ 3325132 w 6096000"/>
              <a:gd name="connsiteY142" fmla="*/ 2059064 h 6858000"/>
              <a:gd name="connsiteX143" fmla="*/ 3708628 w 6096000"/>
              <a:gd name="connsiteY143" fmla="*/ 2723236 h 6858000"/>
              <a:gd name="connsiteX144" fmla="*/ 2941636 w 6096000"/>
              <a:gd name="connsiteY144" fmla="*/ 2723236 h 6858000"/>
              <a:gd name="connsiteX145" fmla="*/ 2174660 w 6096000"/>
              <a:gd name="connsiteY145" fmla="*/ 2723236 h 6858000"/>
              <a:gd name="connsiteX146" fmla="*/ 2558157 w 6096000"/>
              <a:gd name="connsiteY146" fmla="*/ 2059064 h 6858000"/>
              <a:gd name="connsiteX147" fmla="*/ 4533235 w 6096000"/>
              <a:gd name="connsiteY147" fmla="*/ 1394890 h 6858000"/>
              <a:gd name="connsiteX148" fmla="*/ 4916731 w 6096000"/>
              <a:gd name="connsiteY148" fmla="*/ 2059062 h 6858000"/>
              <a:gd name="connsiteX149" fmla="*/ 5300210 w 6096000"/>
              <a:gd name="connsiteY149" fmla="*/ 2723234 h 6858000"/>
              <a:gd name="connsiteX150" fmla="*/ 4533235 w 6096000"/>
              <a:gd name="connsiteY150" fmla="*/ 2723234 h 6858000"/>
              <a:gd name="connsiteX151" fmla="*/ 3766259 w 6096000"/>
              <a:gd name="connsiteY151" fmla="*/ 2723234 h 6858000"/>
              <a:gd name="connsiteX152" fmla="*/ 4149738 w 6096000"/>
              <a:gd name="connsiteY152" fmla="*/ 2059062 h 6858000"/>
              <a:gd name="connsiteX153" fmla="*/ 1350053 w 6096000"/>
              <a:gd name="connsiteY153" fmla="*/ 1394887 h 6858000"/>
              <a:gd name="connsiteX154" fmla="*/ 1733548 w 6096000"/>
              <a:gd name="connsiteY154" fmla="*/ 2059059 h 6858000"/>
              <a:gd name="connsiteX155" fmla="*/ 2117027 w 6096000"/>
              <a:gd name="connsiteY155" fmla="*/ 2723231 h 6858000"/>
              <a:gd name="connsiteX156" fmla="*/ 1350053 w 6096000"/>
              <a:gd name="connsiteY156" fmla="*/ 2723231 h 6858000"/>
              <a:gd name="connsiteX157" fmla="*/ 583077 w 6096000"/>
              <a:gd name="connsiteY157" fmla="*/ 2723231 h 6858000"/>
              <a:gd name="connsiteX158" fmla="*/ 966556 w 6096000"/>
              <a:gd name="connsiteY158" fmla="*/ 2059059 h 6858000"/>
              <a:gd name="connsiteX159" fmla="*/ 1378870 w 6096000"/>
              <a:gd name="connsiteY159" fmla="*/ 1378255 h 6858000"/>
              <a:gd name="connsiteX160" fmla="*/ 2145844 w 6096000"/>
              <a:gd name="connsiteY160" fmla="*/ 1378255 h 6858000"/>
              <a:gd name="connsiteX161" fmla="*/ 2912820 w 6096000"/>
              <a:gd name="connsiteY161" fmla="*/ 1378255 h 6858000"/>
              <a:gd name="connsiteX162" fmla="*/ 2529341 w 6096000"/>
              <a:gd name="connsiteY162" fmla="*/ 2042428 h 6858000"/>
              <a:gd name="connsiteX163" fmla="*/ 2145844 w 6096000"/>
              <a:gd name="connsiteY163" fmla="*/ 2706598 h 6858000"/>
              <a:gd name="connsiteX164" fmla="*/ 1762365 w 6096000"/>
              <a:gd name="connsiteY164" fmla="*/ 2042428 h 6858000"/>
              <a:gd name="connsiteX165" fmla="*/ 0 w 6096000"/>
              <a:gd name="connsiteY165" fmla="*/ 1378253 h 6858000"/>
              <a:gd name="connsiteX166" fmla="*/ 554261 w 6096000"/>
              <a:gd name="connsiteY166" fmla="*/ 1378253 h 6858000"/>
              <a:gd name="connsiteX167" fmla="*/ 1321236 w 6096000"/>
              <a:gd name="connsiteY167" fmla="*/ 1378253 h 6858000"/>
              <a:gd name="connsiteX168" fmla="*/ 937740 w 6096000"/>
              <a:gd name="connsiteY168" fmla="*/ 2042426 h 6858000"/>
              <a:gd name="connsiteX169" fmla="*/ 554261 w 6096000"/>
              <a:gd name="connsiteY169" fmla="*/ 2706597 h 6858000"/>
              <a:gd name="connsiteX170" fmla="*/ 170765 w 6096000"/>
              <a:gd name="connsiteY170" fmla="*/ 2042426 h 6858000"/>
              <a:gd name="connsiteX171" fmla="*/ 0 w 6096000"/>
              <a:gd name="connsiteY171" fmla="*/ 1746667 h 6858000"/>
              <a:gd name="connsiteX172" fmla="*/ 4562050 w 6096000"/>
              <a:gd name="connsiteY172" fmla="*/ 1378252 h 6858000"/>
              <a:gd name="connsiteX173" fmla="*/ 5329025 w 6096000"/>
              <a:gd name="connsiteY173" fmla="*/ 1378252 h 6858000"/>
              <a:gd name="connsiteX174" fmla="*/ 6096000 w 6096000"/>
              <a:gd name="connsiteY174" fmla="*/ 1378252 h 6858000"/>
              <a:gd name="connsiteX175" fmla="*/ 5712521 w 6096000"/>
              <a:gd name="connsiteY175" fmla="*/ 2042424 h 6858000"/>
              <a:gd name="connsiteX176" fmla="*/ 5329025 w 6096000"/>
              <a:gd name="connsiteY176" fmla="*/ 2706596 h 6858000"/>
              <a:gd name="connsiteX177" fmla="*/ 4945547 w 6096000"/>
              <a:gd name="connsiteY177" fmla="*/ 2042424 h 6858000"/>
              <a:gd name="connsiteX178" fmla="*/ 2970469 w 6096000"/>
              <a:gd name="connsiteY178" fmla="*/ 1378250 h 6858000"/>
              <a:gd name="connsiteX179" fmla="*/ 3737443 w 6096000"/>
              <a:gd name="connsiteY179" fmla="*/ 1378250 h 6858000"/>
              <a:gd name="connsiteX180" fmla="*/ 4504419 w 6096000"/>
              <a:gd name="connsiteY180" fmla="*/ 1378250 h 6858000"/>
              <a:gd name="connsiteX181" fmla="*/ 4120922 w 6096000"/>
              <a:gd name="connsiteY181" fmla="*/ 2042422 h 6858000"/>
              <a:gd name="connsiteX182" fmla="*/ 3737443 w 6096000"/>
              <a:gd name="connsiteY182" fmla="*/ 2706594 h 6858000"/>
              <a:gd name="connsiteX183" fmla="*/ 3353948 w 6096000"/>
              <a:gd name="connsiteY183" fmla="*/ 2042422 h 6858000"/>
              <a:gd name="connsiteX184" fmla="*/ 3737443 w 6096000"/>
              <a:gd name="connsiteY184" fmla="*/ 16641 h 6858000"/>
              <a:gd name="connsiteX185" fmla="*/ 4120922 w 6096000"/>
              <a:gd name="connsiteY185" fmla="*/ 680813 h 6858000"/>
              <a:gd name="connsiteX186" fmla="*/ 4504419 w 6096000"/>
              <a:gd name="connsiteY186" fmla="*/ 1344986 h 6858000"/>
              <a:gd name="connsiteX187" fmla="*/ 3737443 w 6096000"/>
              <a:gd name="connsiteY187" fmla="*/ 1344986 h 6858000"/>
              <a:gd name="connsiteX188" fmla="*/ 2970469 w 6096000"/>
              <a:gd name="connsiteY188" fmla="*/ 1344986 h 6858000"/>
              <a:gd name="connsiteX189" fmla="*/ 3353948 w 6096000"/>
              <a:gd name="connsiteY189" fmla="*/ 680813 h 6858000"/>
              <a:gd name="connsiteX190" fmla="*/ 5329025 w 6096000"/>
              <a:gd name="connsiteY190" fmla="*/ 16639 h 6858000"/>
              <a:gd name="connsiteX191" fmla="*/ 5712521 w 6096000"/>
              <a:gd name="connsiteY191" fmla="*/ 680811 h 6858000"/>
              <a:gd name="connsiteX192" fmla="*/ 6096000 w 6096000"/>
              <a:gd name="connsiteY192" fmla="*/ 1344984 h 6858000"/>
              <a:gd name="connsiteX193" fmla="*/ 5329025 w 6096000"/>
              <a:gd name="connsiteY193" fmla="*/ 1344984 h 6858000"/>
              <a:gd name="connsiteX194" fmla="*/ 4562050 w 6096000"/>
              <a:gd name="connsiteY194" fmla="*/ 1344984 h 6858000"/>
              <a:gd name="connsiteX195" fmla="*/ 4945547 w 6096000"/>
              <a:gd name="connsiteY195" fmla="*/ 680811 h 6858000"/>
              <a:gd name="connsiteX196" fmla="*/ 554261 w 6096000"/>
              <a:gd name="connsiteY196" fmla="*/ 16638 h 6858000"/>
              <a:gd name="connsiteX197" fmla="*/ 937740 w 6096000"/>
              <a:gd name="connsiteY197" fmla="*/ 680810 h 6858000"/>
              <a:gd name="connsiteX198" fmla="*/ 1321236 w 6096000"/>
              <a:gd name="connsiteY198" fmla="*/ 1344984 h 6858000"/>
              <a:gd name="connsiteX199" fmla="*/ 554261 w 6096000"/>
              <a:gd name="connsiteY199" fmla="*/ 1344984 h 6858000"/>
              <a:gd name="connsiteX200" fmla="*/ 0 w 6096000"/>
              <a:gd name="connsiteY200" fmla="*/ 1344984 h 6858000"/>
              <a:gd name="connsiteX201" fmla="*/ 0 w 6096000"/>
              <a:gd name="connsiteY201" fmla="*/ 976569 h 6858000"/>
              <a:gd name="connsiteX202" fmla="*/ 170765 w 6096000"/>
              <a:gd name="connsiteY202" fmla="*/ 680810 h 6858000"/>
              <a:gd name="connsiteX203" fmla="*/ 2145844 w 6096000"/>
              <a:gd name="connsiteY203" fmla="*/ 16636 h 6858000"/>
              <a:gd name="connsiteX204" fmla="*/ 2529341 w 6096000"/>
              <a:gd name="connsiteY204" fmla="*/ 680808 h 6858000"/>
              <a:gd name="connsiteX205" fmla="*/ 2912820 w 6096000"/>
              <a:gd name="connsiteY205" fmla="*/ 1344982 h 6858000"/>
              <a:gd name="connsiteX206" fmla="*/ 2145844 w 6096000"/>
              <a:gd name="connsiteY206" fmla="*/ 1344982 h 6858000"/>
              <a:gd name="connsiteX207" fmla="*/ 1378870 w 6096000"/>
              <a:gd name="connsiteY207" fmla="*/ 1344982 h 6858000"/>
              <a:gd name="connsiteX208" fmla="*/ 1762365 w 6096000"/>
              <a:gd name="connsiteY208" fmla="*/ 680808 h 6858000"/>
              <a:gd name="connsiteX209" fmla="*/ 2174660 w 6096000"/>
              <a:gd name="connsiteY209" fmla="*/ 4 h 6858000"/>
              <a:gd name="connsiteX210" fmla="*/ 2941653 w 6096000"/>
              <a:gd name="connsiteY210" fmla="*/ 4 h 6858000"/>
              <a:gd name="connsiteX211" fmla="*/ 3708628 w 6096000"/>
              <a:gd name="connsiteY211" fmla="*/ 4 h 6858000"/>
              <a:gd name="connsiteX212" fmla="*/ 3325132 w 6096000"/>
              <a:gd name="connsiteY212" fmla="*/ 664176 h 6858000"/>
              <a:gd name="connsiteX213" fmla="*/ 2941653 w 6096000"/>
              <a:gd name="connsiteY213" fmla="*/ 1328350 h 6858000"/>
              <a:gd name="connsiteX214" fmla="*/ 2558157 w 6096000"/>
              <a:gd name="connsiteY214" fmla="*/ 664176 h 6858000"/>
              <a:gd name="connsiteX215" fmla="*/ 583077 w 6096000"/>
              <a:gd name="connsiteY215" fmla="*/ 3 h 6858000"/>
              <a:gd name="connsiteX216" fmla="*/ 1350053 w 6096000"/>
              <a:gd name="connsiteY216" fmla="*/ 3 h 6858000"/>
              <a:gd name="connsiteX217" fmla="*/ 2117027 w 6096000"/>
              <a:gd name="connsiteY217" fmla="*/ 3 h 6858000"/>
              <a:gd name="connsiteX218" fmla="*/ 1733548 w 6096000"/>
              <a:gd name="connsiteY218" fmla="*/ 664175 h 6858000"/>
              <a:gd name="connsiteX219" fmla="*/ 1350053 w 6096000"/>
              <a:gd name="connsiteY219" fmla="*/ 1328348 h 6858000"/>
              <a:gd name="connsiteX220" fmla="*/ 966556 w 6096000"/>
              <a:gd name="connsiteY220" fmla="*/ 664175 h 6858000"/>
              <a:gd name="connsiteX221" fmla="*/ 0 w 6096000"/>
              <a:gd name="connsiteY221" fmla="*/ 1 h 6858000"/>
              <a:gd name="connsiteX222" fmla="*/ 525446 w 6096000"/>
              <a:gd name="connsiteY222" fmla="*/ 1 h 6858000"/>
              <a:gd name="connsiteX223" fmla="*/ 141949 w 6096000"/>
              <a:gd name="connsiteY223" fmla="*/ 664173 h 6858000"/>
              <a:gd name="connsiteX224" fmla="*/ 0 w 6096000"/>
              <a:gd name="connsiteY224" fmla="*/ 910015 h 6858000"/>
              <a:gd name="connsiteX225" fmla="*/ 3766259 w 6096000"/>
              <a:gd name="connsiteY225" fmla="*/ 0 h 6858000"/>
              <a:gd name="connsiteX226" fmla="*/ 4533235 w 6096000"/>
              <a:gd name="connsiteY226" fmla="*/ 0 h 6858000"/>
              <a:gd name="connsiteX227" fmla="*/ 5300210 w 6096000"/>
              <a:gd name="connsiteY227" fmla="*/ 0 h 6858000"/>
              <a:gd name="connsiteX228" fmla="*/ 4916731 w 6096000"/>
              <a:gd name="connsiteY228" fmla="*/ 664172 h 6858000"/>
              <a:gd name="connsiteX229" fmla="*/ 4533235 w 6096000"/>
              <a:gd name="connsiteY229" fmla="*/ 1328345 h 6858000"/>
              <a:gd name="connsiteX230" fmla="*/ 4149738 w 6096000"/>
              <a:gd name="connsiteY230" fmla="*/ 6641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Lst>
            <a:rect l="l" t="t" r="r" b="b"/>
            <a:pathLst>
              <a:path w="6096000" h="6858000">
                <a:moveTo>
                  <a:pt x="5329025" y="5529659"/>
                </a:moveTo>
                <a:lnTo>
                  <a:pt x="5712521" y="6193831"/>
                </a:lnTo>
                <a:lnTo>
                  <a:pt x="6095998" y="6858000"/>
                </a:lnTo>
                <a:lnTo>
                  <a:pt x="4562053" y="6858000"/>
                </a:lnTo>
                <a:lnTo>
                  <a:pt x="4945547" y="6193831"/>
                </a:lnTo>
                <a:close/>
                <a:moveTo>
                  <a:pt x="3737443" y="5529659"/>
                </a:moveTo>
                <a:lnTo>
                  <a:pt x="4120922" y="6193831"/>
                </a:lnTo>
                <a:lnTo>
                  <a:pt x="4504417" y="6858000"/>
                </a:lnTo>
                <a:lnTo>
                  <a:pt x="2970471" y="6858000"/>
                </a:lnTo>
                <a:lnTo>
                  <a:pt x="3353948" y="6193831"/>
                </a:lnTo>
                <a:close/>
                <a:moveTo>
                  <a:pt x="2145844" y="5529659"/>
                </a:moveTo>
                <a:lnTo>
                  <a:pt x="2529341" y="6193831"/>
                </a:lnTo>
                <a:lnTo>
                  <a:pt x="2912818" y="6858000"/>
                </a:lnTo>
                <a:lnTo>
                  <a:pt x="1378872" y="6858000"/>
                </a:lnTo>
                <a:lnTo>
                  <a:pt x="1762365" y="6193831"/>
                </a:lnTo>
                <a:close/>
                <a:moveTo>
                  <a:pt x="554261" y="5529659"/>
                </a:moveTo>
                <a:lnTo>
                  <a:pt x="937740" y="6193831"/>
                </a:lnTo>
                <a:lnTo>
                  <a:pt x="1321235" y="6858000"/>
                </a:lnTo>
                <a:lnTo>
                  <a:pt x="0" y="6858000"/>
                </a:lnTo>
                <a:lnTo>
                  <a:pt x="0" y="6489591"/>
                </a:lnTo>
                <a:lnTo>
                  <a:pt x="170765" y="6193831"/>
                </a:lnTo>
                <a:close/>
                <a:moveTo>
                  <a:pt x="3766259" y="5513023"/>
                </a:moveTo>
                <a:lnTo>
                  <a:pt x="4533235" y="5513023"/>
                </a:lnTo>
                <a:lnTo>
                  <a:pt x="5300210" y="5513023"/>
                </a:lnTo>
                <a:lnTo>
                  <a:pt x="4916731" y="6177195"/>
                </a:lnTo>
                <a:lnTo>
                  <a:pt x="4533235" y="6841368"/>
                </a:lnTo>
                <a:lnTo>
                  <a:pt x="4149738" y="6177195"/>
                </a:lnTo>
                <a:close/>
                <a:moveTo>
                  <a:pt x="2174660" y="5513023"/>
                </a:moveTo>
                <a:lnTo>
                  <a:pt x="2941636" y="5513023"/>
                </a:lnTo>
                <a:lnTo>
                  <a:pt x="3708628" y="5513023"/>
                </a:lnTo>
                <a:lnTo>
                  <a:pt x="3325132" y="6177195"/>
                </a:lnTo>
                <a:lnTo>
                  <a:pt x="2941636" y="6841368"/>
                </a:lnTo>
                <a:lnTo>
                  <a:pt x="2558157" y="6177195"/>
                </a:lnTo>
                <a:close/>
                <a:moveTo>
                  <a:pt x="583077" y="5513023"/>
                </a:moveTo>
                <a:lnTo>
                  <a:pt x="1350053" y="5513023"/>
                </a:lnTo>
                <a:lnTo>
                  <a:pt x="2117027" y="5513023"/>
                </a:lnTo>
                <a:lnTo>
                  <a:pt x="1733548" y="6177195"/>
                </a:lnTo>
                <a:lnTo>
                  <a:pt x="1350053" y="6841368"/>
                </a:lnTo>
                <a:lnTo>
                  <a:pt x="966556" y="6177195"/>
                </a:lnTo>
                <a:close/>
                <a:moveTo>
                  <a:pt x="0" y="5513023"/>
                </a:moveTo>
                <a:lnTo>
                  <a:pt x="525445" y="5513023"/>
                </a:lnTo>
                <a:lnTo>
                  <a:pt x="141949" y="6177195"/>
                </a:lnTo>
                <a:lnTo>
                  <a:pt x="0" y="6423041"/>
                </a:lnTo>
                <a:close/>
                <a:moveTo>
                  <a:pt x="0" y="4569729"/>
                </a:moveTo>
                <a:lnTo>
                  <a:pt x="141949" y="4815579"/>
                </a:lnTo>
                <a:lnTo>
                  <a:pt x="525446" y="5479752"/>
                </a:lnTo>
                <a:lnTo>
                  <a:pt x="0" y="5479752"/>
                </a:lnTo>
                <a:close/>
                <a:moveTo>
                  <a:pt x="4533235" y="4151406"/>
                </a:moveTo>
                <a:lnTo>
                  <a:pt x="4916731" y="4815579"/>
                </a:lnTo>
                <a:lnTo>
                  <a:pt x="5300210" y="5479752"/>
                </a:lnTo>
                <a:lnTo>
                  <a:pt x="4533235" y="5479752"/>
                </a:lnTo>
                <a:lnTo>
                  <a:pt x="3766259" y="5479752"/>
                </a:lnTo>
                <a:lnTo>
                  <a:pt x="4149738" y="4815579"/>
                </a:lnTo>
                <a:close/>
                <a:moveTo>
                  <a:pt x="2941653" y="4151406"/>
                </a:moveTo>
                <a:lnTo>
                  <a:pt x="3325132" y="4815579"/>
                </a:lnTo>
                <a:lnTo>
                  <a:pt x="3708628" y="5479752"/>
                </a:lnTo>
                <a:lnTo>
                  <a:pt x="2941653" y="5479752"/>
                </a:lnTo>
                <a:lnTo>
                  <a:pt x="2174660" y="5479752"/>
                </a:lnTo>
                <a:lnTo>
                  <a:pt x="2558157" y="4815579"/>
                </a:lnTo>
                <a:close/>
                <a:moveTo>
                  <a:pt x="1350053" y="4151406"/>
                </a:moveTo>
                <a:lnTo>
                  <a:pt x="1733548" y="4815579"/>
                </a:lnTo>
                <a:lnTo>
                  <a:pt x="2117027" y="5479752"/>
                </a:lnTo>
                <a:lnTo>
                  <a:pt x="1350053" y="5479752"/>
                </a:lnTo>
                <a:lnTo>
                  <a:pt x="583077" y="5479752"/>
                </a:lnTo>
                <a:lnTo>
                  <a:pt x="966556" y="4815579"/>
                </a:lnTo>
                <a:close/>
                <a:moveTo>
                  <a:pt x="4562050" y="4134770"/>
                </a:moveTo>
                <a:lnTo>
                  <a:pt x="5329025" y="4134770"/>
                </a:lnTo>
                <a:lnTo>
                  <a:pt x="6096000" y="4134770"/>
                </a:lnTo>
                <a:lnTo>
                  <a:pt x="5712521" y="4798943"/>
                </a:lnTo>
                <a:lnTo>
                  <a:pt x="5329025" y="5463116"/>
                </a:lnTo>
                <a:lnTo>
                  <a:pt x="4945547" y="4798943"/>
                </a:lnTo>
                <a:close/>
                <a:moveTo>
                  <a:pt x="2970469" y="4134770"/>
                </a:moveTo>
                <a:lnTo>
                  <a:pt x="3737443" y="4134770"/>
                </a:lnTo>
                <a:lnTo>
                  <a:pt x="4504419" y="4134770"/>
                </a:lnTo>
                <a:lnTo>
                  <a:pt x="4120922" y="4798943"/>
                </a:lnTo>
                <a:lnTo>
                  <a:pt x="3737443" y="5463116"/>
                </a:lnTo>
                <a:lnTo>
                  <a:pt x="3353948" y="4798943"/>
                </a:lnTo>
                <a:close/>
                <a:moveTo>
                  <a:pt x="1378870" y="4134770"/>
                </a:moveTo>
                <a:lnTo>
                  <a:pt x="2145844" y="4134770"/>
                </a:lnTo>
                <a:lnTo>
                  <a:pt x="2912820" y="4134770"/>
                </a:lnTo>
                <a:lnTo>
                  <a:pt x="2529341" y="4798943"/>
                </a:lnTo>
                <a:lnTo>
                  <a:pt x="2145844" y="5463116"/>
                </a:lnTo>
                <a:lnTo>
                  <a:pt x="1762365" y="4798943"/>
                </a:lnTo>
                <a:close/>
                <a:moveTo>
                  <a:pt x="0" y="4134770"/>
                </a:moveTo>
                <a:lnTo>
                  <a:pt x="554261" y="4134770"/>
                </a:lnTo>
                <a:lnTo>
                  <a:pt x="1321237" y="4134770"/>
                </a:lnTo>
                <a:lnTo>
                  <a:pt x="937740" y="4798943"/>
                </a:lnTo>
                <a:lnTo>
                  <a:pt x="554261" y="5463116"/>
                </a:lnTo>
                <a:lnTo>
                  <a:pt x="170765" y="4798943"/>
                </a:lnTo>
                <a:lnTo>
                  <a:pt x="0" y="4503184"/>
                </a:lnTo>
                <a:close/>
                <a:moveTo>
                  <a:pt x="2145844" y="2773145"/>
                </a:moveTo>
                <a:lnTo>
                  <a:pt x="2529341" y="3437327"/>
                </a:lnTo>
                <a:lnTo>
                  <a:pt x="2912820" y="4101499"/>
                </a:lnTo>
                <a:lnTo>
                  <a:pt x="2145844" y="4101499"/>
                </a:lnTo>
                <a:lnTo>
                  <a:pt x="1378870" y="4101499"/>
                </a:lnTo>
                <a:lnTo>
                  <a:pt x="1762365" y="3437327"/>
                </a:lnTo>
                <a:close/>
                <a:moveTo>
                  <a:pt x="3737443" y="2773144"/>
                </a:moveTo>
                <a:lnTo>
                  <a:pt x="4120922" y="3437327"/>
                </a:lnTo>
                <a:lnTo>
                  <a:pt x="4504419" y="4101499"/>
                </a:lnTo>
                <a:lnTo>
                  <a:pt x="3737443" y="4101499"/>
                </a:lnTo>
                <a:lnTo>
                  <a:pt x="2970469" y="4101499"/>
                </a:lnTo>
                <a:lnTo>
                  <a:pt x="3353948" y="3437327"/>
                </a:lnTo>
                <a:close/>
                <a:moveTo>
                  <a:pt x="5329025" y="2773142"/>
                </a:moveTo>
                <a:lnTo>
                  <a:pt x="5712521" y="3437327"/>
                </a:lnTo>
                <a:lnTo>
                  <a:pt x="6096000" y="4101499"/>
                </a:lnTo>
                <a:lnTo>
                  <a:pt x="5329025" y="4101499"/>
                </a:lnTo>
                <a:lnTo>
                  <a:pt x="4562050" y="4101499"/>
                </a:lnTo>
                <a:lnTo>
                  <a:pt x="4945547" y="3437327"/>
                </a:lnTo>
                <a:close/>
                <a:moveTo>
                  <a:pt x="554261" y="2773142"/>
                </a:moveTo>
                <a:lnTo>
                  <a:pt x="937740" y="3437327"/>
                </a:lnTo>
                <a:lnTo>
                  <a:pt x="1321236" y="4101499"/>
                </a:lnTo>
                <a:lnTo>
                  <a:pt x="554261" y="4101499"/>
                </a:lnTo>
                <a:lnTo>
                  <a:pt x="0" y="4101499"/>
                </a:lnTo>
                <a:lnTo>
                  <a:pt x="0" y="3733086"/>
                </a:lnTo>
                <a:lnTo>
                  <a:pt x="170765" y="3437327"/>
                </a:lnTo>
                <a:close/>
                <a:moveTo>
                  <a:pt x="583077" y="2756506"/>
                </a:moveTo>
                <a:lnTo>
                  <a:pt x="1350053" y="2756506"/>
                </a:lnTo>
                <a:lnTo>
                  <a:pt x="2117027" y="2756506"/>
                </a:lnTo>
                <a:lnTo>
                  <a:pt x="1733548" y="3420689"/>
                </a:lnTo>
                <a:lnTo>
                  <a:pt x="1350053" y="4084860"/>
                </a:lnTo>
                <a:lnTo>
                  <a:pt x="966556" y="3420689"/>
                </a:lnTo>
                <a:close/>
                <a:moveTo>
                  <a:pt x="0" y="2756505"/>
                </a:moveTo>
                <a:lnTo>
                  <a:pt x="525446" y="2756505"/>
                </a:lnTo>
                <a:lnTo>
                  <a:pt x="141949" y="3420689"/>
                </a:lnTo>
                <a:lnTo>
                  <a:pt x="0" y="3666532"/>
                </a:lnTo>
                <a:close/>
                <a:moveTo>
                  <a:pt x="3766259" y="2756503"/>
                </a:moveTo>
                <a:lnTo>
                  <a:pt x="4533235" y="2756503"/>
                </a:lnTo>
                <a:lnTo>
                  <a:pt x="5300210" y="2756503"/>
                </a:lnTo>
                <a:lnTo>
                  <a:pt x="4916731" y="3420689"/>
                </a:lnTo>
                <a:lnTo>
                  <a:pt x="4533235" y="4084860"/>
                </a:lnTo>
                <a:lnTo>
                  <a:pt x="4149738" y="3420689"/>
                </a:lnTo>
                <a:close/>
                <a:moveTo>
                  <a:pt x="2174660" y="2756502"/>
                </a:moveTo>
                <a:lnTo>
                  <a:pt x="2941636" y="2756502"/>
                </a:lnTo>
                <a:lnTo>
                  <a:pt x="3708628" y="2756502"/>
                </a:lnTo>
                <a:lnTo>
                  <a:pt x="3325132" y="3420689"/>
                </a:lnTo>
                <a:lnTo>
                  <a:pt x="2941636" y="4084860"/>
                </a:lnTo>
                <a:lnTo>
                  <a:pt x="2558157" y="3420689"/>
                </a:lnTo>
                <a:close/>
                <a:moveTo>
                  <a:pt x="0" y="1813218"/>
                </a:moveTo>
                <a:lnTo>
                  <a:pt x="141949" y="2059061"/>
                </a:lnTo>
                <a:lnTo>
                  <a:pt x="525446" y="2723233"/>
                </a:lnTo>
                <a:lnTo>
                  <a:pt x="0" y="2723233"/>
                </a:lnTo>
                <a:close/>
                <a:moveTo>
                  <a:pt x="2941636" y="1394892"/>
                </a:moveTo>
                <a:lnTo>
                  <a:pt x="3325132" y="2059064"/>
                </a:lnTo>
                <a:lnTo>
                  <a:pt x="3708628" y="2723236"/>
                </a:lnTo>
                <a:lnTo>
                  <a:pt x="2941636" y="2723236"/>
                </a:lnTo>
                <a:lnTo>
                  <a:pt x="2174660" y="2723236"/>
                </a:lnTo>
                <a:lnTo>
                  <a:pt x="2558157" y="2059064"/>
                </a:lnTo>
                <a:close/>
                <a:moveTo>
                  <a:pt x="4533235" y="1394890"/>
                </a:moveTo>
                <a:lnTo>
                  <a:pt x="4916731" y="2059062"/>
                </a:lnTo>
                <a:lnTo>
                  <a:pt x="5300210" y="2723234"/>
                </a:lnTo>
                <a:lnTo>
                  <a:pt x="4533235" y="2723234"/>
                </a:lnTo>
                <a:lnTo>
                  <a:pt x="3766259" y="2723234"/>
                </a:lnTo>
                <a:lnTo>
                  <a:pt x="4149738" y="2059062"/>
                </a:lnTo>
                <a:close/>
                <a:moveTo>
                  <a:pt x="1350053" y="1394887"/>
                </a:moveTo>
                <a:lnTo>
                  <a:pt x="1733548" y="2059059"/>
                </a:lnTo>
                <a:lnTo>
                  <a:pt x="2117027" y="2723231"/>
                </a:lnTo>
                <a:lnTo>
                  <a:pt x="1350053" y="2723231"/>
                </a:lnTo>
                <a:lnTo>
                  <a:pt x="583077" y="2723231"/>
                </a:lnTo>
                <a:lnTo>
                  <a:pt x="966556" y="2059059"/>
                </a:lnTo>
                <a:close/>
                <a:moveTo>
                  <a:pt x="1378870" y="1378255"/>
                </a:moveTo>
                <a:lnTo>
                  <a:pt x="2145844" y="1378255"/>
                </a:lnTo>
                <a:lnTo>
                  <a:pt x="2912820" y="1378255"/>
                </a:lnTo>
                <a:lnTo>
                  <a:pt x="2529341" y="2042428"/>
                </a:lnTo>
                <a:lnTo>
                  <a:pt x="2145844" y="2706598"/>
                </a:lnTo>
                <a:lnTo>
                  <a:pt x="1762365" y="2042428"/>
                </a:lnTo>
                <a:close/>
                <a:moveTo>
                  <a:pt x="0" y="1378253"/>
                </a:moveTo>
                <a:lnTo>
                  <a:pt x="554261" y="1378253"/>
                </a:lnTo>
                <a:lnTo>
                  <a:pt x="1321236" y="1378253"/>
                </a:lnTo>
                <a:lnTo>
                  <a:pt x="937740" y="2042426"/>
                </a:lnTo>
                <a:lnTo>
                  <a:pt x="554261" y="2706597"/>
                </a:lnTo>
                <a:lnTo>
                  <a:pt x="170765" y="2042426"/>
                </a:lnTo>
                <a:lnTo>
                  <a:pt x="0" y="1746667"/>
                </a:lnTo>
                <a:close/>
                <a:moveTo>
                  <a:pt x="4562050" y="1378252"/>
                </a:moveTo>
                <a:lnTo>
                  <a:pt x="5329025" y="1378252"/>
                </a:lnTo>
                <a:lnTo>
                  <a:pt x="6096000" y="1378252"/>
                </a:lnTo>
                <a:lnTo>
                  <a:pt x="5712521" y="2042424"/>
                </a:lnTo>
                <a:lnTo>
                  <a:pt x="5329025" y="2706596"/>
                </a:lnTo>
                <a:lnTo>
                  <a:pt x="4945547" y="2042424"/>
                </a:lnTo>
                <a:close/>
                <a:moveTo>
                  <a:pt x="2970469" y="1378250"/>
                </a:moveTo>
                <a:lnTo>
                  <a:pt x="3737443" y="1378250"/>
                </a:lnTo>
                <a:lnTo>
                  <a:pt x="4504419" y="1378250"/>
                </a:lnTo>
                <a:lnTo>
                  <a:pt x="4120922" y="2042422"/>
                </a:lnTo>
                <a:lnTo>
                  <a:pt x="3737443" y="2706594"/>
                </a:lnTo>
                <a:lnTo>
                  <a:pt x="3353948" y="2042422"/>
                </a:lnTo>
                <a:close/>
                <a:moveTo>
                  <a:pt x="3737443" y="16641"/>
                </a:moveTo>
                <a:lnTo>
                  <a:pt x="4120922" y="680813"/>
                </a:lnTo>
                <a:lnTo>
                  <a:pt x="4504419" y="1344986"/>
                </a:lnTo>
                <a:lnTo>
                  <a:pt x="3737443" y="1344986"/>
                </a:lnTo>
                <a:lnTo>
                  <a:pt x="2970469" y="1344986"/>
                </a:lnTo>
                <a:lnTo>
                  <a:pt x="3353948" y="680813"/>
                </a:lnTo>
                <a:close/>
                <a:moveTo>
                  <a:pt x="5329025" y="16639"/>
                </a:moveTo>
                <a:lnTo>
                  <a:pt x="5712521" y="680811"/>
                </a:lnTo>
                <a:lnTo>
                  <a:pt x="6096000" y="1344984"/>
                </a:lnTo>
                <a:lnTo>
                  <a:pt x="5329025" y="1344984"/>
                </a:lnTo>
                <a:lnTo>
                  <a:pt x="4562050" y="1344984"/>
                </a:lnTo>
                <a:lnTo>
                  <a:pt x="4945547" y="680811"/>
                </a:lnTo>
                <a:close/>
                <a:moveTo>
                  <a:pt x="554261" y="16638"/>
                </a:moveTo>
                <a:lnTo>
                  <a:pt x="937740" y="680810"/>
                </a:lnTo>
                <a:lnTo>
                  <a:pt x="1321236" y="1344984"/>
                </a:lnTo>
                <a:lnTo>
                  <a:pt x="554261" y="1344984"/>
                </a:lnTo>
                <a:lnTo>
                  <a:pt x="0" y="1344984"/>
                </a:lnTo>
                <a:lnTo>
                  <a:pt x="0" y="976569"/>
                </a:lnTo>
                <a:lnTo>
                  <a:pt x="170765" y="680810"/>
                </a:lnTo>
                <a:close/>
                <a:moveTo>
                  <a:pt x="2145844" y="16636"/>
                </a:moveTo>
                <a:lnTo>
                  <a:pt x="2529341" y="680808"/>
                </a:lnTo>
                <a:lnTo>
                  <a:pt x="2912820" y="1344982"/>
                </a:lnTo>
                <a:lnTo>
                  <a:pt x="2145844" y="1344982"/>
                </a:lnTo>
                <a:lnTo>
                  <a:pt x="1378870" y="1344982"/>
                </a:lnTo>
                <a:lnTo>
                  <a:pt x="1762365" y="680808"/>
                </a:lnTo>
                <a:close/>
                <a:moveTo>
                  <a:pt x="2174660" y="4"/>
                </a:moveTo>
                <a:lnTo>
                  <a:pt x="2941653" y="4"/>
                </a:lnTo>
                <a:lnTo>
                  <a:pt x="3708628" y="4"/>
                </a:lnTo>
                <a:lnTo>
                  <a:pt x="3325132" y="664176"/>
                </a:lnTo>
                <a:lnTo>
                  <a:pt x="2941653" y="1328350"/>
                </a:lnTo>
                <a:lnTo>
                  <a:pt x="2558157" y="664176"/>
                </a:lnTo>
                <a:close/>
                <a:moveTo>
                  <a:pt x="583077" y="3"/>
                </a:moveTo>
                <a:lnTo>
                  <a:pt x="1350053" y="3"/>
                </a:lnTo>
                <a:lnTo>
                  <a:pt x="2117027" y="3"/>
                </a:lnTo>
                <a:lnTo>
                  <a:pt x="1733548" y="664175"/>
                </a:lnTo>
                <a:lnTo>
                  <a:pt x="1350053" y="1328348"/>
                </a:lnTo>
                <a:lnTo>
                  <a:pt x="966556" y="664175"/>
                </a:lnTo>
                <a:close/>
                <a:moveTo>
                  <a:pt x="0" y="1"/>
                </a:moveTo>
                <a:lnTo>
                  <a:pt x="525446" y="1"/>
                </a:lnTo>
                <a:lnTo>
                  <a:pt x="141949" y="664173"/>
                </a:lnTo>
                <a:lnTo>
                  <a:pt x="0" y="910015"/>
                </a:lnTo>
                <a:close/>
                <a:moveTo>
                  <a:pt x="3766259" y="0"/>
                </a:moveTo>
                <a:lnTo>
                  <a:pt x="4533235" y="0"/>
                </a:lnTo>
                <a:lnTo>
                  <a:pt x="5300210" y="0"/>
                </a:lnTo>
                <a:lnTo>
                  <a:pt x="4916731" y="664172"/>
                </a:lnTo>
                <a:lnTo>
                  <a:pt x="4533235" y="1328345"/>
                </a:lnTo>
                <a:lnTo>
                  <a:pt x="4149738" y="664172"/>
                </a:ln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3" name="Date Placeholder 2">
            <a:extLst>
              <a:ext uri="{FF2B5EF4-FFF2-40B4-BE49-F238E27FC236}">
                <a16:creationId xmlns:a16="http://schemas.microsoft.com/office/drawing/2014/main" id="{A2E9EBE9-FA45-4F2B-8220-BAB70455CCB5}"/>
              </a:ext>
            </a:extLst>
          </p:cNvPr>
          <p:cNvSpPr>
            <a:spLocks noGrp="1"/>
          </p:cNvSpPr>
          <p:nvPr>
            <p:ph type="dt" sz="half" idx="10"/>
          </p:nvPr>
        </p:nvSpPr>
        <p:spPr/>
        <p:txBody>
          <a:bodyPr/>
          <a:lstStyle/>
          <a:p>
            <a:fld id="{89BC452A-8E0E-481B-ACAA-A40BA6D62455}" type="datetimeFigureOut">
              <a:rPr lang="en-US" smtClean="0"/>
              <a:t>4/18/2022</a:t>
            </a:fld>
            <a:endParaRPr lang="en-US"/>
          </a:p>
        </p:txBody>
      </p:sp>
      <p:sp>
        <p:nvSpPr>
          <p:cNvPr id="4" name="Footer Placeholder 3">
            <a:extLst>
              <a:ext uri="{FF2B5EF4-FFF2-40B4-BE49-F238E27FC236}">
                <a16:creationId xmlns:a16="http://schemas.microsoft.com/office/drawing/2014/main" id="{F944573E-8514-48B0-9DAB-A4CD05E1C1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F897E7-5A86-492B-8FF0-510DECEE34CB}"/>
              </a:ext>
            </a:extLst>
          </p:cNvPr>
          <p:cNvSpPr>
            <a:spLocks noGrp="1"/>
          </p:cNvSpPr>
          <p:nvPr>
            <p:ph type="sldNum" sz="quarter" idx="12"/>
          </p:nvPr>
        </p:nvSpPr>
        <p:spPr/>
        <p:txBody>
          <a:bodyPr/>
          <a:lstStyle/>
          <a:p>
            <a:fld id="{66B88149-947D-43FB-850F-8D331863663C}" type="slidenum">
              <a:rPr lang="en-US" smtClean="0"/>
              <a:t>‹#›</a:t>
            </a:fld>
            <a:endParaRPr lang="en-US"/>
          </a:p>
        </p:txBody>
      </p:sp>
    </p:spTree>
    <p:extLst>
      <p:ext uri="{BB962C8B-B14F-4D97-AF65-F5344CB8AC3E}">
        <p14:creationId xmlns:p14="http://schemas.microsoft.com/office/powerpoint/2010/main" val="2693955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2D3DD-32F7-4B0D-9AD9-EF3D48CE34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149C47-6981-4044-95AF-00E4DE6DA80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73AB4A-88A9-46A1-86C2-FFA2EDFFB3FC}"/>
              </a:ext>
            </a:extLst>
          </p:cNvPr>
          <p:cNvSpPr>
            <a:spLocks noGrp="1"/>
          </p:cNvSpPr>
          <p:nvPr>
            <p:ph type="dt" sz="half" idx="10"/>
          </p:nvPr>
        </p:nvSpPr>
        <p:spPr/>
        <p:txBody>
          <a:bodyPr/>
          <a:lstStyle/>
          <a:p>
            <a:fld id="{89BC452A-8E0E-481B-ACAA-A40BA6D62455}" type="datetimeFigureOut">
              <a:rPr lang="en-US" smtClean="0"/>
              <a:t>4/18/2022</a:t>
            </a:fld>
            <a:endParaRPr lang="en-US"/>
          </a:p>
        </p:txBody>
      </p:sp>
      <p:sp>
        <p:nvSpPr>
          <p:cNvPr id="5" name="Footer Placeholder 4">
            <a:extLst>
              <a:ext uri="{FF2B5EF4-FFF2-40B4-BE49-F238E27FC236}">
                <a16:creationId xmlns:a16="http://schemas.microsoft.com/office/drawing/2014/main" id="{E712ED6F-F82B-459F-A047-42B3AEF905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2B69D2-5A50-4E5C-B976-C34B238193D2}"/>
              </a:ext>
            </a:extLst>
          </p:cNvPr>
          <p:cNvSpPr>
            <a:spLocks noGrp="1"/>
          </p:cNvSpPr>
          <p:nvPr>
            <p:ph type="sldNum" sz="quarter" idx="12"/>
          </p:nvPr>
        </p:nvSpPr>
        <p:spPr/>
        <p:txBody>
          <a:bodyPr/>
          <a:lstStyle/>
          <a:p>
            <a:fld id="{66B88149-947D-43FB-850F-8D331863663C}" type="slidenum">
              <a:rPr lang="en-US" smtClean="0"/>
              <a:t>‹#›</a:t>
            </a:fld>
            <a:endParaRPr lang="en-US"/>
          </a:p>
        </p:txBody>
      </p:sp>
    </p:spTree>
    <p:extLst>
      <p:ext uri="{BB962C8B-B14F-4D97-AF65-F5344CB8AC3E}">
        <p14:creationId xmlns:p14="http://schemas.microsoft.com/office/powerpoint/2010/main" val="641530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FFAE5-79D0-4CB6-94D1-162404E95D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E8C8BA-7744-4804-B1D7-88F6B77FED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F18654D-C7F0-49E6-9399-BAAEBF845177}"/>
              </a:ext>
            </a:extLst>
          </p:cNvPr>
          <p:cNvSpPr>
            <a:spLocks noGrp="1"/>
          </p:cNvSpPr>
          <p:nvPr>
            <p:ph type="dt" sz="half" idx="10"/>
          </p:nvPr>
        </p:nvSpPr>
        <p:spPr/>
        <p:txBody>
          <a:bodyPr/>
          <a:lstStyle/>
          <a:p>
            <a:fld id="{89BC452A-8E0E-481B-ACAA-A40BA6D62455}" type="datetimeFigureOut">
              <a:rPr lang="en-US" smtClean="0"/>
              <a:t>4/18/2022</a:t>
            </a:fld>
            <a:endParaRPr lang="en-US"/>
          </a:p>
        </p:txBody>
      </p:sp>
      <p:sp>
        <p:nvSpPr>
          <p:cNvPr id="5" name="Footer Placeholder 4">
            <a:extLst>
              <a:ext uri="{FF2B5EF4-FFF2-40B4-BE49-F238E27FC236}">
                <a16:creationId xmlns:a16="http://schemas.microsoft.com/office/drawing/2014/main" id="{091C68C4-3A5C-4925-B65C-828D0D125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339E20-F288-4174-B5B7-2FF47D75104C}"/>
              </a:ext>
            </a:extLst>
          </p:cNvPr>
          <p:cNvSpPr>
            <a:spLocks noGrp="1"/>
          </p:cNvSpPr>
          <p:nvPr>
            <p:ph type="sldNum" sz="quarter" idx="12"/>
          </p:nvPr>
        </p:nvSpPr>
        <p:spPr/>
        <p:txBody>
          <a:bodyPr/>
          <a:lstStyle/>
          <a:p>
            <a:fld id="{66B88149-947D-43FB-850F-8D331863663C}" type="slidenum">
              <a:rPr lang="en-US" smtClean="0"/>
              <a:t>‹#›</a:t>
            </a:fld>
            <a:endParaRPr lang="en-US"/>
          </a:p>
        </p:txBody>
      </p:sp>
    </p:spTree>
    <p:extLst>
      <p:ext uri="{BB962C8B-B14F-4D97-AF65-F5344CB8AC3E}">
        <p14:creationId xmlns:p14="http://schemas.microsoft.com/office/powerpoint/2010/main" val="2094629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26F54-7565-4795-8E8E-DA74A37933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55CF1B-F150-4E00-8842-91E7286A22C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A9D379-E88B-46A9-8C2C-1B39889D6A3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C2A8EB-DF13-4F78-AE61-8F374F3334C6}"/>
              </a:ext>
            </a:extLst>
          </p:cNvPr>
          <p:cNvSpPr>
            <a:spLocks noGrp="1"/>
          </p:cNvSpPr>
          <p:nvPr>
            <p:ph type="dt" sz="half" idx="10"/>
          </p:nvPr>
        </p:nvSpPr>
        <p:spPr/>
        <p:txBody>
          <a:bodyPr/>
          <a:lstStyle/>
          <a:p>
            <a:fld id="{89BC452A-8E0E-481B-ACAA-A40BA6D62455}" type="datetimeFigureOut">
              <a:rPr lang="en-US" smtClean="0"/>
              <a:t>4/18/2022</a:t>
            </a:fld>
            <a:endParaRPr lang="en-US"/>
          </a:p>
        </p:txBody>
      </p:sp>
      <p:sp>
        <p:nvSpPr>
          <p:cNvPr id="6" name="Footer Placeholder 5">
            <a:extLst>
              <a:ext uri="{FF2B5EF4-FFF2-40B4-BE49-F238E27FC236}">
                <a16:creationId xmlns:a16="http://schemas.microsoft.com/office/drawing/2014/main" id="{F372B3DC-37F1-43B9-B873-03B6D272D3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91B4A8-0890-43DB-B172-5BAA2A542D55}"/>
              </a:ext>
            </a:extLst>
          </p:cNvPr>
          <p:cNvSpPr>
            <a:spLocks noGrp="1"/>
          </p:cNvSpPr>
          <p:nvPr>
            <p:ph type="sldNum" sz="quarter" idx="12"/>
          </p:nvPr>
        </p:nvSpPr>
        <p:spPr/>
        <p:txBody>
          <a:bodyPr/>
          <a:lstStyle/>
          <a:p>
            <a:fld id="{66B88149-947D-43FB-850F-8D331863663C}" type="slidenum">
              <a:rPr lang="en-US" smtClean="0"/>
              <a:t>‹#›</a:t>
            </a:fld>
            <a:endParaRPr lang="en-US"/>
          </a:p>
        </p:txBody>
      </p:sp>
    </p:spTree>
    <p:extLst>
      <p:ext uri="{BB962C8B-B14F-4D97-AF65-F5344CB8AC3E}">
        <p14:creationId xmlns:p14="http://schemas.microsoft.com/office/powerpoint/2010/main" val="1320590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BC047-426D-487F-BCBA-DEBBCE7B51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250D31-E664-4EA1-893B-7ADAC1F4C9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C06521D-7536-4B57-9BBA-6951167DF46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4CA2FA-5FA0-4701-8FE0-55AF0DCE1D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0A4FA7B-5F38-4462-989C-70C0F15C3F2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8E789A-F792-454F-A7A7-4E9A6F980492}"/>
              </a:ext>
            </a:extLst>
          </p:cNvPr>
          <p:cNvSpPr>
            <a:spLocks noGrp="1"/>
          </p:cNvSpPr>
          <p:nvPr>
            <p:ph type="dt" sz="half" idx="10"/>
          </p:nvPr>
        </p:nvSpPr>
        <p:spPr/>
        <p:txBody>
          <a:bodyPr/>
          <a:lstStyle/>
          <a:p>
            <a:fld id="{89BC452A-8E0E-481B-ACAA-A40BA6D62455}" type="datetimeFigureOut">
              <a:rPr lang="en-US" smtClean="0"/>
              <a:t>4/18/2022</a:t>
            </a:fld>
            <a:endParaRPr lang="en-US"/>
          </a:p>
        </p:txBody>
      </p:sp>
      <p:sp>
        <p:nvSpPr>
          <p:cNvPr id="8" name="Footer Placeholder 7">
            <a:extLst>
              <a:ext uri="{FF2B5EF4-FFF2-40B4-BE49-F238E27FC236}">
                <a16:creationId xmlns:a16="http://schemas.microsoft.com/office/drawing/2014/main" id="{5E83038B-F208-4186-8612-9B9356D177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230CBD-5919-4140-B572-4C7C8F20D095}"/>
              </a:ext>
            </a:extLst>
          </p:cNvPr>
          <p:cNvSpPr>
            <a:spLocks noGrp="1"/>
          </p:cNvSpPr>
          <p:nvPr>
            <p:ph type="sldNum" sz="quarter" idx="12"/>
          </p:nvPr>
        </p:nvSpPr>
        <p:spPr/>
        <p:txBody>
          <a:bodyPr/>
          <a:lstStyle/>
          <a:p>
            <a:fld id="{66B88149-947D-43FB-850F-8D331863663C}" type="slidenum">
              <a:rPr lang="en-US" smtClean="0"/>
              <a:t>‹#›</a:t>
            </a:fld>
            <a:endParaRPr lang="en-US"/>
          </a:p>
        </p:txBody>
      </p:sp>
    </p:spTree>
    <p:extLst>
      <p:ext uri="{BB962C8B-B14F-4D97-AF65-F5344CB8AC3E}">
        <p14:creationId xmlns:p14="http://schemas.microsoft.com/office/powerpoint/2010/main" val="1495691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234D4-11E0-4913-9895-D7B48EEB5E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E7B6B5-D953-4123-AE3F-1B8F3FCD6FA1}"/>
              </a:ext>
            </a:extLst>
          </p:cNvPr>
          <p:cNvSpPr>
            <a:spLocks noGrp="1"/>
          </p:cNvSpPr>
          <p:nvPr>
            <p:ph type="dt" sz="half" idx="10"/>
          </p:nvPr>
        </p:nvSpPr>
        <p:spPr/>
        <p:txBody>
          <a:bodyPr/>
          <a:lstStyle/>
          <a:p>
            <a:fld id="{89BC452A-8E0E-481B-ACAA-A40BA6D62455}" type="datetimeFigureOut">
              <a:rPr lang="en-US" smtClean="0"/>
              <a:t>4/18/2022</a:t>
            </a:fld>
            <a:endParaRPr lang="en-US"/>
          </a:p>
        </p:txBody>
      </p:sp>
      <p:sp>
        <p:nvSpPr>
          <p:cNvPr id="4" name="Footer Placeholder 3">
            <a:extLst>
              <a:ext uri="{FF2B5EF4-FFF2-40B4-BE49-F238E27FC236}">
                <a16:creationId xmlns:a16="http://schemas.microsoft.com/office/drawing/2014/main" id="{EA79BA3C-90A0-49DB-8669-0ED885794E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B88343-5E26-491E-A6A7-FC07FBD9D8A7}"/>
              </a:ext>
            </a:extLst>
          </p:cNvPr>
          <p:cNvSpPr>
            <a:spLocks noGrp="1"/>
          </p:cNvSpPr>
          <p:nvPr>
            <p:ph type="sldNum" sz="quarter" idx="12"/>
          </p:nvPr>
        </p:nvSpPr>
        <p:spPr/>
        <p:txBody>
          <a:bodyPr/>
          <a:lstStyle/>
          <a:p>
            <a:fld id="{66B88149-947D-43FB-850F-8D331863663C}" type="slidenum">
              <a:rPr lang="en-US" smtClean="0"/>
              <a:t>‹#›</a:t>
            </a:fld>
            <a:endParaRPr lang="en-US"/>
          </a:p>
        </p:txBody>
      </p:sp>
    </p:spTree>
    <p:extLst>
      <p:ext uri="{BB962C8B-B14F-4D97-AF65-F5344CB8AC3E}">
        <p14:creationId xmlns:p14="http://schemas.microsoft.com/office/powerpoint/2010/main" val="501612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CF6ECC-F26E-4AFE-8057-1CD28DD5A94E}"/>
              </a:ext>
            </a:extLst>
          </p:cNvPr>
          <p:cNvSpPr>
            <a:spLocks noGrp="1"/>
          </p:cNvSpPr>
          <p:nvPr>
            <p:ph type="dt" sz="half" idx="10"/>
          </p:nvPr>
        </p:nvSpPr>
        <p:spPr/>
        <p:txBody>
          <a:bodyPr/>
          <a:lstStyle/>
          <a:p>
            <a:fld id="{89BC452A-8E0E-481B-ACAA-A40BA6D62455}" type="datetimeFigureOut">
              <a:rPr lang="en-US" smtClean="0"/>
              <a:t>4/18/2022</a:t>
            </a:fld>
            <a:endParaRPr lang="en-US"/>
          </a:p>
        </p:txBody>
      </p:sp>
      <p:sp>
        <p:nvSpPr>
          <p:cNvPr id="3" name="Footer Placeholder 2">
            <a:extLst>
              <a:ext uri="{FF2B5EF4-FFF2-40B4-BE49-F238E27FC236}">
                <a16:creationId xmlns:a16="http://schemas.microsoft.com/office/drawing/2014/main" id="{9B22F599-1717-4DAC-93A7-67144849A0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46822A-5D4A-4F8F-9BCA-200D8EA577B8}"/>
              </a:ext>
            </a:extLst>
          </p:cNvPr>
          <p:cNvSpPr>
            <a:spLocks noGrp="1"/>
          </p:cNvSpPr>
          <p:nvPr>
            <p:ph type="sldNum" sz="quarter" idx="12"/>
          </p:nvPr>
        </p:nvSpPr>
        <p:spPr/>
        <p:txBody>
          <a:bodyPr/>
          <a:lstStyle/>
          <a:p>
            <a:fld id="{66B88149-947D-43FB-850F-8D331863663C}" type="slidenum">
              <a:rPr lang="en-US" smtClean="0"/>
              <a:t>‹#›</a:t>
            </a:fld>
            <a:endParaRPr lang="en-US"/>
          </a:p>
        </p:txBody>
      </p:sp>
    </p:spTree>
    <p:extLst>
      <p:ext uri="{BB962C8B-B14F-4D97-AF65-F5344CB8AC3E}">
        <p14:creationId xmlns:p14="http://schemas.microsoft.com/office/powerpoint/2010/main" val="2594301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2FD20-B686-4D9A-90E5-C40C2D1BC0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04479F-254F-47A1-AF2D-521956A534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1DDD2B-483C-41F7-B5B9-5BD737D0A3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E1F2CFD-A7AC-4804-B70E-348A921B63E9}"/>
              </a:ext>
            </a:extLst>
          </p:cNvPr>
          <p:cNvSpPr>
            <a:spLocks noGrp="1"/>
          </p:cNvSpPr>
          <p:nvPr>
            <p:ph type="dt" sz="half" idx="10"/>
          </p:nvPr>
        </p:nvSpPr>
        <p:spPr/>
        <p:txBody>
          <a:bodyPr/>
          <a:lstStyle/>
          <a:p>
            <a:fld id="{89BC452A-8E0E-481B-ACAA-A40BA6D62455}" type="datetimeFigureOut">
              <a:rPr lang="en-US" smtClean="0"/>
              <a:t>4/18/2022</a:t>
            </a:fld>
            <a:endParaRPr lang="en-US"/>
          </a:p>
        </p:txBody>
      </p:sp>
      <p:sp>
        <p:nvSpPr>
          <p:cNvPr id="6" name="Footer Placeholder 5">
            <a:extLst>
              <a:ext uri="{FF2B5EF4-FFF2-40B4-BE49-F238E27FC236}">
                <a16:creationId xmlns:a16="http://schemas.microsoft.com/office/drawing/2014/main" id="{B06F61DA-51DB-4D36-B7CA-5BA72C9891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A54A1E-C004-40B4-A7C2-2496D5261E2C}"/>
              </a:ext>
            </a:extLst>
          </p:cNvPr>
          <p:cNvSpPr>
            <a:spLocks noGrp="1"/>
          </p:cNvSpPr>
          <p:nvPr>
            <p:ph type="sldNum" sz="quarter" idx="12"/>
          </p:nvPr>
        </p:nvSpPr>
        <p:spPr/>
        <p:txBody>
          <a:bodyPr/>
          <a:lstStyle/>
          <a:p>
            <a:fld id="{66B88149-947D-43FB-850F-8D331863663C}" type="slidenum">
              <a:rPr lang="en-US" smtClean="0"/>
              <a:t>‹#›</a:t>
            </a:fld>
            <a:endParaRPr lang="en-US"/>
          </a:p>
        </p:txBody>
      </p:sp>
    </p:spTree>
    <p:extLst>
      <p:ext uri="{BB962C8B-B14F-4D97-AF65-F5344CB8AC3E}">
        <p14:creationId xmlns:p14="http://schemas.microsoft.com/office/powerpoint/2010/main" val="3488591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01156-0257-41DC-997C-F13752502D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A4889A-6C8F-4EF6-9898-F622955540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B343ED-7DEC-401E-8B0D-BE9841B810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570D24-645A-43CD-8732-C22137C55FFA}"/>
              </a:ext>
            </a:extLst>
          </p:cNvPr>
          <p:cNvSpPr>
            <a:spLocks noGrp="1"/>
          </p:cNvSpPr>
          <p:nvPr>
            <p:ph type="dt" sz="half" idx="10"/>
          </p:nvPr>
        </p:nvSpPr>
        <p:spPr/>
        <p:txBody>
          <a:bodyPr/>
          <a:lstStyle/>
          <a:p>
            <a:fld id="{89BC452A-8E0E-481B-ACAA-A40BA6D62455}" type="datetimeFigureOut">
              <a:rPr lang="en-US" smtClean="0"/>
              <a:t>4/18/2022</a:t>
            </a:fld>
            <a:endParaRPr lang="en-US"/>
          </a:p>
        </p:txBody>
      </p:sp>
      <p:sp>
        <p:nvSpPr>
          <p:cNvPr id="6" name="Footer Placeholder 5">
            <a:extLst>
              <a:ext uri="{FF2B5EF4-FFF2-40B4-BE49-F238E27FC236}">
                <a16:creationId xmlns:a16="http://schemas.microsoft.com/office/drawing/2014/main" id="{2742A5C5-B0FC-4311-9E4A-34D3ED4023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56C616-6399-4EC7-AB5D-4E7D6A5C4F6B}"/>
              </a:ext>
            </a:extLst>
          </p:cNvPr>
          <p:cNvSpPr>
            <a:spLocks noGrp="1"/>
          </p:cNvSpPr>
          <p:nvPr>
            <p:ph type="sldNum" sz="quarter" idx="12"/>
          </p:nvPr>
        </p:nvSpPr>
        <p:spPr/>
        <p:txBody>
          <a:bodyPr/>
          <a:lstStyle/>
          <a:p>
            <a:fld id="{66B88149-947D-43FB-850F-8D331863663C}" type="slidenum">
              <a:rPr lang="en-US" smtClean="0"/>
              <a:t>‹#›</a:t>
            </a:fld>
            <a:endParaRPr lang="en-US"/>
          </a:p>
        </p:txBody>
      </p:sp>
    </p:spTree>
    <p:extLst>
      <p:ext uri="{BB962C8B-B14F-4D97-AF65-F5344CB8AC3E}">
        <p14:creationId xmlns:p14="http://schemas.microsoft.com/office/powerpoint/2010/main" val="19632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948298-747E-4E59-BBD4-B1288B6937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6CC607-77F0-420F-B287-C029F47990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E27924-E944-42B4-AD50-9C95337E1C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BC452A-8E0E-481B-ACAA-A40BA6D62455}" type="datetimeFigureOut">
              <a:rPr lang="en-US" smtClean="0"/>
              <a:t>4/18/2022</a:t>
            </a:fld>
            <a:endParaRPr lang="en-US"/>
          </a:p>
        </p:txBody>
      </p:sp>
      <p:sp>
        <p:nvSpPr>
          <p:cNvPr id="5" name="Footer Placeholder 4">
            <a:extLst>
              <a:ext uri="{FF2B5EF4-FFF2-40B4-BE49-F238E27FC236}">
                <a16:creationId xmlns:a16="http://schemas.microsoft.com/office/drawing/2014/main" id="{9BC2ED8C-63C9-428F-B14B-9412E48F78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140C20-BF5A-4EA7-938F-641580BD46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B88149-947D-43FB-850F-8D331863663C}" type="slidenum">
              <a:rPr lang="en-US" smtClean="0"/>
              <a:t>‹#›</a:t>
            </a:fld>
            <a:endParaRPr lang="en-US"/>
          </a:p>
        </p:txBody>
      </p:sp>
    </p:spTree>
    <p:extLst>
      <p:ext uri="{BB962C8B-B14F-4D97-AF65-F5344CB8AC3E}">
        <p14:creationId xmlns:p14="http://schemas.microsoft.com/office/powerpoint/2010/main" val="674005106"/>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 id="2147484051" r:id="rId13"/>
    <p:sldLayoutId id="2147484052" r:id="rId14"/>
    <p:sldLayoutId id="2147484057" r:id="rId15"/>
    <p:sldLayoutId id="2147484058" r:id="rId16"/>
    <p:sldLayoutId id="2147484107" r:id="rId17"/>
    <p:sldLayoutId id="2147484109" r:id="rId18"/>
    <p:sldLayoutId id="2147483759"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7248" userDrawn="1">
          <p15:clr>
            <a:srgbClr val="F26B43"/>
          </p15:clr>
        </p15:guide>
        <p15:guide id="3" pos="4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8.xml"/><Relationship Id="rId5" Type="http://schemas.openxmlformats.org/officeDocument/2006/relationships/image" Target="../media/image24.jpeg"/><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jp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15.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D29BDB3-4F66-4DE4-8CA3-982DC847BC2A}"/>
              </a:ext>
            </a:extLst>
          </p:cNvPr>
          <p:cNvSpPr>
            <a:spLocks noGrp="1"/>
          </p:cNvSpPr>
          <p:nvPr>
            <p:ph type="pic" sz="quarter" idx="22"/>
          </p:nvPr>
        </p:nvSpPr>
        <p:spPr/>
      </p:sp>
      <p:sp>
        <p:nvSpPr>
          <p:cNvPr id="7" name="Freeform: Shape 6">
            <a:extLst>
              <a:ext uri="{FF2B5EF4-FFF2-40B4-BE49-F238E27FC236}">
                <a16:creationId xmlns:a16="http://schemas.microsoft.com/office/drawing/2014/main" id="{F693D9E9-AF0B-4B37-A644-E6D13ABE5299}"/>
              </a:ext>
            </a:extLst>
          </p:cNvPr>
          <p:cNvSpPr/>
          <p:nvPr/>
        </p:nvSpPr>
        <p:spPr>
          <a:xfrm>
            <a:off x="0" y="0"/>
            <a:ext cx="9664646" cy="6858001"/>
          </a:xfrm>
          <a:custGeom>
            <a:avLst/>
            <a:gdLst>
              <a:gd name="connsiteX0" fmla="*/ 0 w 9664646"/>
              <a:gd name="connsiteY0" fmla="*/ 0 h 6858001"/>
              <a:gd name="connsiteX1" fmla="*/ 1105666 w 9664646"/>
              <a:gd name="connsiteY1" fmla="*/ 0 h 6858001"/>
              <a:gd name="connsiteX2" fmla="*/ 1440443 w 9664646"/>
              <a:gd name="connsiteY2" fmla="*/ 59785 h 6858001"/>
              <a:gd name="connsiteX3" fmla="*/ 9633873 w 9664646"/>
              <a:gd name="connsiteY3" fmla="*/ 6779953 h 6858001"/>
              <a:gd name="connsiteX4" fmla="*/ 9664646 w 9664646"/>
              <a:gd name="connsiteY4" fmla="*/ 6858001 h 6858001"/>
              <a:gd name="connsiteX5" fmla="*/ 0 w 966464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64646" h="6858001">
                <a:moveTo>
                  <a:pt x="0" y="0"/>
                </a:moveTo>
                <a:lnTo>
                  <a:pt x="1105666" y="0"/>
                </a:lnTo>
                <a:lnTo>
                  <a:pt x="1440443" y="59785"/>
                </a:lnTo>
                <a:cubicBezTo>
                  <a:pt x="5145036" y="817855"/>
                  <a:pt x="8194015" y="3375747"/>
                  <a:pt x="9633873" y="6779953"/>
                </a:cubicBezTo>
                <a:lnTo>
                  <a:pt x="9664646" y="6858001"/>
                </a:lnTo>
                <a:lnTo>
                  <a:pt x="0" y="6858001"/>
                </a:lnTo>
                <a:close/>
              </a:path>
            </a:pathLst>
          </a:cu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Shape 8">
            <a:extLst>
              <a:ext uri="{FF2B5EF4-FFF2-40B4-BE49-F238E27FC236}">
                <a16:creationId xmlns:a16="http://schemas.microsoft.com/office/drawing/2014/main" id="{BCE59D6D-E0DD-4F89-8A98-67241D0766AF}"/>
              </a:ext>
            </a:extLst>
          </p:cNvPr>
          <p:cNvSpPr/>
          <p:nvPr/>
        </p:nvSpPr>
        <p:spPr>
          <a:xfrm>
            <a:off x="3461180" y="3696793"/>
            <a:ext cx="8730820" cy="3161208"/>
          </a:xfrm>
          <a:custGeom>
            <a:avLst/>
            <a:gdLst>
              <a:gd name="connsiteX0" fmla="*/ 7867220 w 8730820"/>
              <a:gd name="connsiteY0" fmla="*/ 0 h 3161208"/>
              <a:gd name="connsiteX1" fmla="*/ 8452919 w 8730820"/>
              <a:gd name="connsiteY1" fmla="*/ 14809 h 3161208"/>
              <a:gd name="connsiteX2" fmla="*/ 8730820 w 8730820"/>
              <a:gd name="connsiteY2" fmla="*/ 35941 h 3161208"/>
              <a:gd name="connsiteX3" fmla="*/ 8730820 w 8730820"/>
              <a:gd name="connsiteY3" fmla="*/ 3161208 h 3161208"/>
              <a:gd name="connsiteX4" fmla="*/ 0 w 8730820"/>
              <a:gd name="connsiteY4" fmla="*/ 3161208 h 3161208"/>
              <a:gd name="connsiteX5" fmla="*/ 214451 w 8730820"/>
              <a:gd name="connsiteY5" fmla="*/ 2956748 h 3161208"/>
              <a:gd name="connsiteX6" fmla="*/ 7867220 w 8730820"/>
              <a:gd name="connsiteY6" fmla="*/ 0 h 3161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0820" h="3161208">
                <a:moveTo>
                  <a:pt x="7867220" y="0"/>
                </a:moveTo>
                <a:cubicBezTo>
                  <a:pt x="8063655" y="0"/>
                  <a:pt x="8258927" y="4976"/>
                  <a:pt x="8452919" y="14809"/>
                </a:cubicBezTo>
                <a:lnTo>
                  <a:pt x="8730820" y="35941"/>
                </a:lnTo>
                <a:lnTo>
                  <a:pt x="8730820" y="3161208"/>
                </a:lnTo>
                <a:lnTo>
                  <a:pt x="0" y="3161208"/>
                </a:lnTo>
                <a:lnTo>
                  <a:pt x="214451" y="2956748"/>
                </a:lnTo>
                <a:cubicBezTo>
                  <a:pt x="2235687" y="1119670"/>
                  <a:pt x="4920697" y="0"/>
                  <a:pt x="7867220" y="0"/>
                </a:cubicBezTo>
                <a:close/>
              </a:path>
            </a:pathLst>
          </a:custGeom>
          <a:solidFill>
            <a:srgbClr val="FBFBF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0B6DF59-9434-4B18-9C8E-1AF76CD5A3EB}"/>
              </a:ext>
            </a:extLst>
          </p:cNvPr>
          <p:cNvSpPr/>
          <p:nvPr/>
        </p:nvSpPr>
        <p:spPr>
          <a:xfrm>
            <a:off x="1" y="4173658"/>
            <a:ext cx="8024095" cy="2684343"/>
          </a:xfrm>
          <a:custGeom>
            <a:avLst/>
            <a:gdLst>
              <a:gd name="connsiteX0" fmla="*/ 685800 w 8024095"/>
              <a:gd name="connsiteY0" fmla="*/ 0 h 2684343"/>
              <a:gd name="connsiteX1" fmla="*/ 7925592 w 8024095"/>
              <a:gd name="connsiteY1" fmla="*/ 2599018 h 2684343"/>
              <a:gd name="connsiteX2" fmla="*/ 8024095 w 8024095"/>
              <a:gd name="connsiteY2" fmla="*/ 2684343 h 2684343"/>
              <a:gd name="connsiteX3" fmla="*/ 0 w 8024095"/>
              <a:gd name="connsiteY3" fmla="*/ 2684343 h 2684343"/>
              <a:gd name="connsiteX4" fmla="*/ 0 w 8024095"/>
              <a:gd name="connsiteY4" fmla="*/ 22422 h 2684343"/>
              <a:gd name="connsiteX5" fmla="*/ 100102 w 8024095"/>
              <a:gd name="connsiteY5" fmla="*/ 14810 h 2684343"/>
              <a:gd name="connsiteX6" fmla="*/ 685800 w 8024095"/>
              <a:gd name="connsiteY6" fmla="*/ 0 h 268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24095" h="2684343">
                <a:moveTo>
                  <a:pt x="685800" y="0"/>
                </a:moveTo>
                <a:cubicBezTo>
                  <a:pt x="3435888" y="0"/>
                  <a:pt x="5958170" y="975357"/>
                  <a:pt x="7925592" y="2599018"/>
                </a:cubicBezTo>
                <a:lnTo>
                  <a:pt x="8024095" y="2684343"/>
                </a:lnTo>
                <a:lnTo>
                  <a:pt x="0" y="2684343"/>
                </a:lnTo>
                <a:lnTo>
                  <a:pt x="0" y="22422"/>
                </a:lnTo>
                <a:lnTo>
                  <a:pt x="100102" y="14810"/>
                </a:lnTo>
                <a:cubicBezTo>
                  <a:pt x="294093" y="4977"/>
                  <a:pt x="489365" y="0"/>
                  <a:pt x="685800"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7A64E400-4A3E-44BA-AACE-75CE3DAD07E6}"/>
              </a:ext>
            </a:extLst>
          </p:cNvPr>
          <p:cNvSpPr txBox="1"/>
          <p:nvPr/>
        </p:nvSpPr>
        <p:spPr>
          <a:xfrm>
            <a:off x="7680631" y="4754177"/>
            <a:ext cx="3968030" cy="1723549"/>
          </a:xfrm>
          <a:prstGeom prst="rect">
            <a:avLst/>
          </a:prstGeom>
          <a:noFill/>
        </p:spPr>
        <p:txBody>
          <a:bodyPr wrap="square" rtlCol="0">
            <a:spAutoFit/>
          </a:bodyPr>
          <a:lstStyle/>
          <a:p>
            <a:pPr algn="ctr"/>
            <a:r>
              <a:rPr lang="en-US" sz="4400" spc="100" dirty="0">
                <a:latin typeface="+mj-lt"/>
              </a:rPr>
              <a:t>OK-FLOURISH PITCH DECK</a:t>
            </a:r>
          </a:p>
          <a:p>
            <a:pPr algn="ctr"/>
            <a:r>
              <a:rPr lang="en-US" dirty="0"/>
              <a:t>Business Presentation</a:t>
            </a:r>
          </a:p>
        </p:txBody>
      </p:sp>
    </p:spTree>
    <p:extLst>
      <p:ext uri="{BB962C8B-B14F-4D97-AF65-F5344CB8AC3E}">
        <p14:creationId xmlns:p14="http://schemas.microsoft.com/office/powerpoint/2010/main" val="384916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643828B-5D27-4B94-82E0-D123F893642B}"/>
              </a:ext>
            </a:extLst>
          </p:cNvPr>
          <p:cNvSpPr>
            <a:spLocks noGrp="1"/>
          </p:cNvSpPr>
          <p:nvPr>
            <p:ph type="pic" sz="quarter" idx="22"/>
          </p:nvPr>
        </p:nvSpPr>
        <p:spPr/>
      </p:sp>
      <p:grpSp>
        <p:nvGrpSpPr>
          <p:cNvPr id="3" name="Group 2">
            <a:extLst>
              <a:ext uri="{FF2B5EF4-FFF2-40B4-BE49-F238E27FC236}">
                <a16:creationId xmlns:a16="http://schemas.microsoft.com/office/drawing/2014/main" id="{8C8B0E5E-275B-4011-A8D5-073291444341}"/>
              </a:ext>
            </a:extLst>
          </p:cNvPr>
          <p:cNvGrpSpPr/>
          <p:nvPr/>
        </p:nvGrpSpPr>
        <p:grpSpPr>
          <a:xfrm flipH="1">
            <a:off x="5816364" y="0"/>
            <a:ext cx="6375636" cy="6859792"/>
            <a:chOff x="0" y="0"/>
            <a:chExt cx="6375636" cy="6859792"/>
          </a:xfrm>
          <a:solidFill>
            <a:schemeClr val="tx1"/>
          </a:solidFill>
        </p:grpSpPr>
        <p:sp>
          <p:nvSpPr>
            <p:cNvPr id="4" name="Freeform: Shape 3">
              <a:extLst>
                <a:ext uri="{FF2B5EF4-FFF2-40B4-BE49-F238E27FC236}">
                  <a16:creationId xmlns:a16="http://schemas.microsoft.com/office/drawing/2014/main" id="{83DD1C98-DA80-44C2-9721-3F582927B6A2}"/>
                </a:ext>
              </a:extLst>
            </p:cNvPr>
            <p:cNvSpPr>
              <a:spLocks/>
            </p:cNvSpPr>
            <p:nvPr/>
          </p:nvSpPr>
          <p:spPr bwMode="auto">
            <a:xfrm>
              <a:off x="0" y="0"/>
              <a:ext cx="6270638" cy="6859792"/>
            </a:xfrm>
            <a:custGeom>
              <a:avLst/>
              <a:gdLst>
                <a:gd name="connsiteX0" fmla="*/ 0 w 6270638"/>
                <a:gd name="connsiteY0" fmla="*/ 0 h 6859792"/>
                <a:gd name="connsiteX1" fmla="*/ 2413416 w 6270638"/>
                <a:gd name="connsiteY1" fmla="*/ 0 h 6859792"/>
                <a:gd name="connsiteX2" fmla="*/ 2413416 w 6270638"/>
                <a:gd name="connsiteY2" fmla="*/ 4452 h 6859792"/>
                <a:gd name="connsiteX3" fmla="*/ 2491481 w 6270638"/>
                <a:gd name="connsiteY3" fmla="*/ 4452 h 6859792"/>
                <a:gd name="connsiteX4" fmla="*/ 4712522 w 6270638"/>
                <a:gd name="connsiteY4" fmla="*/ 4452 h 6859792"/>
                <a:gd name="connsiteX5" fmla="*/ 6164481 w 6270638"/>
                <a:gd name="connsiteY5" fmla="*/ 3607663 h 6859792"/>
                <a:gd name="connsiteX6" fmla="*/ 6062752 w 6270638"/>
                <a:gd name="connsiteY6" fmla="*/ 4924221 h 6859792"/>
                <a:gd name="connsiteX7" fmla="*/ 4906733 w 6270638"/>
                <a:gd name="connsiteY7" fmla="*/ 6859792 h 6859792"/>
                <a:gd name="connsiteX8" fmla="*/ 1179729 w 6270638"/>
                <a:gd name="connsiteY8" fmla="*/ 6859792 h 6859792"/>
                <a:gd name="connsiteX9" fmla="*/ 1171016 w 6270638"/>
                <a:gd name="connsiteY9" fmla="*/ 6858000 h 6859792"/>
                <a:gd name="connsiteX10" fmla="*/ 0 w 6270638"/>
                <a:gd name="connsiteY10" fmla="*/ 6858000 h 6859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70638" h="6859792">
                  <a:moveTo>
                    <a:pt x="0" y="0"/>
                  </a:moveTo>
                  <a:lnTo>
                    <a:pt x="2413416" y="0"/>
                  </a:lnTo>
                  <a:lnTo>
                    <a:pt x="2413416" y="4452"/>
                  </a:lnTo>
                  <a:lnTo>
                    <a:pt x="2491481" y="4452"/>
                  </a:lnTo>
                  <a:cubicBezTo>
                    <a:pt x="3004775" y="4452"/>
                    <a:pt x="3718924" y="4452"/>
                    <a:pt x="4712522" y="4452"/>
                  </a:cubicBezTo>
                  <a:cubicBezTo>
                    <a:pt x="4712522" y="4452"/>
                    <a:pt x="4712522" y="4452"/>
                    <a:pt x="6164481" y="3607663"/>
                  </a:cubicBezTo>
                  <a:cubicBezTo>
                    <a:pt x="6335572" y="4037277"/>
                    <a:pt x="6298580" y="4526944"/>
                    <a:pt x="6062752" y="4924221"/>
                  </a:cubicBezTo>
                  <a:cubicBezTo>
                    <a:pt x="6062752" y="4924221"/>
                    <a:pt x="6062752" y="4924221"/>
                    <a:pt x="4906733" y="6859792"/>
                  </a:cubicBezTo>
                  <a:cubicBezTo>
                    <a:pt x="4906733" y="6859792"/>
                    <a:pt x="4906733" y="6859792"/>
                    <a:pt x="1179729" y="6859792"/>
                  </a:cubicBezTo>
                  <a:lnTo>
                    <a:pt x="1171016" y="6858000"/>
                  </a:lnTo>
                  <a:lnTo>
                    <a:pt x="0" y="6858000"/>
                  </a:ln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a:p>
          </p:txBody>
        </p:sp>
        <p:sp>
          <p:nvSpPr>
            <p:cNvPr id="5" name="Freeform 15">
              <a:extLst>
                <a:ext uri="{FF2B5EF4-FFF2-40B4-BE49-F238E27FC236}">
                  <a16:creationId xmlns:a16="http://schemas.microsoft.com/office/drawing/2014/main" id="{A1C1B888-E024-4990-B8D9-41CEAA7FB6FA}"/>
                </a:ext>
              </a:extLst>
            </p:cNvPr>
            <p:cNvSpPr>
              <a:spLocks/>
            </p:cNvSpPr>
            <p:nvPr/>
          </p:nvSpPr>
          <p:spPr bwMode="auto">
            <a:xfrm>
              <a:off x="4546061" y="4452"/>
              <a:ext cx="1829575" cy="6855340"/>
            </a:xfrm>
            <a:custGeom>
              <a:avLst/>
              <a:gdLst>
                <a:gd name="T0" fmla="*/ 322 w 396"/>
                <a:gd name="T1" fmla="*/ 1021 h 1484"/>
                <a:gd name="T2" fmla="*/ 0 w 396"/>
                <a:gd name="T3" fmla="*/ 1484 h 1484"/>
                <a:gd name="T4" fmla="*/ 91 w 396"/>
                <a:gd name="T5" fmla="*/ 1484 h 1484"/>
                <a:gd name="T6" fmla="*/ 353 w 396"/>
                <a:gd name="T7" fmla="*/ 1028 h 1484"/>
                <a:gd name="T8" fmla="*/ 368 w 396"/>
                <a:gd name="T9" fmla="*/ 814 h 1484"/>
                <a:gd name="T10" fmla="*/ 45 w 396"/>
                <a:gd name="T11" fmla="*/ 0 h 1484"/>
                <a:gd name="T12" fmla="*/ 34 w 396"/>
                <a:gd name="T13" fmla="*/ 0 h 1484"/>
                <a:gd name="T14" fmla="*/ 347 w 396"/>
                <a:gd name="T15" fmla="*/ 815 h 1484"/>
                <a:gd name="T16" fmla="*/ 322 w 396"/>
                <a:gd name="T17" fmla="*/ 1021 h 1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1484">
                  <a:moveTo>
                    <a:pt x="322" y="1021"/>
                  </a:moveTo>
                  <a:cubicBezTo>
                    <a:pt x="0" y="1484"/>
                    <a:pt x="0" y="1484"/>
                    <a:pt x="0" y="1484"/>
                  </a:cubicBezTo>
                  <a:cubicBezTo>
                    <a:pt x="91" y="1484"/>
                    <a:pt x="91" y="1484"/>
                    <a:pt x="91" y="1484"/>
                  </a:cubicBezTo>
                  <a:cubicBezTo>
                    <a:pt x="353" y="1028"/>
                    <a:pt x="353" y="1028"/>
                    <a:pt x="353" y="1028"/>
                  </a:cubicBezTo>
                  <a:cubicBezTo>
                    <a:pt x="391" y="963"/>
                    <a:pt x="396" y="884"/>
                    <a:pt x="368" y="814"/>
                  </a:cubicBezTo>
                  <a:cubicBezTo>
                    <a:pt x="45" y="0"/>
                    <a:pt x="45" y="0"/>
                    <a:pt x="45" y="0"/>
                  </a:cubicBezTo>
                  <a:cubicBezTo>
                    <a:pt x="34" y="0"/>
                    <a:pt x="34" y="0"/>
                    <a:pt x="34" y="0"/>
                  </a:cubicBezTo>
                  <a:cubicBezTo>
                    <a:pt x="347" y="815"/>
                    <a:pt x="347" y="815"/>
                    <a:pt x="347" y="815"/>
                  </a:cubicBezTo>
                  <a:cubicBezTo>
                    <a:pt x="373" y="883"/>
                    <a:pt x="364" y="960"/>
                    <a:pt x="322" y="102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2" name="TextBox 11">
            <a:extLst>
              <a:ext uri="{FF2B5EF4-FFF2-40B4-BE49-F238E27FC236}">
                <a16:creationId xmlns:a16="http://schemas.microsoft.com/office/drawing/2014/main" id="{D7E98174-2D3C-4851-8007-BBA1E2C683E4}"/>
              </a:ext>
            </a:extLst>
          </p:cNvPr>
          <p:cNvSpPr txBox="1"/>
          <p:nvPr/>
        </p:nvSpPr>
        <p:spPr>
          <a:xfrm>
            <a:off x="7645939" y="2538623"/>
            <a:ext cx="4033982" cy="1495794"/>
          </a:xfrm>
          <a:prstGeom prst="rect">
            <a:avLst/>
          </a:prstGeom>
          <a:noFill/>
        </p:spPr>
        <p:txBody>
          <a:bodyPr wrap="square" lIns="0" tIns="0" rIns="0" bIns="0" rtlCol="0">
            <a:spAutoFit/>
          </a:bodyPr>
          <a:lstStyle/>
          <a:p>
            <a:pPr>
              <a:lnSpc>
                <a:spcPct val="90000"/>
              </a:lnSpc>
            </a:pPr>
            <a:r>
              <a:rPr lang="en-US" sz="3600" dirty="0">
                <a:solidFill>
                  <a:schemeClr val="bg1"/>
                </a:solidFill>
                <a:latin typeface="+mj-lt"/>
              </a:rPr>
              <a:t>How we ensure OK -Flourish  Remain Sustainable</a:t>
            </a:r>
          </a:p>
        </p:txBody>
      </p:sp>
      <p:sp>
        <p:nvSpPr>
          <p:cNvPr id="15" name="object 2">
            <a:extLst>
              <a:ext uri="{FF2B5EF4-FFF2-40B4-BE49-F238E27FC236}">
                <a16:creationId xmlns:a16="http://schemas.microsoft.com/office/drawing/2014/main" id="{9B4D1844-F4EC-460B-9B02-6B34B25CEC1C}"/>
              </a:ext>
            </a:extLst>
          </p:cNvPr>
          <p:cNvSpPr txBox="1">
            <a:spLocks/>
          </p:cNvSpPr>
          <p:nvPr/>
        </p:nvSpPr>
        <p:spPr>
          <a:xfrm>
            <a:off x="916939" y="329564"/>
            <a:ext cx="4373245" cy="696595"/>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pc="-765" dirty="0">
                <a:solidFill>
                  <a:srgbClr val="000000"/>
                </a:solidFill>
                <a:latin typeface="Arial Black"/>
                <a:cs typeface="Arial Black"/>
              </a:rPr>
              <a:t>REVENUE</a:t>
            </a:r>
            <a:r>
              <a:rPr lang="en-US" spc="-370" dirty="0">
                <a:solidFill>
                  <a:srgbClr val="000000"/>
                </a:solidFill>
                <a:latin typeface="Arial Black"/>
                <a:cs typeface="Arial Black"/>
              </a:rPr>
              <a:t> </a:t>
            </a:r>
            <a:r>
              <a:rPr lang="en-US" spc="-540" dirty="0">
                <a:solidFill>
                  <a:srgbClr val="000000"/>
                </a:solidFill>
                <a:latin typeface="Arial Black"/>
                <a:cs typeface="Arial Black"/>
              </a:rPr>
              <a:t>MODEL</a:t>
            </a:r>
            <a:endParaRPr lang="en-US" dirty="0">
              <a:latin typeface="Arial Black"/>
              <a:cs typeface="Arial Black"/>
            </a:endParaRPr>
          </a:p>
        </p:txBody>
      </p:sp>
      <p:sp>
        <p:nvSpPr>
          <p:cNvPr id="16" name="object 3">
            <a:extLst>
              <a:ext uri="{FF2B5EF4-FFF2-40B4-BE49-F238E27FC236}">
                <a16:creationId xmlns:a16="http://schemas.microsoft.com/office/drawing/2014/main" id="{B91BC146-BD77-433F-8C72-7A717C0EB696}"/>
              </a:ext>
            </a:extLst>
          </p:cNvPr>
          <p:cNvSpPr txBox="1">
            <a:spLocks/>
          </p:cNvSpPr>
          <p:nvPr/>
        </p:nvSpPr>
        <p:spPr>
          <a:xfrm>
            <a:off x="916939" y="1718548"/>
            <a:ext cx="4941570" cy="4586897"/>
          </a:xfrm>
          <a:prstGeom prst="rect">
            <a:avLst/>
          </a:prstGeom>
        </p:spPr>
        <p:txBody>
          <a:bodyPr vert="horz" wrap="square" lIns="0" tIns="5334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41300" indent="-229235">
              <a:lnSpc>
                <a:spcPct val="100000"/>
              </a:lnSpc>
              <a:spcBef>
                <a:spcPts val="420"/>
              </a:spcBef>
              <a:buFont typeface="Arial"/>
              <a:buChar char="•"/>
              <a:tabLst>
                <a:tab pos="241935" algn="l"/>
              </a:tabLst>
            </a:pPr>
            <a:r>
              <a:rPr lang="en-US" spc="-15" dirty="0"/>
              <a:t>Conversion</a:t>
            </a:r>
            <a:r>
              <a:rPr lang="en-US" spc="15" dirty="0"/>
              <a:t> </a:t>
            </a:r>
            <a:r>
              <a:rPr lang="en-US" spc="-25" dirty="0"/>
              <a:t>Fees</a:t>
            </a:r>
          </a:p>
          <a:p>
            <a:pPr marL="12700" marR="5080">
              <a:lnSpc>
                <a:spcPct val="80000"/>
              </a:lnSpc>
              <a:spcBef>
                <a:spcPts val="994"/>
              </a:spcBef>
            </a:pPr>
            <a:r>
              <a:rPr lang="en-US" spc="-20" dirty="0"/>
              <a:t>Revenue </a:t>
            </a:r>
            <a:r>
              <a:rPr lang="en-US" spc="-5" dirty="0"/>
              <a:t>is </a:t>
            </a:r>
            <a:r>
              <a:rPr lang="en-US" spc="-15" dirty="0"/>
              <a:t>guaranteed from our vault by  </a:t>
            </a:r>
            <a:r>
              <a:rPr lang="en-US" spc="-10" dirty="0"/>
              <a:t>charging </a:t>
            </a:r>
            <a:r>
              <a:rPr lang="en-US" spc="-15" dirty="0"/>
              <a:t>a small fees for minting stablecoins and vice versa</a:t>
            </a:r>
            <a:endParaRPr lang="en-US" spc="-20" dirty="0"/>
          </a:p>
          <a:p>
            <a:pPr>
              <a:lnSpc>
                <a:spcPct val="100000"/>
              </a:lnSpc>
              <a:spcBef>
                <a:spcPts val="55"/>
              </a:spcBef>
            </a:pPr>
            <a:endParaRPr lang="en-US" sz="3250" dirty="0"/>
          </a:p>
          <a:p>
            <a:pPr marL="241300" indent="-229235">
              <a:lnSpc>
                <a:spcPct val="100000"/>
              </a:lnSpc>
              <a:buFont typeface="Arial"/>
              <a:buChar char="•"/>
              <a:tabLst>
                <a:tab pos="241935" algn="l"/>
              </a:tabLst>
            </a:pPr>
            <a:r>
              <a:rPr lang="en-US" spc="-30" dirty="0"/>
              <a:t>Yield Rewards</a:t>
            </a:r>
            <a:endParaRPr lang="en-US" spc="-15" dirty="0"/>
          </a:p>
          <a:p>
            <a:pPr marL="12700" marR="183515">
              <a:lnSpc>
                <a:spcPts val="2690"/>
              </a:lnSpc>
              <a:spcBef>
                <a:spcPts val="975"/>
              </a:spcBef>
            </a:pPr>
            <a:r>
              <a:rPr lang="en-US" spc="-65" dirty="0"/>
              <a:t>We </a:t>
            </a:r>
            <a:r>
              <a:rPr lang="en-US" spc="-5" dirty="0"/>
              <a:t>will </a:t>
            </a:r>
            <a:r>
              <a:rPr lang="en-US" spc="-15" dirty="0"/>
              <a:t>connect </a:t>
            </a:r>
            <a:r>
              <a:rPr lang="en-US" spc="-5" dirty="0"/>
              <a:t>Locked collaterals to various yield programs which will guarantee consistent returns to LPs and Savers.</a:t>
            </a:r>
          </a:p>
        </p:txBody>
      </p:sp>
    </p:spTree>
    <p:extLst>
      <p:ext uri="{BB962C8B-B14F-4D97-AF65-F5344CB8AC3E}">
        <p14:creationId xmlns:p14="http://schemas.microsoft.com/office/powerpoint/2010/main" val="1744352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C8B0E5E-275B-4011-A8D5-073291444341}"/>
              </a:ext>
            </a:extLst>
          </p:cNvPr>
          <p:cNvGrpSpPr/>
          <p:nvPr/>
        </p:nvGrpSpPr>
        <p:grpSpPr>
          <a:xfrm flipH="1">
            <a:off x="5816364" y="0"/>
            <a:ext cx="6375636" cy="6859792"/>
            <a:chOff x="0" y="0"/>
            <a:chExt cx="6375636" cy="6859792"/>
          </a:xfrm>
          <a:solidFill>
            <a:schemeClr val="tx1"/>
          </a:solidFill>
        </p:grpSpPr>
        <p:sp>
          <p:nvSpPr>
            <p:cNvPr id="4" name="Freeform: Shape 3">
              <a:extLst>
                <a:ext uri="{FF2B5EF4-FFF2-40B4-BE49-F238E27FC236}">
                  <a16:creationId xmlns:a16="http://schemas.microsoft.com/office/drawing/2014/main" id="{83DD1C98-DA80-44C2-9721-3F582927B6A2}"/>
                </a:ext>
              </a:extLst>
            </p:cNvPr>
            <p:cNvSpPr>
              <a:spLocks/>
            </p:cNvSpPr>
            <p:nvPr/>
          </p:nvSpPr>
          <p:spPr bwMode="auto">
            <a:xfrm>
              <a:off x="0" y="0"/>
              <a:ext cx="6270638" cy="6859792"/>
            </a:xfrm>
            <a:custGeom>
              <a:avLst/>
              <a:gdLst>
                <a:gd name="connsiteX0" fmla="*/ 0 w 6270638"/>
                <a:gd name="connsiteY0" fmla="*/ 0 h 6859792"/>
                <a:gd name="connsiteX1" fmla="*/ 2413416 w 6270638"/>
                <a:gd name="connsiteY1" fmla="*/ 0 h 6859792"/>
                <a:gd name="connsiteX2" fmla="*/ 2413416 w 6270638"/>
                <a:gd name="connsiteY2" fmla="*/ 4452 h 6859792"/>
                <a:gd name="connsiteX3" fmla="*/ 2491481 w 6270638"/>
                <a:gd name="connsiteY3" fmla="*/ 4452 h 6859792"/>
                <a:gd name="connsiteX4" fmla="*/ 4712522 w 6270638"/>
                <a:gd name="connsiteY4" fmla="*/ 4452 h 6859792"/>
                <a:gd name="connsiteX5" fmla="*/ 6164481 w 6270638"/>
                <a:gd name="connsiteY5" fmla="*/ 3607663 h 6859792"/>
                <a:gd name="connsiteX6" fmla="*/ 6062752 w 6270638"/>
                <a:gd name="connsiteY6" fmla="*/ 4924221 h 6859792"/>
                <a:gd name="connsiteX7" fmla="*/ 4906733 w 6270638"/>
                <a:gd name="connsiteY7" fmla="*/ 6859792 h 6859792"/>
                <a:gd name="connsiteX8" fmla="*/ 1179729 w 6270638"/>
                <a:gd name="connsiteY8" fmla="*/ 6859792 h 6859792"/>
                <a:gd name="connsiteX9" fmla="*/ 1171016 w 6270638"/>
                <a:gd name="connsiteY9" fmla="*/ 6858000 h 6859792"/>
                <a:gd name="connsiteX10" fmla="*/ 0 w 6270638"/>
                <a:gd name="connsiteY10" fmla="*/ 6858000 h 6859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70638" h="6859792">
                  <a:moveTo>
                    <a:pt x="0" y="0"/>
                  </a:moveTo>
                  <a:lnTo>
                    <a:pt x="2413416" y="0"/>
                  </a:lnTo>
                  <a:lnTo>
                    <a:pt x="2413416" y="4452"/>
                  </a:lnTo>
                  <a:lnTo>
                    <a:pt x="2491481" y="4452"/>
                  </a:lnTo>
                  <a:cubicBezTo>
                    <a:pt x="3004775" y="4452"/>
                    <a:pt x="3718924" y="4452"/>
                    <a:pt x="4712522" y="4452"/>
                  </a:cubicBezTo>
                  <a:cubicBezTo>
                    <a:pt x="4712522" y="4452"/>
                    <a:pt x="4712522" y="4452"/>
                    <a:pt x="6164481" y="3607663"/>
                  </a:cubicBezTo>
                  <a:cubicBezTo>
                    <a:pt x="6335572" y="4037277"/>
                    <a:pt x="6298580" y="4526944"/>
                    <a:pt x="6062752" y="4924221"/>
                  </a:cubicBezTo>
                  <a:cubicBezTo>
                    <a:pt x="6062752" y="4924221"/>
                    <a:pt x="6062752" y="4924221"/>
                    <a:pt x="4906733" y="6859792"/>
                  </a:cubicBezTo>
                  <a:cubicBezTo>
                    <a:pt x="4906733" y="6859792"/>
                    <a:pt x="4906733" y="6859792"/>
                    <a:pt x="1179729" y="6859792"/>
                  </a:cubicBezTo>
                  <a:lnTo>
                    <a:pt x="1171016" y="6858000"/>
                  </a:lnTo>
                  <a:lnTo>
                    <a:pt x="0" y="6858000"/>
                  </a:ln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a:p>
          </p:txBody>
        </p:sp>
        <p:sp>
          <p:nvSpPr>
            <p:cNvPr id="5" name="Freeform 15">
              <a:extLst>
                <a:ext uri="{FF2B5EF4-FFF2-40B4-BE49-F238E27FC236}">
                  <a16:creationId xmlns:a16="http://schemas.microsoft.com/office/drawing/2014/main" id="{A1C1B888-E024-4990-B8D9-41CEAA7FB6FA}"/>
                </a:ext>
              </a:extLst>
            </p:cNvPr>
            <p:cNvSpPr>
              <a:spLocks/>
            </p:cNvSpPr>
            <p:nvPr/>
          </p:nvSpPr>
          <p:spPr bwMode="auto">
            <a:xfrm>
              <a:off x="4546061" y="4452"/>
              <a:ext cx="1829575" cy="6855340"/>
            </a:xfrm>
            <a:custGeom>
              <a:avLst/>
              <a:gdLst>
                <a:gd name="T0" fmla="*/ 322 w 396"/>
                <a:gd name="T1" fmla="*/ 1021 h 1484"/>
                <a:gd name="T2" fmla="*/ 0 w 396"/>
                <a:gd name="T3" fmla="*/ 1484 h 1484"/>
                <a:gd name="T4" fmla="*/ 91 w 396"/>
                <a:gd name="T5" fmla="*/ 1484 h 1484"/>
                <a:gd name="T6" fmla="*/ 353 w 396"/>
                <a:gd name="T7" fmla="*/ 1028 h 1484"/>
                <a:gd name="T8" fmla="*/ 368 w 396"/>
                <a:gd name="T9" fmla="*/ 814 h 1484"/>
                <a:gd name="T10" fmla="*/ 45 w 396"/>
                <a:gd name="T11" fmla="*/ 0 h 1484"/>
                <a:gd name="T12" fmla="*/ 34 w 396"/>
                <a:gd name="T13" fmla="*/ 0 h 1484"/>
                <a:gd name="T14" fmla="*/ 347 w 396"/>
                <a:gd name="T15" fmla="*/ 815 h 1484"/>
                <a:gd name="T16" fmla="*/ 322 w 396"/>
                <a:gd name="T17" fmla="*/ 1021 h 1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1484">
                  <a:moveTo>
                    <a:pt x="322" y="1021"/>
                  </a:moveTo>
                  <a:cubicBezTo>
                    <a:pt x="0" y="1484"/>
                    <a:pt x="0" y="1484"/>
                    <a:pt x="0" y="1484"/>
                  </a:cubicBezTo>
                  <a:cubicBezTo>
                    <a:pt x="91" y="1484"/>
                    <a:pt x="91" y="1484"/>
                    <a:pt x="91" y="1484"/>
                  </a:cubicBezTo>
                  <a:cubicBezTo>
                    <a:pt x="353" y="1028"/>
                    <a:pt x="353" y="1028"/>
                    <a:pt x="353" y="1028"/>
                  </a:cubicBezTo>
                  <a:cubicBezTo>
                    <a:pt x="391" y="963"/>
                    <a:pt x="396" y="884"/>
                    <a:pt x="368" y="814"/>
                  </a:cubicBezTo>
                  <a:cubicBezTo>
                    <a:pt x="45" y="0"/>
                    <a:pt x="45" y="0"/>
                    <a:pt x="45" y="0"/>
                  </a:cubicBezTo>
                  <a:cubicBezTo>
                    <a:pt x="34" y="0"/>
                    <a:pt x="34" y="0"/>
                    <a:pt x="34" y="0"/>
                  </a:cubicBezTo>
                  <a:cubicBezTo>
                    <a:pt x="347" y="815"/>
                    <a:pt x="347" y="815"/>
                    <a:pt x="347" y="815"/>
                  </a:cubicBezTo>
                  <a:cubicBezTo>
                    <a:pt x="373" y="883"/>
                    <a:pt x="364" y="960"/>
                    <a:pt x="322" y="102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2" name="TextBox 11">
            <a:extLst>
              <a:ext uri="{FF2B5EF4-FFF2-40B4-BE49-F238E27FC236}">
                <a16:creationId xmlns:a16="http://schemas.microsoft.com/office/drawing/2014/main" id="{D7E98174-2D3C-4851-8007-BBA1E2C683E4}"/>
              </a:ext>
            </a:extLst>
          </p:cNvPr>
          <p:cNvSpPr txBox="1"/>
          <p:nvPr/>
        </p:nvSpPr>
        <p:spPr>
          <a:xfrm>
            <a:off x="7645939" y="2280005"/>
            <a:ext cx="4033982" cy="1495794"/>
          </a:xfrm>
          <a:prstGeom prst="rect">
            <a:avLst/>
          </a:prstGeom>
          <a:noFill/>
        </p:spPr>
        <p:txBody>
          <a:bodyPr wrap="square" lIns="0" tIns="0" rIns="0" bIns="0" rtlCol="0">
            <a:spAutoFit/>
          </a:bodyPr>
          <a:lstStyle/>
          <a:p>
            <a:pPr>
              <a:lnSpc>
                <a:spcPct val="90000"/>
              </a:lnSpc>
            </a:pPr>
            <a:r>
              <a:rPr lang="en-US" sz="3600" dirty="0">
                <a:solidFill>
                  <a:schemeClr val="bg1"/>
                </a:solidFill>
                <a:latin typeface="+mj-lt"/>
              </a:rPr>
              <a:t>How large is our target market in developing nations?</a:t>
            </a:r>
          </a:p>
        </p:txBody>
      </p:sp>
      <p:pic>
        <p:nvPicPr>
          <p:cNvPr id="37" name="Picture 36">
            <a:extLst>
              <a:ext uri="{FF2B5EF4-FFF2-40B4-BE49-F238E27FC236}">
                <a16:creationId xmlns:a16="http://schemas.microsoft.com/office/drawing/2014/main" id="{0CCCC37F-CF75-4A5E-ACBE-91B284484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145" y="1"/>
            <a:ext cx="6074509" cy="7086926"/>
          </a:xfrm>
          <a:prstGeom prst="rect">
            <a:avLst/>
          </a:prstGeom>
        </p:spPr>
      </p:pic>
    </p:spTree>
    <p:extLst>
      <p:ext uri="{BB962C8B-B14F-4D97-AF65-F5344CB8AC3E}">
        <p14:creationId xmlns:p14="http://schemas.microsoft.com/office/powerpoint/2010/main" val="3902131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8FDEE-33B1-43BB-99F2-40D880B5CB88}"/>
              </a:ext>
            </a:extLst>
          </p:cNvPr>
          <p:cNvSpPr>
            <a:spLocks noGrp="1"/>
          </p:cNvSpPr>
          <p:nvPr>
            <p:ph type="title"/>
          </p:nvPr>
        </p:nvSpPr>
        <p:spPr/>
        <p:txBody>
          <a:bodyPr/>
          <a:lstStyle/>
          <a:p>
            <a:r>
              <a:rPr lang="en-US" spc="-540" dirty="0">
                <a:solidFill>
                  <a:srgbClr val="000000"/>
                </a:solidFill>
                <a:latin typeface="Arial Black"/>
                <a:cs typeface="Arial Black"/>
              </a:rPr>
              <a:t>OKF TOKENOMICS</a:t>
            </a:r>
            <a:br>
              <a:rPr lang="en-US" dirty="0">
                <a:latin typeface="Arial Black"/>
                <a:cs typeface="Arial Black"/>
              </a:rPr>
            </a:br>
            <a:endParaRPr lang="en-US" dirty="0"/>
          </a:p>
        </p:txBody>
      </p:sp>
      <p:graphicFrame>
        <p:nvGraphicFramePr>
          <p:cNvPr id="4" name="Table 4">
            <a:extLst>
              <a:ext uri="{FF2B5EF4-FFF2-40B4-BE49-F238E27FC236}">
                <a16:creationId xmlns:a16="http://schemas.microsoft.com/office/drawing/2014/main" id="{B1F0FB11-9C41-41E7-A740-566339FC9D80}"/>
              </a:ext>
            </a:extLst>
          </p:cNvPr>
          <p:cNvGraphicFramePr>
            <a:graphicFrameLocks noGrp="1"/>
          </p:cNvGraphicFramePr>
          <p:nvPr>
            <p:ph idx="1"/>
            <p:extLst>
              <p:ext uri="{D42A27DB-BD31-4B8C-83A1-F6EECF244321}">
                <p14:modId xmlns:p14="http://schemas.microsoft.com/office/powerpoint/2010/main" val="2478104418"/>
              </p:ext>
            </p:extLst>
          </p:nvPr>
        </p:nvGraphicFramePr>
        <p:xfrm>
          <a:off x="838200" y="1825625"/>
          <a:ext cx="10515597" cy="4145280"/>
        </p:xfrm>
        <a:graphic>
          <a:graphicData uri="http://schemas.openxmlformats.org/drawingml/2006/table">
            <a:tbl>
              <a:tblPr firstRow="1" bandRow="1">
                <a:tableStyleId>{073A0DAA-6AF3-43AB-8588-CEC1D06C72B9}</a:tableStyleId>
              </a:tblPr>
              <a:tblGrid>
                <a:gridCol w="3505199">
                  <a:extLst>
                    <a:ext uri="{9D8B030D-6E8A-4147-A177-3AD203B41FA5}">
                      <a16:colId xmlns:a16="http://schemas.microsoft.com/office/drawing/2014/main" val="4117429987"/>
                    </a:ext>
                  </a:extLst>
                </a:gridCol>
                <a:gridCol w="3505199">
                  <a:extLst>
                    <a:ext uri="{9D8B030D-6E8A-4147-A177-3AD203B41FA5}">
                      <a16:colId xmlns:a16="http://schemas.microsoft.com/office/drawing/2014/main" val="1764522400"/>
                    </a:ext>
                  </a:extLst>
                </a:gridCol>
                <a:gridCol w="3505199">
                  <a:extLst>
                    <a:ext uri="{9D8B030D-6E8A-4147-A177-3AD203B41FA5}">
                      <a16:colId xmlns:a16="http://schemas.microsoft.com/office/drawing/2014/main" val="1737888934"/>
                    </a:ext>
                  </a:extLst>
                </a:gridCol>
              </a:tblGrid>
              <a:tr h="370840">
                <a:tc>
                  <a:txBody>
                    <a:bodyPr/>
                    <a:lstStyle/>
                    <a:p>
                      <a:r>
                        <a:rPr lang="en-US" sz="2800" dirty="0"/>
                        <a:t>DISTRIBUTION </a:t>
                      </a:r>
                    </a:p>
                  </a:txBody>
                  <a:tcPr/>
                </a:tc>
                <a:tc>
                  <a:txBody>
                    <a:bodyPr/>
                    <a:lstStyle/>
                    <a:p>
                      <a:r>
                        <a:rPr lang="en-US" sz="2800" dirty="0"/>
                        <a:t>AMOUNT </a:t>
                      </a:r>
                    </a:p>
                  </a:txBody>
                  <a:tcPr/>
                </a:tc>
                <a:tc>
                  <a:txBody>
                    <a:bodyPr/>
                    <a:lstStyle/>
                    <a:p>
                      <a:r>
                        <a:rPr lang="en-US" sz="2800" dirty="0"/>
                        <a:t>VESTING PERIOD</a:t>
                      </a:r>
                    </a:p>
                  </a:txBody>
                  <a:tcPr/>
                </a:tc>
                <a:extLst>
                  <a:ext uri="{0D108BD9-81ED-4DB2-BD59-A6C34878D82A}">
                    <a16:rowId xmlns:a16="http://schemas.microsoft.com/office/drawing/2014/main" val="1884492139"/>
                  </a:ext>
                </a:extLst>
              </a:tr>
              <a:tr h="370840">
                <a:tc>
                  <a:txBody>
                    <a:bodyPr/>
                    <a:lstStyle/>
                    <a:p>
                      <a:r>
                        <a:rPr lang="en-US" sz="2800" b="1" kern="1200" cap="small" dirty="0">
                          <a:solidFill>
                            <a:schemeClr val="dk1"/>
                          </a:solidFill>
                          <a:effectLst/>
                          <a:latin typeface="+mn-lt"/>
                          <a:ea typeface="+mn-ea"/>
                          <a:cs typeface="+mn-cs"/>
                        </a:rPr>
                        <a:t>Maximum Supply</a:t>
                      </a:r>
                      <a:endParaRPr lang="en-US" sz="2800" dirty="0"/>
                    </a:p>
                  </a:txBody>
                  <a:tcPr/>
                </a:tc>
                <a:tc>
                  <a:txBody>
                    <a:bodyPr/>
                    <a:lstStyle/>
                    <a:p>
                      <a:pPr marL="0" marR="0" algn="just">
                        <a:lnSpc>
                          <a:spcPct val="107000"/>
                        </a:lnSpc>
                        <a:spcBef>
                          <a:spcPts val="0"/>
                        </a:spcBef>
                        <a:spcAft>
                          <a:spcPts val="0"/>
                        </a:spcAft>
                      </a:pPr>
                      <a:r>
                        <a:rPr lang="en-US" sz="2800" b="1" cap="small" dirty="0">
                          <a:effectLst/>
                          <a:latin typeface="Calibri" panose="020F0502020204030204" pitchFamily="34" charset="0"/>
                          <a:ea typeface="Calibri" panose="020F0502020204030204" pitchFamily="34" charset="0"/>
                          <a:cs typeface="Calibri" panose="020F0502020204030204" pitchFamily="34" charset="0"/>
                        </a:rPr>
                        <a:t>100,000,000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2800" b="1" dirty="0"/>
                        <a:t>-------------------</a:t>
                      </a:r>
                    </a:p>
                  </a:txBody>
                  <a:tcPr/>
                </a:tc>
                <a:extLst>
                  <a:ext uri="{0D108BD9-81ED-4DB2-BD59-A6C34878D82A}">
                    <a16:rowId xmlns:a16="http://schemas.microsoft.com/office/drawing/2014/main" val="2402153488"/>
                  </a:ext>
                </a:extLst>
              </a:tr>
              <a:tr h="370840">
                <a:tc>
                  <a:txBody>
                    <a:bodyPr/>
                    <a:lstStyle/>
                    <a:p>
                      <a:r>
                        <a:rPr lang="en-US" sz="2800" dirty="0"/>
                        <a:t>I</a:t>
                      </a:r>
                      <a:r>
                        <a:rPr lang="en-US" sz="2800" b="1" kern="1200" cap="small" dirty="0">
                          <a:solidFill>
                            <a:schemeClr val="dk1"/>
                          </a:solidFill>
                          <a:effectLst/>
                          <a:latin typeface="+mn-lt"/>
                          <a:ea typeface="+mn-ea"/>
                          <a:cs typeface="+mn-cs"/>
                        </a:rPr>
                        <a:t>IEO</a:t>
                      </a:r>
                      <a:endParaRPr lang="en-US" sz="2800" dirty="0"/>
                    </a:p>
                  </a:txBody>
                  <a:tcPr/>
                </a:tc>
                <a:tc>
                  <a:txBody>
                    <a:bodyPr/>
                    <a:lstStyle/>
                    <a:p>
                      <a:r>
                        <a:rPr lang="en-US" sz="2800" b="1" dirty="0"/>
                        <a:t>50%</a:t>
                      </a:r>
                    </a:p>
                  </a:txBody>
                  <a:tcPr/>
                </a:tc>
                <a:tc>
                  <a:txBody>
                    <a:bodyPr/>
                    <a:lstStyle/>
                    <a:p>
                      <a:pPr marL="0" marR="0" algn="just">
                        <a:lnSpc>
                          <a:spcPct val="107000"/>
                        </a:lnSpc>
                        <a:spcBef>
                          <a:spcPts val="0"/>
                        </a:spcBef>
                        <a:spcAft>
                          <a:spcPts val="0"/>
                        </a:spcAft>
                      </a:pPr>
                      <a:r>
                        <a:rPr lang="en-US" sz="2800" b="1" cap="small" dirty="0">
                          <a:effectLst/>
                          <a:latin typeface="Calibri" panose="020F0502020204030204" pitchFamily="34" charset="0"/>
                          <a:ea typeface="Calibri" panose="020F0502020204030204" pitchFamily="34" charset="0"/>
                          <a:cs typeface="Calibri" panose="020F0502020204030204" pitchFamily="34" charset="0"/>
                        </a:rPr>
                        <a:t>10% monthly</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3269576"/>
                  </a:ext>
                </a:extLst>
              </a:tr>
              <a:tr h="370840">
                <a:tc>
                  <a:txBody>
                    <a:bodyPr/>
                    <a:lstStyle/>
                    <a:p>
                      <a:r>
                        <a:rPr lang="en-US" sz="2800" b="1" kern="1200" cap="small" dirty="0">
                          <a:solidFill>
                            <a:schemeClr val="dk1"/>
                          </a:solidFill>
                          <a:effectLst/>
                          <a:latin typeface="+mn-lt"/>
                          <a:ea typeface="+mn-ea"/>
                          <a:cs typeface="+mn-cs"/>
                        </a:rPr>
                        <a:t>Staking reward</a:t>
                      </a:r>
                      <a:endParaRPr lang="en-US" sz="2800" dirty="0"/>
                    </a:p>
                  </a:txBody>
                  <a:tcPr/>
                </a:tc>
                <a:tc>
                  <a:txBody>
                    <a:bodyPr/>
                    <a:lstStyle/>
                    <a:p>
                      <a:r>
                        <a:rPr lang="en-US" sz="2800" b="1" dirty="0"/>
                        <a:t>25%</a:t>
                      </a:r>
                    </a:p>
                  </a:txBody>
                  <a:tcPr/>
                </a:tc>
                <a:tc>
                  <a:txBody>
                    <a:bodyPr/>
                    <a:lstStyle/>
                    <a:p>
                      <a:r>
                        <a:rPr lang="en-US" sz="2800" b="1" dirty="0"/>
                        <a:t>N/A</a:t>
                      </a:r>
                    </a:p>
                  </a:txBody>
                  <a:tcPr/>
                </a:tc>
                <a:extLst>
                  <a:ext uri="{0D108BD9-81ED-4DB2-BD59-A6C34878D82A}">
                    <a16:rowId xmlns:a16="http://schemas.microsoft.com/office/drawing/2014/main" val="3408011444"/>
                  </a:ext>
                </a:extLst>
              </a:tr>
              <a:tr h="370840">
                <a:tc>
                  <a:txBody>
                    <a:bodyPr/>
                    <a:lstStyle/>
                    <a:p>
                      <a:r>
                        <a:rPr lang="en-US" sz="2800" b="1" kern="1200" cap="small" dirty="0">
                          <a:solidFill>
                            <a:schemeClr val="dk1"/>
                          </a:solidFill>
                          <a:effectLst/>
                          <a:latin typeface="+mn-lt"/>
                          <a:ea typeface="+mn-ea"/>
                          <a:cs typeface="+mn-cs"/>
                        </a:rPr>
                        <a:t>company reserve</a:t>
                      </a:r>
                      <a:endParaRPr lang="en-US" sz="2800" dirty="0"/>
                    </a:p>
                  </a:txBody>
                  <a:tcPr/>
                </a:tc>
                <a:tc>
                  <a:txBody>
                    <a:bodyPr/>
                    <a:lstStyle/>
                    <a:p>
                      <a:r>
                        <a:rPr lang="en-US" sz="2800" b="1" dirty="0"/>
                        <a:t>10%</a:t>
                      </a:r>
                    </a:p>
                  </a:txBody>
                  <a:tcPr/>
                </a:tc>
                <a:tc>
                  <a:txBody>
                    <a:bodyPr/>
                    <a:lstStyle/>
                    <a:p>
                      <a:r>
                        <a:rPr lang="en-US" sz="2800" b="1" dirty="0"/>
                        <a:t>1YEAR</a:t>
                      </a:r>
                    </a:p>
                  </a:txBody>
                  <a:tcPr/>
                </a:tc>
                <a:extLst>
                  <a:ext uri="{0D108BD9-81ED-4DB2-BD59-A6C34878D82A}">
                    <a16:rowId xmlns:a16="http://schemas.microsoft.com/office/drawing/2014/main" val="260198976"/>
                  </a:ext>
                </a:extLst>
              </a:tr>
              <a:tr h="370840">
                <a:tc>
                  <a:txBody>
                    <a:bodyPr/>
                    <a:lstStyle/>
                    <a:p>
                      <a:r>
                        <a:rPr lang="en-US" sz="2800" b="1" kern="1200" cap="small" dirty="0">
                          <a:solidFill>
                            <a:schemeClr val="dk1"/>
                          </a:solidFill>
                          <a:effectLst/>
                          <a:latin typeface="+mn-lt"/>
                          <a:ea typeface="+mn-ea"/>
                          <a:cs typeface="+mn-cs"/>
                        </a:rPr>
                        <a:t>marketing &amp; Airdrop</a:t>
                      </a:r>
                      <a:endParaRPr lang="en-US" sz="2800" dirty="0"/>
                    </a:p>
                  </a:txBody>
                  <a:tcPr/>
                </a:tc>
                <a:tc>
                  <a:txBody>
                    <a:bodyPr/>
                    <a:lstStyle/>
                    <a:p>
                      <a:r>
                        <a:rPr lang="en-US" sz="2800" b="1" dirty="0"/>
                        <a:t>5%</a:t>
                      </a:r>
                    </a:p>
                  </a:txBody>
                  <a:tcPr/>
                </a:tc>
                <a:tc>
                  <a:txBody>
                    <a:bodyPr/>
                    <a:lstStyle/>
                    <a:p>
                      <a:r>
                        <a:rPr lang="en-US" sz="2800" b="1" dirty="0"/>
                        <a:t>N/A</a:t>
                      </a:r>
                    </a:p>
                  </a:txBody>
                  <a:tcPr/>
                </a:tc>
                <a:extLst>
                  <a:ext uri="{0D108BD9-81ED-4DB2-BD59-A6C34878D82A}">
                    <a16:rowId xmlns:a16="http://schemas.microsoft.com/office/drawing/2014/main" val="3466084220"/>
                  </a:ext>
                </a:extLst>
              </a:tr>
              <a:tr h="370840">
                <a:tc>
                  <a:txBody>
                    <a:bodyPr/>
                    <a:lstStyle/>
                    <a:p>
                      <a:pPr marL="0" marR="0" algn="just">
                        <a:lnSpc>
                          <a:spcPct val="107000"/>
                        </a:lnSpc>
                        <a:spcBef>
                          <a:spcPts val="0"/>
                        </a:spcBef>
                        <a:spcAft>
                          <a:spcPts val="0"/>
                        </a:spcAft>
                      </a:pPr>
                      <a:r>
                        <a:rPr lang="en-US" sz="2800" b="1" cap="small" dirty="0">
                          <a:effectLst/>
                          <a:latin typeface="Calibri" panose="020F0502020204030204" pitchFamily="34" charset="0"/>
                          <a:ea typeface="Calibri" panose="020F0502020204030204" pitchFamily="34" charset="0"/>
                          <a:cs typeface="Calibri" panose="020F0502020204030204" pitchFamily="34" charset="0"/>
                        </a:rPr>
                        <a:t>Team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2800" b="1" dirty="0"/>
                        <a:t>7%</a:t>
                      </a:r>
                    </a:p>
                  </a:txBody>
                  <a:tcPr/>
                </a:tc>
                <a:tc>
                  <a:txBody>
                    <a:bodyPr/>
                    <a:lstStyle/>
                    <a:p>
                      <a:r>
                        <a:rPr lang="en-US" sz="2800" b="1" dirty="0"/>
                        <a:t>1YEAR</a:t>
                      </a:r>
                    </a:p>
                  </a:txBody>
                  <a:tcPr/>
                </a:tc>
                <a:extLst>
                  <a:ext uri="{0D108BD9-81ED-4DB2-BD59-A6C34878D82A}">
                    <a16:rowId xmlns:a16="http://schemas.microsoft.com/office/drawing/2014/main" val="3382459143"/>
                  </a:ext>
                </a:extLst>
              </a:tr>
              <a:tr h="370840">
                <a:tc>
                  <a:txBody>
                    <a:bodyPr/>
                    <a:lstStyle/>
                    <a:p>
                      <a:r>
                        <a:rPr lang="en-US" sz="2800" b="1" kern="1200" cap="small" dirty="0">
                          <a:solidFill>
                            <a:schemeClr val="dk1"/>
                          </a:solidFill>
                          <a:effectLst/>
                          <a:latin typeface="+mn-lt"/>
                          <a:ea typeface="+mn-ea"/>
                          <a:cs typeface="+mn-cs"/>
                        </a:rPr>
                        <a:t>Advisors </a:t>
                      </a:r>
                      <a:endParaRPr lang="en-US" sz="2800" dirty="0"/>
                    </a:p>
                  </a:txBody>
                  <a:tcPr/>
                </a:tc>
                <a:tc>
                  <a:txBody>
                    <a:bodyPr/>
                    <a:lstStyle/>
                    <a:p>
                      <a:r>
                        <a:rPr lang="en-US" sz="2800" b="1" dirty="0"/>
                        <a:t>3%</a:t>
                      </a:r>
                    </a:p>
                  </a:txBody>
                  <a:tcPr/>
                </a:tc>
                <a:tc>
                  <a:txBody>
                    <a:bodyPr/>
                    <a:lstStyle/>
                    <a:p>
                      <a:r>
                        <a:rPr lang="en-US" sz="2800" b="1" dirty="0"/>
                        <a:t>1YEAR</a:t>
                      </a:r>
                    </a:p>
                  </a:txBody>
                  <a:tcPr/>
                </a:tc>
                <a:extLst>
                  <a:ext uri="{0D108BD9-81ED-4DB2-BD59-A6C34878D82A}">
                    <a16:rowId xmlns:a16="http://schemas.microsoft.com/office/drawing/2014/main" val="1954374407"/>
                  </a:ext>
                </a:extLst>
              </a:tr>
            </a:tbl>
          </a:graphicData>
        </a:graphic>
      </p:graphicFrame>
    </p:spTree>
    <p:extLst>
      <p:ext uri="{BB962C8B-B14F-4D97-AF65-F5344CB8AC3E}">
        <p14:creationId xmlns:p14="http://schemas.microsoft.com/office/powerpoint/2010/main" val="3929344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F5E40-A93E-4DC9-A44F-74AF438FC3CF}"/>
              </a:ext>
            </a:extLst>
          </p:cNvPr>
          <p:cNvSpPr>
            <a:spLocks noGrp="1"/>
          </p:cNvSpPr>
          <p:nvPr>
            <p:ph type="title"/>
          </p:nvPr>
        </p:nvSpPr>
        <p:spPr/>
        <p:txBody>
          <a:bodyPr/>
          <a:lstStyle/>
          <a:p>
            <a:r>
              <a:rPr lang="en-US" spc="-540" dirty="0">
                <a:solidFill>
                  <a:srgbClr val="000000"/>
                </a:solidFill>
                <a:latin typeface="Arial Black"/>
                <a:cs typeface="Arial Black"/>
              </a:rPr>
              <a:t>SALE ROUNDS</a:t>
            </a:r>
            <a:br>
              <a:rPr lang="en-US" dirty="0">
                <a:latin typeface="Arial Black"/>
                <a:cs typeface="Arial Black"/>
              </a:rPr>
            </a:br>
            <a:endParaRPr lang="en-US" dirty="0"/>
          </a:p>
        </p:txBody>
      </p:sp>
      <p:graphicFrame>
        <p:nvGraphicFramePr>
          <p:cNvPr id="4" name="Table 4">
            <a:extLst>
              <a:ext uri="{FF2B5EF4-FFF2-40B4-BE49-F238E27FC236}">
                <a16:creationId xmlns:a16="http://schemas.microsoft.com/office/drawing/2014/main" id="{842243F3-B9A7-4B49-B420-133F2BBDD417}"/>
              </a:ext>
            </a:extLst>
          </p:cNvPr>
          <p:cNvGraphicFramePr>
            <a:graphicFrameLocks noGrp="1"/>
          </p:cNvGraphicFramePr>
          <p:nvPr>
            <p:ph idx="1"/>
            <p:extLst>
              <p:ext uri="{D42A27DB-BD31-4B8C-83A1-F6EECF244321}">
                <p14:modId xmlns:p14="http://schemas.microsoft.com/office/powerpoint/2010/main" val="4185689821"/>
              </p:ext>
            </p:extLst>
          </p:nvPr>
        </p:nvGraphicFramePr>
        <p:xfrm>
          <a:off x="838200" y="2475865"/>
          <a:ext cx="10515600" cy="2992374"/>
        </p:xfrm>
        <a:graphic>
          <a:graphicData uri="http://schemas.openxmlformats.org/drawingml/2006/table">
            <a:tbl>
              <a:tblPr firstRow="1" bandRow="1">
                <a:tableStyleId>{073A0DAA-6AF3-43AB-8588-CEC1D06C72B9}</a:tableStyleId>
              </a:tblPr>
              <a:tblGrid>
                <a:gridCol w="2628900">
                  <a:extLst>
                    <a:ext uri="{9D8B030D-6E8A-4147-A177-3AD203B41FA5}">
                      <a16:colId xmlns:a16="http://schemas.microsoft.com/office/drawing/2014/main" val="82062787"/>
                    </a:ext>
                  </a:extLst>
                </a:gridCol>
                <a:gridCol w="2628900">
                  <a:extLst>
                    <a:ext uri="{9D8B030D-6E8A-4147-A177-3AD203B41FA5}">
                      <a16:colId xmlns:a16="http://schemas.microsoft.com/office/drawing/2014/main" val="541272147"/>
                    </a:ext>
                  </a:extLst>
                </a:gridCol>
                <a:gridCol w="2628900">
                  <a:extLst>
                    <a:ext uri="{9D8B030D-6E8A-4147-A177-3AD203B41FA5}">
                      <a16:colId xmlns:a16="http://schemas.microsoft.com/office/drawing/2014/main" val="3273556797"/>
                    </a:ext>
                  </a:extLst>
                </a:gridCol>
                <a:gridCol w="2628900">
                  <a:extLst>
                    <a:ext uri="{9D8B030D-6E8A-4147-A177-3AD203B41FA5}">
                      <a16:colId xmlns:a16="http://schemas.microsoft.com/office/drawing/2014/main" val="12429646"/>
                    </a:ext>
                  </a:extLst>
                </a:gridCol>
              </a:tblGrid>
              <a:tr h="370840">
                <a:tc>
                  <a:txBody>
                    <a:bodyPr/>
                    <a:lstStyle/>
                    <a:p>
                      <a:pPr marL="0" marR="0" algn="just">
                        <a:lnSpc>
                          <a:spcPct val="107000"/>
                        </a:lnSpc>
                        <a:spcBef>
                          <a:spcPts val="0"/>
                        </a:spcBef>
                        <a:spcAft>
                          <a:spcPts val="0"/>
                        </a:spcAft>
                      </a:pPr>
                      <a:r>
                        <a:rPr lang="en-US" sz="3200" b="1" cap="small" dirty="0">
                          <a:effectLst/>
                          <a:latin typeface="Calibri" panose="020F0502020204030204" pitchFamily="34" charset="0"/>
                          <a:ea typeface="Calibri" panose="020F0502020204030204" pitchFamily="34" charset="0"/>
                          <a:cs typeface="Calibri" panose="020F0502020204030204" pitchFamily="34" charset="0"/>
                        </a:rPr>
                        <a:t>Rounds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3200" b="1" cap="small">
                          <a:effectLst/>
                          <a:latin typeface="Calibri" panose="020F0502020204030204" pitchFamily="34" charset="0"/>
                          <a:ea typeface="Calibri" panose="020F0502020204030204" pitchFamily="34" charset="0"/>
                          <a:cs typeface="Calibri" panose="020F0502020204030204" pitchFamily="34" charset="0"/>
                        </a:rPr>
                        <a:t>Amount </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3200" b="1" cap="small">
                          <a:effectLst/>
                          <a:latin typeface="Calibri" panose="020F0502020204030204" pitchFamily="34" charset="0"/>
                          <a:ea typeface="Calibri" panose="020F0502020204030204" pitchFamily="34" charset="0"/>
                          <a:cs typeface="Calibri" panose="020F0502020204030204" pitchFamily="34" charset="0"/>
                        </a:rPr>
                        <a:t>Vesting Period </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3200" b="1" cap="small">
                          <a:effectLst/>
                          <a:latin typeface="Calibri" panose="020F0502020204030204" pitchFamily="34" charset="0"/>
                          <a:ea typeface="Calibri" panose="020F0502020204030204" pitchFamily="34" charset="0"/>
                          <a:cs typeface="Calibri" panose="020F0502020204030204" pitchFamily="34" charset="0"/>
                        </a:rPr>
                        <a:t>Price</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0439387"/>
                  </a:ext>
                </a:extLst>
              </a:tr>
              <a:tr h="370840">
                <a:tc>
                  <a:txBody>
                    <a:bodyPr/>
                    <a:lstStyle/>
                    <a:p>
                      <a:pPr marL="0" marR="0" algn="just">
                        <a:lnSpc>
                          <a:spcPct val="107000"/>
                        </a:lnSpc>
                        <a:spcBef>
                          <a:spcPts val="0"/>
                        </a:spcBef>
                        <a:spcAft>
                          <a:spcPts val="0"/>
                        </a:spcAft>
                      </a:pPr>
                      <a:r>
                        <a:rPr lang="en-US" sz="3200" b="1" cap="small" dirty="0">
                          <a:effectLst/>
                          <a:latin typeface="Calibri" panose="020F0502020204030204" pitchFamily="34" charset="0"/>
                          <a:ea typeface="Calibri" panose="020F0502020204030204" pitchFamily="34" charset="0"/>
                          <a:cs typeface="Calibri" panose="020F0502020204030204" pitchFamily="34" charset="0"/>
                        </a:rPr>
                        <a:t>Seed</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3200" b="1" cap="small">
                          <a:effectLst/>
                          <a:latin typeface="Calibri" panose="020F0502020204030204" pitchFamily="34" charset="0"/>
                          <a:ea typeface="Calibri" panose="020F0502020204030204" pitchFamily="34" charset="0"/>
                          <a:cs typeface="Calibri" panose="020F0502020204030204" pitchFamily="34" charset="0"/>
                        </a:rPr>
                        <a:t>25,000,000</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3200" b="1" cap="small">
                          <a:effectLst/>
                          <a:latin typeface="Calibri" panose="020F0502020204030204" pitchFamily="34" charset="0"/>
                          <a:ea typeface="Calibri" panose="020F0502020204030204" pitchFamily="34" charset="0"/>
                          <a:cs typeface="Calibri" panose="020F0502020204030204" pitchFamily="34" charset="0"/>
                        </a:rPr>
                        <a:t>20% monthly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3200" b="1" cap="small">
                          <a:effectLst/>
                          <a:latin typeface="Calibri" panose="020F0502020204030204" pitchFamily="34" charset="0"/>
                          <a:ea typeface="Calibri" panose="020F0502020204030204" pitchFamily="34" charset="0"/>
                          <a:cs typeface="Calibri" panose="020F0502020204030204" pitchFamily="34" charset="0"/>
                        </a:rPr>
                        <a:t>$0.1</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409519"/>
                  </a:ext>
                </a:extLst>
              </a:tr>
              <a:tr h="370840">
                <a:tc>
                  <a:txBody>
                    <a:bodyPr/>
                    <a:lstStyle/>
                    <a:p>
                      <a:pPr marL="0" marR="0" algn="just">
                        <a:lnSpc>
                          <a:spcPct val="107000"/>
                        </a:lnSpc>
                        <a:spcBef>
                          <a:spcPts val="0"/>
                        </a:spcBef>
                        <a:spcAft>
                          <a:spcPts val="0"/>
                        </a:spcAft>
                      </a:pPr>
                      <a:r>
                        <a:rPr lang="en-US" sz="3200" b="1" cap="small" dirty="0">
                          <a:effectLst/>
                          <a:latin typeface="Calibri" panose="020F0502020204030204" pitchFamily="34" charset="0"/>
                          <a:ea typeface="Calibri" panose="020F0502020204030204" pitchFamily="34" charset="0"/>
                          <a:cs typeface="Calibri" panose="020F0502020204030204" pitchFamily="34" charset="0"/>
                        </a:rPr>
                        <a: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3200" b="1" cap="small">
                          <a:effectLst/>
                          <a:latin typeface="Calibri" panose="020F0502020204030204" pitchFamily="34" charset="0"/>
                          <a:ea typeface="Calibri" panose="020F0502020204030204" pitchFamily="34" charset="0"/>
                          <a:cs typeface="Calibri" panose="020F0502020204030204" pitchFamily="34" charset="0"/>
                        </a:rPr>
                        <a:t> </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3200" b="1" cap="small">
                          <a:effectLst/>
                          <a:latin typeface="Calibri" panose="020F0502020204030204" pitchFamily="34" charset="0"/>
                          <a:ea typeface="Calibri" panose="020F0502020204030204" pitchFamily="34" charset="0"/>
                          <a:cs typeface="Calibri" panose="020F0502020204030204" pitchFamily="34" charset="0"/>
                        </a:rPr>
                        <a:t> </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3200" b="1" cap="small">
                          <a:effectLst/>
                          <a:latin typeface="Calibri" panose="020F0502020204030204" pitchFamily="34" charset="0"/>
                          <a:ea typeface="Calibri" panose="020F0502020204030204" pitchFamily="34" charset="0"/>
                          <a:cs typeface="Calibri" panose="020F0502020204030204" pitchFamily="34" charset="0"/>
                        </a:rPr>
                        <a:t> </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9039932"/>
                  </a:ext>
                </a:extLst>
              </a:tr>
              <a:tr h="370840">
                <a:tc>
                  <a:txBody>
                    <a:bodyPr/>
                    <a:lstStyle/>
                    <a:p>
                      <a:pPr marL="0" marR="0" algn="just">
                        <a:lnSpc>
                          <a:spcPct val="107000"/>
                        </a:lnSpc>
                        <a:spcBef>
                          <a:spcPts val="0"/>
                        </a:spcBef>
                        <a:spcAft>
                          <a:spcPts val="0"/>
                        </a:spcAft>
                      </a:pPr>
                      <a:r>
                        <a:rPr lang="en-US" sz="3200" b="1" cap="small">
                          <a:effectLst/>
                          <a:latin typeface="Calibri" panose="020F0502020204030204" pitchFamily="34" charset="0"/>
                          <a:ea typeface="Calibri" panose="020F0502020204030204" pitchFamily="34" charset="0"/>
                          <a:cs typeface="Calibri" panose="020F0502020204030204" pitchFamily="34" charset="0"/>
                        </a:rPr>
                        <a:t>Presale </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3200" b="1" cap="small">
                          <a:effectLst/>
                          <a:latin typeface="Calibri" panose="020F0502020204030204" pitchFamily="34" charset="0"/>
                          <a:ea typeface="Calibri" panose="020F0502020204030204" pitchFamily="34" charset="0"/>
                          <a:cs typeface="Calibri" panose="020F0502020204030204" pitchFamily="34" charset="0"/>
                        </a:rPr>
                        <a:t>15,000,000</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3200" b="1" cap="small">
                          <a:effectLst/>
                          <a:latin typeface="Calibri" panose="020F0502020204030204" pitchFamily="34" charset="0"/>
                          <a:ea typeface="Calibri" panose="020F0502020204030204" pitchFamily="34" charset="0"/>
                          <a:cs typeface="Calibri" panose="020F0502020204030204" pitchFamily="34" charset="0"/>
                        </a:rPr>
                        <a:t>12% monthly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3200" b="1" cap="small">
                          <a:effectLst/>
                          <a:latin typeface="Calibri" panose="020F0502020204030204" pitchFamily="34" charset="0"/>
                          <a:ea typeface="Calibri" panose="020F0502020204030204" pitchFamily="34" charset="0"/>
                          <a:cs typeface="Calibri" panose="020F0502020204030204" pitchFamily="34" charset="0"/>
                        </a:rPr>
                        <a:t>$0.2</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4749689"/>
                  </a:ext>
                </a:extLst>
              </a:tr>
              <a:tr h="370840">
                <a:tc>
                  <a:txBody>
                    <a:bodyPr/>
                    <a:lstStyle/>
                    <a:p>
                      <a:pPr marL="0" marR="0" algn="just">
                        <a:lnSpc>
                          <a:spcPct val="107000"/>
                        </a:lnSpc>
                        <a:spcBef>
                          <a:spcPts val="0"/>
                        </a:spcBef>
                        <a:spcAft>
                          <a:spcPts val="0"/>
                        </a:spcAft>
                      </a:pPr>
                      <a:r>
                        <a:rPr lang="en-US" sz="3200" b="1" cap="small">
                          <a:effectLst/>
                          <a:latin typeface="Calibri" panose="020F0502020204030204" pitchFamily="34" charset="0"/>
                          <a:ea typeface="Calibri" panose="020F0502020204030204" pitchFamily="34" charset="0"/>
                          <a:cs typeface="Calibri" panose="020F0502020204030204" pitchFamily="34" charset="0"/>
                        </a:rPr>
                        <a:t> </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3200" b="1" cap="small">
                          <a:effectLst/>
                          <a:latin typeface="Calibri" panose="020F0502020204030204" pitchFamily="34" charset="0"/>
                          <a:ea typeface="Calibri" panose="020F0502020204030204" pitchFamily="34" charset="0"/>
                          <a:cs typeface="Calibri" panose="020F0502020204030204" pitchFamily="34" charset="0"/>
                        </a:rPr>
                        <a:t> </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3200" b="1" cap="small">
                          <a:effectLst/>
                          <a:latin typeface="Calibri" panose="020F0502020204030204" pitchFamily="34" charset="0"/>
                          <a:ea typeface="Calibri" panose="020F0502020204030204" pitchFamily="34" charset="0"/>
                          <a:cs typeface="Calibri" panose="020F0502020204030204" pitchFamily="34" charset="0"/>
                        </a:rPr>
                        <a:t> </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3200" b="1" cap="small">
                          <a:effectLst/>
                          <a:latin typeface="Calibri" panose="020F0502020204030204" pitchFamily="34" charset="0"/>
                          <a:ea typeface="Calibri" panose="020F0502020204030204" pitchFamily="34" charset="0"/>
                          <a:cs typeface="Calibri" panose="020F0502020204030204" pitchFamily="34" charset="0"/>
                        </a:rPr>
                        <a:t> </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0669378"/>
                  </a:ext>
                </a:extLst>
              </a:tr>
              <a:tr h="370840">
                <a:tc>
                  <a:txBody>
                    <a:bodyPr/>
                    <a:lstStyle/>
                    <a:p>
                      <a:pPr marL="0" marR="0" algn="just">
                        <a:lnSpc>
                          <a:spcPct val="107000"/>
                        </a:lnSpc>
                        <a:spcBef>
                          <a:spcPts val="0"/>
                        </a:spcBef>
                        <a:spcAft>
                          <a:spcPts val="0"/>
                        </a:spcAft>
                      </a:pPr>
                      <a:r>
                        <a:rPr lang="en-US" sz="3200" b="1" cap="small">
                          <a:effectLst/>
                          <a:latin typeface="Calibri" panose="020F0502020204030204" pitchFamily="34" charset="0"/>
                          <a:ea typeface="Calibri" panose="020F0502020204030204" pitchFamily="34" charset="0"/>
                          <a:cs typeface="Calibri" panose="020F0502020204030204" pitchFamily="34" charset="0"/>
                        </a:rPr>
                        <a:t>Public sale</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3200" b="1" cap="small">
                          <a:effectLst/>
                          <a:latin typeface="Calibri" panose="020F0502020204030204" pitchFamily="34" charset="0"/>
                          <a:ea typeface="Calibri" panose="020F0502020204030204" pitchFamily="34" charset="0"/>
                          <a:cs typeface="Calibri" panose="020F0502020204030204" pitchFamily="34" charset="0"/>
                        </a:rPr>
                        <a:t>10,000,000</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3200" b="1" cap="small">
                          <a:effectLst/>
                          <a:latin typeface="Calibri" panose="020F0502020204030204" pitchFamily="34" charset="0"/>
                          <a:ea typeface="Calibri" panose="020F0502020204030204" pitchFamily="34" charset="0"/>
                          <a:cs typeface="Calibri" panose="020F0502020204030204" pitchFamily="34" charset="0"/>
                        </a:rPr>
                        <a:t>10% monthly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3200" b="1" cap="small" dirty="0">
                          <a:effectLst/>
                          <a:latin typeface="Calibri" panose="020F0502020204030204" pitchFamily="34" charset="0"/>
                          <a:ea typeface="Calibri" panose="020F0502020204030204" pitchFamily="34" charset="0"/>
                          <a:cs typeface="Calibri" panose="020F0502020204030204" pitchFamily="34" charset="0"/>
                        </a:rPr>
                        <a:t>$0.3</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3657986"/>
                  </a:ext>
                </a:extLst>
              </a:tr>
            </a:tbl>
          </a:graphicData>
        </a:graphic>
      </p:graphicFrame>
    </p:spTree>
    <p:extLst>
      <p:ext uri="{BB962C8B-B14F-4D97-AF65-F5344CB8AC3E}">
        <p14:creationId xmlns:p14="http://schemas.microsoft.com/office/powerpoint/2010/main" val="2026531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A942E-B877-4EAB-BAA9-78F3DC775F1A}"/>
              </a:ext>
            </a:extLst>
          </p:cNvPr>
          <p:cNvSpPr>
            <a:spLocks noGrp="1"/>
          </p:cNvSpPr>
          <p:nvPr>
            <p:ph type="title"/>
          </p:nvPr>
        </p:nvSpPr>
        <p:spPr/>
        <p:txBody>
          <a:bodyPr/>
          <a:lstStyle/>
          <a:p>
            <a:r>
              <a:rPr lang="en-US" spc="-540" dirty="0">
                <a:solidFill>
                  <a:srgbClr val="000000"/>
                </a:solidFill>
                <a:latin typeface="Arial Black"/>
                <a:cs typeface="Arial Black"/>
              </a:rPr>
              <a:t>SEED FUNDING USAGE</a:t>
            </a:r>
            <a:br>
              <a:rPr lang="en-US" dirty="0">
                <a:latin typeface="Arial Black"/>
                <a:cs typeface="Arial Black"/>
              </a:rPr>
            </a:br>
            <a:endParaRPr lang="en-US" dirty="0"/>
          </a:p>
        </p:txBody>
      </p:sp>
      <p:graphicFrame>
        <p:nvGraphicFramePr>
          <p:cNvPr id="6" name="Content Placeholder 5">
            <a:extLst>
              <a:ext uri="{FF2B5EF4-FFF2-40B4-BE49-F238E27FC236}">
                <a16:creationId xmlns:a16="http://schemas.microsoft.com/office/drawing/2014/main" id="{475E4F2B-2AE3-446F-8C02-F4C833F731BE}"/>
              </a:ext>
            </a:extLst>
          </p:cNvPr>
          <p:cNvGraphicFramePr>
            <a:graphicFrameLocks noGrp="1"/>
          </p:cNvGraphicFramePr>
          <p:nvPr>
            <p:ph idx="1"/>
            <p:extLst>
              <p:ext uri="{D42A27DB-BD31-4B8C-83A1-F6EECF244321}">
                <p14:modId xmlns:p14="http://schemas.microsoft.com/office/powerpoint/2010/main" val="262156305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98177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5FAE57-D4AE-4AD2-A597-774C89058F66}"/>
              </a:ext>
            </a:extLst>
          </p:cNvPr>
          <p:cNvSpPr/>
          <p:nvPr/>
        </p:nvSpPr>
        <p:spPr>
          <a:xfrm>
            <a:off x="0" y="0"/>
            <a:ext cx="35795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a:extLst>
              <a:ext uri="{FF2B5EF4-FFF2-40B4-BE49-F238E27FC236}">
                <a16:creationId xmlns:a16="http://schemas.microsoft.com/office/drawing/2014/main" id="{02869761-C754-4214-B2A9-9D2C4E8F594B}"/>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6893" r="6893"/>
          <a:stretch>
            <a:fillRect/>
          </a:stretch>
        </p:blipFill>
        <p:spPr>
          <a:xfrm>
            <a:off x="1617172" y="1114505"/>
            <a:ext cx="4387608" cy="5089626"/>
          </a:xfrm>
          <a:prstGeom prst="rect">
            <a:avLst/>
          </a:prstGeom>
          <a:ln w="228600" cap="sq" cmpd="thickThin">
            <a:solidFill>
              <a:srgbClr val="000000"/>
            </a:solidFill>
            <a:prstDash val="solid"/>
            <a:miter lim="800000"/>
          </a:ln>
          <a:effectLst>
            <a:innerShdw blurRad="76200">
              <a:srgbClr val="000000"/>
            </a:innerShdw>
          </a:effectLst>
        </p:spPr>
      </p:pic>
      <p:grpSp>
        <p:nvGrpSpPr>
          <p:cNvPr id="6" name="Group 5">
            <a:extLst>
              <a:ext uri="{FF2B5EF4-FFF2-40B4-BE49-F238E27FC236}">
                <a16:creationId xmlns:a16="http://schemas.microsoft.com/office/drawing/2014/main" id="{B39A947A-CAF0-4E25-B527-48CFE2022FF6}"/>
              </a:ext>
            </a:extLst>
          </p:cNvPr>
          <p:cNvGrpSpPr/>
          <p:nvPr/>
        </p:nvGrpSpPr>
        <p:grpSpPr>
          <a:xfrm>
            <a:off x="6768380" y="1424316"/>
            <a:ext cx="4310741" cy="2320129"/>
            <a:chOff x="7485962" y="1575959"/>
            <a:chExt cx="4310741" cy="2320129"/>
          </a:xfrm>
        </p:grpSpPr>
        <p:grpSp>
          <p:nvGrpSpPr>
            <p:cNvPr id="7" name="Group 6">
              <a:extLst>
                <a:ext uri="{FF2B5EF4-FFF2-40B4-BE49-F238E27FC236}">
                  <a16:creationId xmlns:a16="http://schemas.microsoft.com/office/drawing/2014/main" id="{724B90D6-3445-4CC8-A0F2-DA86621A99D0}"/>
                </a:ext>
              </a:extLst>
            </p:cNvPr>
            <p:cNvGrpSpPr/>
            <p:nvPr/>
          </p:nvGrpSpPr>
          <p:grpSpPr>
            <a:xfrm>
              <a:off x="7485962" y="1575959"/>
              <a:ext cx="3806448" cy="897198"/>
              <a:chOff x="7273691" y="1171547"/>
              <a:chExt cx="3806448" cy="897198"/>
            </a:xfrm>
          </p:grpSpPr>
          <p:sp>
            <p:nvSpPr>
              <p:cNvPr id="9" name="TextBox 8">
                <a:extLst>
                  <a:ext uri="{FF2B5EF4-FFF2-40B4-BE49-F238E27FC236}">
                    <a16:creationId xmlns:a16="http://schemas.microsoft.com/office/drawing/2014/main" id="{34700288-0F01-410F-AC45-72A4BCC75DE1}"/>
                  </a:ext>
                </a:extLst>
              </p:cNvPr>
              <p:cNvSpPr txBox="1"/>
              <p:nvPr/>
            </p:nvSpPr>
            <p:spPr>
              <a:xfrm>
                <a:off x="7273691" y="1171547"/>
                <a:ext cx="3806448" cy="553998"/>
              </a:xfrm>
              <a:prstGeom prst="rect">
                <a:avLst/>
              </a:prstGeom>
              <a:noFill/>
            </p:spPr>
            <p:txBody>
              <a:bodyPr wrap="square" lIns="0" tIns="0" rIns="0" bIns="0" rtlCol="0">
                <a:spAutoFit/>
              </a:bodyPr>
              <a:lstStyle/>
              <a:p>
                <a:r>
                  <a:rPr lang="en-US" sz="3600" dirty="0">
                    <a:latin typeface="+mj-lt"/>
                  </a:rPr>
                  <a:t>OLADIMEJI SHEKONI</a:t>
                </a:r>
              </a:p>
            </p:txBody>
          </p:sp>
          <p:sp>
            <p:nvSpPr>
              <p:cNvPr id="10" name="TextBox 9">
                <a:extLst>
                  <a:ext uri="{FF2B5EF4-FFF2-40B4-BE49-F238E27FC236}">
                    <a16:creationId xmlns:a16="http://schemas.microsoft.com/office/drawing/2014/main" id="{14C1A3DE-FF9C-47F0-8B0D-74755A8B4404}"/>
                  </a:ext>
                </a:extLst>
              </p:cNvPr>
              <p:cNvSpPr txBox="1"/>
              <p:nvPr/>
            </p:nvSpPr>
            <p:spPr>
              <a:xfrm>
                <a:off x="7273691" y="1822524"/>
                <a:ext cx="2416628" cy="246221"/>
              </a:xfrm>
              <a:prstGeom prst="rect">
                <a:avLst/>
              </a:prstGeom>
              <a:noFill/>
            </p:spPr>
            <p:txBody>
              <a:bodyPr wrap="square" lIns="0" tIns="0" rIns="0" bIns="0" rtlCol="0">
                <a:spAutoFit/>
              </a:bodyPr>
              <a:lstStyle/>
              <a:p>
                <a:r>
                  <a:rPr lang="en-US" sz="1600" spc="100" dirty="0">
                    <a:solidFill>
                      <a:schemeClr val="accent1"/>
                    </a:solidFill>
                    <a:latin typeface="+mj-lt"/>
                  </a:rPr>
                  <a:t>CEO - FOUNDER</a:t>
                </a:r>
              </a:p>
            </p:txBody>
          </p:sp>
        </p:grpSp>
        <p:sp>
          <p:nvSpPr>
            <p:cNvPr id="8" name="TextBox 7">
              <a:extLst>
                <a:ext uri="{FF2B5EF4-FFF2-40B4-BE49-F238E27FC236}">
                  <a16:creationId xmlns:a16="http://schemas.microsoft.com/office/drawing/2014/main" id="{A7A6F835-55E9-4695-A683-E1961DB9A232}"/>
                </a:ext>
              </a:extLst>
            </p:cNvPr>
            <p:cNvSpPr txBox="1"/>
            <p:nvPr/>
          </p:nvSpPr>
          <p:spPr>
            <a:xfrm>
              <a:off x="7485962" y="2715124"/>
              <a:ext cx="4310741" cy="1180964"/>
            </a:xfrm>
            <a:prstGeom prst="rect">
              <a:avLst/>
            </a:prstGeom>
            <a:noFill/>
          </p:spPr>
          <p:txBody>
            <a:bodyPr wrap="square" lIns="0" tIns="0" rIns="0" bIns="0" rtlCol="0">
              <a:spAutoFit/>
            </a:bodyPr>
            <a:lstStyle/>
            <a:p>
              <a:pPr>
                <a:lnSpc>
                  <a:spcPct val="130000"/>
                </a:lnSpc>
              </a:pPr>
              <a:r>
                <a:rPr lang="en-US" sz="1200" dirty="0">
                  <a:solidFill>
                    <a:schemeClr val="tx2"/>
                  </a:solidFill>
                </a:rPr>
                <a:t>Oladimeji Shekoni is a blockchain expert who has worked with various reputable blockchain companies in various capacities especially on the business development side since the past 8 years. Some include </a:t>
              </a:r>
              <a:r>
                <a:rPr lang="en-US" sz="1200" dirty="0" err="1">
                  <a:solidFill>
                    <a:schemeClr val="tx2"/>
                  </a:solidFill>
                </a:rPr>
                <a:t>Humaniq</a:t>
              </a:r>
              <a:r>
                <a:rPr lang="en-US" sz="1200" dirty="0">
                  <a:solidFill>
                    <a:schemeClr val="tx2"/>
                  </a:solidFill>
                </a:rPr>
                <a:t>, </a:t>
              </a:r>
              <a:r>
                <a:rPr lang="en-US" sz="1200" dirty="0" err="1">
                  <a:solidFill>
                    <a:schemeClr val="tx2"/>
                  </a:solidFill>
                </a:rPr>
                <a:t>Bitcloud</a:t>
              </a:r>
              <a:r>
                <a:rPr lang="en-US" sz="1200" dirty="0">
                  <a:solidFill>
                    <a:schemeClr val="tx2"/>
                  </a:solidFill>
                </a:rPr>
                <a:t>, and of recent FIO Protocol and </a:t>
              </a:r>
              <a:r>
                <a:rPr lang="en-US" sz="1200" dirty="0" err="1">
                  <a:solidFill>
                    <a:schemeClr val="tx2"/>
                  </a:solidFill>
                </a:rPr>
                <a:t>SyncDao</a:t>
              </a:r>
              <a:endParaRPr lang="en-US" sz="1200" dirty="0">
                <a:solidFill>
                  <a:schemeClr val="tx2"/>
                </a:solidFill>
              </a:endParaRPr>
            </a:p>
          </p:txBody>
        </p:sp>
      </p:grpSp>
      <p:grpSp>
        <p:nvGrpSpPr>
          <p:cNvPr id="33" name="Group 32">
            <a:extLst>
              <a:ext uri="{FF2B5EF4-FFF2-40B4-BE49-F238E27FC236}">
                <a16:creationId xmlns:a16="http://schemas.microsoft.com/office/drawing/2014/main" id="{E55D7212-BACF-4F9D-9D7C-6D467253E944}"/>
              </a:ext>
            </a:extLst>
          </p:cNvPr>
          <p:cNvGrpSpPr/>
          <p:nvPr/>
        </p:nvGrpSpPr>
        <p:grpSpPr>
          <a:xfrm>
            <a:off x="6768380" y="4144306"/>
            <a:ext cx="3706071" cy="1289378"/>
            <a:chOff x="6852560" y="4079346"/>
            <a:chExt cx="3528570" cy="1289378"/>
          </a:xfrm>
        </p:grpSpPr>
        <p:grpSp>
          <p:nvGrpSpPr>
            <p:cNvPr id="11" name="Group 10">
              <a:extLst>
                <a:ext uri="{FF2B5EF4-FFF2-40B4-BE49-F238E27FC236}">
                  <a16:creationId xmlns:a16="http://schemas.microsoft.com/office/drawing/2014/main" id="{7D96A6A5-444C-425A-BC69-2BF911CDF717}"/>
                </a:ext>
              </a:extLst>
            </p:cNvPr>
            <p:cNvGrpSpPr/>
            <p:nvPr/>
          </p:nvGrpSpPr>
          <p:grpSpPr>
            <a:xfrm>
              <a:off x="6852560" y="4593546"/>
              <a:ext cx="3528570" cy="260978"/>
              <a:chOff x="6000881" y="4585183"/>
              <a:chExt cx="4170050" cy="269375"/>
            </a:xfrm>
          </p:grpSpPr>
          <p:cxnSp>
            <p:nvCxnSpPr>
              <p:cNvPr id="12" name="Straight Connector 11">
                <a:extLst>
                  <a:ext uri="{FF2B5EF4-FFF2-40B4-BE49-F238E27FC236}">
                    <a16:creationId xmlns:a16="http://schemas.microsoft.com/office/drawing/2014/main" id="{EAF0EEA7-6A77-43E4-BA91-87B7C79FDB81}"/>
                  </a:ext>
                </a:extLst>
              </p:cNvPr>
              <p:cNvCxnSpPr/>
              <p:nvPr/>
            </p:nvCxnSpPr>
            <p:spPr>
              <a:xfrm>
                <a:off x="6014492" y="4854558"/>
                <a:ext cx="4156439" cy="0"/>
              </a:xfrm>
              <a:prstGeom prst="line">
                <a:avLst/>
              </a:prstGeom>
              <a:ln w="635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B58279F-4CA6-4FFB-826D-20F6CFC2187A}"/>
                  </a:ext>
                </a:extLst>
              </p:cNvPr>
              <p:cNvCxnSpPr>
                <a:cxnSpLocks/>
              </p:cNvCxnSpPr>
              <p:nvPr/>
            </p:nvCxnSpPr>
            <p:spPr>
              <a:xfrm>
                <a:off x="6014492" y="4854558"/>
                <a:ext cx="3607640" cy="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C386F7C3-C436-4BFB-8A23-D9B711039662}"/>
                  </a:ext>
                </a:extLst>
              </p:cNvPr>
              <p:cNvSpPr/>
              <p:nvPr/>
            </p:nvSpPr>
            <p:spPr>
              <a:xfrm>
                <a:off x="6000881" y="4585183"/>
                <a:ext cx="1132435" cy="190608"/>
              </a:xfrm>
              <a:prstGeom prst="rect">
                <a:avLst/>
              </a:prstGeom>
              <a:noFill/>
            </p:spPr>
            <p:txBody>
              <a:bodyPr wrap="square" lIns="0" tIns="0" rIns="0" bIns="0" rtlCol="0">
                <a:spAutoFit/>
              </a:bodyPr>
              <a:lstStyle/>
              <a:p>
                <a:r>
                  <a:rPr lang="en-US" sz="1200" spc="100" dirty="0">
                    <a:solidFill>
                      <a:schemeClr val="tx2"/>
                    </a:solidFill>
                    <a:cs typeface="Montserrat" panose="02000000000000000000" pitchFamily="2" charset="0"/>
                  </a:rPr>
                  <a:t>Efficiency</a:t>
                </a:r>
              </a:p>
            </p:txBody>
          </p:sp>
          <p:sp>
            <p:nvSpPr>
              <p:cNvPr id="15" name="Rectangle 14">
                <a:extLst>
                  <a:ext uri="{FF2B5EF4-FFF2-40B4-BE49-F238E27FC236}">
                    <a16:creationId xmlns:a16="http://schemas.microsoft.com/office/drawing/2014/main" id="{E0368254-D3EE-4CF2-848D-65F2E029AAC3}"/>
                  </a:ext>
                </a:extLst>
              </p:cNvPr>
              <p:cNvSpPr/>
              <p:nvPr/>
            </p:nvSpPr>
            <p:spPr>
              <a:xfrm>
                <a:off x="9833641" y="4594091"/>
                <a:ext cx="337290" cy="190608"/>
              </a:xfrm>
              <a:prstGeom prst="rect">
                <a:avLst/>
              </a:prstGeom>
              <a:noFill/>
            </p:spPr>
            <p:txBody>
              <a:bodyPr wrap="none" lIns="0" tIns="0" rIns="0" bIns="0" rtlCol="0">
                <a:spAutoFit/>
              </a:bodyPr>
              <a:lstStyle/>
              <a:p>
                <a:pPr algn="r"/>
                <a:r>
                  <a:rPr lang="en-US" sz="1200">
                    <a:solidFill>
                      <a:schemeClr val="tx2"/>
                    </a:solidFill>
                    <a:cs typeface="Montserrat" panose="02000000000000000000" pitchFamily="2" charset="0"/>
                  </a:rPr>
                  <a:t>85%</a:t>
                </a:r>
                <a:endParaRPr lang="en-US" sz="1200" dirty="0">
                  <a:solidFill>
                    <a:schemeClr val="tx2"/>
                  </a:solidFill>
                  <a:cs typeface="Montserrat" panose="02000000000000000000" pitchFamily="2" charset="0"/>
                </a:endParaRPr>
              </a:p>
            </p:txBody>
          </p:sp>
        </p:grpSp>
        <p:grpSp>
          <p:nvGrpSpPr>
            <p:cNvPr id="16" name="Group 15">
              <a:extLst>
                <a:ext uri="{FF2B5EF4-FFF2-40B4-BE49-F238E27FC236}">
                  <a16:creationId xmlns:a16="http://schemas.microsoft.com/office/drawing/2014/main" id="{5F59FFF7-5D48-4B78-BAD9-867B3D607D5F}"/>
                </a:ext>
              </a:extLst>
            </p:cNvPr>
            <p:cNvGrpSpPr/>
            <p:nvPr/>
          </p:nvGrpSpPr>
          <p:grpSpPr>
            <a:xfrm>
              <a:off x="6852560" y="4079346"/>
              <a:ext cx="3528570" cy="260978"/>
              <a:chOff x="6000881" y="4125191"/>
              <a:chExt cx="4170050" cy="269375"/>
            </a:xfrm>
          </p:grpSpPr>
          <p:cxnSp>
            <p:nvCxnSpPr>
              <p:cNvPr id="17" name="Straight Connector 16">
                <a:extLst>
                  <a:ext uri="{FF2B5EF4-FFF2-40B4-BE49-F238E27FC236}">
                    <a16:creationId xmlns:a16="http://schemas.microsoft.com/office/drawing/2014/main" id="{B7D7DE11-3BD5-4E6D-BE53-EC5E0EF5407D}"/>
                  </a:ext>
                </a:extLst>
              </p:cNvPr>
              <p:cNvCxnSpPr/>
              <p:nvPr/>
            </p:nvCxnSpPr>
            <p:spPr>
              <a:xfrm>
                <a:off x="6014492" y="4394566"/>
                <a:ext cx="4156439" cy="0"/>
              </a:xfrm>
              <a:prstGeom prst="line">
                <a:avLst/>
              </a:prstGeom>
              <a:ln w="635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16A7460-1D07-443C-9620-A5531C9F6698}"/>
                  </a:ext>
                </a:extLst>
              </p:cNvPr>
              <p:cNvCxnSpPr/>
              <p:nvPr/>
            </p:nvCxnSpPr>
            <p:spPr>
              <a:xfrm>
                <a:off x="6014492" y="4394566"/>
                <a:ext cx="3202794"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8FEB715C-F217-4F8D-AC67-F19C082A6510}"/>
                  </a:ext>
                </a:extLst>
              </p:cNvPr>
              <p:cNvSpPr/>
              <p:nvPr/>
            </p:nvSpPr>
            <p:spPr>
              <a:xfrm>
                <a:off x="6000881" y="4125191"/>
                <a:ext cx="1364304" cy="190608"/>
              </a:xfrm>
              <a:prstGeom prst="rect">
                <a:avLst/>
              </a:prstGeom>
              <a:noFill/>
            </p:spPr>
            <p:txBody>
              <a:bodyPr wrap="square" lIns="0" tIns="0" rIns="0" bIns="0" rtlCol="0">
                <a:spAutoFit/>
              </a:bodyPr>
              <a:lstStyle/>
              <a:p>
                <a:r>
                  <a:rPr lang="en-US" sz="1200" spc="100" dirty="0">
                    <a:solidFill>
                      <a:schemeClr val="tx2"/>
                    </a:solidFill>
                    <a:cs typeface="Montserrat" panose="02000000000000000000" pitchFamily="2" charset="0"/>
                  </a:rPr>
                  <a:t>Perspective</a:t>
                </a:r>
              </a:p>
            </p:txBody>
          </p:sp>
          <p:sp>
            <p:nvSpPr>
              <p:cNvPr id="20" name="Rectangle 19">
                <a:extLst>
                  <a:ext uri="{FF2B5EF4-FFF2-40B4-BE49-F238E27FC236}">
                    <a16:creationId xmlns:a16="http://schemas.microsoft.com/office/drawing/2014/main" id="{22AE52E7-B7AE-4E94-855B-9A9988D78FE4}"/>
                  </a:ext>
                </a:extLst>
              </p:cNvPr>
              <p:cNvSpPr/>
              <p:nvPr/>
            </p:nvSpPr>
            <p:spPr>
              <a:xfrm>
                <a:off x="9833641" y="4134100"/>
                <a:ext cx="337290" cy="190608"/>
              </a:xfrm>
              <a:prstGeom prst="rect">
                <a:avLst/>
              </a:prstGeom>
              <a:noFill/>
            </p:spPr>
            <p:txBody>
              <a:bodyPr wrap="none" lIns="0" tIns="0" rIns="0" bIns="0" rtlCol="0">
                <a:spAutoFit/>
              </a:bodyPr>
              <a:lstStyle/>
              <a:p>
                <a:pPr algn="r"/>
                <a:r>
                  <a:rPr lang="en-US" sz="1200">
                    <a:solidFill>
                      <a:schemeClr val="tx2"/>
                    </a:solidFill>
                    <a:cs typeface="Montserrat" panose="02000000000000000000" pitchFamily="2" charset="0"/>
                  </a:rPr>
                  <a:t>80%</a:t>
                </a:r>
                <a:endParaRPr lang="en-US" sz="1200" dirty="0">
                  <a:solidFill>
                    <a:schemeClr val="tx2"/>
                  </a:solidFill>
                  <a:cs typeface="Montserrat" panose="02000000000000000000" pitchFamily="2" charset="0"/>
                </a:endParaRPr>
              </a:p>
            </p:txBody>
          </p:sp>
        </p:grpSp>
        <p:grpSp>
          <p:nvGrpSpPr>
            <p:cNvPr id="28" name="Group 27">
              <a:extLst>
                <a:ext uri="{FF2B5EF4-FFF2-40B4-BE49-F238E27FC236}">
                  <a16:creationId xmlns:a16="http://schemas.microsoft.com/office/drawing/2014/main" id="{E4538579-896A-4E85-BD09-AC2FB3167CB0}"/>
                </a:ext>
              </a:extLst>
            </p:cNvPr>
            <p:cNvGrpSpPr/>
            <p:nvPr/>
          </p:nvGrpSpPr>
          <p:grpSpPr>
            <a:xfrm>
              <a:off x="6852560" y="5107746"/>
              <a:ext cx="3528570" cy="260978"/>
              <a:chOff x="6000881" y="4585183"/>
              <a:chExt cx="4170050" cy="269375"/>
            </a:xfrm>
          </p:grpSpPr>
          <p:cxnSp>
            <p:nvCxnSpPr>
              <p:cNvPr id="29" name="Straight Connector 28">
                <a:extLst>
                  <a:ext uri="{FF2B5EF4-FFF2-40B4-BE49-F238E27FC236}">
                    <a16:creationId xmlns:a16="http://schemas.microsoft.com/office/drawing/2014/main" id="{79621307-4ECA-41E6-A2F6-D96E15C2DDCE}"/>
                  </a:ext>
                </a:extLst>
              </p:cNvPr>
              <p:cNvCxnSpPr/>
              <p:nvPr/>
            </p:nvCxnSpPr>
            <p:spPr>
              <a:xfrm>
                <a:off x="6014492" y="4854558"/>
                <a:ext cx="4156439" cy="0"/>
              </a:xfrm>
              <a:prstGeom prst="line">
                <a:avLst/>
              </a:prstGeom>
              <a:ln w="635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75896DA-BC78-452C-A347-929F02FA2E2A}"/>
                  </a:ext>
                </a:extLst>
              </p:cNvPr>
              <p:cNvCxnSpPr>
                <a:cxnSpLocks/>
              </p:cNvCxnSpPr>
              <p:nvPr/>
            </p:nvCxnSpPr>
            <p:spPr>
              <a:xfrm>
                <a:off x="6014492" y="4854558"/>
                <a:ext cx="3607640"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9EE36A55-0B7D-424A-BE1C-C8AFD5122CB7}"/>
                  </a:ext>
                </a:extLst>
              </p:cNvPr>
              <p:cNvSpPr/>
              <p:nvPr/>
            </p:nvSpPr>
            <p:spPr>
              <a:xfrm>
                <a:off x="6000881" y="4585183"/>
                <a:ext cx="1132435" cy="190608"/>
              </a:xfrm>
              <a:prstGeom prst="rect">
                <a:avLst/>
              </a:prstGeom>
              <a:noFill/>
            </p:spPr>
            <p:txBody>
              <a:bodyPr wrap="square" lIns="0" tIns="0" rIns="0" bIns="0" rtlCol="0">
                <a:spAutoFit/>
              </a:bodyPr>
              <a:lstStyle/>
              <a:p>
                <a:r>
                  <a:rPr lang="en-US" sz="1200" spc="100">
                    <a:solidFill>
                      <a:schemeClr val="tx2"/>
                    </a:solidFill>
                    <a:cs typeface="Montserrat" panose="02000000000000000000" pitchFamily="2" charset="0"/>
                  </a:rPr>
                  <a:t>Teamwork</a:t>
                </a:r>
                <a:endParaRPr lang="en-US" sz="1200" spc="100" dirty="0">
                  <a:solidFill>
                    <a:schemeClr val="tx2"/>
                  </a:solidFill>
                  <a:cs typeface="Montserrat" panose="02000000000000000000" pitchFamily="2" charset="0"/>
                </a:endParaRPr>
              </a:p>
            </p:txBody>
          </p:sp>
          <p:sp>
            <p:nvSpPr>
              <p:cNvPr id="32" name="Rectangle 31">
                <a:extLst>
                  <a:ext uri="{FF2B5EF4-FFF2-40B4-BE49-F238E27FC236}">
                    <a16:creationId xmlns:a16="http://schemas.microsoft.com/office/drawing/2014/main" id="{F8F0AE5C-FDE3-4C2D-A1F5-6A15FB5F59F2}"/>
                  </a:ext>
                </a:extLst>
              </p:cNvPr>
              <p:cNvSpPr/>
              <p:nvPr/>
            </p:nvSpPr>
            <p:spPr>
              <a:xfrm>
                <a:off x="9833641" y="4594091"/>
                <a:ext cx="337290" cy="190608"/>
              </a:xfrm>
              <a:prstGeom prst="rect">
                <a:avLst/>
              </a:prstGeom>
              <a:noFill/>
            </p:spPr>
            <p:txBody>
              <a:bodyPr wrap="none" lIns="0" tIns="0" rIns="0" bIns="0" rtlCol="0">
                <a:spAutoFit/>
              </a:bodyPr>
              <a:lstStyle/>
              <a:p>
                <a:pPr algn="r"/>
                <a:r>
                  <a:rPr lang="en-US" sz="1200">
                    <a:solidFill>
                      <a:schemeClr val="tx2"/>
                    </a:solidFill>
                    <a:cs typeface="Montserrat" panose="02000000000000000000" pitchFamily="2" charset="0"/>
                  </a:rPr>
                  <a:t>85%</a:t>
                </a:r>
                <a:endParaRPr lang="en-US" sz="1200" dirty="0">
                  <a:solidFill>
                    <a:schemeClr val="tx2"/>
                  </a:solidFill>
                  <a:cs typeface="Montserrat" panose="02000000000000000000" pitchFamily="2" charset="0"/>
                </a:endParaRPr>
              </a:p>
            </p:txBody>
          </p:sp>
        </p:grpSp>
      </p:grpSp>
    </p:spTree>
    <p:extLst>
      <p:ext uri="{BB962C8B-B14F-4D97-AF65-F5344CB8AC3E}">
        <p14:creationId xmlns:p14="http://schemas.microsoft.com/office/powerpoint/2010/main" val="85374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33"/>
                                        </p:tgtEl>
                                        <p:attrNameLst>
                                          <p:attrName>style.visibility</p:attrName>
                                        </p:attrNameLst>
                                      </p:cBhvr>
                                      <p:to>
                                        <p:strVal val="visible"/>
                                      </p:to>
                                    </p:set>
                                    <p:anim calcmode="lin" valueType="num">
                                      <p:cBhvr additive="base">
                                        <p:cTn id="16" dur="500" fill="hold"/>
                                        <p:tgtEl>
                                          <p:spTgt spid="33"/>
                                        </p:tgtEl>
                                        <p:attrNameLst>
                                          <p:attrName>ppt_x</p:attrName>
                                        </p:attrNameLst>
                                      </p:cBhvr>
                                      <p:tavLst>
                                        <p:tav tm="0">
                                          <p:val>
                                            <p:strVal val="1+#ppt_w/2"/>
                                          </p:val>
                                        </p:tav>
                                        <p:tav tm="100000">
                                          <p:val>
                                            <p:strVal val="#ppt_x"/>
                                          </p:val>
                                        </p:tav>
                                      </p:tavLst>
                                    </p:anim>
                                    <p:anim calcmode="lin" valueType="num">
                                      <p:cBhvr additive="base">
                                        <p:cTn id="17"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BE0C4F1E-45EC-44D3-8E31-642F2A8AE037}"/>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4843" r="4843"/>
          <a:stretch>
            <a:fillRect/>
          </a:stretch>
        </p:blipFill>
        <p:spPr/>
      </p:pic>
      <p:pic>
        <p:nvPicPr>
          <p:cNvPr id="5" name="Picture Placeholder 4">
            <a:extLst>
              <a:ext uri="{FF2B5EF4-FFF2-40B4-BE49-F238E27FC236}">
                <a16:creationId xmlns:a16="http://schemas.microsoft.com/office/drawing/2014/main" id="{4295692F-F434-4924-B213-EB02BEA667BF}"/>
              </a:ext>
            </a:extLst>
          </p:cNvPr>
          <p:cNvPicPr>
            <a:picLocks noGrp="1" noChangeAspect="1"/>
          </p:cNvPicPr>
          <p:nvPr>
            <p:ph type="pic" sz="quarter" idx="19"/>
          </p:nvPr>
        </p:nvPicPr>
        <p:blipFill>
          <a:blip r:embed="rId3">
            <a:extLst>
              <a:ext uri="{28A0092B-C50C-407E-A947-70E740481C1C}">
                <a14:useLocalDpi xmlns:a14="http://schemas.microsoft.com/office/drawing/2010/main" val="0"/>
              </a:ext>
            </a:extLst>
          </a:blip>
          <a:srcRect t="7402" b="7402"/>
          <a:stretch>
            <a:fillRect/>
          </a:stretch>
        </p:blipFill>
        <p:spPr/>
      </p:pic>
      <p:pic>
        <p:nvPicPr>
          <p:cNvPr id="8" name="Picture Placeholder 7">
            <a:extLst>
              <a:ext uri="{FF2B5EF4-FFF2-40B4-BE49-F238E27FC236}">
                <a16:creationId xmlns:a16="http://schemas.microsoft.com/office/drawing/2014/main" id="{44EC919F-08AE-41C3-96F9-7D4904B33F8C}"/>
              </a:ext>
            </a:extLst>
          </p:cNvPr>
          <p:cNvPicPr>
            <a:picLocks noGrp="1" noChangeAspect="1"/>
          </p:cNvPicPr>
          <p:nvPr>
            <p:ph type="pic" sz="quarter" idx="20"/>
          </p:nvPr>
        </p:nvPicPr>
        <p:blipFill>
          <a:blip r:embed="rId4">
            <a:extLst>
              <a:ext uri="{28A0092B-C50C-407E-A947-70E740481C1C}">
                <a14:useLocalDpi xmlns:a14="http://schemas.microsoft.com/office/drawing/2010/main" val="0"/>
              </a:ext>
            </a:extLst>
          </a:blip>
          <a:srcRect t="5695" b="5695"/>
          <a:stretch>
            <a:fillRect/>
          </a:stretch>
        </p:blipFill>
        <p:spPr/>
      </p:pic>
      <p:pic>
        <p:nvPicPr>
          <p:cNvPr id="10" name="Picture Placeholder 9">
            <a:extLst>
              <a:ext uri="{FF2B5EF4-FFF2-40B4-BE49-F238E27FC236}">
                <a16:creationId xmlns:a16="http://schemas.microsoft.com/office/drawing/2014/main" id="{E4B8AB5F-EA25-44F7-8B70-F011A3DACE86}"/>
              </a:ext>
            </a:extLst>
          </p:cNvPr>
          <p:cNvPicPr>
            <a:picLocks noGrp="1" noChangeAspect="1"/>
          </p:cNvPicPr>
          <p:nvPr>
            <p:ph type="pic" sz="quarter" idx="21"/>
          </p:nvPr>
        </p:nvPicPr>
        <p:blipFill>
          <a:blip r:embed="rId5">
            <a:extLst>
              <a:ext uri="{28A0092B-C50C-407E-A947-70E740481C1C}">
                <a14:useLocalDpi xmlns:a14="http://schemas.microsoft.com/office/drawing/2010/main" val="0"/>
              </a:ext>
            </a:extLst>
          </a:blip>
          <a:srcRect l="1456" r="1456"/>
          <a:stretch>
            <a:fillRect/>
          </a:stretch>
        </p:blipFill>
        <p:spPr/>
      </p:pic>
      <p:sp>
        <p:nvSpPr>
          <p:cNvPr id="7" name="Rectangle 6">
            <a:extLst>
              <a:ext uri="{FF2B5EF4-FFF2-40B4-BE49-F238E27FC236}">
                <a16:creationId xmlns:a16="http://schemas.microsoft.com/office/drawing/2014/main" id="{7D4D69C0-4096-4EB3-A0B3-66989398A89D}"/>
              </a:ext>
            </a:extLst>
          </p:cNvPr>
          <p:cNvSpPr/>
          <p:nvPr/>
        </p:nvSpPr>
        <p:spPr>
          <a:xfrm>
            <a:off x="1112401" y="4386735"/>
            <a:ext cx="2146670" cy="6191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FDB60ED-2500-4C71-8138-16036EB48CFC}"/>
              </a:ext>
            </a:extLst>
          </p:cNvPr>
          <p:cNvSpPr/>
          <p:nvPr/>
        </p:nvSpPr>
        <p:spPr>
          <a:xfrm>
            <a:off x="3719324" y="4386735"/>
            <a:ext cx="2146670" cy="6191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96B0D88-9913-4A88-8DC1-A5BDB6B958D9}"/>
              </a:ext>
            </a:extLst>
          </p:cNvPr>
          <p:cNvSpPr/>
          <p:nvPr/>
        </p:nvSpPr>
        <p:spPr>
          <a:xfrm>
            <a:off x="6326246" y="4386735"/>
            <a:ext cx="2146670" cy="6191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A5BD46D-BAFF-4A35-9B92-311A4FA339A4}"/>
              </a:ext>
            </a:extLst>
          </p:cNvPr>
          <p:cNvSpPr/>
          <p:nvPr/>
        </p:nvSpPr>
        <p:spPr>
          <a:xfrm>
            <a:off x="8933169" y="4386735"/>
            <a:ext cx="2146670" cy="61912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3DD1FB7-5FA1-45CB-A4CF-4D1AC83FA5E8}"/>
              </a:ext>
            </a:extLst>
          </p:cNvPr>
          <p:cNvSpPr/>
          <p:nvPr/>
        </p:nvSpPr>
        <p:spPr>
          <a:xfrm>
            <a:off x="1112401" y="5230906"/>
            <a:ext cx="9967197" cy="8265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648216-645F-460A-BD82-7C70BF5BE12B}"/>
              </a:ext>
            </a:extLst>
          </p:cNvPr>
          <p:cNvSpPr/>
          <p:nvPr/>
        </p:nvSpPr>
        <p:spPr>
          <a:xfrm>
            <a:off x="1248071" y="5368083"/>
            <a:ext cx="9695856" cy="313034"/>
          </a:xfrm>
          <a:prstGeom prst="rect">
            <a:avLst/>
          </a:prstGeom>
        </p:spPr>
        <p:txBody>
          <a:bodyPr wrap="square">
            <a:spAutoFit/>
          </a:bodyPr>
          <a:lstStyle/>
          <a:p>
            <a:pPr>
              <a:lnSpc>
                <a:spcPct val="130000"/>
              </a:lnSpc>
            </a:pPr>
            <a:r>
              <a:rPr lang="en-US" sz="1200" dirty="0">
                <a:solidFill>
                  <a:schemeClr val="bg1"/>
                </a:solidFill>
              </a:rPr>
              <a:t>Our Team is a decentralized team across Africa  and  Asia. They are people of distinguished personalities and experts in their various positions. </a:t>
            </a:r>
          </a:p>
        </p:txBody>
      </p:sp>
      <p:sp>
        <p:nvSpPr>
          <p:cNvPr id="28" name="TextBox 27">
            <a:extLst>
              <a:ext uri="{FF2B5EF4-FFF2-40B4-BE49-F238E27FC236}">
                <a16:creationId xmlns:a16="http://schemas.microsoft.com/office/drawing/2014/main" id="{0BF7F636-0BAF-431E-924D-0AC367278DFC}"/>
              </a:ext>
            </a:extLst>
          </p:cNvPr>
          <p:cNvSpPr txBox="1"/>
          <p:nvPr/>
        </p:nvSpPr>
        <p:spPr>
          <a:xfrm>
            <a:off x="1287544" y="4496341"/>
            <a:ext cx="1796385" cy="215444"/>
          </a:xfrm>
          <a:prstGeom prst="rect">
            <a:avLst/>
          </a:prstGeom>
          <a:noFill/>
        </p:spPr>
        <p:txBody>
          <a:bodyPr wrap="square" lIns="0" tIns="0" rIns="0" bIns="0" rtlCol="0">
            <a:spAutoFit/>
          </a:bodyPr>
          <a:lstStyle/>
          <a:p>
            <a:pPr algn="ctr"/>
            <a:r>
              <a:rPr lang="en-US" sz="1400" dirty="0">
                <a:solidFill>
                  <a:schemeClr val="bg1"/>
                </a:solidFill>
                <a:latin typeface="+mj-lt"/>
              </a:rPr>
              <a:t>John Lee</a:t>
            </a:r>
          </a:p>
        </p:txBody>
      </p:sp>
      <p:sp>
        <p:nvSpPr>
          <p:cNvPr id="29" name="TextBox 28">
            <a:extLst>
              <a:ext uri="{FF2B5EF4-FFF2-40B4-BE49-F238E27FC236}">
                <a16:creationId xmlns:a16="http://schemas.microsoft.com/office/drawing/2014/main" id="{1C459AAA-C292-4617-9338-18BAF0EDBB21}"/>
              </a:ext>
            </a:extLst>
          </p:cNvPr>
          <p:cNvSpPr txBox="1"/>
          <p:nvPr/>
        </p:nvSpPr>
        <p:spPr>
          <a:xfrm>
            <a:off x="1112401" y="4688983"/>
            <a:ext cx="2146670" cy="233654"/>
          </a:xfrm>
          <a:prstGeom prst="rect">
            <a:avLst/>
          </a:prstGeom>
          <a:noFill/>
        </p:spPr>
        <p:txBody>
          <a:bodyPr wrap="square" lIns="0" tIns="0" rIns="0" bIns="0" rtlCol="0">
            <a:spAutoFit/>
          </a:bodyPr>
          <a:lstStyle/>
          <a:p>
            <a:pPr algn="ctr">
              <a:lnSpc>
                <a:spcPct val="140000"/>
              </a:lnSpc>
            </a:pPr>
            <a:r>
              <a:rPr lang="en-US" sz="1200" dirty="0">
                <a:solidFill>
                  <a:schemeClr val="bg1"/>
                </a:solidFill>
              </a:rPr>
              <a:t>Senior </a:t>
            </a:r>
            <a:r>
              <a:rPr lang="en-US" sz="1200" dirty="0" err="1">
                <a:solidFill>
                  <a:schemeClr val="bg1"/>
                </a:solidFill>
              </a:rPr>
              <a:t>Bloctchain</a:t>
            </a:r>
            <a:r>
              <a:rPr lang="en-US" sz="1200" dirty="0">
                <a:solidFill>
                  <a:schemeClr val="bg1"/>
                </a:solidFill>
              </a:rPr>
              <a:t> Developer</a:t>
            </a:r>
          </a:p>
        </p:txBody>
      </p:sp>
      <p:sp>
        <p:nvSpPr>
          <p:cNvPr id="30" name="TextBox 29">
            <a:extLst>
              <a:ext uri="{FF2B5EF4-FFF2-40B4-BE49-F238E27FC236}">
                <a16:creationId xmlns:a16="http://schemas.microsoft.com/office/drawing/2014/main" id="{7DE7BDCD-ACC8-490A-BD31-55222B0F204E}"/>
              </a:ext>
            </a:extLst>
          </p:cNvPr>
          <p:cNvSpPr txBox="1"/>
          <p:nvPr/>
        </p:nvSpPr>
        <p:spPr>
          <a:xfrm>
            <a:off x="3894467" y="4496341"/>
            <a:ext cx="1796385" cy="215444"/>
          </a:xfrm>
          <a:prstGeom prst="rect">
            <a:avLst/>
          </a:prstGeom>
          <a:noFill/>
        </p:spPr>
        <p:txBody>
          <a:bodyPr wrap="square" lIns="0" tIns="0" rIns="0" bIns="0" rtlCol="0">
            <a:spAutoFit/>
          </a:bodyPr>
          <a:lstStyle/>
          <a:p>
            <a:pPr algn="ctr"/>
            <a:r>
              <a:rPr lang="en-US" sz="1400" dirty="0">
                <a:solidFill>
                  <a:schemeClr val="bg1"/>
                </a:solidFill>
                <a:latin typeface="+mj-lt"/>
              </a:rPr>
              <a:t>Stephen Ajose</a:t>
            </a:r>
          </a:p>
        </p:txBody>
      </p:sp>
      <p:sp>
        <p:nvSpPr>
          <p:cNvPr id="31" name="TextBox 30">
            <a:extLst>
              <a:ext uri="{FF2B5EF4-FFF2-40B4-BE49-F238E27FC236}">
                <a16:creationId xmlns:a16="http://schemas.microsoft.com/office/drawing/2014/main" id="{E84BC38A-8A1C-47F7-AF97-0063499E01D4}"/>
              </a:ext>
            </a:extLst>
          </p:cNvPr>
          <p:cNvSpPr txBox="1"/>
          <p:nvPr/>
        </p:nvSpPr>
        <p:spPr>
          <a:xfrm>
            <a:off x="3719324" y="4688983"/>
            <a:ext cx="2146670" cy="233654"/>
          </a:xfrm>
          <a:prstGeom prst="rect">
            <a:avLst/>
          </a:prstGeom>
          <a:noFill/>
        </p:spPr>
        <p:txBody>
          <a:bodyPr wrap="square" lIns="0" tIns="0" rIns="0" bIns="0" rtlCol="0">
            <a:spAutoFit/>
          </a:bodyPr>
          <a:lstStyle/>
          <a:p>
            <a:pPr algn="ctr">
              <a:lnSpc>
                <a:spcPct val="140000"/>
              </a:lnSpc>
            </a:pPr>
            <a:r>
              <a:rPr lang="en-US" sz="1200" dirty="0">
                <a:solidFill>
                  <a:schemeClr val="bg1"/>
                </a:solidFill>
              </a:rPr>
              <a:t>Chief Operating Officer</a:t>
            </a:r>
          </a:p>
        </p:txBody>
      </p:sp>
      <p:sp>
        <p:nvSpPr>
          <p:cNvPr id="32" name="TextBox 31">
            <a:extLst>
              <a:ext uri="{FF2B5EF4-FFF2-40B4-BE49-F238E27FC236}">
                <a16:creationId xmlns:a16="http://schemas.microsoft.com/office/drawing/2014/main" id="{92ED62AC-7708-4288-9D0C-8573CB0AD309}"/>
              </a:ext>
            </a:extLst>
          </p:cNvPr>
          <p:cNvSpPr txBox="1"/>
          <p:nvPr/>
        </p:nvSpPr>
        <p:spPr>
          <a:xfrm>
            <a:off x="6501389" y="4496341"/>
            <a:ext cx="1796385" cy="215444"/>
          </a:xfrm>
          <a:prstGeom prst="rect">
            <a:avLst/>
          </a:prstGeom>
          <a:noFill/>
        </p:spPr>
        <p:txBody>
          <a:bodyPr wrap="square" lIns="0" tIns="0" rIns="0" bIns="0" rtlCol="0">
            <a:spAutoFit/>
          </a:bodyPr>
          <a:lstStyle/>
          <a:p>
            <a:pPr algn="ctr"/>
            <a:r>
              <a:rPr lang="en-US" sz="1400" dirty="0">
                <a:solidFill>
                  <a:schemeClr val="bg1"/>
                </a:solidFill>
                <a:latin typeface="+mj-lt"/>
              </a:rPr>
              <a:t>Hedge pooja</a:t>
            </a:r>
          </a:p>
        </p:txBody>
      </p:sp>
      <p:sp>
        <p:nvSpPr>
          <p:cNvPr id="33" name="TextBox 32">
            <a:extLst>
              <a:ext uri="{FF2B5EF4-FFF2-40B4-BE49-F238E27FC236}">
                <a16:creationId xmlns:a16="http://schemas.microsoft.com/office/drawing/2014/main" id="{0073F98E-7B22-4965-A7AD-ACDEEA3605E0}"/>
              </a:ext>
            </a:extLst>
          </p:cNvPr>
          <p:cNvSpPr txBox="1"/>
          <p:nvPr/>
        </p:nvSpPr>
        <p:spPr>
          <a:xfrm>
            <a:off x="6326246" y="4688983"/>
            <a:ext cx="2146670" cy="233654"/>
          </a:xfrm>
          <a:prstGeom prst="rect">
            <a:avLst/>
          </a:prstGeom>
          <a:noFill/>
        </p:spPr>
        <p:txBody>
          <a:bodyPr wrap="square" lIns="0" tIns="0" rIns="0" bIns="0" rtlCol="0">
            <a:spAutoFit/>
          </a:bodyPr>
          <a:lstStyle/>
          <a:p>
            <a:pPr algn="ctr">
              <a:lnSpc>
                <a:spcPct val="140000"/>
              </a:lnSpc>
            </a:pPr>
            <a:r>
              <a:rPr lang="en-US" sz="1200" dirty="0">
                <a:solidFill>
                  <a:schemeClr val="bg1"/>
                </a:solidFill>
              </a:rPr>
              <a:t>Marketing Manager</a:t>
            </a:r>
          </a:p>
        </p:txBody>
      </p:sp>
      <p:sp>
        <p:nvSpPr>
          <p:cNvPr id="34" name="TextBox 33">
            <a:extLst>
              <a:ext uri="{FF2B5EF4-FFF2-40B4-BE49-F238E27FC236}">
                <a16:creationId xmlns:a16="http://schemas.microsoft.com/office/drawing/2014/main" id="{763B738D-A380-4580-8D22-D3C7250CAC44}"/>
              </a:ext>
            </a:extLst>
          </p:cNvPr>
          <p:cNvSpPr txBox="1"/>
          <p:nvPr/>
        </p:nvSpPr>
        <p:spPr>
          <a:xfrm>
            <a:off x="9108312" y="4496341"/>
            <a:ext cx="1796385" cy="215444"/>
          </a:xfrm>
          <a:prstGeom prst="rect">
            <a:avLst/>
          </a:prstGeom>
          <a:noFill/>
        </p:spPr>
        <p:txBody>
          <a:bodyPr wrap="square" lIns="0" tIns="0" rIns="0" bIns="0" rtlCol="0">
            <a:spAutoFit/>
          </a:bodyPr>
          <a:lstStyle/>
          <a:p>
            <a:pPr algn="ctr"/>
            <a:r>
              <a:rPr lang="en-US" sz="1400" dirty="0">
                <a:solidFill>
                  <a:schemeClr val="bg1"/>
                </a:solidFill>
                <a:latin typeface="+mj-lt"/>
              </a:rPr>
              <a:t>Kabuto </a:t>
            </a:r>
            <a:r>
              <a:rPr lang="en-US" sz="1400" dirty="0" err="1">
                <a:solidFill>
                  <a:schemeClr val="bg1"/>
                </a:solidFill>
                <a:latin typeface="+mj-lt"/>
              </a:rPr>
              <a:t>Yakoshi</a:t>
            </a:r>
            <a:endParaRPr lang="en-US" sz="1400" dirty="0">
              <a:solidFill>
                <a:schemeClr val="bg1"/>
              </a:solidFill>
              <a:latin typeface="+mj-lt"/>
            </a:endParaRPr>
          </a:p>
        </p:txBody>
      </p:sp>
      <p:sp>
        <p:nvSpPr>
          <p:cNvPr id="35" name="TextBox 34">
            <a:extLst>
              <a:ext uri="{FF2B5EF4-FFF2-40B4-BE49-F238E27FC236}">
                <a16:creationId xmlns:a16="http://schemas.microsoft.com/office/drawing/2014/main" id="{6E3C020A-08B4-4C88-B056-724FAD1DF450}"/>
              </a:ext>
            </a:extLst>
          </p:cNvPr>
          <p:cNvSpPr txBox="1"/>
          <p:nvPr/>
        </p:nvSpPr>
        <p:spPr>
          <a:xfrm>
            <a:off x="8933169" y="4688983"/>
            <a:ext cx="2146670" cy="233654"/>
          </a:xfrm>
          <a:prstGeom prst="rect">
            <a:avLst/>
          </a:prstGeom>
          <a:noFill/>
        </p:spPr>
        <p:txBody>
          <a:bodyPr wrap="square" lIns="0" tIns="0" rIns="0" bIns="0" rtlCol="0">
            <a:spAutoFit/>
          </a:bodyPr>
          <a:lstStyle/>
          <a:p>
            <a:pPr algn="ctr">
              <a:lnSpc>
                <a:spcPct val="140000"/>
              </a:lnSpc>
            </a:pPr>
            <a:r>
              <a:rPr lang="en-US" sz="1200" dirty="0">
                <a:solidFill>
                  <a:schemeClr val="bg1"/>
                </a:solidFill>
              </a:rPr>
              <a:t>Chief technical Officer</a:t>
            </a:r>
          </a:p>
        </p:txBody>
      </p:sp>
      <p:grpSp>
        <p:nvGrpSpPr>
          <p:cNvPr id="36" name="Group 35">
            <a:extLst>
              <a:ext uri="{FF2B5EF4-FFF2-40B4-BE49-F238E27FC236}">
                <a16:creationId xmlns:a16="http://schemas.microsoft.com/office/drawing/2014/main" id="{524008F3-B205-476F-95DA-165667261FC6}"/>
              </a:ext>
            </a:extLst>
          </p:cNvPr>
          <p:cNvGrpSpPr/>
          <p:nvPr/>
        </p:nvGrpSpPr>
        <p:grpSpPr>
          <a:xfrm>
            <a:off x="2775284" y="705670"/>
            <a:ext cx="6641432" cy="629254"/>
            <a:chOff x="2775284" y="889391"/>
            <a:chExt cx="6641432" cy="629254"/>
          </a:xfrm>
        </p:grpSpPr>
        <p:sp>
          <p:nvSpPr>
            <p:cNvPr id="37" name="TextBox 36">
              <a:extLst>
                <a:ext uri="{FF2B5EF4-FFF2-40B4-BE49-F238E27FC236}">
                  <a16:creationId xmlns:a16="http://schemas.microsoft.com/office/drawing/2014/main" id="{55244191-D144-432A-82A3-11ACB97282D9}"/>
                </a:ext>
              </a:extLst>
            </p:cNvPr>
            <p:cNvSpPr txBox="1"/>
            <p:nvPr/>
          </p:nvSpPr>
          <p:spPr>
            <a:xfrm>
              <a:off x="2775284" y="889391"/>
              <a:ext cx="6641432" cy="590931"/>
            </a:xfrm>
            <a:prstGeom prst="rect">
              <a:avLst/>
            </a:prstGeom>
            <a:noFill/>
          </p:spPr>
          <p:txBody>
            <a:bodyPr wrap="square" rtlCol="0">
              <a:spAutoFit/>
            </a:bodyPr>
            <a:lstStyle/>
            <a:p>
              <a:pPr algn="ctr">
                <a:lnSpc>
                  <a:spcPct val="90000"/>
                </a:lnSpc>
              </a:pPr>
              <a:r>
                <a:rPr lang="en-US" sz="3600" spc="30">
                  <a:latin typeface="+mj-lt"/>
                </a:rPr>
                <a:t>MEET OUR TEAM</a:t>
              </a:r>
            </a:p>
          </p:txBody>
        </p:sp>
        <p:cxnSp>
          <p:nvCxnSpPr>
            <p:cNvPr id="39" name="Straight Connector 38">
              <a:extLst>
                <a:ext uri="{FF2B5EF4-FFF2-40B4-BE49-F238E27FC236}">
                  <a16:creationId xmlns:a16="http://schemas.microsoft.com/office/drawing/2014/main" id="{5D9905BE-5568-44CB-8C92-520A58A3A49E}"/>
                </a:ext>
              </a:extLst>
            </p:cNvPr>
            <p:cNvCxnSpPr>
              <a:cxnSpLocks/>
            </p:cNvCxnSpPr>
            <p:nvPr/>
          </p:nvCxnSpPr>
          <p:spPr>
            <a:xfrm>
              <a:off x="5757208" y="1518645"/>
              <a:ext cx="67758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9878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inVertical)">
                                      <p:cBhvr>
                                        <p:cTn id="7" dur="250"/>
                                        <p:tgtEl>
                                          <p:spTgt spid="36"/>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anim calcmode="lin" valueType="num">
                                      <p:cBhvr>
                                        <p:cTn id="11" dur="500" fill="hold"/>
                                        <p:tgtEl>
                                          <p:spTgt spid="28"/>
                                        </p:tgtEl>
                                        <p:attrNameLst>
                                          <p:attrName>ppt_x</p:attrName>
                                        </p:attrNameLst>
                                      </p:cBhvr>
                                      <p:tavLst>
                                        <p:tav tm="0">
                                          <p:val>
                                            <p:strVal val="#ppt_x"/>
                                          </p:val>
                                        </p:tav>
                                        <p:tav tm="100000">
                                          <p:val>
                                            <p:strVal val="#ppt_x"/>
                                          </p:val>
                                        </p:tav>
                                      </p:tavLst>
                                    </p:anim>
                                    <p:anim calcmode="lin" valueType="num">
                                      <p:cBhvr>
                                        <p:cTn id="12" dur="500" fill="hold"/>
                                        <p:tgtEl>
                                          <p:spTgt spid="28"/>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anim calcmode="lin" valueType="num">
                                      <p:cBhvr>
                                        <p:cTn id="16" dur="500" fill="hold"/>
                                        <p:tgtEl>
                                          <p:spTgt spid="29"/>
                                        </p:tgtEl>
                                        <p:attrNameLst>
                                          <p:attrName>ppt_x</p:attrName>
                                        </p:attrNameLst>
                                      </p:cBhvr>
                                      <p:tavLst>
                                        <p:tav tm="0">
                                          <p:val>
                                            <p:strVal val="#ppt_x"/>
                                          </p:val>
                                        </p:tav>
                                        <p:tav tm="100000">
                                          <p:val>
                                            <p:strVal val="#ppt_x"/>
                                          </p:val>
                                        </p:tav>
                                      </p:tavLst>
                                    </p:anim>
                                    <p:anim calcmode="lin" valueType="num">
                                      <p:cBhvr>
                                        <p:cTn id="17" dur="500" fill="hold"/>
                                        <p:tgtEl>
                                          <p:spTgt spid="29"/>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anim calcmode="lin" valueType="num">
                                      <p:cBhvr>
                                        <p:cTn id="21" dur="500" fill="hold"/>
                                        <p:tgtEl>
                                          <p:spTgt spid="30"/>
                                        </p:tgtEl>
                                        <p:attrNameLst>
                                          <p:attrName>ppt_x</p:attrName>
                                        </p:attrNameLst>
                                      </p:cBhvr>
                                      <p:tavLst>
                                        <p:tav tm="0">
                                          <p:val>
                                            <p:strVal val="#ppt_x"/>
                                          </p:val>
                                        </p:tav>
                                        <p:tav tm="100000">
                                          <p:val>
                                            <p:strVal val="#ppt_x"/>
                                          </p:val>
                                        </p:tav>
                                      </p:tavLst>
                                    </p:anim>
                                    <p:anim calcmode="lin" valueType="num">
                                      <p:cBhvr>
                                        <p:cTn id="22" dur="500" fill="hold"/>
                                        <p:tgtEl>
                                          <p:spTgt spid="30"/>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anim calcmode="lin" valueType="num">
                                      <p:cBhvr>
                                        <p:cTn id="26" dur="500" fill="hold"/>
                                        <p:tgtEl>
                                          <p:spTgt spid="31"/>
                                        </p:tgtEl>
                                        <p:attrNameLst>
                                          <p:attrName>ppt_x</p:attrName>
                                        </p:attrNameLst>
                                      </p:cBhvr>
                                      <p:tavLst>
                                        <p:tav tm="0">
                                          <p:val>
                                            <p:strVal val="#ppt_x"/>
                                          </p:val>
                                        </p:tav>
                                        <p:tav tm="100000">
                                          <p:val>
                                            <p:strVal val="#ppt_x"/>
                                          </p:val>
                                        </p:tav>
                                      </p:tavLst>
                                    </p:anim>
                                    <p:anim calcmode="lin" valueType="num">
                                      <p:cBhvr>
                                        <p:cTn id="27" dur="500" fill="hold"/>
                                        <p:tgtEl>
                                          <p:spTgt spid="31"/>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anim calcmode="lin" valueType="num">
                                      <p:cBhvr>
                                        <p:cTn id="31" dur="500" fill="hold"/>
                                        <p:tgtEl>
                                          <p:spTgt spid="32"/>
                                        </p:tgtEl>
                                        <p:attrNameLst>
                                          <p:attrName>ppt_x</p:attrName>
                                        </p:attrNameLst>
                                      </p:cBhvr>
                                      <p:tavLst>
                                        <p:tav tm="0">
                                          <p:val>
                                            <p:strVal val="#ppt_x"/>
                                          </p:val>
                                        </p:tav>
                                        <p:tav tm="100000">
                                          <p:val>
                                            <p:strVal val="#ppt_x"/>
                                          </p:val>
                                        </p:tav>
                                      </p:tavLst>
                                    </p:anim>
                                    <p:anim calcmode="lin" valueType="num">
                                      <p:cBhvr>
                                        <p:cTn id="32" dur="500" fill="hold"/>
                                        <p:tgtEl>
                                          <p:spTgt spid="32"/>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anim calcmode="lin" valueType="num">
                                      <p:cBhvr>
                                        <p:cTn id="36" dur="500" fill="hold"/>
                                        <p:tgtEl>
                                          <p:spTgt spid="33"/>
                                        </p:tgtEl>
                                        <p:attrNameLst>
                                          <p:attrName>ppt_x</p:attrName>
                                        </p:attrNameLst>
                                      </p:cBhvr>
                                      <p:tavLst>
                                        <p:tav tm="0">
                                          <p:val>
                                            <p:strVal val="#ppt_x"/>
                                          </p:val>
                                        </p:tav>
                                        <p:tav tm="100000">
                                          <p:val>
                                            <p:strVal val="#ppt_x"/>
                                          </p:val>
                                        </p:tav>
                                      </p:tavLst>
                                    </p:anim>
                                    <p:anim calcmode="lin" valueType="num">
                                      <p:cBhvr>
                                        <p:cTn id="37" dur="500" fill="hold"/>
                                        <p:tgtEl>
                                          <p:spTgt spid="33"/>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anim calcmode="lin" valueType="num">
                                      <p:cBhvr>
                                        <p:cTn id="41" dur="500" fill="hold"/>
                                        <p:tgtEl>
                                          <p:spTgt spid="34"/>
                                        </p:tgtEl>
                                        <p:attrNameLst>
                                          <p:attrName>ppt_x</p:attrName>
                                        </p:attrNameLst>
                                      </p:cBhvr>
                                      <p:tavLst>
                                        <p:tav tm="0">
                                          <p:val>
                                            <p:strVal val="#ppt_x"/>
                                          </p:val>
                                        </p:tav>
                                        <p:tav tm="100000">
                                          <p:val>
                                            <p:strVal val="#ppt_x"/>
                                          </p:val>
                                        </p:tav>
                                      </p:tavLst>
                                    </p:anim>
                                    <p:anim calcmode="lin" valueType="num">
                                      <p:cBhvr>
                                        <p:cTn id="42" dur="500" fill="hold"/>
                                        <p:tgtEl>
                                          <p:spTgt spid="34"/>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fade">
                                      <p:cBhvr>
                                        <p:cTn id="45" dur="500"/>
                                        <p:tgtEl>
                                          <p:spTgt spid="35"/>
                                        </p:tgtEl>
                                      </p:cBhvr>
                                    </p:animEffect>
                                    <p:anim calcmode="lin" valueType="num">
                                      <p:cBhvr>
                                        <p:cTn id="46" dur="500" fill="hold"/>
                                        <p:tgtEl>
                                          <p:spTgt spid="35"/>
                                        </p:tgtEl>
                                        <p:attrNameLst>
                                          <p:attrName>ppt_x</p:attrName>
                                        </p:attrNameLst>
                                      </p:cBhvr>
                                      <p:tavLst>
                                        <p:tav tm="0">
                                          <p:val>
                                            <p:strVal val="#ppt_x"/>
                                          </p:val>
                                        </p:tav>
                                        <p:tav tm="100000">
                                          <p:val>
                                            <p:strVal val="#ppt_x"/>
                                          </p:val>
                                        </p:tav>
                                      </p:tavLst>
                                    </p:anim>
                                    <p:anim calcmode="lin" valueType="num">
                                      <p:cBhvr>
                                        <p:cTn id="47" dur="5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250"/>
                                  </p:stCondLst>
                                  <p:childTnLst>
                                    <p:set>
                                      <p:cBhvr>
                                        <p:cTn id="51" dur="1" fill="hold">
                                          <p:stCondLst>
                                            <p:cond delay="0"/>
                                          </p:stCondLst>
                                        </p:cTn>
                                        <p:tgtEl>
                                          <p:spTgt spid="26"/>
                                        </p:tgtEl>
                                        <p:attrNameLst>
                                          <p:attrName>style.visibility</p:attrName>
                                        </p:attrNameLst>
                                      </p:cBhvr>
                                      <p:to>
                                        <p:strVal val="visible"/>
                                      </p:to>
                                    </p:set>
                                    <p:animEffect transition="in" filter="barn(inVertical)">
                                      <p:cBhvr>
                                        <p:cTn id="52" dur="2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p:bldP spid="29" grpId="0"/>
      <p:bldP spid="30" grpId="0"/>
      <p:bldP spid="31" grpId="0"/>
      <p:bldP spid="32" grpId="0"/>
      <p:bldP spid="33" grpId="0"/>
      <p:bldP spid="34" grpId="0"/>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4836430F-7C6C-43CF-9A56-494E92280FF0}"/>
              </a:ext>
            </a:extLst>
          </p:cNvPr>
          <p:cNvSpPr>
            <a:spLocks noGrp="1"/>
          </p:cNvSpPr>
          <p:nvPr>
            <p:ph type="pic" sz="quarter" idx="22"/>
          </p:nvPr>
        </p:nvSpPr>
        <p:spPr/>
      </p:sp>
      <p:sp>
        <p:nvSpPr>
          <p:cNvPr id="14" name="Rectangle 13">
            <a:extLst>
              <a:ext uri="{FF2B5EF4-FFF2-40B4-BE49-F238E27FC236}">
                <a16:creationId xmlns:a16="http://schemas.microsoft.com/office/drawing/2014/main" id="{7D9867F0-499F-4863-A0B3-96EAE4206DC4}"/>
              </a:ext>
            </a:extLst>
          </p:cNvPr>
          <p:cNvSpPr/>
          <p:nvPr/>
        </p:nvSpPr>
        <p:spPr>
          <a:xfrm>
            <a:off x="0" y="0"/>
            <a:ext cx="12192000" cy="6858000"/>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DF9213E-0E6B-4204-836D-D636CECF8D21}"/>
              </a:ext>
            </a:extLst>
          </p:cNvPr>
          <p:cNvSpPr/>
          <p:nvPr/>
        </p:nvSpPr>
        <p:spPr>
          <a:xfrm>
            <a:off x="4639162" y="1972162"/>
            <a:ext cx="2913676" cy="2913676"/>
          </a:xfrm>
          <a:prstGeom prst="ellipse">
            <a:avLst/>
          </a:prstGeom>
          <a:noFill/>
          <a:ln w="6350">
            <a:solidFill>
              <a:schemeClr val="bg1">
                <a:alpha val="7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114D79A8-026C-4465-B5E6-CA96E2935FD6}"/>
              </a:ext>
            </a:extLst>
          </p:cNvPr>
          <p:cNvSpPr/>
          <p:nvPr/>
        </p:nvSpPr>
        <p:spPr>
          <a:xfrm>
            <a:off x="3646720" y="979720"/>
            <a:ext cx="4898560" cy="4898560"/>
          </a:xfrm>
          <a:prstGeom prst="ellipse">
            <a:avLst/>
          </a:prstGeom>
          <a:noFill/>
          <a:ln w="6350">
            <a:solidFill>
              <a:schemeClr val="bg1">
                <a:alpha val="7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77933473-AC83-455D-B42F-07DBD0E1206A}"/>
              </a:ext>
            </a:extLst>
          </p:cNvPr>
          <p:cNvSpPr/>
          <p:nvPr/>
        </p:nvSpPr>
        <p:spPr>
          <a:xfrm>
            <a:off x="2706967" y="39967"/>
            <a:ext cx="6778066" cy="6778066"/>
          </a:xfrm>
          <a:prstGeom prst="ellipse">
            <a:avLst/>
          </a:prstGeom>
          <a:noFill/>
          <a:ln w="6350">
            <a:solidFill>
              <a:schemeClr val="bg1">
                <a:alpha val="7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Box 17">
            <a:extLst>
              <a:ext uri="{FF2B5EF4-FFF2-40B4-BE49-F238E27FC236}">
                <a16:creationId xmlns:a16="http://schemas.microsoft.com/office/drawing/2014/main" id="{A195C462-5693-44B8-9D18-0F67A64CE941}"/>
              </a:ext>
            </a:extLst>
          </p:cNvPr>
          <p:cNvSpPr txBox="1"/>
          <p:nvPr/>
        </p:nvSpPr>
        <p:spPr>
          <a:xfrm>
            <a:off x="3141787" y="2859614"/>
            <a:ext cx="5908426" cy="1262590"/>
          </a:xfrm>
          <a:prstGeom prst="rect">
            <a:avLst/>
          </a:prstGeom>
          <a:noFill/>
        </p:spPr>
        <p:txBody>
          <a:bodyPr wrap="square" rtlCol="0">
            <a:spAutoFit/>
          </a:bodyPr>
          <a:lstStyle/>
          <a:p>
            <a:pPr algn="ctr">
              <a:lnSpc>
                <a:spcPct val="110000"/>
              </a:lnSpc>
            </a:pPr>
            <a:r>
              <a:rPr lang="en-US" sz="5400" dirty="0">
                <a:solidFill>
                  <a:schemeClr val="bg1"/>
                </a:solidFill>
                <a:latin typeface="+mj-lt"/>
              </a:rPr>
              <a:t>Ok Flourish </a:t>
            </a:r>
          </a:p>
          <a:p>
            <a:pPr algn="ctr">
              <a:lnSpc>
                <a:spcPct val="110000"/>
              </a:lnSpc>
            </a:pPr>
            <a:r>
              <a:rPr lang="en-US" sz="1600" spc="300" dirty="0">
                <a:solidFill>
                  <a:schemeClr val="bg1"/>
                </a:solidFill>
                <a:latin typeface="+mj-lt"/>
              </a:rPr>
              <a:t>Built on OK-Chain</a:t>
            </a:r>
          </a:p>
        </p:txBody>
      </p:sp>
      <p:sp>
        <p:nvSpPr>
          <p:cNvPr id="37" name="Oval 36">
            <a:extLst>
              <a:ext uri="{FF2B5EF4-FFF2-40B4-BE49-F238E27FC236}">
                <a16:creationId xmlns:a16="http://schemas.microsoft.com/office/drawing/2014/main" id="{ADA1212E-D343-4395-B388-A2C755EF369B}"/>
              </a:ext>
            </a:extLst>
          </p:cNvPr>
          <p:cNvSpPr/>
          <p:nvPr/>
        </p:nvSpPr>
        <p:spPr>
          <a:xfrm>
            <a:off x="1676400" y="-990600"/>
            <a:ext cx="8839200" cy="8839200"/>
          </a:xfrm>
          <a:prstGeom prst="ellipse">
            <a:avLst/>
          </a:prstGeom>
          <a:noFill/>
          <a:ln w="6350">
            <a:solidFill>
              <a:schemeClr val="bg1">
                <a:alpha val="7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 name="Group 3">
            <a:extLst>
              <a:ext uri="{FF2B5EF4-FFF2-40B4-BE49-F238E27FC236}">
                <a16:creationId xmlns:a16="http://schemas.microsoft.com/office/drawing/2014/main" id="{26555117-906D-42B9-A95F-EAD5F6457A99}"/>
              </a:ext>
            </a:extLst>
          </p:cNvPr>
          <p:cNvGrpSpPr/>
          <p:nvPr/>
        </p:nvGrpSpPr>
        <p:grpSpPr>
          <a:xfrm>
            <a:off x="8067734" y="655760"/>
            <a:ext cx="1086436" cy="1127824"/>
            <a:chOff x="8067734" y="655760"/>
            <a:chExt cx="1086436" cy="1127824"/>
          </a:xfrm>
        </p:grpSpPr>
        <p:sp>
          <p:nvSpPr>
            <p:cNvPr id="23" name="Rectangle: Rounded Corners 22">
              <a:extLst>
                <a:ext uri="{FF2B5EF4-FFF2-40B4-BE49-F238E27FC236}">
                  <a16:creationId xmlns:a16="http://schemas.microsoft.com/office/drawing/2014/main" id="{EEF4C49F-2681-4F25-89EC-FBC203A6D714}"/>
                </a:ext>
              </a:extLst>
            </p:cNvPr>
            <p:cNvSpPr/>
            <p:nvPr/>
          </p:nvSpPr>
          <p:spPr>
            <a:xfrm>
              <a:off x="8067734" y="655760"/>
              <a:ext cx="1086436" cy="1127824"/>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Shape 2389">
              <a:extLst>
                <a:ext uri="{FF2B5EF4-FFF2-40B4-BE49-F238E27FC236}">
                  <a16:creationId xmlns:a16="http://schemas.microsoft.com/office/drawing/2014/main" id="{3878F8F9-70F7-4D60-93D7-25005E612C88}"/>
                </a:ext>
              </a:extLst>
            </p:cNvPr>
            <p:cNvSpPr/>
            <p:nvPr/>
          </p:nvSpPr>
          <p:spPr>
            <a:xfrm>
              <a:off x="8377196" y="1028431"/>
              <a:ext cx="467512" cy="382482"/>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tx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62"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ea typeface="Arial"/>
                <a:cs typeface="Arial"/>
                <a:sym typeface="Gill Sans"/>
              </a:endParaRPr>
            </a:p>
          </p:txBody>
        </p:sp>
      </p:grpSp>
      <p:grpSp>
        <p:nvGrpSpPr>
          <p:cNvPr id="7" name="Group 6">
            <a:extLst>
              <a:ext uri="{FF2B5EF4-FFF2-40B4-BE49-F238E27FC236}">
                <a16:creationId xmlns:a16="http://schemas.microsoft.com/office/drawing/2014/main" id="{FE2492F9-93B9-4098-93D1-2850353FD595}"/>
              </a:ext>
            </a:extLst>
          </p:cNvPr>
          <p:cNvGrpSpPr/>
          <p:nvPr/>
        </p:nvGrpSpPr>
        <p:grpSpPr>
          <a:xfrm>
            <a:off x="3085863" y="5009656"/>
            <a:ext cx="1086436" cy="1127824"/>
            <a:chOff x="3037830" y="5045404"/>
            <a:chExt cx="1086436" cy="1127824"/>
          </a:xfrm>
        </p:grpSpPr>
        <p:sp>
          <p:nvSpPr>
            <p:cNvPr id="29" name="Rectangle: Rounded Corners 28">
              <a:extLst>
                <a:ext uri="{FF2B5EF4-FFF2-40B4-BE49-F238E27FC236}">
                  <a16:creationId xmlns:a16="http://schemas.microsoft.com/office/drawing/2014/main" id="{F4D227E7-B783-48E2-B077-EBBD3F139278}"/>
                </a:ext>
              </a:extLst>
            </p:cNvPr>
            <p:cNvSpPr/>
            <p:nvPr/>
          </p:nvSpPr>
          <p:spPr>
            <a:xfrm>
              <a:off x="3037830" y="5045404"/>
              <a:ext cx="1086436" cy="1127824"/>
            </a:xfrm>
            <a:prstGeom prst="roundRect">
              <a:avLst>
                <a:gd name="adj" fmla="val 50000"/>
              </a:avLst>
            </a:prstGeom>
            <a:solidFill>
              <a:schemeClr val="bg1">
                <a:alpha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Shape 2390">
              <a:extLst>
                <a:ext uri="{FF2B5EF4-FFF2-40B4-BE49-F238E27FC236}">
                  <a16:creationId xmlns:a16="http://schemas.microsoft.com/office/drawing/2014/main" id="{61037921-365F-484E-9645-F3D8A0DEE650}"/>
                </a:ext>
              </a:extLst>
            </p:cNvPr>
            <p:cNvSpPr/>
            <p:nvPr/>
          </p:nvSpPr>
          <p:spPr>
            <a:xfrm>
              <a:off x="3347292" y="5375578"/>
              <a:ext cx="467512" cy="467477"/>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tx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62"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ea typeface="Arial"/>
                <a:cs typeface="Arial"/>
                <a:sym typeface="Gill Sans"/>
              </a:endParaRPr>
            </a:p>
          </p:txBody>
        </p:sp>
      </p:grpSp>
      <p:grpSp>
        <p:nvGrpSpPr>
          <p:cNvPr id="6" name="Group 5">
            <a:extLst>
              <a:ext uri="{FF2B5EF4-FFF2-40B4-BE49-F238E27FC236}">
                <a16:creationId xmlns:a16="http://schemas.microsoft.com/office/drawing/2014/main" id="{8339EEFF-4A75-4A77-BCD7-5146052301FF}"/>
              </a:ext>
            </a:extLst>
          </p:cNvPr>
          <p:cNvGrpSpPr/>
          <p:nvPr/>
        </p:nvGrpSpPr>
        <p:grpSpPr>
          <a:xfrm>
            <a:off x="8067734" y="5009656"/>
            <a:ext cx="1086436" cy="1127824"/>
            <a:chOff x="8199400" y="4857787"/>
            <a:chExt cx="1086436" cy="1127824"/>
          </a:xfrm>
        </p:grpSpPr>
        <p:sp>
          <p:nvSpPr>
            <p:cNvPr id="35" name="Rectangle: Rounded Corners 34">
              <a:extLst>
                <a:ext uri="{FF2B5EF4-FFF2-40B4-BE49-F238E27FC236}">
                  <a16:creationId xmlns:a16="http://schemas.microsoft.com/office/drawing/2014/main" id="{1451B967-3D61-4B5E-A135-DD68720A8027}"/>
                </a:ext>
              </a:extLst>
            </p:cNvPr>
            <p:cNvSpPr/>
            <p:nvPr/>
          </p:nvSpPr>
          <p:spPr>
            <a:xfrm>
              <a:off x="8199400" y="4857787"/>
              <a:ext cx="1086436" cy="1127824"/>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Shape 2434">
              <a:extLst>
                <a:ext uri="{FF2B5EF4-FFF2-40B4-BE49-F238E27FC236}">
                  <a16:creationId xmlns:a16="http://schemas.microsoft.com/office/drawing/2014/main" id="{12535A32-DF2C-4C05-B86D-6BFD2934E40B}"/>
                </a:ext>
              </a:extLst>
            </p:cNvPr>
            <p:cNvSpPr/>
            <p:nvPr/>
          </p:nvSpPr>
          <p:spPr>
            <a:xfrm>
              <a:off x="8508862" y="5187961"/>
              <a:ext cx="467512" cy="467477"/>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tx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62"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ea typeface="Arial"/>
                <a:cs typeface="Arial"/>
                <a:sym typeface="Gill Sans"/>
              </a:endParaRPr>
            </a:p>
          </p:txBody>
        </p:sp>
      </p:grpSp>
      <p:grpSp>
        <p:nvGrpSpPr>
          <p:cNvPr id="8" name="Group 7">
            <a:extLst>
              <a:ext uri="{FF2B5EF4-FFF2-40B4-BE49-F238E27FC236}">
                <a16:creationId xmlns:a16="http://schemas.microsoft.com/office/drawing/2014/main" id="{719C9789-2ED7-4D6A-AF32-BA776F5B7678}"/>
              </a:ext>
            </a:extLst>
          </p:cNvPr>
          <p:cNvGrpSpPr/>
          <p:nvPr/>
        </p:nvGrpSpPr>
        <p:grpSpPr>
          <a:xfrm>
            <a:off x="1142259" y="2832708"/>
            <a:ext cx="1086436" cy="1127824"/>
            <a:chOff x="1142259" y="3063589"/>
            <a:chExt cx="1086436" cy="1127824"/>
          </a:xfrm>
        </p:grpSpPr>
        <p:sp>
          <p:nvSpPr>
            <p:cNvPr id="26" name="Rectangle: Rounded Corners 25">
              <a:extLst>
                <a:ext uri="{FF2B5EF4-FFF2-40B4-BE49-F238E27FC236}">
                  <a16:creationId xmlns:a16="http://schemas.microsoft.com/office/drawing/2014/main" id="{6EC5C183-65BC-4A45-936E-FE0B44757CD6}"/>
                </a:ext>
              </a:extLst>
            </p:cNvPr>
            <p:cNvSpPr/>
            <p:nvPr/>
          </p:nvSpPr>
          <p:spPr>
            <a:xfrm>
              <a:off x="1142259" y="3063589"/>
              <a:ext cx="1086436" cy="1127824"/>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Shape 2447">
              <a:extLst>
                <a:ext uri="{FF2B5EF4-FFF2-40B4-BE49-F238E27FC236}">
                  <a16:creationId xmlns:a16="http://schemas.microsoft.com/office/drawing/2014/main" id="{EBCF11EA-9B6D-411C-B04E-CB8347982156}"/>
                </a:ext>
              </a:extLst>
            </p:cNvPr>
            <p:cNvSpPr/>
            <p:nvPr/>
          </p:nvSpPr>
          <p:spPr>
            <a:xfrm>
              <a:off x="1451721" y="3436260"/>
              <a:ext cx="467512" cy="382482"/>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chemeClr val="tx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62"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ea typeface="Arial"/>
                <a:cs typeface="Arial"/>
                <a:sym typeface="Gill Sans"/>
              </a:endParaRPr>
            </a:p>
          </p:txBody>
        </p:sp>
      </p:grpSp>
      <p:grpSp>
        <p:nvGrpSpPr>
          <p:cNvPr id="5" name="Group 4">
            <a:extLst>
              <a:ext uri="{FF2B5EF4-FFF2-40B4-BE49-F238E27FC236}">
                <a16:creationId xmlns:a16="http://schemas.microsoft.com/office/drawing/2014/main" id="{B8700857-5D73-474D-A286-C68CEE602EF2}"/>
              </a:ext>
            </a:extLst>
          </p:cNvPr>
          <p:cNvGrpSpPr/>
          <p:nvPr/>
        </p:nvGrpSpPr>
        <p:grpSpPr>
          <a:xfrm>
            <a:off x="9961067" y="2832708"/>
            <a:ext cx="1086436" cy="1127824"/>
            <a:chOff x="9961067" y="2802331"/>
            <a:chExt cx="1086436" cy="1127824"/>
          </a:xfrm>
        </p:grpSpPr>
        <p:sp>
          <p:nvSpPr>
            <p:cNvPr id="32" name="Rectangle: Rounded Corners 31">
              <a:extLst>
                <a:ext uri="{FF2B5EF4-FFF2-40B4-BE49-F238E27FC236}">
                  <a16:creationId xmlns:a16="http://schemas.microsoft.com/office/drawing/2014/main" id="{12BDB01E-E048-465D-97A3-772B9DBD26AB}"/>
                </a:ext>
              </a:extLst>
            </p:cNvPr>
            <p:cNvSpPr/>
            <p:nvPr/>
          </p:nvSpPr>
          <p:spPr>
            <a:xfrm>
              <a:off x="9961067" y="2802331"/>
              <a:ext cx="1086436" cy="1127824"/>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Shape 2476">
              <a:extLst>
                <a:ext uri="{FF2B5EF4-FFF2-40B4-BE49-F238E27FC236}">
                  <a16:creationId xmlns:a16="http://schemas.microsoft.com/office/drawing/2014/main" id="{B9931760-7619-42DD-AF78-24A115FAA049}"/>
                </a:ext>
              </a:extLst>
            </p:cNvPr>
            <p:cNvSpPr/>
            <p:nvPr/>
          </p:nvSpPr>
          <p:spPr>
            <a:xfrm>
              <a:off x="10270529" y="3132505"/>
              <a:ext cx="467512" cy="467477"/>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tx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62"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ea typeface="Arial"/>
                <a:cs typeface="Arial"/>
                <a:sym typeface="Gill Sans"/>
              </a:endParaRPr>
            </a:p>
          </p:txBody>
        </p:sp>
      </p:grpSp>
      <p:grpSp>
        <p:nvGrpSpPr>
          <p:cNvPr id="3" name="Group 2">
            <a:extLst>
              <a:ext uri="{FF2B5EF4-FFF2-40B4-BE49-F238E27FC236}">
                <a16:creationId xmlns:a16="http://schemas.microsoft.com/office/drawing/2014/main" id="{E28A4DEA-C697-43D4-A66D-D7E8DB53E4A7}"/>
              </a:ext>
            </a:extLst>
          </p:cNvPr>
          <p:cNvGrpSpPr/>
          <p:nvPr/>
        </p:nvGrpSpPr>
        <p:grpSpPr>
          <a:xfrm>
            <a:off x="3085863" y="655760"/>
            <a:ext cx="1086436" cy="1127824"/>
            <a:chOff x="2799057" y="1086985"/>
            <a:chExt cx="1086436" cy="1127824"/>
          </a:xfrm>
        </p:grpSpPr>
        <p:sp>
          <p:nvSpPr>
            <p:cNvPr id="20" name="Rectangle: Rounded Corners 19">
              <a:extLst>
                <a:ext uri="{FF2B5EF4-FFF2-40B4-BE49-F238E27FC236}">
                  <a16:creationId xmlns:a16="http://schemas.microsoft.com/office/drawing/2014/main" id="{D818F698-BD69-45A1-991E-8DCAC6F052D6}"/>
                </a:ext>
              </a:extLst>
            </p:cNvPr>
            <p:cNvSpPr/>
            <p:nvPr/>
          </p:nvSpPr>
          <p:spPr>
            <a:xfrm>
              <a:off x="2799057" y="1086985"/>
              <a:ext cx="1086436" cy="1127824"/>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t>D</a:t>
              </a:r>
            </a:p>
          </p:txBody>
        </p:sp>
        <p:sp>
          <p:nvSpPr>
            <p:cNvPr id="27" name="Shape 2630">
              <a:extLst>
                <a:ext uri="{FF2B5EF4-FFF2-40B4-BE49-F238E27FC236}">
                  <a16:creationId xmlns:a16="http://schemas.microsoft.com/office/drawing/2014/main" id="{D7F6B3A8-F950-4B64-B13B-2033993BFEA7}"/>
                </a:ext>
              </a:extLst>
            </p:cNvPr>
            <p:cNvSpPr/>
            <p:nvPr/>
          </p:nvSpPr>
          <p:spPr>
            <a:xfrm>
              <a:off x="3108665" y="1417148"/>
              <a:ext cx="467221" cy="467499"/>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tx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62"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ea typeface="Arial"/>
                <a:cs typeface="Arial"/>
                <a:sym typeface="Gill Sans"/>
              </a:endParaRPr>
            </a:p>
          </p:txBody>
        </p:sp>
      </p:grpSp>
    </p:spTree>
    <p:extLst>
      <p:ext uri="{BB962C8B-B14F-4D97-AF65-F5344CB8AC3E}">
        <p14:creationId xmlns:p14="http://schemas.microsoft.com/office/powerpoint/2010/main" val="292702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500" fill="hold"/>
                                        <p:tgtEl>
                                          <p:spTgt spid="17"/>
                                        </p:tgtEl>
                                        <p:attrNameLst>
                                          <p:attrName>ppt_w</p:attrName>
                                        </p:attrNameLst>
                                      </p:cBhvr>
                                      <p:tavLst>
                                        <p:tav tm="0">
                                          <p:val>
                                            <p:fltVal val="0"/>
                                          </p:val>
                                        </p:tav>
                                        <p:tav tm="100000">
                                          <p:val>
                                            <p:strVal val="#ppt_w"/>
                                          </p:val>
                                        </p:tav>
                                      </p:tavLst>
                                    </p:anim>
                                    <p:anim calcmode="lin" valueType="num">
                                      <p:cBhvr>
                                        <p:cTn id="23" dur="500" fill="hold"/>
                                        <p:tgtEl>
                                          <p:spTgt spid="17"/>
                                        </p:tgtEl>
                                        <p:attrNameLst>
                                          <p:attrName>ppt_h</p:attrName>
                                        </p:attrNameLst>
                                      </p:cBhvr>
                                      <p:tavLst>
                                        <p:tav tm="0">
                                          <p:val>
                                            <p:fltVal val="0"/>
                                          </p:val>
                                        </p:tav>
                                        <p:tav tm="100000">
                                          <p:val>
                                            <p:strVal val="#ppt_h"/>
                                          </p:val>
                                        </p:tav>
                                      </p:tavLst>
                                    </p:anim>
                                    <p:animEffect transition="in" filter="fade">
                                      <p:cBhvr>
                                        <p:cTn id="24" dur="500"/>
                                        <p:tgtEl>
                                          <p:spTgt spid="1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p:cTn id="27" dur="500" fill="hold"/>
                                        <p:tgtEl>
                                          <p:spTgt spid="37"/>
                                        </p:tgtEl>
                                        <p:attrNameLst>
                                          <p:attrName>ppt_w</p:attrName>
                                        </p:attrNameLst>
                                      </p:cBhvr>
                                      <p:tavLst>
                                        <p:tav tm="0">
                                          <p:val>
                                            <p:fltVal val="0"/>
                                          </p:val>
                                        </p:tav>
                                        <p:tav tm="100000">
                                          <p:val>
                                            <p:strVal val="#ppt_w"/>
                                          </p:val>
                                        </p:tav>
                                      </p:tavLst>
                                    </p:anim>
                                    <p:anim calcmode="lin" valueType="num">
                                      <p:cBhvr>
                                        <p:cTn id="28" dur="500" fill="hold"/>
                                        <p:tgtEl>
                                          <p:spTgt spid="37"/>
                                        </p:tgtEl>
                                        <p:attrNameLst>
                                          <p:attrName>ppt_h</p:attrName>
                                        </p:attrNameLst>
                                      </p:cBhvr>
                                      <p:tavLst>
                                        <p:tav tm="0">
                                          <p:val>
                                            <p:fltVal val="0"/>
                                          </p:val>
                                        </p:tav>
                                        <p:tav tm="100000">
                                          <p:val>
                                            <p:strVal val="#ppt_h"/>
                                          </p:val>
                                        </p:tav>
                                      </p:tavLst>
                                    </p:anim>
                                    <p:animEffect transition="in" filter="fade">
                                      <p:cBhvr>
                                        <p:cTn id="29" dur="500"/>
                                        <p:tgtEl>
                                          <p:spTgt spid="37"/>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0-#ppt_w/2"/>
                                          </p:val>
                                        </p:tav>
                                        <p:tav tm="100000">
                                          <p:val>
                                            <p:strVal val="#ppt_x"/>
                                          </p:val>
                                        </p:tav>
                                      </p:tavLst>
                                    </p:anim>
                                    <p:anim calcmode="lin" valueType="num">
                                      <p:cBhvr additive="base">
                                        <p:cTn id="35" dur="500" fill="hold"/>
                                        <p:tgtEl>
                                          <p:spTgt spid="8"/>
                                        </p:tgtEl>
                                        <p:attrNameLst>
                                          <p:attrName>ppt_y</p:attrName>
                                        </p:attrNameLst>
                                      </p:cBhvr>
                                      <p:tavLst>
                                        <p:tav tm="0">
                                          <p:val>
                                            <p:strVal val="#ppt_y"/>
                                          </p:val>
                                        </p:tav>
                                        <p:tav tm="100000">
                                          <p:val>
                                            <p:strVal val="#ppt_y"/>
                                          </p:val>
                                        </p:tav>
                                      </p:tavLst>
                                    </p:anim>
                                  </p:childTnLst>
                                </p:cTn>
                              </p:par>
                              <p:par>
                                <p:cTn id="36" presetID="2" presetClass="entr" presetSubtype="9" fill="hold" nodeType="withEffect">
                                  <p:stCondLst>
                                    <p:cond delay="0"/>
                                  </p:stCondLst>
                                  <p:childTnLst>
                                    <p:set>
                                      <p:cBhvr>
                                        <p:cTn id="37" dur="1" fill="hold">
                                          <p:stCondLst>
                                            <p:cond delay="0"/>
                                          </p:stCondLst>
                                        </p:cTn>
                                        <p:tgtEl>
                                          <p:spTgt spid="3"/>
                                        </p:tgtEl>
                                        <p:attrNameLst>
                                          <p:attrName>style.visibility</p:attrName>
                                        </p:attrNameLst>
                                      </p:cBhvr>
                                      <p:to>
                                        <p:strVal val="visible"/>
                                      </p:to>
                                    </p:set>
                                    <p:anim calcmode="lin" valueType="num">
                                      <p:cBhvr additive="base">
                                        <p:cTn id="38" dur="500" fill="hold"/>
                                        <p:tgtEl>
                                          <p:spTgt spid="3"/>
                                        </p:tgtEl>
                                        <p:attrNameLst>
                                          <p:attrName>ppt_x</p:attrName>
                                        </p:attrNameLst>
                                      </p:cBhvr>
                                      <p:tavLst>
                                        <p:tav tm="0">
                                          <p:val>
                                            <p:strVal val="0-#ppt_w/2"/>
                                          </p:val>
                                        </p:tav>
                                        <p:tav tm="100000">
                                          <p:val>
                                            <p:strVal val="#ppt_x"/>
                                          </p:val>
                                        </p:tav>
                                      </p:tavLst>
                                    </p:anim>
                                    <p:anim calcmode="lin" valueType="num">
                                      <p:cBhvr additive="base">
                                        <p:cTn id="39" dur="500" fill="hold"/>
                                        <p:tgtEl>
                                          <p:spTgt spid="3"/>
                                        </p:tgtEl>
                                        <p:attrNameLst>
                                          <p:attrName>ppt_y</p:attrName>
                                        </p:attrNameLst>
                                      </p:cBhvr>
                                      <p:tavLst>
                                        <p:tav tm="0">
                                          <p:val>
                                            <p:strVal val="0-#ppt_h/2"/>
                                          </p:val>
                                        </p:tav>
                                        <p:tav tm="100000">
                                          <p:val>
                                            <p:strVal val="#ppt_y"/>
                                          </p:val>
                                        </p:tav>
                                      </p:tavLst>
                                    </p:anim>
                                  </p:childTnLst>
                                </p:cTn>
                              </p:par>
                              <p:par>
                                <p:cTn id="40" presetID="2" presetClass="entr" presetSubtype="12" fill="hold" nodeType="with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additive="base">
                                        <p:cTn id="42" dur="500" fill="hold"/>
                                        <p:tgtEl>
                                          <p:spTgt spid="7"/>
                                        </p:tgtEl>
                                        <p:attrNameLst>
                                          <p:attrName>ppt_x</p:attrName>
                                        </p:attrNameLst>
                                      </p:cBhvr>
                                      <p:tavLst>
                                        <p:tav tm="0">
                                          <p:val>
                                            <p:strVal val="0-#ppt_w/2"/>
                                          </p:val>
                                        </p:tav>
                                        <p:tav tm="100000">
                                          <p:val>
                                            <p:strVal val="#ppt_x"/>
                                          </p:val>
                                        </p:tav>
                                      </p:tavLst>
                                    </p:anim>
                                    <p:anim calcmode="lin" valueType="num">
                                      <p:cBhvr additive="base">
                                        <p:cTn id="43" dur="500" fill="hold"/>
                                        <p:tgtEl>
                                          <p:spTgt spid="7"/>
                                        </p:tgtEl>
                                        <p:attrNameLst>
                                          <p:attrName>ppt_y</p:attrName>
                                        </p:attrNameLst>
                                      </p:cBhvr>
                                      <p:tavLst>
                                        <p:tav tm="0">
                                          <p:val>
                                            <p:strVal val="1+#ppt_h/2"/>
                                          </p:val>
                                        </p:tav>
                                        <p:tav tm="100000">
                                          <p:val>
                                            <p:strVal val="#ppt_y"/>
                                          </p:val>
                                        </p:tav>
                                      </p:tavLst>
                                    </p:anim>
                                  </p:childTnLst>
                                </p:cTn>
                              </p:par>
                              <p:par>
                                <p:cTn id="44" presetID="2" presetClass="entr" presetSubtype="6" fill="hold" nodeType="with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additive="base">
                                        <p:cTn id="46" dur="500" fill="hold"/>
                                        <p:tgtEl>
                                          <p:spTgt spid="6"/>
                                        </p:tgtEl>
                                        <p:attrNameLst>
                                          <p:attrName>ppt_x</p:attrName>
                                        </p:attrNameLst>
                                      </p:cBhvr>
                                      <p:tavLst>
                                        <p:tav tm="0">
                                          <p:val>
                                            <p:strVal val="1+#ppt_w/2"/>
                                          </p:val>
                                        </p:tav>
                                        <p:tav tm="100000">
                                          <p:val>
                                            <p:strVal val="#ppt_x"/>
                                          </p:val>
                                        </p:tav>
                                      </p:tavLst>
                                    </p:anim>
                                    <p:anim calcmode="lin" valueType="num">
                                      <p:cBhvr additive="base">
                                        <p:cTn id="47" dur="500" fill="hold"/>
                                        <p:tgtEl>
                                          <p:spTgt spid="6"/>
                                        </p:tgtEl>
                                        <p:attrNameLst>
                                          <p:attrName>ppt_y</p:attrName>
                                        </p:attrNameLst>
                                      </p:cBhvr>
                                      <p:tavLst>
                                        <p:tav tm="0">
                                          <p:val>
                                            <p:strVal val="1+#ppt_h/2"/>
                                          </p:val>
                                        </p:tav>
                                        <p:tav tm="100000">
                                          <p:val>
                                            <p:strVal val="#ppt_y"/>
                                          </p:val>
                                        </p:tav>
                                      </p:tavLst>
                                    </p:anim>
                                  </p:childTnLst>
                                </p:cTn>
                              </p:par>
                              <p:par>
                                <p:cTn id="48" presetID="2" presetClass="entr" presetSubtype="2" fill="hold" nodeType="withEffect">
                                  <p:stCondLst>
                                    <p:cond delay="0"/>
                                  </p:stCondLst>
                                  <p:childTnLst>
                                    <p:set>
                                      <p:cBhvr>
                                        <p:cTn id="49" dur="1" fill="hold">
                                          <p:stCondLst>
                                            <p:cond delay="0"/>
                                          </p:stCondLst>
                                        </p:cTn>
                                        <p:tgtEl>
                                          <p:spTgt spid="5"/>
                                        </p:tgtEl>
                                        <p:attrNameLst>
                                          <p:attrName>style.visibility</p:attrName>
                                        </p:attrNameLst>
                                      </p:cBhvr>
                                      <p:to>
                                        <p:strVal val="visible"/>
                                      </p:to>
                                    </p:set>
                                    <p:anim calcmode="lin" valueType="num">
                                      <p:cBhvr additive="base">
                                        <p:cTn id="50" dur="500" fill="hold"/>
                                        <p:tgtEl>
                                          <p:spTgt spid="5"/>
                                        </p:tgtEl>
                                        <p:attrNameLst>
                                          <p:attrName>ppt_x</p:attrName>
                                        </p:attrNameLst>
                                      </p:cBhvr>
                                      <p:tavLst>
                                        <p:tav tm="0">
                                          <p:val>
                                            <p:strVal val="1+#ppt_w/2"/>
                                          </p:val>
                                        </p:tav>
                                        <p:tav tm="100000">
                                          <p:val>
                                            <p:strVal val="#ppt_x"/>
                                          </p:val>
                                        </p:tav>
                                      </p:tavLst>
                                    </p:anim>
                                    <p:anim calcmode="lin" valueType="num">
                                      <p:cBhvr additive="base">
                                        <p:cTn id="51" dur="500" fill="hold"/>
                                        <p:tgtEl>
                                          <p:spTgt spid="5"/>
                                        </p:tgtEl>
                                        <p:attrNameLst>
                                          <p:attrName>ppt_y</p:attrName>
                                        </p:attrNameLst>
                                      </p:cBhvr>
                                      <p:tavLst>
                                        <p:tav tm="0">
                                          <p:val>
                                            <p:strVal val="#ppt_y"/>
                                          </p:val>
                                        </p:tav>
                                        <p:tav tm="100000">
                                          <p:val>
                                            <p:strVal val="#ppt_y"/>
                                          </p:val>
                                        </p:tav>
                                      </p:tavLst>
                                    </p:anim>
                                  </p:childTnLst>
                                </p:cTn>
                              </p:par>
                              <p:par>
                                <p:cTn id="52" presetID="2" presetClass="entr" presetSubtype="3" fill="hold" nodeType="withEffect">
                                  <p:stCondLst>
                                    <p:cond delay="0"/>
                                  </p:stCondLst>
                                  <p:childTnLst>
                                    <p:set>
                                      <p:cBhvr>
                                        <p:cTn id="53" dur="1" fill="hold">
                                          <p:stCondLst>
                                            <p:cond delay="0"/>
                                          </p:stCondLst>
                                        </p:cTn>
                                        <p:tgtEl>
                                          <p:spTgt spid="4"/>
                                        </p:tgtEl>
                                        <p:attrNameLst>
                                          <p:attrName>style.visibility</p:attrName>
                                        </p:attrNameLst>
                                      </p:cBhvr>
                                      <p:to>
                                        <p:strVal val="visible"/>
                                      </p:to>
                                    </p:set>
                                    <p:anim calcmode="lin" valueType="num">
                                      <p:cBhvr additive="base">
                                        <p:cTn id="54" dur="500" fill="hold"/>
                                        <p:tgtEl>
                                          <p:spTgt spid="4"/>
                                        </p:tgtEl>
                                        <p:attrNameLst>
                                          <p:attrName>ppt_x</p:attrName>
                                        </p:attrNameLst>
                                      </p:cBhvr>
                                      <p:tavLst>
                                        <p:tav tm="0">
                                          <p:val>
                                            <p:strVal val="1+#ppt_w/2"/>
                                          </p:val>
                                        </p:tav>
                                        <p:tav tm="100000">
                                          <p:val>
                                            <p:strVal val="#ppt_x"/>
                                          </p:val>
                                        </p:tav>
                                      </p:tavLst>
                                    </p:anim>
                                    <p:anim calcmode="lin" valueType="num">
                                      <p:cBhvr additive="base">
                                        <p:cTn id="55"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p:bldP spid="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281DFF-084C-4FED-A8EB-60E9EA2EE0E7}"/>
              </a:ext>
            </a:extLst>
          </p:cNvPr>
          <p:cNvSpPr/>
          <p:nvPr/>
        </p:nvSpPr>
        <p:spPr>
          <a:xfrm>
            <a:off x="0"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a:extLst>
              <a:ext uri="{FF2B5EF4-FFF2-40B4-BE49-F238E27FC236}">
                <a16:creationId xmlns:a16="http://schemas.microsoft.com/office/drawing/2014/main" id="{5FA0C343-562C-4B7E-A79A-07E19660FB3C}"/>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l="20046" r="20046"/>
          <a:stretch>
            <a:fillRect/>
          </a:stretch>
        </p:blipFill>
        <p:spPr>
          <a:xfrm>
            <a:off x="871378" y="1066800"/>
            <a:ext cx="4538822" cy="4538822"/>
          </a:xfrm>
        </p:spPr>
      </p:pic>
      <p:grpSp>
        <p:nvGrpSpPr>
          <p:cNvPr id="18" name="Group 17">
            <a:extLst>
              <a:ext uri="{FF2B5EF4-FFF2-40B4-BE49-F238E27FC236}">
                <a16:creationId xmlns:a16="http://schemas.microsoft.com/office/drawing/2014/main" id="{E1C3B9BB-4974-4EFC-9E4D-F0894B2EE8AE}"/>
              </a:ext>
            </a:extLst>
          </p:cNvPr>
          <p:cNvGrpSpPr/>
          <p:nvPr/>
        </p:nvGrpSpPr>
        <p:grpSpPr>
          <a:xfrm>
            <a:off x="6931752" y="4994030"/>
            <a:ext cx="3538158" cy="611593"/>
            <a:chOff x="6877261" y="4894747"/>
            <a:chExt cx="4031151" cy="696810"/>
          </a:xfrm>
        </p:grpSpPr>
        <p:sp>
          <p:nvSpPr>
            <p:cNvPr id="6" name="Rectangle 5">
              <a:extLst>
                <a:ext uri="{FF2B5EF4-FFF2-40B4-BE49-F238E27FC236}">
                  <a16:creationId xmlns:a16="http://schemas.microsoft.com/office/drawing/2014/main" id="{1B9BFB59-D274-40A3-B2D1-C12ADF47CCE8}"/>
                </a:ext>
              </a:extLst>
            </p:cNvPr>
            <p:cNvSpPr/>
            <p:nvPr/>
          </p:nvSpPr>
          <p:spPr>
            <a:xfrm>
              <a:off x="6877261" y="4894748"/>
              <a:ext cx="696810" cy="6968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96B3048-6F6B-459E-B763-63E388E7F6EC}"/>
                </a:ext>
              </a:extLst>
            </p:cNvPr>
            <p:cNvSpPr/>
            <p:nvPr/>
          </p:nvSpPr>
          <p:spPr>
            <a:xfrm>
              <a:off x="7710846" y="4894748"/>
              <a:ext cx="696810" cy="6968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8E0304E-1DA9-4E62-831E-D358C34930F0}"/>
                </a:ext>
              </a:extLst>
            </p:cNvPr>
            <p:cNvSpPr/>
            <p:nvPr/>
          </p:nvSpPr>
          <p:spPr>
            <a:xfrm>
              <a:off x="8544432" y="4894748"/>
              <a:ext cx="696810" cy="69680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63ADE1-BFBC-43D5-9710-12196C9CA73D}"/>
                </a:ext>
              </a:extLst>
            </p:cNvPr>
            <p:cNvSpPr/>
            <p:nvPr/>
          </p:nvSpPr>
          <p:spPr>
            <a:xfrm>
              <a:off x="9378017" y="4894748"/>
              <a:ext cx="696810" cy="6968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7CB7441-EAA5-438F-B8DA-01DD773ACBF4}"/>
                </a:ext>
              </a:extLst>
            </p:cNvPr>
            <p:cNvSpPr/>
            <p:nvPr/>
          </p:nvSpPr>
          <p:spPr>
            <a:xfrm>
              <a:off x="10211602" y="4894747"/>
              <a:ext cx="696810" cy="6968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2389">
              <a:extLst>
                <a:ext uri="{FF2B5EF4-FFF2-40B4-BE49-F238E27FC236}">
                  <a16:creationId xmlns:a16="http://schemas.microsoft.com/office/drawing/2014/main" id="{4FA7644F-9257-46B9-A13C-A0ADBE13C46A}"/>
                </a:ext>
              </a:extLst>
            </p:cNvPr>
            <p:cNvSpPr/>
            <p:nvPr/>
          </p:nvSpPr>
          <p:spPr>
            <a:xfrm>
              <a:off x="8704891" y="5089390"/>
              <a:ext cx="375892" cy="307525"/>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bg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62"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ea typeface="Arial"/>
                <a:cs typeface="Arial"/>
                <a:sym typeface="Gill Sans"/>
              </a:endParaRPr>
            </a:p>
          </p:txBody>
        </p:sp>
        <p:sp>
          <p:nvSpPr>
            <p:cNvPr id="14" name="Shape 2390">
              <a:extLst>
                <a:ext uri="{FF2B5EF4-FFF2-40B4-BE49-F238E27FC236}">
                  <a16:creationId xmlns:a16="http://schemas.microsoft.com/office/drawing/2014/main" id="{1EAAF7AA-69F5-4107-80AE-0FE10D37CB04}"/>
                </a:ext>
              </a:extLst>
            </p:cNvPr>
            <p:cNvSpPr/>
            <p:nvPr/>
          </p:nvSpPr>
          <p:spPr>
            <a:xfrm>
              <a:off x="9538476" y="5055220"/>
              <a:ext cx="375892" cy="375864"/>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62"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ea typeface="Arial"/>
                <a:cs typeface="Arial"/>
                <a:sym typeface="Gill Sans"/>
              </a:endParaRPr>
            </a:p>
          </p:txBody>
        </p:sp>
        <p:sp>
          <p:nvSpPr>
            <p:cNvPr id="15" name="Shape 2406">
              <a:extLst>
                <a:ext uri="{FF2B5EF4-FFF2-40B4-BE49-F238E27FC236}">
                  <a16:creationId xmlns:a16="http://schemas.microsoft.com/office/drawing/2014/main" id="{491AC410-AB01-465D-B699-DBAF4B73E870}"/>
                </a:ext>
              </a:extLst>
            </p:cNvPr>
            <p:cNvSpPr/>
            <p:nvPr/>
          </p:nvSpPr>
          <p:spPr>
            <a:xfrm>
              <a:off x="10372061" y="5055219"/>
              <a:ext cx="375892" cy="375864"/>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bg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62"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ea typeface="Arial"/>
                <a:cs typeface="Arial"/>
                <a:sym typeface="Gill Sans"/>
              </a:endParaRPr>
            </a:p>
          </p:txBody>
        </p:sp>
        <p:sp>
          <p:nvSpPr>
            <p:cNvPr id="16" name="Shape 2435">
              <a:extLst>
                <a:ext uri="{FF2B5EF4-FFF2-40B4-BE49-F238E27FC236}">
                  <a16:creationId xmlns:a16="http://schemas.microsoft.com/office/drawing/2014/main" id="{37302527-ABEC-4A2A-B422-4A1B8DCC3471}"/>
                </a:ext>
              </a:extLst>
            </p:cNvPr>
            <p:cNvSpPr/>
            <p:nvPr/>
          </p:nvSpPr>
          <p:spPr>
            <a:xfrm>
              <a:off x="7037720" y="5055220"/>
              <a:ext cx="375892" cy="375864"/>
            </a:xfrm>
            <a:custGeom>
              <a:avLst/>
              <a:gdLst/>
              <a:ahLst/>
              <a:cxnLst>
                <a:cxn ang="0">
                  <a:pos x="wd2" y="hd2"/>
                </a:cxn>
                <a:cxn ang="5400000">
                  <a:pos x="wd2" y="hd2"/>
                </a:cxn>
                <a:cxn ang="10800000">
                  <a:pos x="wd2" y="hd2"/>
                </a:cxn>
                <a:cxn ang="16200000">
                  <a:pos x="wd2" y="hd2"/>
                </a:cxn>
              </a:cxnLst>
              <a:rect l="0" t="0" r="r" b="b"/>
              <a:pathLst>
                <a:path w="21600" h="21600" extrusionOk="0">
                  <a:moveTo>
                    <a:pt x="20618" y="12012"/>
                  </a:moveTo>
                  <a:cubicBezTo>
                    <a:pt x="20614" y="12014"/>
                    <a:pt x="20611" y="12016"/>
                    <a:pt x="20607" y="12016"/>
                  </a:cubicBezTo>
                  <a:lnTo>
                    <a:pt x="19602" y="12268"/>
                  </a:lnTo>
                  <a:cubicBezTo>
                    <a:pt x="19256" y="12354"/>
                    <a:pt x="18984" y="12622"/>
                    <a:pt x="18892" y="12966"/>
                  </a:cubicBezTo>
                  <a:cubicBezTo>
                    <a:pt x="18703" y="13672"/>
                    <a:pt x="18421" y="14352"/>
                    <a:pt x="18053" y="14986"/>
                  </a:cubicBezTo>
                  <a:cubicBezTo>
                    <a:pt x="17873" y="15295"/>
                    <a:pt x="17876" y="15677"/>
                    <a:pt x="18060" y="15984"/>
                  </a:cubicBezTo>
                  <a:lnTo>
                    <a:pt x="18601" y="16885"/>
                  </a:lnTo>
                  <a:lnTo>
                    <a:pt x="16886" y="18600"/>
                  </a:lnTo>
                  <a:cubicBezTo>
                    <a:pt x="16882" y="18598"/>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2" y="18415"/>
                    <a:pt x="6617" y="18049"/>
                  </a:cubicBezTo>
                  <a:cubicBezTo>
                    <a:pt x="6465" y="17961"/>
                    <a:pt x="6296" y="17917"/>
                    <a:pt x="6127" y="17917"/>
                  </a:cubicBezTo>
                  <a:cubicBezTo>
                    <a:pt x="5951" y="17917"/>
                    <a:pt x="5777" y="17964"/>
                    <a:pt x="5621" y="18057"/>
                  </a:cubicBezTo>
                  <a:lnTo>
                    <a:pt x="4725" y="18595"/>
                  </a:lnTo>
                  <a:cubicBezTo>
                    <a:pt x="4722" y="18597"/>
                    <a:pt x="4718" y="18598"/>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2"/>
                  </a:cubicBezTo>
                  <a:lnTo>
                    <a:pt x="982" y="9587"/>
                  </a:lnTo>
                  <a:lnTo>
                    <a:pt x="1998" y="9333"/>
                  </a:lnTo>
                  <a:cubicBezTo>
                    <a:pt x="2343" y="9246"/>
                    <a:pt x="2616" y="8979"/>
                    <a:pt x="2708" y="8634"/>
                  </a:cubicBezTo>
                  <a:cubicBezTo>
                    <a:pt x="2897" y="7929"/>
                    <a:pt x="3179" y="7249"/>
                    <a:pt x="3548" y="6615"/>
                  </a:cubicBezTo>
                  <a:cubicBezTo>
                    <a:pt x="3727" y="6305"/>
                    <a:pt x="3724" y="5923"/>
                    <a:pt x="3540" y="5617"/>
                  </a:cubicBezTo>
                  <a:lnTo>
                    <a:pt x="3005" y="4725"/>
                  </a:lnTo>
                  <a:cubicBezTo>
                    <a:pt x="3004" y="4722"/>
                    <a:pt x="3002" y="4719"/>
                    <a:pt x="3000" y="4715"/>
                  </a:cubicBezTo>
                  <a:lnTo>
                    <a:pt x="4715" y="3000"/>
                  </a:lnTo>
                  <a:lnTo>
                    <a:pt x="5621" y="3543"/>
                  </a:lnTo>
                  <a:cubicBezTo>
                    <a:pt x="5777" y="3637"/>
                    <a:pt x="5951" y="3683"/>
                    <a:pt x="6127" y="3683"/>
                  </a:cubicBezTo>
                  <a:cubicBezTo>
                    <a:pt x="6296" y="3683"/>
                    <a:pt x="6465" y="3639"/>
                    <a:pt x="6618" y="3552"/>
                  </a:cubicBezTo>
                  <a:cubicBezTo>
                    <a:pt x="7251" y="3185"/>
                    <a:pt x="7929" y="2904"/>
                    <a:pt x="8632" y="2717"/>
                  </a:cubicBezTo>
                  <a:cubicBezTo>
                    <a:pt x="8976" y="2624"/>
                    <a:pt x="9244" y="2352"/>
                    <a:pt x="9331" y="2006"/>
                  </a:cubicBezTo>
                  <a:lnTo>
                    <a:pt x="9587" y="982"/>
                  </a:lnTo>
                  <a:lnTo>
                    <a:pt x="12012" y="982"/>
                  </a:lnTo>
                  <a:cubicBezTo>
                    <a:pt x="12014" y="986"/>
                    <a:pt x="12015" y="989"/>
                    <a:pt x="12016" y="993"/>
                  </a:cubicBezTo>
                  <a:lnTo>
                    <a:pt x="12269" y="2006"/>
                  </a:lnTo>
                  <a:cubicBezTo>
                    <a:pt x="12356" y="2352"/>
                    <a:pt x="12624" y="2624"/>
                    <a:pt x="12968" y="2717"/>
                  </a:cubicBezTo>
                  <a:cubicBezTo>
                    <a:pt x="13671" y="2904"/>
                    <a:pt x="14348" y="3185"/>
                    <a:pt x="14982" y="3552"/>
                  </a:cubicBezTo>
                  <a:cubicBezTo>
                    <a:pt x="15134" y="3639"/>
                    <a:pt x="15304" y="3683"/>
                    <a:pt x="15473" y="3683"/>
                  </a:cubicBezTo>
                  <a:cubicBezTo>
                    <a:pt x="15648" y="3683"/>
                    <a:pt x="15822" y="3637"/>
                    <a:pt x="15978" y="3543"/>
                  </a:cubicBezTo>
                  <a:lnTo>
                    <a:pt x="16884" y="3000"/>
                  </a:lnTo>
                  <a:lnTo>
                    <a:pt x="18600" y="4715"/>
                  </a:lnTo>
                  <a:cubicBezTo>
                    <a:pt x="18598" y="4719"/>
                    <a:pt x="18597" y="4722"/>
                    <a:pt x="18595" y="4725"/>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2"/>
                    <a:pt x="20618" y="12012"/>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9"/>
                    <a:pt x="17136" y="1968"/>
                    <a:pt x="16975" y="1968"/>
                  </a:cubicBezTo>
                  <a:cubicBezTo>
                    <a:pt x="16778" y="1968"/>
                    <a:pt x="16572" y="2043"/>
                    <a:pt x="16400" y="2145"/>
                  </a:cubicBezTo>
                  <a:lnTo>
                    <a:pt x="15473" y="2701"/>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1"/>
                  </a:cubicBezTo>
                  <a:lnTo>
                    <a:pt x="5200" y="2145"/>
                  </a:lnTo>
                  <a:cubicBezTo>
                    <a:pt x="5028" y="2043"/>
                    <a:pt x="4822" y="1968"/>
                    <a:pt x="4625" y="1968"/>
                  </a:cubicBezTo>
                  <a:cubicBezTo>
                    <a:pt x="4464" y="1968"/>
                    <a:pt x="4308" y="2019"/>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2"/>
                    <a:pt x="0" y="9361"/>
                  </a:cubicBezTo>
                  <a:lnTo>
                    <a:pt x="0" y="12240"/>
                  </a:lnTo>
                  <a:cubicBezTo>
                    <a:pt x="0" y="12638"/>
                    <a:pt x="367" y="12848"/>
                    <a:pt x="720" y="12960"/>
                  </a:cubicBezTo>
                  <a:lnTo>
                    <a:pt x="1759" y="13220"/>
                  </a:lnTo>
                  <a:cubicBezTo>
                    <a:pt x="1973" y="14021"/>
                    <a:pt x="2292" y="14778"/>
                    <a:pt x="2698" y="15479"/>
                  </a:cubicBezTo>
                  <a:lnTo>
                    <a:pt x="2145" y="16400"/>
                  </a:lnTo>
                  <a:cubicBezTo>
                    <a:pt x="1959" y="16713"/>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3"/>
                    <a:pt x="19455" y="16400"/>
                  </a:cubicBezTo>
                  <a:lnTo>
                    <a:pt x="18902" y="15479"/>
                  </a:lnTo>
                  <a:cubicBezTo>
                    <a:pt x="19308" y="14778"/>
                    <a:pt x="19626" y="14021"/>
                    <a:pt x="19841" y="13220"/>
                  </a:cubicBezTo>
                  <a:lnTo>
                    <a:pt x="20880" y="12960"/>
                  </a:lnTo>
                  <a:cubicBezTo>
                    <a:pt x="21233" y="12848"/>
                    <a:pt x="21600" y="12638"/>
                    <a:pt x="21600" y="12240"/>
                  </a:cubicBezTo>
                  <a:lnTo>
                    <a:pt x="21600" y="9361"/>
                  </a:lnTo>
                  <a:cubicBezTo>
                    <a:pt x="21600" y="8962"/>
                    <a:pt x="21233" y="8730"/>
                    <a:pt x="20880" y="8641"/>
                  </a:cubicBezTo>
                  <a:moveTo>
                    <a:pt x="15709" y="10800"/>
                  </a:moveTo>
                  <a:cubicBezTo>
                    <a:pt x="15709" y="13346"/>
                    <a:pt x="13771" y="15438"/>
                    <a:pt x="11291" y="15685"/>
                  </a:cubicBezTo>
                  <a:lnTo>
                    <a:pt x="11291" y="12694"/>
                  </a:lnTo>
                  <a:cubicBezTo>
                    <a:pt x="12137" y="12476"/>
                    <a:pt x="12764" y="11714"/>
                    <a:pt x="12764" y="10800"/>
                  </a:cubicBezTo>
                  <a:cubicBezTo>
                    <a:pt x="12764" y="10630"/>
                    <a:pt x="12735" y="10468"/>
                    <a:pt x="12694" y="10310"/>
                  </a:cubicBezTo>
                  <a:lnTo>
                    <a:pt x="15308" y="8857"/>
                  </a:lnTo>
                  <a:cubicBezTo>
                    <a:pt x="15565" y="9453"/>
                    <a:pt x="15709" y="10110"/>
                    <a:pt x="15709" y="10800"/>
                  </a:cubicBezTo>
                  <a:moveTo>
                    <a:pt x="9818" y="10800"/>
                  </a:moveTo>
                  <a:cubicBezTo>
                    <a:pt x="9818" y="10258"/>
                    <a:pt x="10258" y="9818"/>
                    <a:pt x="10800" y="9818"/>
                  </a:cubicBezTo>
                  <a:cubicBezTo>
                    <a:pt x="11342" y="9818"/>
                    <a:pt x="11782" y="10258"/>
                    <a:pt x="11782" y="10800"/>
                  </a:cubicBezTo>
                  <a:cubicBezTo>
                    <a:pt x="11782" y="11342"/>
                    <a:pt x="11342" y="11782"/>
                    <a:pt x="10800" y="11782"/>
                  </a:cubicBezTo>
                  <a:cubicBezTo>
                    <a:pt x="10258" y="11782"/>
                    <a:pt x="9818" y="11342"/>
                    <a:pt x="9818" y="10800"/>
                  </a:cubicBezTo>
                  <a:moveTo>
                    <a:pt x="10309" y="15685"/>
                  </a:moveTo>
                  <a:cubicBezTo>
                    <a:pt x="7829" y="15438"/>
                    <a:pt x="5891" y="13346"/>
                    <a:pt x="5891" y="10800"/>
                  </a:cubicBezTo>
                  <a:cubicBezTo>
                    <a:pt x="5891" y="10110"/>
                    <a:pt x="6035" y="9453"/>
                    <a:pt x="6292" y="8857"/>
                  </a:cubicBezTo>
                  <a:lnTo>
                    <a:pt x="8906" y="10310"/>
                  </a:lnTo>
                  <a:cubicBezTo>
                    <a:pt x="8865" y="10468"/>
                    <a:pt x="8836" y="10630"/>
                    <a:pt x="8836" y="10800"/>
                  </a:cubicBezTo>
                  <a:cubicBezTo>
                    <a:pt x="8836" y="11714"/>
                    <a:pt x="9463" y="12476"/>
                    <a:pt x="10309" y="12694"/>
                  </a:cubicBezTo>
                  <a:cubicBezTo>
                    <a:pt x="10309" y="12694"/>
                    <a:pt x="10309" y="15685"/>
                    <a:pt x="10309" y="15685"/>
                  </a:cubicBezTo>
                  <a:close/>
                  <a:moveTo>
                    <a:pt x="10800" y="5891"/>
                  </a:moveTo>
                  <a:cubicBezTo>
                    <a:pt x="12470" y="5891"/>
                    <a:pt x="13942" y="6727"/>
                    <a:pt x="14829" y="8000"/>
                  </a:cubicBezTo>
                  <a:lnTo>
                    <a:pt x="12220" y="9450"/>
                  </a:lnTo>
                  <a:cubicBezTo>
                    <a:pt x="11862" y="9074"/>
                    <a:pt x="11360" y="8836"/>
                    <a:pt x="10800" y="8836"/>
                  </a:cubicBezTo>
                  <a:cubicBezTo>
                    <a:pt x="10240" y="8836"/>
                    <a:pt x="9738" y="9074"/>
                    <a:pt x="9380" y="9450"/>
                  </a:cubicBezTo>
                  <a:lnTo>
                    <a:pt x="6771" y="8000"/>
                  </a:lnTo>
                  <a:cubicBezTo>
                    <a:pt x="7658" y="6727"/>
                    <a:pt x="9130" y="5891"/>
                    <a:pt x="10800" y="5891"/>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path>
              </a:pathLst>
            </a:custGeom>
            <a:solidFill>
              <a:schemeClr val="bg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62"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ea typeface="Arial"/>
                <a:cs typeface="Arial"/>
                <a:sym typeface="Gill Sans"/>
              </a:endParaRPr>
            </a:p>
          </p:txBody>
        </p:sp>
        <p:sp>
          <p:nvSpPr>
            <p:cNvPr id="17" name="Shape 2447">
              <a:extLst>
                <a:ext uri="{FF2B5EF4-FFF2-40B4-BE49-F238E27FC236}">
                  <a16:creationId xmlns:a16="http://schemas.microsoft.com/office/drawing/2014/main" id="{2479F1F4-2807-44BA-8E5D-1DFFA530DB54}"/>
                </a:ext>
              </a:extLst>
            </p:cNvPr>
            <p:cNvSpPr/>
            <p:nvPr/>
          </p:nvSpPr>
          <p:spPr>
            <a:xfrm>
              <a:off x="7871305" y="5089390"/>
              <a:ext cx="375892" cy="307525"/>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chemeClr val="bg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62"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ea typeface="Arial"/>
                <a:cs typeface="Arial"/>
                <a:sym typeface="Gill Sans"/>
              </a:endParaRPr>
            </a:p>
          </p:txBody>
        </p:sp>
      </p:grpSp>
      <p:sp>
        <p:nvSpPr>
          <p:cNvPr id="29" name="TextBox 28">
            <a:extLst>
              <a:ext uri="{FF2B5EF4-FFF2-40B4-BE49-F238E27FC236}">
                <a16:creationId xmlns:a16="http://schemas.microsoft.com/office/drawing/2014/main" id="{DC731ACA-E519-45C9-BBDE-8AC3F144F6A1}"/>
              </a:ext>
            </a:extLst>
          </p:cNvPr>
          <p:cNvSpPr txBox="1"/>
          <p:nvPr/>
        </p:nvSpPr>
        <p:spPr>
          <a:xfrm>
            <a:off x="6708785" y="1305243"/>
            <a:ext cx="4434943" cy="3618363"/>
          </a:xfrm>
          <a:prstGeom prst="rect">
            <a:avLst/>
          </a:prstGeom>
          <a:noFill/>
        </p:spPr>
        <p:txBody>
          <a:bodyPr wrap="square" lIns="0" tIns="0" rIns="0" bIns="0" rtlCol="0">
            <a:spAutoFit/>
          </a:bodyPr>
          <a:lstStyle/>
          <a:p>
            <a:pPr algn="just">
              <a:lnSpc>
                <a:spcPct val="130000"/>
              </a:lnSpc>
              <a:defRPr/>
            </a:pPr>
            <a:r>
              <a:rPr lang="en-US" sz="1400" dirty="0"/>
              <a:t>Many Countries around the are now experiencing more hardship due to the pandemic and governments are becoming more totalitarian restricting people from accessing opportunities provided by blockchain technology which has lifted millions of people from poverty mostly in developed countries. To make matters worse, the blockchain solutions available today only favored people in developed nations and other third world participants of the economy are neglected. </a:t>
            </a:r>
          </a:p>
          <a:p>
            <a:pPr algn="just">
              <a:lnSpc>
                <a:spcPct val="130000"/>
              </a:lnSpc>
              <a:defRPr/>
            </a:pPr>
            <a:endParaRPr lang="en-US" sz="1400" dirty="0"/>
          </a:p>
          <a:p>
            <a:pPr algn="just">
              <a:lnSpc>
                <a:spcPct val="130000"/>
              </a:lnSpc>
              <a:defRPr/>
            </a:pPr>
            <a:r>
              <a:rPr lang="en-US" sz="1400" dirty="0"/>
              <a:t>OK Flourish is born out of the need to represent marginalized communities of the blockchain revolution era around the world equally, and to provide equal opportunities for all humans wherever they my live around the globe. </a:t>
            </a:r>
          </a:p>
        </p:txBody>
      </p:sp>
      <p:sp>
        <p:nvSpPr>
          <p:cNvPr id="37" name="TextBox 36">
            <a:extLst>
              <a:ext uri="{FF2B5EF4-FFF2-40B4-BE49-F238E27FC236}">
                <a16:creationId xmlns:a16="http://schemas.microsoft.com/office/drawing/2014/main" id="{7611A3F9-537F-44F1-AF76-E3A897E84428}"/>
              </a:ext>
            </a:extLst>
          </p:cNvPr>
          <p:cNvSpPr txBox="1"/>
          <p:nvPr/>
        </p:nvSpPr>
        <p:spPr>
          <a:xfrm>
            <a:off x="6661133" y="698379"/>
            <a:ext cx="4053049" cy="553998"/>
          </a:xfrm>
          <a:prstGeom prst="rect">
            <a:avLst/>
          </a:prstGeom>
          <a:noFill/>
        </p:spPr>
        <p:txBody>
          <a:bodyPr wrap="square" lIns="0" tIns="0" rIns="0" bIns="0" rtlCol="0">
            <a:spAutoFit/>
          </a:bodyPr>
          <a:lstStyle/>
          <a:p>
            <a:pPr>
              <a:lnSpc>
                <a:spcPct val="90000"/>
              </a:lnSpc>
            </a:pPr>
            <a:r>
              <a:rPr lang="en-US" sz="4000" dirty="0">
                <a:latin typeface="+mj-lt"/>
              </a:rPr>
              <a:t>A Little Background</a:t>
            </a:r>
          </a:p>
        </p:txBody>
      </p:sp>
    </p:spTree>
    <p:extLst>
      <p:ext uri="{BB962C8B-B14F-4D97-AF65-F5344CB8AC3E}">
        <p14:creationId xmlns:p14="http://schemas.microsoft.com/office/powerpoint/2010/main" val="1898499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9" grpId="0"/>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BF8C8A2F-F9DC-4020-9D81-D3E746A14139}"/>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l="25690" r="25690"/>
          <a:stretch>
            <a:fillRect/>
          </a:stretch>
        </p:blipFill>
        <p:spPr/>
      </p:pic>
      <p:sp>
        <p:nvSpPr>
          <p:cNvPr id="27" name="Block Arc 26">
            <a:extLst>
              <a:ext uri="{FF2B5EF4-FFF2-40B4-BE49-F238E27FC236}">
                <a16:creationId xmlns:a16="http://schemas.microsoft.com/office/drawing/2014/main" id="{DA1734D4-FB5E-4EA9-A457-B2539920CBE7}"/>
              </a:ext>
            </a:extLst>
          </p:cNvPr>
          <p:cNvSpPr/>
          <p:nvPr/>
        </p:nvSpPr>
        <p:spPr>
          <a:xfrm rot="16200000">
            <a:off x="1461678" y="2033758"/>
            <a:ext cx="2790488" cy="2790488"/>
          </a:xfrm>
          <a:prstGeom prst="blockArc">
            <a:avLst>
              <a:gd name="adj1" fmla="val 8488859"/>
              <a:gd name="adj2" fmla="val 2353785"/>
              <a:gd name="adj3" fmla="val 1663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D47FAF72-27E3-4827-A164-AF2791413965}"/>
              </a:ext>
            </a:extLst>
          </p:cNvPr>
          <p:cNvSpPr txBox="1"/>
          <p:nvPr/>
        </p:nvSpPr>
        <p:spPr>
          <a:xfrm>
            <a:off x="2293832" y="3044279"/>
            <a:ext cx="3497408" cy="707886"/>
          </a:xfrm>
          <a:prstGeom prst="rect">
            <a:avLst/>
          </a:prstGeom>
          <a:noFill/>
        </p:spPr>
        <p:txBody>
          <a:bodyPr wrap="square" rtlCol="0">
            <a:spAutoFit/>
          </a:bodyPr>
          <a:lstStyle/>
          <a:p>
            <a:r>
              <a:rPr lang="en-US" sz="4000" b="1" spc="100" dirty="0">
                <a:latin typeface="+mj-lt"/>
              </a:rPr>
              <a:t>OUR VISION</a:t>
            </a:r>
          </a:p>
        </p:txBody>
      </p:sp>
      <p:grpSp>
        <p:nvGrpSpPr>
          <p:cNvPr id="2" name="Group 1">
            <a:extLst>
              <a:ext uri="{FF2B5EF4-FFF2-40B4-BE49-F238E27FC236}">
                <a16:creationId xmlns:a16="http://schemas.microsoft.com/office/drawing/2014/main" id="{E7A379A4-95A3-4193-9AC4-89E986C6A18C}"/>
              </a:ext>
            </a:extLst>
          </p:cNvPr>
          <p:cNvGrpSpPr/>
          <p:nvPr/>
        </p:nvGrpSpPr>
        <p:grpSpPr>
          <a:xfrm>
            <a:off x="6812740" y="1078676"/>
            <a:ext cx="4480100" cy="927159"/>
            <a:chOff x="6812740" y="1078676"/>
            <a:chExt cx="4480100" cy="927159"/>
          </a:xfrm>
        </p:grpSpPr>
        <p:sp>
          <p:nvSpPr>
            <p:cNvPr id="30" name="Oval 29">
              <a:extLst>
                <a:ext uri="{FF2B5EF4-FFF2-40B4-BE49-F238E27FC236}">
                  <a16:creationId xmlns:a16="http://schemas.microsoft.com/office/drawing/2014/main" id="{A9DCEE0C-9E43-4199-B0E3-7C72B3D09976}"/>
                </a:ext>
              </a:extLst>
            </p:cNvPr>
            <p:cNvSpPr/>
            <p:nvPr/>
          </p:nvSpPr>
          <p:spPr>
            <a:xfrm>
              <a:off x="6812740" y="1078676"/>
              <a:ext cx="697230" cy="69723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6F58251C-32DE-4BA5-9750-708FD1C201FC}"/>
                </a:ext>
              </a:extLst>
            </p:cNvPr>
            <p:cNvSpPr txBox="1"/>
            <p:nvPr/>
          </p:nvSpPr>
          <p:spPr bwMode="auto">
            <a:xfrm>
              <a:off x="7711863" y="1090106"/>
              <a:ext cx="2232025" cy="369332"/>
            </a:xfrm>
            <a:prstGeom prst="rect">
              <a:avLst/>
            </a:prstGeom>
            <a:noFill/>
          </p:spPr>
          <p:txBody>
            <a:bodyPr lIns="0" tIns="0" rIns="0" bIns="0">
              <a:spAutoFit/>
            </a:bodyPr>
            <a:lstStyle/>
            <a:p>
              <a:pPr eaLnBrk="1" fontAlgn="auto" hangingPunct="1">
                <a:spcBef>
                  <a:spcPts val="0"/>
                </a:spcBef>
                <a:spcAft>
                  <a:spcPts val="0"/>
                </a:spcAft>
                <a:defRPr/>
              </a:pPr>
              <a:r>
                <a:rPr lang="en-US" sz="1600" dirty="0">
                  <a:latin typeface="+mj-lt"/>
                </a:rPr>
                <a:t>01. </a:t>
              </a:r>
              <a:r>
                <a:rPr lang="en-US" sz="2400" b="1" dirty="0">
                  <a:latin typeface="+mj-lt"/>
                </a:rPr>
                <a:t>Stablecoin</a:t>
              </a:r>
            </a:p>
          </p:txBody>
        </p:sp>
        <p:sp>
          <p:nvSpPr>
            <p:cNvPr id="32" name="TextBox 6">
              <a:extLst>
                <a:ext uri="{FF2B5EF4-FFF2-40B4-BE49-F238E27FC236}">
                  <a16:creationId xmlns:a16="http://schemas.microsoft.com/office/drawing/2014/main" id="{3C070B92-A8F8-4710-B5EA-E91A8AA4840E}"/>
                </a:ext>
              </a:extLst>
            </p:cNvPr>
            <p:cNvSpPr txBox="1">
              <a:spLocks noChangeArrowheads="1"/>
            </p:cNvSpPr>
            <p:nvPr/>
          </p:nvSpPr>
          <p:spPr bwMode="auto">
            <a:xfrm>
              <a:off x="7711265" y="1391564"/>
              <a:ext cx="3581575" cy="614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Raleway Light" panose="020B0403030101060003" pitchFamily="34" charset="0"/>
                </a:defRPr>
              </a:lvl1pPr>
              <a:lvl2pPr marL="742950" indent="-285750">
                <a:defRPr>
                  <a:solidFill>
                    <a:schemeClr val="tx1"/>
                  </a:solidFill>
                  <a:latin typeface="Raleway Light" panose="020B0403030101060003" pitchFamily="34" charset="0"/>
                </a:defRPr>
              </a:lvl2pPr>
              <a:lvl3pPr marL="1143000" indent="-228600">
                <a:defRPr>
                  <a:solidFill>
                    <a:schemeClr val="tx1"/>
                  </a:solidFill>
                  <a:latin typeface="Raleway Light" panose="020B0403030101060003" pitchFamily="34" charset="0"/>
                </a:defRPr>
              </a:lvl3pPr>
              <a:lvl4pPr marL="1600200" indent="-228600">
                <a:defRPr>
                  <a:solidFill>
                    <a:schemeClr val="tx1"/>
                  </a:solidFill>
                  <a:latin typeface="Raleway Light" panose="020B0403030101060003" pitchFamily="34" charset="0"/>
                </a:defRPr>
              </a:lvl4pPr>
              <a:lvl5pPr marL="2057400" indent="-228600">
                <a:defRPr>
                  <a:solidFill>
                    <a:schemeClr val="tx1"/>
                  </a:solidFill>
                  <a:latin typeface="Raleway Light" panose="020B0403030101060003" pitchFamily="34" charset="0"/>
                </a:defRPr>
              </a:lvl5pPr>
              <a:lvl6pPr marL="2514600" indent="-228600" fontAlgn="base">
                <a:spcBef>
                  <a:spcPct val="0"/>
                </a:spcBef>
                <a:spcAft>
                  <a:spcPct val="0"/>
                </a:spcAft>
                <a:defRPr>
                  <a:solidFill>
                    <a:schemeClr val="tx1"/>
                  </a:solidFill>
                  <a:latin typeface="Raleway Light" panose="020B0403030101060003" pitchFamily="34" charset="0"/>
                </a:defRPr>
              </a:lvl6pPr>
              <a:lvl7pPr marL="2971800" indent="-228600" fontAlgn="base">
                <a:spcBef>
                  <a:spcPct val="0"/>
                </a:spcBef>
                <a:spcAft>
                  <a:spcPct val="0"/>
                </a:spcAft>
                <a:defRPr>
                  <a:solidFill>
                    <a:schemeClr val="tx1"/>
                  </a:solidFill>
                  <a:latin typeface="Raleway Light" panose="020B0403030101060003" pitchFamily="34" charset="0"/>
                </a:defRPr>
              </a:lvl7pPr>
              <a:lvl8pPr marL="3429000" indent="-228600" fontAlgn="base">
                <a:spcBef>
                  <a:spcPct val="0"/>
                </a:spcBef>
                <a:spcAft>
                  <a:spcPct val="0"/>
                </a:spcAft>
                <a:defRPr>
                  <a:solidFill>
                    <a:schemeClr val="tx1"/>
                  </a:solidFill>
                  <a:latin typeface="Raleway Light" panose="020B0403030101060003" pitchFamily="34" charset="0"/>
                </a:defRPr>
              </a:lvl8pPr>
              <a:lvl9pPr marL="3886200" indent="-228600" fontAlgn="base">
                <a:spcBef>
                  <a:spcPct val="0"/>
                </a:spcBef>
                <a:spcAft>
                  <a:spcPct val="0"/>
                </a:spcAft>
                <a:defRPr>
                  <a:solidFill>
                    <a:schemeClr val="tx1"/>
                  </a:solidFill>
                  <a:latin typeface="Raleway Light" panose="020B0403030101060003" pitchFamily="34" charset="0"/>
                </a:defRPr>
              </a:lvl9pPr>
            </a:lstStyle>
            <a:p>
              <a:pPr eaLnBrk="1" hangingPunct="1">
                <a:lnSpc>
                  <a:spcPct val="130000"/>
                </a:lnSpc>
              </a:pPr>
              <a:r>
                <a:rPr lang="en-US" altLang="en-US" sz="1600" dirty="0">
                  <a:latin typeface="+mn-lt"/>
                </a:rPr>
                <a:t>To become the no 1 decentralized Stablecoin protocol globally.</a:t>
              </a:r>
            </a:p>
          </p:txBody>
        </p:sp>
        <p:sp>
          <p:nvSpPr>
            <p:cNvPr id="33" name="Shape 2435">
              <a:extLst>
                <a:ext uri="{FF2B5EF4-FFF2-40B4-BE49-F238E27FC236}">
                  <a16:creationId xmlns:a16="http://schemas.microsoft.com/office/drawing/2014/main" id="{E9C397A1-BBC8-4828-88F5-5A3F9027FA32}"/>
                </a:ext>
              </a:extLst>
            </p:cNvPr>
            <p:cNvSpPr/>
            <p:nvPr/>
          </p:nvSpPr>
          <p:spPr bwMode="auto">
            <a:xfrm>
              <a:off x="6997995" y="1263931"/>
              <a:ext cx="326720" cy="326720"/>
            </a:xfrm>
            <a:custGeom>
              <a:avLst/>
              <a:gdLst/>
              <a:ahLst/>
              <a:cxnLst>
                <a:cxn ang="0">
                  <a:pos x="wd2" y="hd2"/>
                </a:cxn>
                <a:cxn ang="5400000">
                  <a:pos x="wd2" y="hd2"/>
                </a:cxn>
                <a:cxn ang="10800000">
                  <a:pos x="wd2" y="hd2"/>
                </a:cxn>
                <a:cxn ang="16200000">
                  <a:pos x="wd2" y="hd2"/>
                </a:cxn>
              </a:cxnLst>
              <a:rect l="0" t="0" r="r" b="b"/>
              <a:pathLst>
                <a:path w="21600" h="21600" extrusionOk="0">
                  <a:moveTo>
                    <a:pt x="20618" y="12012"/>
                  </a:moveTo>
                  <a:cubicBezTo>
                    <a:pt x="20614" y="12014"/>
                    <a:pt x="20611" y="12016"/>
                    <a:pt x="20607" y="12016"/>
                  </a:cubicBezTo>
                  <a:lnTo>
                    <a:pt x="19602" y="12268"/>
                  </a:lnTo>
                  <a:cubicBezTo>
                    <a:pt x="19256" y="12354"/>
                    <a:pt x="18984" y="12622"/>
                    <a:pt x="18892" y="12966"/>
                  </a:cubicBezTo>
                  <a:cubicBezTo>
                    <a:pt x="18703" y="13672"/>
                    <a:pt x="18421" y="14352"/>
                    <a:pt x="18053" y="14986"/>
                  </a:cubicBezTo>
                  <a:cubicBezTo>
                    <a:pt x="17873" y="15295"/>
                    <a:pt x="17876" y="15677"/>
                    <a:pt x="18060" y="15984"/>
                  </a:cubicBezTo>
                  <a:lnTo>
                    <a:pt x="18601" y="16885"/>
                  </a:lnTo>
                  <a:lnTo>
                    <a:pt x="16886" y="18600"/>
                  </a:lnTo>
                  <a:cubicBezTo>
                    <a:pt x="16882" y="18598"/>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2" y="18415"/>
                    <a:pt x="6617" y="18049"/>
                  </a:cubicBezTo>
                  <a:cubicBezTo>
                    <a:pt x="6465" y="17961"/>
                    <a:pt x="6296" y="17917"/>
                    <a:pt x="6127" y="17917"/>
                  </a:cubicBezTo>
                  <a:cubicBezTo>
                    <a:pt x="5951" y="17917"/>
                    <a:pt x="5777" y="17964"/>
                    <a:pt x="5621" y="18057"/>
                  </a:cubicBezTo>
                  <a:lnTo>
                    <a:pt x="4725" y="18595"/>
                  </a:lnTo>
                  <a:cubicBezTo>
                    <a:pt x="4722" y="18597"/>
                    <a:pt x="4718" y="18598"/>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2"/>
                  </a:cubicBezTo>
                  <a:lnTo>
                    <a:pt x="982" y="9587"/>
                  </a:lnTo>
                  <a:lnTo>
                    <a:pt x="1998" y="9333"/>
                  </a:lnTo>
                  <a:cubicBezTo>
                    <a:pt x="2343" y="9246"/>
                    <a:pt x="2616" y="8979"/>
                    <a:pt x="2708" y="8634"/>
                  </a:cubicBezTo>
                  <a:cubicBezTo>
                    <a:pt x="2897" y="7929"/>
                    <a:pt x="3179" y="7249"/>
                    <a:pt x="3548" y="6615"/>
                  </a:cubicBezTo>
                  <a:cubicBezTo>
                    <a:pt x="3727" y="6305"/>
                    <a:pt x="3724" y="5923"/>
                    <a:pt x="3540" y="5617"/>
                  </a:cubicBezTo>
                  <a:lnTo>
                    <a:pt x="3005" y="4725"/>
                  </a:lnTo>
                  <a:cubicBezTo>
                    <a:pt x="3004" y="4722"/>
                    <a:pt x="3002" y="4719"/>
                    <a:pt x="3000" y="4715"/>
                  </a:cubicBezTo>
                  <a:lnTo>
                    <a:pt x="4715" y="3000"/>
                  </a:lnTo>
                  <a:lnTo>
                    <a:pt x="5621" y="3543"/>
                  </a:lnTo>
                  <a:cubicBezTo>
                    <a:pt x="5777" y="3637"/>
                    <a:pt x="5951" y="3683"/>
                    <a:pt x="6127" y="3683"/>
                  </a:cubicBezTo>
                  <a:cubicBezTo>
                    <a:pt x="6296" y="3683"/>
                    <a:pt x="6465" y="3639"/>
                    <a:pt x="6618" y="3552"/>
                  </a:cubicBezTo>
                  <a:cubicBezTo>
                    <a:pt x="7251" y="3185"/>
                    <a:pt x="7929" y="2904"/>
                    <a:pt x="8632" y="2717"/>
                  </a:cubicBezTo>
                  <a:cubicBezTo>
                    <a:pt x="8976" y="2624"/>
                    <a:pt x="9244" y="2352"/>
                    <a:pt x="9331" y="2006"/>
                  </a:cubicBezTo>
                  <a:lnTo>
                    <a:pt x="9587" y="982"/>
                  </a:lnTo>
                  <a:lnTo>
                    <a:pt x="12012" y="982"/>
                  </a:lnTo>
                  <a:cubicBezTo>
                    <a:pt x="12014" y="986"/>
                    <a:pt x="12015" y="989"/>
                    <a:pt x="12016" y="993"/>
                  </a:cubicBezTo>
                  <a:lnTo>
                    <a:pt x="12269" y="2006"/>
                  </a:lnTo>
                  <a:cubicBezTo>
                    <a:pt x="12356" y="2352"/>
                    <a:pt x="12624" y="2624"/>
                    <a:pt x="12968" y="2717"/>
                  </a:cubicBezTo>
                  <a:cubicBezTo>
                    <a:pt x="13671" y="2904"/>
                    <a:pt x="14348" y="3185"/>
                    <a:pt x="14982" y="3552"/>
                  </a:cubicBezTo>
                  <a:cubicBezTo>
                    <a:pt x="15134" y="3639"/>
                    <a:pt x="15304" y="3683"/>
                    <a:pt x="15473" y="3683"/>
                  </a:cubicBezTo>
                  <a:cubicBezTo>
                    <a:pt x="15648" y="3683"/>
                    <a:pt x="15822" y="3637"/>
                    <a:pt x="15978" y="3543"/>
                  </a:cubicBezTo>
                  <a:lnTo>
                    <a:pt x="16884" y="3000"/>
                  </a:lnTo>
                  <a:lnTo>
                    <a:pt x="18600" y="4715"/>
                  </a:lnTo>
                  <a:cubicBezTo>
                    <a:pt x="18598" y="4719"/>
                    <a:pt x="18597" y="4722"/>
                    <a:pt x="18595" y="4725"/>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2"/>
                    <a:pt x="20618" y="12012"/>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9"/>
                    <a:pt x="17136" y="1968"/>
                    <a:pt x="16975" y="1968"/>
                  </a:cubicBezTo>
                  <a:cubicBezTo>
                    <a:pt x="16778" y="1968"/>
                    <a:pt x="16572" y="2043"/>
                    <a:pt x="16400" y="2145"/>
                  </a:cubicBezTo>
                  <a:lnTo>
                    <a:pt x="15473" y="2701"/>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1"/>
                  </a:cubicBezTo>
                  <a:lnTo>
                    <a:pt x="5200" y="2145"/>
                  </a:lnTo>
                  <a:cubicBezTo>
                    <a:pt x="5028" y="2043"/>
                    <a:pt x="4822" y="1968"/>
                    <a:pt x="4625" y="1968"/>
                  </a:cubicBezTo>
                  <a:cubicBezTo>
                    <a:pt x="4464" y="1968"/>
                    <a:pt x="4308" y="2019"/>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2"/>
                    <a:pt x="0" y="9361"/>
                  </a:cubicBezTo>
                  <a:lnTo>
                    <a:pt x="0" y="12240"/>
                  </a:lnTo>
                  <a:cubicBezTo>
                    <a:pt x="0" y="12638"/>
                    <a:pt x="367" y="12848"/>
                    <a:pt x="720" y="12960"/>
                  </a:cubicBezTo>
                  <a:lnTo>
                    <a:pt x="1759" y="13220"/>
                  </a:lnTo>
                  <a:cubicBezTo>
                    <a:pt x="1973" y="14021"/>
                    <a:pt x="2292" y="14778"/>
                    <a:pt x="2698" y="15479"/>
                  </a:cubicBezTo>
                  <a:lnTo>
                    <a:pt x="2145" y="16400"/>
                  </a:lnTo>
                  <a:cubicBezTo>
                    <a:pt x="1959" y="16713"/>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3"/>
                    <a:pt x="19455" y="16400"/>
                  </a:cubicBezTo>
                  <a:lnTo>
                    <a:pt x="18902" y="15479"/>
                  </a:lnTo>
                  <a:cubicBezTo>
                    <a:pt x="19308" y="14778"/>
                    <a:pt x="19626" y="14021"/>
                    <a:pt x="19841" y="13220"/>
                  </a:cubicBezTo>
                  <a:lnTo>
                    <a:pt x="20880" y="12960"/>
                  </a:lnTo>
                  <a:cubicBezTo>
                    <a:pt x="21233" y="12848"/>
                    <a:pt x="21600" y="12638"/>
                    <a:pt x="21600" y="12240"/>
                  </a:cubicBezTo>
                  <a:lnTo>
                    <a:pt x="21600" y="9361"/>
                  </a:lnTo>
                  <a:cubicBezTo>
                    <a:pt x="21600" y="8962"/>
                    <a:pt x="21233" y="8730"/>
                    <a:pt x="20880" y="8641"/>
                  </a:cubicBezTo>
                  <a:moveTo>
                    <a:pt x="15709" y="10800"/>
                  </a:moveTo>
                  <a:cubicBezTo>
                    <a:pt x="15709" y="13346"/>
                    <a:pt x="13771" y="15438"/>
                    <a:pt x="11291" y="15685"/>
                  </a:cubicBezTo>
                  <a:lnTo>
                    <a:pt x="11291" y="12694"/>
                  </a:lnTo>
                  <a:cubicBezTo>
                    <a:pt x="12137" y="12476"/>
                    <a:pt x="12764" y="11714"/>
                    <a:pt x="12764" y="10800"/>
                  </a:cubicBezTo>
                  <a:cubicBezTo>
                    <a:pt x="12764" y="10630"/>
                    <a:pt x="12735" y="10468"/>
                    <a:pt x="12694" y="10310"/>
                  </a:cubicBezTo>
                  <a:lnTo>
                    <a:pt x="15308" y="8857"/>
                  </a:lnTo>
                  <a:cubicBezTo>
                    <a:pt x="15565" y="9453"/>
                    <a:pt x="15709" y="10110"/>
                    <a:pt x="15709" y="10800"/>
                  </a:cubicBezTo>
                  <a:moveTo>
                    <a:pt x="9818" y="10800"/>
                  </a:moveTo>
                  <a:cubicBezTo>
                    <a:pt x="9818" y="10258"/>
                    <a:pt x="10258" y="9818"/>
                    <a:pt x="10800" y="9818"/>
                  </a:cubicBezTo>
                  <a:cubicBezTo>
                    <a:pt x="11342" y="9818"/>
                    <a:pt x="11782" y="10258"/>
                    <a:pt x="11782" y="10800"/>
                  </a:cubicBezTo>
                  <a:cubicBezTo>
                    <a:pt x="11782" y="11342"/>
                    <a:pt x="11342" y="11782"/>
                    <a:pt x="10800" y="11782"/>
                  </a:cubicBezTo>
                  <a:cubicBezTo>
                    <a:pt x="10258" y="11782"/>
                    <a:pt x="9818" y="11342"/>
                    <a:pt x="9818" y="10800"/>
                  </a:cubicBezTo>
                  <a:moveTo>
                    <a:pt x="10309" y="15685"/>
                  </a:moveTo>
                  <a:cubicBezTo>
                    <a:pt x="7829" y="15438"/>
                    <a:pt x="5891" y="13346"/>
                    <a:pt x="5891" y="10800"/>
                  </a:cubicBezTo>
                  <a:cubicBezTo>
                    <a:pt x="5891" y="10110"/>
                    <a:pt x="6035" y="9453"/>
                    <a:pt x="6292" y="8857"/>
                  </a:cubicBezTo>
                  <a:lnTo>
                    <a:pt x="8906" y="10310"/>
                  </a:lnTo>
                  <a:cubicBezTo>
                    <a:pt x="8865" y="10468"/>
                    <a:pt x="8836" y="10630"/>
                    <a:pt x="8836" y="10800"/>
                  </a:cubicBezTo>
                  <a:cubicBezTo>
                    <a:pt x="8836" y="11714"/>
                    <a:pt x="9463" y="12476"/>
                    <a:pt x="10309" y="12694"/>
                  </a:cubicBezTo>
                  <a:cubicBezTo>
                    <a:pt x="10309" y="12694"/>
                    <a:pt x="10309" y="15685"/>
                    <a:pt x="10309" y="15685"/>
                  </a:cubicBezTo>
                  <a:close/>
                  <a:moveTo>
                    <a:pt x="10800" y="5891"/>
                  </a:moveTo>
                  <a:cubicBezTo>
                    <a:pt x="12470" y="5891"/>
                    <a:pt x="13942" y="6727"/>
                    <a:pt x="14829" y="8000"/>
                  </a:cubicBezTo>
                  <a:lnTo>
                    <a:pt x="12220" y="9450"/>
                  </a:lnTo>
                  <a:cubicBezTo>
                    <a:pt x="11862" y="9074"/>
                    <a:pt x="11360" y="8836"/>
                    <a:pt x="10800" y="8836"/>
                  </a:cubicBezTo>
                  <a:cubicBezTo>
                    <a:pt x="10240" y="8836"/>
                    <a:pt x="9738" y="9074"/>
                    <a:pt x="9380" y="9450"/>
                  </a:cubicBezTo>
                  <a:lnTo>
                    <a:pt x="6771" y="8000"/>
                  </a:lnTo>
                  <a:cubicBezTo>
                    <a:pt x="7658" y="6727"/>
                    <a:pt x="9130" y="5891"/>
                    <a:pt x="10800" y="5891"/>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path>
              </a:pathLst>
            </a:custGeom>
            <a:solidFill>
              <a:schemeClr val="bg1"/>
            </a:solidFill>
            <a:ln w="12700">
              <a:miter lim="400000"/>
            </a:ln>
          </p:spPr>
          <p:txBody>
            <a:bodyPr lIns="19049" tIns="19049" rIns="19049" bIns="19049" anchor="ctr"/>
            <a:lstStyle/>
            <a:p>
              <a:pPr algn="ctr" defTabSz="228580" eaLnBrk="1" fontAlgn="auto">
                <a:spcBef>
                  <a:spcPts val="0"/>
                </a:spcBef>
                <a:spcAft>
                  <a:spcPts val="0"/>
                </a:spcAf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62" kern="0">
                <a:solidFill>
                  <a:srgbClr val="FFFFFF"/>
                </a:solidFill>
                <a:effectLst>
                  <a:outerShdw blurRad="38100" dist="12700" dir="5400000" rotWithShape="0">
                    <a:srgbClr val="000000">
                      <a:alpha val="50000"/>
                    </a:srgbClr>
                  </a:outerShdw>
                </a:effectLst>
                <a:latin typeface="Arial"/>
                <a:ea typeface="Arial"/>
                <a:cs typeface="Arial"/>
                <a:sym typeface="Gill Sans"/>
              </a:endParaRPr>
            </a:p>
          </p:txBody>
        </p:sp>
      </p:grpSp>
      <p:grpSp>
        <p:nvGrpSpPr>
          <p:cNvPr id="3" name="Group 2">
            <a:extLst>
              <a:ext uri="{FF2B5EF4-FFF2-40B4-BE49-F238E27FC236}">
                <a16:creationId xmlns:a16="http://schemas.microsoft.com/office/drawing/2014/main" id="{994C44DA-6B33-47E0-9F76-0397EC52D6C7}"/>
              </a:ext>
            </a:extLst>
          </p:cNvPr>
          <p:cNvGrpSpPr/>
          <p:nvPr/>
        </p:nvGrpSpPr>
        <p:grpSpPr>
          <a:xfrm>
            <a:off x="6812740" y="2445513"/>
            <a:ext cx="4480100" cy="927159"/>
            <a:chOff x="6812740" y="2445513"/>
            <a:chExt cx="4480100" cy="927159"/>
          </a:xfrm>
        </p:grpSpPr>
        <p:sp>
          <p:nvSpPr>
            <p:cNvPr id="35" name="Oval 34">
              <a:extLst>
                <a:ext uri="{FF2B5EF4-FFF2-40B4-BE49-F238E27FC236}">
                  <a16:creationId xmlns:a16="http://schemas.microsoft.com/office/drawing/2014/main" id="{A3891936-E4BE-45B9-BD54-A8DA1ECD53AA}"/>
                </a:ext>
              </a:extLst>
            </p:cNvPr>
            <p:cNvSpPr/>
            <p:nvPr/>
          </p:nvSpPr>
          <p:spPr>
            <a:xfrm>
              <a:off x="6812740" y="2445513"/>
              <a:ext cx="697230" cy="6972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54FD133A-479B-4B89-8807-031BE104D87E}"/>
                </a:ext>
              </a:extLst>
            </p:cNvPr>
            <p:cNvSpPr txBox="1"/>
            <p:nvPr/>
          </p:nvSpPr>
          <p:spPr bwMode="auto">
            <a:xfrm>
              <a:off x="7711863" y="2456943"/>
              <a:ext cx="2925657" cy="369332"/>
            </a:xfrm>
            <a:prstGeom prst="rect">
              <a:avLst/>
            </a:prstGeom>
            <a:noFill/>
          </p:spPr>
          <p:txBody>
            <a:bodyPr wrap="square" lIns="0" tIns="0" rIns="0" bIns="0">
              <a:spAutoFit/>
            </a:bodyPr>
            <a:lstStyle/>
            <a:p>
              <a:pPr eaLnBrk="1" fontAlgn="auto" hangingPunct="1">
                <a:spcBef>
                  <a:spcPts val="0"/>
                </a:spcBef>
                <a:spcAft>
                  <a:spcPts val="0"/>
                </a:spcAft>
                <a:defRPr/>
              </a:pPr>
              <a:r>
                <a:rPr lang="en-US" sz="1600" b="1" dirty="0">
                  <a:latin typeface="+mj-lt"/>
                </a:rPr>
                <a:t>02. </a:t>
              </a:r>
              <a:r>
                <a:rPr lang="en-US" sz="2400" b="1" dirty="0">
                  <a:latin typeface="+mj-lt"/>
                </a:rPr>
                <a:t>Equal Representation</a:t>
              </a:r>
            </a:p>
          </p:txBody>
        </p:sp>
        <p:sp>
          <p:nvSpPr>
            <p:cNvPr id="37" name="TextBox 11">
              <a:extLst>
                <a:ext uri="{FF2B5EF4-FFF2-40B4-BE49-F238E27FC236}">
                  <a16:creationId xmlns:a16="http://schemas.microsoft.com/office/drawing/2014/main" id="{A1DF953E-7FA3-4A51-B14E-4EC10D49153C}"/>
                </a:ext>
              </a:extLst>
            </p:cNvPr>
            <p:cNvSpPr txBox="1">
              <a:spLocks noChangeArrowheads="1"/>
            </p:cNvSpPr>
            <p:nvPr/>
          </p:nvSpPr>
          <p:spPr bwMode="auto">
            <a:xfrm>
              <a:off x="7711266" y="2758401"/>
              <a:ext cx="3581574" cy="614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Raleway Light" panose="020B0403030101060003" pitchFamily="34" charset="0"/>
                </a:defRPr>
              </a:lvl1pPr>
              <a:lvl2pPr marL="742950" indent="-285750">
                <a:defRPr>
                  <a:solidFill>
                    <a:schemeClr val="tx1"/>
                  </a:solidFill>
                  <a:latin typeface="Raleway Light" panose="020B0403030101060003" pitchFamily="34" charset="0"/>
                </a:defRPr>
              </a:lvl2pPr>
              <a:lvl3pPr marL="1143000" indent="-228600">
                <a:defRPr>
                  <a:solidFill>
                    <a:schemeClr val="tx1"/>
                  </a:solidFill>
                  <a:latin typeface="Raleway Light" panose="020B0403030101060003" pitchFamily="34" charset="0"/>
                </a:defRPr>
              </a:lvl3pPr>
              <a:lvl4pPr marL="1600200" indent="-228600">
                <a:defRPr>
                  <a:solidFill>
                    <a:schemeClr val="tx1"/>
                  </a:solidFill>
                  <a:latin typeface="Raleway Light" panose="020B0403030101060003" pitchFamily="34" charset="0"/>
                </a:defRPr>
              </a:lvl4pPr>
              <a:lvl5pPr marL="2057400" indent="-228600">
                <a:defRPr>
                  <a:solidFill>
                    <a:schemeClr val="tx1"/>
                  </a:solidFill>
                  <a:latin typeface="Raleway Light" panose="020B0403030101060003" pitchFamily="34" charset="0"/>
                </a:defRPr>
              </a:lvl5pPr>
              <a:lvl6pPr marL="2514600" indent="-228600" fontAlgn="base">
                <a:spcBef>
                  <a:spcPct val="0"/>
                </a:spcBef>
                <a:spcAft>
                  <a:spcPct val="0"/>
                </a:spcAft>
                <a:defRPr>
                  <a:solidFill>
                    <a:schemeClr val="tx1"/>
                  </a:solidFill>
                  <a:latin typeface="Raleway Light" panose="020B0403030101060003" pitchFamily="34" charset="0"/>
                </a:defRPr>
              </a:lvl6pPr>
              <a:lvl7pPr marL="2971800" indent="-228600" fontAlgn="base">
                <a:spcBef>
                  <a:spcPct val="0"/>
                </a:spcBef>
                <a:spcAft>
                  <a:spcPct val="0"/>
                </a:spcAft>
                <a:defRPr>
                  <a:solidFill>
                    <a:schemeClr val="tx1"/>
                  </a:solidFill>
                  <a:latin typeface="Raleway Light" panose="020B0403030101060003" pitchFamily="34" charset="0"/>
                </a:defRPr>
              </a:lvl7pPr>
              <a:lvl8pPr marL="3429000" indent="-228600" fontAlgn="base">
                <a:spcBef>
                  <a:spcPct val="0"/>
                </a:spcBef>
                <a:spcAft>
                  <a:spcPct val="0"/>
                </a:spcAft>
                <a:defRPr>
                  <a:solidFill>
                    <a:schemeClr val="tx1"/>
                  </a:solidFill>
                  <a:latin typeface="Raleway Light" panose="020B0403030101060003" pitchFamily="34" charset="0"/>
                </a:defRPr>
              </a:lvl8pPr>
              <a:lvl9pPr marL="3886200" indent="-228600" fontAlgn="base">
                <a:spcBef>
                  <a:spcPct val="0"/>
                </a:spcBef>
                <a:spcAft>
                  <a:spcPct val="0"/>
                </a:spcAft>
                <a:defRPr>
                  <a:solidFill>
                    <a:schemeClr val="tx1"/>
                  </a:solidFill>
                  <a:latin typeface="Raleway Light" panose="020B0403030101060003" pitchFamily="34" charset="0"/>
                </a:defRPr>
              </a:lvl9pPr>
            </a:lstStyle>
            <a:p>
              <a:pPr eaLnBrk="1" hangingPunct="1">
                <a:lnSpc>
                  <a:spcPct val="130000"/>
                </a:lnSpc>
              </a:pPr>
              <a:r>
                <a:rPr lang="en-US" altLang="en-US" sz="1600" dirty="0">
                  <a:solidFill>
                    <a:schemeClr val="tx2"/>
                  </a:solidFill>
                  <a:latin typeface="+mn-lt"/>
                </a:rPr>
                <a:t>To </a:t>
              </a:r>
              <a:r>
                <a:rPr lang="en-US" altLang="en-US" sz="1600" dirty="0">
                  <a:latin typeface="+mn-lt"/>
                </a:rPr>
                <a:t>Provide Equal Representation for lower economies in the Stablecoin market </a:t>
              </a:r>
            </a:p>
          </p:txBody>
        </p:sp>
        <p:sp>
          <p:nvSpPr>
            <p:cNvPr id="38" name="Shape 2447">
              <a:extLst>
                <a:ext uri="{FF2B5EF4-FFF2-40B4-BE49-F238E27FC236}">
                  <a16:creationId xmlns:a16="http://schemas.microsoft.com/office/drawing/2014/main" id="{7909C804-B841-491D-B80D-60B4F36A5505}"/>
                </a:ext>
              </a:extLst>
            </p:cNvPr>
            <p:cNvSpPr/>
            <p:nvPr/>
          </p:nvSpPr>
          <p:spPr bwMode="auto">
            <a:xfrm>
              <a:off x="6997995" y="2660593"/>
              <a:ext cx="326720" cy="267071"/>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chemeClr val="bg1"/>
            </a:solidFill>
            <a:ln w="12700">
              <a:miter lim="400000"/>
            </a:ln>
          </p:spPr>
          <p:txBody>
            <a:bodyPr lIns="19049" tIns="19049" rIns="19049" bIns="19049" anchor="ctr"/>
            <a:lstStyle/>
            <a:p>
              <a:pPr algn="ctr" defTabSz="228580" eaLnBrk="1" fontAlgn="auto">
                <a:spcBef>
                  <a:spcPts val="0"/>
                </a:spcBef>
                <a:spcAft>
                  <a:spcPts val="0"/>
                </a:spcAf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62" kern="0">
                <a:solidFill>
                  <a:srgbClr val="FFFFFF"/>
                </a:solidFill>
                <a:effectLst>
                  <a:outerShdw blurRad="38100" dist="12700" dir="5400000" rotWithShape="0">
                    <a:srgbClr val="000000">
                      <a:alpha val="50000"/>
                    </a:srgbClr>
                  </a:outerShdw>
                </a:effectLst>
                <a:latin typeface="Arial"/>
                <a:ea typeface="Arial"/>
                <a:cs typeface="Arial"/>
                <a:sym typeface="Gill Sans"/>
              </a:endParaRPr>
            </a:p>
          </p:txBody>
        </p:sp>
      </p:grpSp>
      <p:grpSp>
        <p:nvGrpSpPr>
          <p:cNvPr id="5" name="Group 4">
            <a:extLst>
              <a:ext uri="{FF2B5EF4-FFF2-40B4-BE49-F238E27FC236}">
                <a16:creationId xmlns:a16="http://schemas.microsoft.com/office/drawing/2014/main" id="{529A3B40-D9C3-40DD-AA0F-C32CEC9A41E9}"/>
              </a:ext>
            </a:extLst>
          </p:cNvPr>
          <p:cNvGrpSpPr/>
          <p:nvPr/>
        </p:nvGrpSpPr>
        <p:grpSpPr>
          <a:xfrm>
            <a:off x="6812740" y="3807586"/>
            <a:ext cx="4480100" cy="931924"/>
            <a:chOff x="6812740" y="3807586"/>
            <a:chExt cx="4480100" cy="931924"/>
          </a:xfrm>
        </p:grpSpPr>
        <p:sp>
          <p:nvSpPr>
            <p:cNvPr id="40" name="Oval 39">
              <a:extLst>
                <a:ext uri="{FF2B5EF4-FFF2-40B4-BE49-F238E27FC236}">
                  <a16:creationId xmlns:a16="http://schemas.microsoft.com/office/drawing/2014/main" id="{FA197E29-ACF4-4B98-BDC7-FA52C1FD5601}"/>
                </a:ext>
              </a:extLst>
            </p:cNvPr>
            <p:cNvSpPr/>
            <p:nvPr/>
          </p:nvSpPr>
          <p:spPr>
            <a:xfrm>
              <a:off x="6812740" y="3807586"/>
              <a:ext cx="697230" cy="69723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073B12F9-C7E6-41A8-9A9E-E46260FC5A11}"/>
                </a:ext>
              </a:extLst>
            </p:cNvPr>
            <p:cNvSpPr txBox="1"/>
            <p:nvPr/>
          </p:nvSpPr>
          <p:spPr bwMode="auto">
            <a:xfrm>
              <a:off x="7711863" y="3823781"/>
              <a:ext cx="2232025" cy="369332"/>
            </a:xfrm>
            <a:prstGeom prst="rect">
              <a:avLst/>
            </a:prstGeom>
            <a:noFill/>
          </p:spPr>
          <p:txBody>
            <a:bodyPr lIns="0" tIns="0" rIns="0" bIns="0">
              <a:spAutoFit/>
            </a:bodyPr>
            <a:lstStyle/>
            <a:p>
              <a:pPr eaLnBrk="1" fontAlgn="auto" hangingPunct="1">
                <a:spcBef>
                  <a:spcPts val="0"/>
                </a:spcBef>
                <a:spcAft>
                  <a:spcPts val="0"/>
                </a:spcAft>
                <a:defRPr/>
              </a:pPr>
              <a:r>
                <a:rPr lang="en-US" sz="1600" dirty="0">
                  <a:latin typeface="+mj-lt"/>
                </a:rPr>
                <a:t>03. </a:t>
              </a:r>
              <a:r>
                <a:rPr lang="en-US" sz="2400" b="1" dirty="0">
                  <a:latin typeface="+mj-lt"/>
                </a:rPr>
                <a:t>Passive Income</a:t>
              </a:r>
            </a:p>
          </p:txBody>
        </p:sp>
        <p:sp>
          <p:nvSpPr>
            <p:cNvPr id="42" name="TextBox 16">
              <a:extLst>
                <a:ext uri="{FF2B5EF4-FFF2-40B4-BE49-F238E27FC236}">
                  <a16:creationId xmlns:a16="http://schemas.microsoft.com/office/drawing/2014/main" id="{022AD114-E3FB-4B1C-85FD-A4F84C38DFF2}"/>
                </a:ext>
              </a:extLst>
            </p:cNvPr>
            <p:cNvSpPr txBox="1">
              <a:spLocks noChangeArrowheads="1"/>
            </p:cNvSpPr>
            <p:nvPr/>
          </p:nvSpPr>
          <p:spPr bwMode="auto">
            <a:xfrm>
              <a:off x="7711268" y="4125239"/>
              <a:ext cx="3581572" cy="614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Raleway Light" panose="020B0403030101060003" pitchFamily="34" charset="0"/>
                </a:defRPr>
              </a:lvl1pPr>
              <a:lvl2pPr marL="742950" indent="-285750">
                <a:defRPr>
                  <a:solidFill>
                    <a:schemeClr val="tx1"/>
                  </a:solidFill>
                  <a:latin typeface="Raleway Light" panose="020B0403030101060003" pitchFamily="34" charset="0"/>
                </a:defRPr>
              </a:lvl2pPr>
              <a:lvl3pPr marL="1143000" indent="-228600">
                <a:defRPr>
                  <a:solidFill>
                    <a:schemeClr val="tx1"/>
                  </a:solidFill>
                  <a:latin typeface="Raleway Light" panose="020B0403030101060003" pitchFamily="34" charset="0"/>
                </a:defRPr>
              </a:lvl3pPr>
              <a:lvl4pPr marL="1600200" indent="-228600">
                <a:defRPr>
                  <a:solidFill>
                    <a:schemeClr val="tx1"/>
                  </a:solidFill>
                  <a:latin typeface="Raleway Light" panose="020B0403030101060003" pitchFamily="34" charset="0"/>
                </a:defRPr>
              </a:lvl4pPr>
              <a:lvl5pPr marL="2057400" indent="-228600">
                <a:defRPr>
                  <a:solidFill>
                    <a:schemeClr val="tx1"/>
                  </a:solidFill>
                  <a:latin typeface="Raleway Light" panose="020B0403030101060003" pitchFamily="34" charset="0"/>
                </a:defRPr>
              </a:lvl5pPr>
              <a:lvl6pPr marL="2514600" indent="-228600" fontAlgn="base">
                <a:spcBef>
                  <a:spcPct val="0"/>
                </a:spcBef>
                <a:spcAft>
                  <a:spcPct val="0"/>
                </a:spcAft>
                <a:defRPr>
                  <a:solidFill>
                    <a:schemeClr val="tx1"/>
                  </a:solidFill>
                  <a:latin typeface="Raleway Light" panose="020B0403030101060003" pitchFamily="34" charset="0"/>
                </a:defRPr>
              </a:lvl6pPr>
              <a:lvl7pPr marL="2971800" indent="-228600" fontAlgn="base">
                <a:spcBef>
                  <a:spcPct val="0"/>
                </a:spcBef>
                <a:spcAft>
                  <a:spcPct val="0"/>
                </a:spcAft>
                <a:defRPr>
                  <a:solidFill>
                    <a:schemeClr val="tx1"/>
                  </a:solidFill>
                  <a:latin typeface="Raleway Light" panose="020B0403030101060003" pitchFamily="34" charset="0"/>
                </a:defRPr>
              </a:lvl7pPr>
              <a:lvl8pPr marL="3429000" indent="-228600" fontAlgn="base">
                <a:spcBef>
                  <a:spcPct val="0"/>
                </a:spcBef>
                <a:spcAft>
                  <a:spcPct val="0"/>
                </a:spcAft>
                <a:defRPr>
                  <a:solidFill>
                    <a:schemeClr val="tx1"/>
                  </a:solidFill>
                  <a:latin typeface="Raleway Light" panose="020B0403030101060003" pitchFamily="34" charset="0"/>
                </a:defRPr>
              </a:lvl8pPr>
              <a:lvl9pPr marL="3886200" indent="-228600" fontAlgn="base">
                <a:spcBef>
                  <a:spcPct val="0"/>
                </a:spcBef>
                <a:spcAft>
                  <a:spcPct val="0"/>
                </a:spcAft>
                <a:defRPr>
                  <a:solidFill>
                    <a:schemeClr val="tx1"/>
                  </a:solidFill>
                  <a:latin typeface="Raleway Light" panose="020B0403030101060003" pitchFamily="34" charset="0"/>
                </a:defRPr>
              </a:lvl9pPr>
            </a:lstStyle>
            <a:p>
              <a:pPr eaLnBrk="1" hangingPunct="1">
                <a:lnSpc>
                  <a:spcPct val="130000"/>
                </a:lnSpc>
              </a:pPr>
              <a:r>
                <a:rPr lang="en-US" altLang="en-US" sz="1600" dirty="0">
                  <a:latin typeface="+mn-lt"/>
                </a:rPr>
                <a:t>Enrich our users trough the use of perpetual vaults and yield programs</a:t>
              </a:r>
            </a:p>
          </p:txBody>
        </p:sp>
        <p:sp>
          <p:nvSpPr>
            <p:cNvPr id="43" name="Shape 2627">
              <a:extLst>
                <a:ext uri="{FF2B5EF4-FFF2-40B4-BE49-F238E27FC236}">
                  <a16:creationId xmlns:a16="http://schemas.microsoft.com/office/drawing/2014/main" id="{212F7958-B8A5-421A-99FF-B47CC10577C7}"/>
                </a:ext>
              </a:extLst>
            </p:cNvPr>
            <p:cNvSpPr/>
            <p:nvPr/>
          </p:nvSpPr>
          <p:spPr bwMode="auto">
            <a:xfrm>
              <a:off x="6997995" y="3992841"/>
              <a:ext cx="326720" cy="326720"/>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chemeClr val="bg1"/>
            </a:solidFill>
            <a:ln w="12700">
              <a:miter lim="400000"/>
            </a:ln>
          </p:spPr>
          <p:txBody>
            <a:bodyPr lIns="19049" tIns="19049" rIns="19049" bIns="19049" anchor="ctr"/>
            <a:lstStyle/>
            <a:p>
              <a:pPr algn="ctr" defTabSz="228580" eaLnBrk="1" fontAlgn="auto">
                <a:spcBef>
                  <a:spcPts val="0"/>
                </a:spcBef>
                <a:spcAft>
                  <a:spcPts val="0"/>
                </a:spcAf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62" kern="0">
                <a:solidFill>
                  <a:srgbClr val="FFFFFF"/>
                </a:solidFill>
                <a:effectLst>
                  <a:outerShdw blurRad="38100" dist="12700" dir="5400000" rotWithShape="0">
                    <a:srgbClr val="000000">
                      <a:alpha val="50000"/>
                    </a:srgbClr>
                  </a:outerShdw>
                </a:effectLst>
                <a:latin typeface="Arial"/>
                <a:ea typeface="Arial"/>
                <a:cs typeface="Arial"/>
                <a:sym typeface="Gill Sans"/>
              </a:endParaRPr>
            </a:p>
          </p:txBody>
        </p:sp>
      </p:grpSp>
      <p:grpSp>
        <p:nvGrpSpPr>
          <p:cNvPr id="6" name="Group 5">
            <a:extLst>
              <a:ext uri="{FF2B5EF4-FFF2-40B4-BE49-F238E27FC236}">
                <a16:creationId xmlns:a16="http://schemas.microsoft.com/office/drawing/2014/main" id="{0F9FC3C5-3B07-42FE-9B3E-B5C4E498C270}"/>
              </a:ext>
            </a:extLst>
          </p:cNvPr>
          <p:cNvGrpSpPr/>
          <p:nvPr/>
        </p:nvGrpSpPr>
        <p:grpSpPr>
          <a:xfrm>
            <a:off x="6812740" y="5169659"/>
            <a:ext cx="4480100" cy="1256775"/>
            <a:chOff x="6812740" y="5169659"/>
            <a:chExt cx="4480100" cy="1256775"/>
          </a:xfrm>
        </p:grpSpPr>
        <p:sp>
          <p:nvSpPr>
            <p:cNvPr id="45" name="Oval 44">
              <a:extLst>
                <a:ext uri="{FF2B5EF4-FFF2-40B4-BE49-F238E27FC236}">
                  <a16:creationId xmlns:a16="http://schemas.microsoft.com/office/drawing/2014/main" id="{F8D07C8B-D37C-4819-A383-555017771128}"/>
                </a:ext>
              </a:extLst>
            </p:cNvPr>
            <p:cNvSpPr/>
            <p:nvPr/>
          </p:nvSpPr>
          <p:spPr>
            <a:xfrm>
              <a:off x="6812740" y="5169659"/>
              <a:ext cx="697230" cy="69723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28CD8A6B-8EDC-459C-B998-FF9532E78568}"/>
                </a:ext>
              </a:extLst>
            </p:cNvPr>
            <p:cNvSpPr txBox="1"/>
            <p:nvPr/>
          </p:nvSpPr>
          <p:spPr bwMode="auto">
            <a:xfrm>
              <a:off x="7711863" y="5190618"/>
              <a:ext cx="2232025" cy="369332"/>
            </a:xfrm>
            <a:prstGeom prst="rect">
              <a:avLst/>
            </a:prstGeom>
            <a:noFill/>
          </p:spPr>
          <p:txBody>
            <a:bodyPr lIns="0" tIns="0" rIns="0" bIns="0">
              <a:spAutoFit/>
            </a:bodyPr>
            <a:lstStyle/>
            <a:p>
              <a:pPr eaLnBrk="1" fontAlgn="auto" hangingPunct="1">
                <a:spcBef>
                  <a:spcPts val="0"/>
                </a:spcBef>
                <a:spcAft>
                  <a:spcPts val="0"/>
                </a:spcAft>
                <a:defRPr/>
              </a:pPr>
              <a:r>
                <a:rPr lang="en-US" sz="1600" dirty="0">
                  <a:latin typeface="+mj-lt"/>
                </a:rPr>
                <a:t>04. </a:t>
              </a:r>
              <a:r>
                <a:rPr lang="en-US" sz="2400" b="1" dirty="0">
                  <a:latin typeface="+mj-lt"/>
                </a:rPr>
                <a:t>Freedom</a:t>
              </a:r>
            </a:p>
          </p:txBody>
        </p:sp>
        <p:sp>
          <p:nvSpPr>
            <p:cNvPr id="47" name="TextBox 21">
              <a:extLst>
                <a:ext uri="{FF2B5EF4-FFF2-40B4-BE49-F238E27FC236}">
                  <a16:creationId xmlns:a16="http://schemas.microsoft.com/office/drawing/2014/main" id="{83B11E74-FBB8-465F-80BF-02CA0D82CCD9}"/>
                </a:ext>
              </a:extLst>
            </p:cNvPr>
            <p:cNvSpPr txBox="1">
              <a:spLocks noChangeArrowheads="1"/>
            </p:cNvSpPr>
            <p:nvPr/>
          </p:nvSpPr>
          <p:spPr bwMode="auto">
            <a:xfrm>
              <a:off x="7711267" y="5492076"/>
              <a:ext cx="3581573" cy="934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Raleway Light" panose="020B0403030101060003" pitchFamily="34" charset="0"/>
                </a:defRPr>
              </a:lvl1pPr>
              <a:lvl2pPr marL="742950" indent="-285750">
                <a:defRPr>
                  <a:solidFill>
                    <a:schemeClr val="tx1"/>
                  </a:solidFill>
                  <a:latin typeface="Raleway Light" panose="020B0403030101060003" pitchFamily="34" charset="0"/>
                </a:defRPr>
              </a:lvl2pPr>
              <a:lvl3pPr marL="1143000" indent="-228600">
                <a:defRPr>
                  <a:solidFill>
                    <a:schemeClr val="tx1"/>
                  </a:solidFill>
                  <a:latin typeface="Raleway Light" panose="020B0403030101060003" pitchFamily="34" charset="0"/>
                </a:defRPr>
              </a:lvl3pPr>
              <a:lvl4pPr marL="1600200" indent="-228600">
                <a:defRPr>
                  <a:solidFill>
                    <a:schemeClr val="tx1"/>
                  </a:solidFill>
                  <a:latin typeface="Raleway Light" panose="020B0403030101060003" pitchFamily="34" charset="0"/>
                </a:defRPr>
              </a:lvl4pPr>
              <a:lvl5pPr marL="2057400" indent="-228600">
                <a:defRPr>
                  <a:solidFill>
                    <a:schemeClr val="tx1"/>
                  </a:solidFill>
                  <a:latin typeface="Raleway Light" panose="020B0403030101060003" pitchFamily="34" charset="0"/>
                </a:defRPr>
              </a:lvl5pPr>
              <a:lvl6pPr marL="2514600" indent="-228600" fontAlgn="base">
                <a:spcBef>
                  <a:spcPct val="0"/>
                </a:spcBef>
                <a:spcAft>
                  <a:spcPct val="0"/>
                </a:spcAft>
                <a:defRPr>
                  <a:solidFill>
                    <a:schemeClr val="tx1"/>
                  </a:solidFill>
                  <a:latin typeface="Raleway Light" panose="020B0403030101060003" pitchFamily="34" charset="0"/>
                </a:defRPr>
              </a:lvl6pPr>
              <a:lvl7pPr marL="2971800" indent="-228600" fontAlgn="base">
                <a:spcBef>
                  <a:spcPct val="0"/>
                </a:spcBef>
                <a:spcAft>
                  <a:spcPct val="0"/>
                </a:spcAft>
                <a:defRPr>
                  <a:solidFill>
                    <a:schemeClr val="tx1"/>
                  </a:solidFill>
                  <a:latin typeface="Raleway Light" panose="020B0403030101060003" pitchFamily="34" charset="0"/>
                </a:defRPr>
              </a:lvl7pPr>
              <a:lvl8pPr marL="3429000" indent="-228600" fontAlgn="base">
                <a:spcBef>
                  <a:spcPct val="0"/>
                </a:spcBef>
                <a:spcAft>
                  <a:spcPct val="0"/>
                </a:spcAft>
                <a:defRPr>
                  <a:solidFill>
                    <a:schemeClr val="tx1"/>
                  </a:solidFill>
                  <a:latin typeface="Raleway Light" panose="020B0403030101060003" pitchFamily="34" charset="0"/>
                </a:defRPr>
              </a:lvl8pPr>
              <a:lvl9pPr marL="3886200" indent="-228600" fontAlgn="base">
                <a:spcBef>
                  <a:spcPct val="0"/>
                </a:spcBef>
                <a:spcAft>
                  <a:spcPct val="0"/>
                </a:spcAft>
                <a:defRPr>
                  <a:solidFill>
                    <a:schemeClr val="tx1"/>
                  </a:solidFill>
                  <a:latin typeface="Raleway Light" panose="020B0403030101060003" pitchFamily="34" charset="0"/>
                </a:defRPr>
              </a:lvl9pPr>
            </a:lstStyle>
            <a:p>
              <a:pPr eaLnBrk="1" hangingPunct="1">
                <a:lnSpc>
                  <a:spcPct val="130000"/>
                </a:lnSpc>
              </a:pPr>
              <a:r>
                <a:rPr lang="en-US" altLang="en-US" sz="1600" dirty="0">
                  <a:latin typeface="+mn-lt"/>
                </a:rPr>
                <a:t>To be a smooth bridge between traditional finance and Decentralized finance where users can become their own bank.</a:t>
              </a:r>
            </a:p>
          </p:txBody>
        </p:sp>
        <p:sp>
          <p:nvSpPr>
            <p:cNvPr id="48" name="Shape 2430">
              <a:extLst>
                <a:ext uri="{FF2B5EF4-FFF2-40B4-BE49-F238E27FC236}">
                  <a16:creationId xmlns:a16="http://schemas.microsoft.com/office/drawing/2014/main" id="{DB36790E-2631-4E2F-9D24-70522264F4BC}"/>
                </a:ext>
              </a:extLst>
            </p:cNvPr>
            <p:cNvSpPr/>
            <p:nvPr/>
          </p:nvSpPr>
          <p:spPr bwMode="auto">
            <a:xfrm>
              <a:off x="6997995" y="5354914"/>
              <a:ext cx="326720" cy="326721"/>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1"/>
            </a:solidFill>
            <a:ln w="12700">
              <a:miter lim="400000"/>
            </a:ln>
          </p:spPr>
          <p:txBody>
            <a:bodyPr lIns="19049" tIns="19049" rIns="19049" bIns="19049" anchor="ctr"/>
            <a:lstStyle/>
            <a:p>
              <a:pPr algn="ctr" defTabSz="228580" eaLnBrk="1" fontAlgn="auto">
                <a:spcBef>
                  <a:spcPts val="0"/>
                </a:spcBef>
                <a:spcAft>
                  <a:spcPts val="0"/>
                </a:spcAf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62" kern="0">
                <a:solidFill>
                  <a:srgbClr val="FFFFFF"/>
                </a:solidFill>
                <a:effectLst>
                  <a:outerShdw blurRad="38100" dist="12700" dir="5400000" rotWithShape="0">
                    <a:srgbClr val="000000">
                      <a:alpha val="50000"/>
                    </a:srgbClr>
                  </a:outerShdw>
                </a:effectLst>
                <a:latin typeface="Arial"/>
                <a:ea typeface="Arial"/>
                <a:cs typeface="Arial"/>
                <a:sym typeface="Gill Sans"/>
              </a:endParaRPr>
            </a:p>
          </p:txBody>
        </p:sp>
      </p:grpSp>
      <p:sp>
        <p:nvSpPr>
          <p:cNvPr id="49" name="Block Arc 48">
            <a:extLst>
              <a:ext uri="{FF2B5EF4-FFF2-40B4-BE49-F238E27FC236}">
                <a16:creationId xmlns:a16="http://schemas.microsoft.com/office/drawing/2014/main" id="{98FA2C3C-351C-4D65-8D11-76AEFE6C6CA2}"/>
              </a:ext>
            </a:extLst>
          </p:cNvPr>
          <p:cNvSpPr/>
          <p:nvPr/>
        </p:nvSpPr>
        <p:spPr>
          <a:xfrm rot="16200000">
            <a:off x="506599" y="1078677"/>
            <a:ext cx="4700648" cy="4700648"/>
          </a:xfrm>
          <a:prstGeom prst="blockArc">
            <a:avLst>
              <a:gd name="adj1" fmla="val 9846911"/>
              <a:gd name="adj2" fmla="val 1850305"/>
              <a:gd name="adj3" fmla="val 20140"/>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0952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childTnLst>
                    </p:cTn>
                  </p:par>
                  <p:par>
                    <p:cTn id="10" fill="hold">
                      <p:stCondLst>
                        <p:cond delay="indefinite"/>
                      </p:stCondLst>
                      <p:childTnLst>
                        <p:par>
                          <p:cTn id="11" fill="hold">
                            <p:stCondLst>
                              <p:cond delay="0"/>
                            </p:stCondLst>
                            <p:childTnLst>
                              <p:par>
                                <p:cTn id="12" presetID="21" presetClass="entr" presetSubtype="2" fill="hold" grpId="0" nodeType="clickEffect">
                                  <p:stCondLst>
                                    <p:cond delay="0"/>
                                  </p:stCondLst>
                                  <p:childTnLst>
                                    <p:set>
                                      <p:cBhvr>
                                        <p:cTn id="13" dur="1" fill="hold">
                                          <p:stCondLst>
                                            <p:cond delay="0"/>
                                          </p:stCondLst>
                                        </p:cTn>
                                        <p:tgtEl>
                                          <p:spTgt spid="49"/>
                                        </p:tgtEl>
                                        <p:attrNameLst>
                                          <p:attrName>style.visibility</p:attrName>
                                        </p:attrNameLst>
                                      </p:cBhvr>
                                      <p:to>
                                        <p:strVal val="visible"/>
                                      </p:to>
                                    </p:set>
                                    <p:animEffect transition="in" filter="wheel(2)">
                                      <p:cBhvr>
                                        <p:cTn id="14" dur="750"/>
                                        <p:tgtEl>
                                          <p:spTgt spid="49"/>
                                        </p:tgtEl>
                                      </p:cBhvr>
                                    </p:animEffect>
                                  </p:childTnLst>
                                </p:cTn>
                              </p:par>
                              <p:par>
                                <p:cTn id="15" presetID="21" presetClass="entr" presetSubtype="2"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heel(2)">
                                      <p:cBhvr>
                                        <p:cTn id="17" dur="75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par>
                                <p:cTn id="23" presetID="22" presetClass="entr" presetSubtype="8"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par>
                                <p:cTn id="26" presetID="22" presetClass="entr" presetSubtype="8"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par>
                                <p:cTn id="29" presetID="22" presetClass="entr" presetSubtype="8"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P spid="4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10E27D7-5BC3-40CD-BC64-EC00B69674B0}"/>
              </a:ext>
            </a:extLst>
          </p:cNvPr>
          <p:cNvSpPr>
            <a:spLocks noGrp="1"/>
          </p:cNvSpPr>
          <p:nvPr>
            <p:ph type="pic" sz="quarter" idx="22"/>
          </p:nvPr>
        </p:nvSpPr>
        <p:spPr/>
      </p:sp>
      <p:sp>
        <p:nvSpPr>
          <p:cNvPr id="37" name="Rectangle 36">
            <a:extLst>
              <a:ext uri="{FF2B5EF4-FFF2-40B4-BE49-F238E27FC236}">
                <a16:creationId xmlns:a16="http://schemas.microsoft.com/office/drawing/2014/main" id="{24E88430-AC67-47FF-94CF-A97B6BC5A391}"/>
              </a:ext>
            </a:extLst>
          </p:cNvPr>
          <p:cNvSpPr/>
          <p:nvPr/>
        </p:nvSpPr>
        <p:spPr>
          <a:xfrm>
            <a:off x="0" y="0"/>
            <a:ext cx="12192000" cy="6858000"/>
          </a:xfrm>
          <a:prstGeom prst="rect">
            <a:avLst/>
          </a:prstGeom>
          <a:solidFill>
            <a:srgbClr val="000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6AEFAEB4-A74F-4F00-8FD3-A8693A35A175}"/>
              </a:ext>
            </a:extLst>
          </p:cNvPr>
          <p:cNvGrpSpPr/>
          <p:nvPr/>
        </p:nvGrpSpPr>
        <p:grpSpPr>
          <a:xfrm>
            <a:off x="1794660" y="707239"/>
            <a:ext cx="8009741" cy="5443519"/>
            <a:chOff x="1794660" y="707239"/>
            <a:chExt cx="8009741" cy="5443519"/>
          </a:xfrm>
        </p:grpSpPr>
        <p:sp>
          <p:nvSpPr>
            <p:cNvPr id="3" name="Shape 2689">
              <a:extLst>
                <a:ext uri="{FF2B5EF4-FFF2-40B4-BE49-F238E27FC236}">
                  <a16:creationId xmlns:a16="http://schemas.microsoft.com/office/drawing/2014/main" id="{225A4432-69E2-4D28-BA7D-CAF1AD67A5AA}"/>
                </a:ext>
              </a:extLst>
            </p:cNvPr>
            <p:cNvSpPr/>
            <p:nvPr/>
          </p:nvSpPr>
          <p:spPr>
            <a:xfrm rot="16200000">
              <a:off x="3052774" y="2101899"/>
              <a:ext cx="1326383" cy="1301539"/>
            </a:xfrm>
            <a:custGeom>
              <a:avLst/>
              <a:gdLst/>
              <a:ahLst/>
              <a:cxnLst>
                <a:cxn ang="0">
                  <a:pos x="wd2" y="hd2"/>
                </a:cxn>
                <a:cxn ang="5400000">
                  <a:pos x="wd2" y="hd2"/>
                </a:cxn>
                <a:cxn ang="10800000">
                  <a:pos x="wd2" y="hd2"/>
                </a:cxn>
                <a:cxn ang="16200000">
                  <a:pos x="wd2" y="hd2"/>
                </a:cxn>
              </a:cxnLst>
              <a:rect l="0" t="0" r="r" b="b"/>
              <a:pathLst>
                <a:path w="21600" h="21600" extrusionOk="0">
                  <a:moveTo>
                    <a:pt x="842" y="21600"/>
                  </a:moveTo>
                  <a:lnTo>
                    <a:pt x="0" y="0"/>
                  </a:lnTo>
                  <a:lnTo>
                    <a:pt x="21600" y="21600"/>
                  </a:lnTo>
                  <a:lnTo>
                    <a:pt x="842" y="21600"/>
                  </a:lnTo>
                  <a:close/>
                </a:path>
              </a:pathLst>
            </a:custGeom>
            <a:solidFill>
              <a:schemeClr val="accent2">
                <a:lumMod val="90000"/>
                <a:lumOff val="10000"/>
              </a:schemeClr>
            </a:solidFill>
            <a:ln w="12700" cap="flat">
              <a:noFill/>
              <a:miter lim="400000"/>
            </a:ln>
            <a:effectLst/>
          </p:spPr>
          <p:txBody>
            <a:bodyPr wrap="square" lIns="0" tIns="0" rIns="0" bIns="0" numCol="1" anchor="ctr">
              <a:noAutofit/>
            </a:bodyPr>
            <a:lstStyle/>
            <a:p>
              <a:pPr lvl="0" algn="ctr">
                <a:defRPr>
                  <a:solidFill>
                    <a:srgbClr val="000000"/>
                  </a:solidFill>
                </a:defRPr>
              </a:pPr>
              <a:endParaRPr/>
            </a:p>
          </p:txBody>
        </p:sp>
        <p:sp>
          <p:nvSpPr>
            <p:cNvPr id="9" name="Shape 2695">
              <a:extLst>
                <a:ext uri="{FF2B5EF4-FFF2-40B4-BE49-F238E27FC236}">
                  <a16:creationId xmlns:a16="http://schemas.microsoft.com/office/drawing/2014/main" id="{48500905-05D6-4A97-A463-9FD5E1ED2CCE}"/>
                </a:ext>
              </a:extLst>
            </p:cNvPr>
            <p:cNvSpPr/>
            <p:nvPr/>
          </p:nvSpPr>
          <p:spPr>
            <a:xfrm rot="16200000">
              <a:off x="2357529" y="1405559"/>
              <a:ext cx="2707520" cy="1310893"/>
            </a:xfrm>
            <a:custGeom>
              <a:avLst/>
              <a:gdLst/>
              <a:ahLst/>
              <a:cxnLst>
                <a:cxn ang="0">
                  <a:pos x="wd2" y="hd2"/>
                </a:cxn>
                <a:cxn ang="5400000">
                  <a:pos x="wd2" y="hd2"/>
                </a:cxn>
                <a:cxn ang="10800000">
                  <a:pos x="wd2" y="hd2"/>
                </a:cxn>
                <a:cxn ang="16200000">
                  <a:pos x="wd2" y="hd2"/>
                </a:cxn>
              </a:cxnLst>
              <a:rect l="0" t="0" r="r" b="b"/>
              <a:pathLst>
                <a:path w="21600" h="21600" extrusionOk="0">
                  <a:moveTo>
                    <a:pt x="11431" y="21600"/>
                  </a:moveTo>
                  <a:lnTo>
                    <a:pt x="0" y="0"/>
                  </a:lnTo>
                  <a:lnTo>
                    <a:pt x="21600" y="21600"/>
                  </a:lnTo>
                  <a:lnTo>
                    <a:pt x="11431" y="21600"/>
                  </a:lnTo>
                  <a:close/>
                </a:path>
              </a:pathLst>
            </a:custGeom>
            <a:solidFill>
              <a:schemeClr val="accent1">
                <a:lumMod val="75000"/>
              </a:schemeClr>
            </a:solidFill>
            <a:ln w="12700" cap="flat">
              <a:noFill/>
              <a:miter lim="400000"/>
            </a:ln>
            <a:effectLst/>
          </p:spPr>
          <p:txBody>
            <a:bodyPr wrap="square" lIns="0" tIns="0" rIns="0" bIns="0" numCol="1" anchor="ctr">
              <a:noAutofit/>
            </a:bodyPr>
            <a:lstStyle/>
            <a:p>
              <a:pPr lvl="0" algn="ctr">
                <a:defRPr>
                  <a:solidFill>
                    <a:srgbClr val="000000"/>
                  </a:solidFill>
                </a:defRPr>
              </a:pPr>
              <a:endParaRPr/>
            </a:p>
          </p:txBody>
        </p:sp>
        <p:sp>
          <p:nvSpPr>
            <p:cNvPr id="15" name="Shape 2701">
              <a:extLst>
                <a:ext uri="{FF2B5EF4-FFF2-40B4-BE49-F238E27FC236}">
                  <a16:creationId xmlns:a16="http://schemas.microsoft.com/office/drawing/2014/main" id="{37668161-3026-435A-BF03-3366C1D57C20}"/>
                </a:ext>
              </a:extLst>
            </p:cNvPr>
            <p:cNvSpPr/>
            <p:nvPr/>
          </p:nvSpPr>
          <p:spPr>
            <a:xfrm rot="16200000" flipH="1">
              <a:off x="3062395" y="3455387"/>
              <a:ext cx="1325847" cy="1301539"/>
            </a:xfrm>
            <a:custGeom>
              <a:avLst/>
              <a:gdLst/>
              <a:ahLst/>
              <a:cxnLst>
                <a:cxn ang="0">
                  <a:pos x="wd2" y="hd2"/>
                </a:cxn>
                <a:cxn ang="5400000">
                  <a:pos x="wd2" y="hd2"/>
                </a:cxn>
                <a:cxn ang="10800000">
                  <a:pos x="wd2" y="hd2"/>
                </a:cxn>
                <a:cxn ang="16200000">
                  <a:pos x="wd2" y="hd2"/>
                </a:cxn>
              </a:cxnLst>
              <a:rect l="0" t="0" r="r" b="b"/>
              <a:pathLst>
                <a:path w="21600" h="21600" extrusionOk="0">
                  <a:moveTo>
                    <a:pt x="842" y="21600"/>
                  </a:moveTo>
                  <a:lnTo>
                    <a:pt x="0" y="0"/>
                  </a:lnTo>
                  <a:lnTo>
                    <a:pt x="21600" y="21600"/>
                  </a:lnTo>
                  <a:lnTo>
                    <a:pt x="842" y="21600"/>
                  </a:lnTo>
                  <a:close/>
                </a:path>
              </a:pathLst>
            </a:custGeom>
            <a:solidFill>
              <a:schemeClr val="accent3">
                <a:lumMod val="75000"/>
              </a:schemeClr>
            </a:solidFill>
            <a:ln w="12700" cap="flat">
              <a:noFill/>
              <a:miter lim="400000"/>
            </a:ln>
            <a:effectLst/>
          </p:spPr>
          <p:txBody>
            <a:bodyPr wrap="square" lIns="0" tIns="0" rIns="0" bIns="0" numCol="1" anchor="ctr">
              <a:noAutofit/>
            </a:bodyPr>
            <a:lstStyle/>
            <a:p>
              <a:pPr lvl="0" algn="ctr">
                <a:defRPr>
                  <a:solidFill>
                    <a:srgbClr val="000000"/>
                  </a:solidFill>
                </a:defRPr>
              </a:pPr>
              <a:endParaRPr/>
            </a:p>
          </p:txBody>
        </p:sp>
        <p:sp>
          <p:nvSpPr>
            <p:cNvPr id="21" name="Shape 2707">
              <a:extLst>
                <a:ext uri="{FF2B5EF4-FFF2-40B4-BE49-F238E27FC236}">
                  <a16:creationId xmlns:a16="http://schemas.microsoft.com/office/drawing/2014/main" id="{6D17D910-F15E-4FDB-8344-D0871D4696FF}"/>
                </a:ext>
              </a:extLst>
            </p:cNvPr>
            <p:cNvSpPr/>
            <p:nvPr/>
          </p:nvSpPr>
          <p:spPr>
            <a:xfrm rot="16200000" flipH="1">
              <a:off x="2367427" y="4142095"/>
              <a:ext cx="2706429" cy="1310893"/>
            </a:xfrm>
            <a:custGeom>
              <a:avLst/>
              <a:gdLst/>
              <a:ahLst/>
              <a:cxnLst>
                <a:cxn ang="0">
                  <a:pos x="wd2" y="hd2"/>
                </a:cxn>
                <a:cxn ang="5400000">
                  <a:pos x="wd2" y="hd2"/>
                </a:cxn>
                <a:cxn ang="10800000">
                  <a:pos x="wd2" y="hd2"/>
                </a:cxn>
                <a:cxn ang="16200000">
                  <a:pos x="wd2" y="hd2"/>
                </a:cxn>
              </a:cxnLst>
              <a:rect l="0" t="0" r="r" b="b"/>
              <a:pathLst>
                <a:path w="21600" h="21600" extrusionOk="0">
                  <a:moveTo>
                    <a:pt x="11431" y="21600"/>
                  </a:moveTo>
                  <a:lnTo>
                    <a:pt x="0" y="0"/>
                  </a:lnTo>
                  <a:lnTo>
                    <a:pt x="21600" y="21600"/>
                  </a:lnTo>
                  <a:lnTo>
                    <a:pt x="11431" y="21600"/>
                  </a:lnTo>
                  <a:close/>
                </a:path>
              </a:pathLst>
            </a:custGeom>
            <a:solidFill>
              <a:srgbClr val="00B050"/>
            </a:solidFill>
            <a:ln w="12700" cap="flat">
              <a:noFill/>
              <a:miter lim="400000"/>
            </a:ln>
            <a:effectLst/>
          </p:spPr>
          <p:txBody>
            <a:bodyPr wrap="square" lIns="0" tIns="0" rIns="0" bIns="0" numCol="1" anchor="ctr">
              <a:noAutofit/>
            </a:bodyPr>
            <a:lstStyle/>
            <a:p>
              <a:pPr lvl="0" algn="ctr">
                <a:defRPr>
                  <a:solidFill>
                    <a:srgbClr val="000000"/>
                  </a:solidFill>
                </a:defRPr>
              </a:pPr>
              <a:endParaRPr/>
            </a:p>
          </p:txBody>
        </p:sp>
        <p:sp>
          <p:nvSpPr>
            <p:cNvPr id="27" name="Shape 2713">
              <a:extLst>
                <a:ext uri="{FF2B5EF4-FFF2-40B4-BE49-F238E27FC236}">
                  <a16:creationId xmlns:a16="http://schemas.microsoft.com/office/drawing/2014/main" id="{180329DA-41C1-41B4-A0FA-636264DFC271}"/>
                </a:ext>
              </a:extLst>
            </p:cNvPr>
            <p:cNvSpPr/>
            <p:nvPr/>
          </p:nvSpPr>
          <p:spPr>
            <a:xfrm>
              <a:off x="1794660" y="2297566"/>
              <a:ext cx="2261774" cy="226177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76200" cap="flat">
              <a:solidFill>
                <a:schemeClr val="bg1">
                  <a:lumMod val="85000"/>
                </a:schemeClr>
              </a:solidFill>
              <a:prstDash val="solid"/>
              <a:miter lim="400000"/>
            </a:ln>
            <a:effectLst/>
          </p:spPr>
          <p:txBody>
            <a:bodyPr wrap="square" lIns="0" tIns="0" rIns="0" bIns="0" numCol="1" anchor="ctr">
              <a:noAutofit/>
            </a:bodyPr>
            <a:lstStyle/>
            <a:p>
              <a:pPr lvl="0" algn="ctr">
                <a:defRPr>
                  <a:solidFill>
                    <a:srgbClr val="000000"/>
                  </a:solidFill>
                </a:defRPr>
              </a:pPr>
              <a:endParaRPr/>
            </a:p>
          </p:txBody>
        </p:sp>
        <p:sp>
          <p:nvSpPr>
            <p:cNvPr id="26" name="Arrow: Pentagon 25">
              <a:extLst>
                <a:ext uri="{FF2B5EF4-FFF2-40B4-BE49-F238E27FC236}">
                  <a16:creationId xmlns:a16="http://schemas.microsoft.com/office/drawing/2014/main" id="{88EF8F2C-9402-4AAA-9080-96980BADF944}"/>
                </a:ext>
              </a:extLst>
            </p:cNvPr>
            <p:cNvSpPr/>
            <p:nvPr/>
          </p:nvSpPr>
          <p:spPr>
            <a:xfrm>
              <a:off x="4366733" y="707239"/>
              <a:ext cx="5437668" cy="1274146"/>
            </a:xfrm>
            <a:prstGeom prst="homePlate">
              <a:avLst>
                <a:gd name="adj" fmla="val 285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Pentagon 28">
              <a:extLst>
                <a:ext uri="{FF2B5EF4-FFF2-40B4-BE49-F238E27FC236}">
                  <a16:creationId xmlns:a16="http://schemas.microsoft.com/office/drawing/2014/main" id="{467ED082-FD3A-4B20-BB23-C3152474DB79}"/>
                </a:ext>
              </a:extLst>
            </p:cNvPr>
            <p:cNvSpPr/>
            <p:nvPr/>
          </p:nvSpPr>
          <p:spPr>
            <a:xfrm>
              <a:off x="4366733" y="2089733"/>
              <a:ext cx="5437668" cy="1274146"/>
            </a:xfrm>
            <a:prstGeom prst="homePlate">
              <a:avLst>
                <a:gd name="adj" fmla="val 2855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Pentagon 30">
              <a:extLst>
                <a:ext uri="{FF2B5EF4-FFF2-40B4-BE49-F238E27FC236}">
                  <a16:creationId xmlns:a16="http://schemas.microsoft.com/office/drawing/2014/main" id="{B35C2B38-1DB9-4FBE-9AFB-796592E0B5C8}"/>
                </a:ext>
              </a:extLst>
            </p:cNvPr>
            <p:cNvSpPr/>
            <p:nvPr/>
          </p:nvSpPr>
          <p:spPr>
            <a:xfrm>
              <a:off x="4357381" y="4876612"/>
              <a:ext cx="5437668" cy="1274146"/>
            </a:xfrm>
            <a:prstGeom prst="homePlate">
              <a:avLst>
                <a:gd name="adj" fmla="val 28553"/>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2962A59-7902-4C58-99BC-6E678C90590F}"/>
                </a:ext>
              </a:extLst>
            </p:cNvPr>
            <p:cNvGrpSpPr/>
            <p:nvPr/>
          </p:nvGrpSpPr>
          <p:grpSpPr>
            <a:xfrm>
              <a:off x="5765592" y="853186"/>
              <a:ext cx="3363982" cy="1082504"/>
              <a:chOff x="1699760" y="2224476"/>
              <a:chExt cx="3363982" cy="1082504"/>
            </a:xfrm>
          </p:grpSpPr>
          <p:sp>
            <p:nvSpPr>
              <p:cNvPr id="14" name="Rectangle 13">
                <a:extLst>
                  <a:ext uri="{FF2B5EF4-FFF2-40B4-BE49-F238E27FC236}">
                    <a16:creationId xmlns:a16="http://schemas.microsoft.com/office/drawing/2014/main" id="{959687E9-CDDD-4568-8CC6-4D341CBD06A5}"/>
                  </a:ext>
                </a:extLst>
              </p:cNvPr>
              <p:cNvSpPr/>
              <p:nvPr/>
            </p:nvSpPr>
            <p:spPr>
              <a:xfrm>
                <a:off x="1699760" y="2568316"/>
                <a:ext cx="3363982" cy="738664"/>
              </a:xfrm>
              <a:prstGeom prst="rect">
                <a:avLst/>
              </a:prstGeom>
            </p:spPr>
            <p:txBody>
              <a:bodyPr wrap="square" lIns="0" tIns="0" rIns="0" bIns="0">
                <a:spAutoFit/>
              </a:bodyPr>
              <a:lstStyle/>
              <a:p>
                <a:r>
                  <a:rPr lang="en-US" sz="1600" dirty="0">
                    <a:solidFill>
                      <a:schemeClr val="bg1"/>
                    </a:solidFill>
                  </a:rPr>
                  <a:t>Banks don’t support cryptocurrency transactions serving as a barrier to entry for many countries</a:t>
                </a:r>
              </a:p>
            </p:txBody>
          </p:sp>
          <p:sp>
            <p:nvSpPr>
              <p:cNvPr id="16" name="TextBox 15">
                <a:extLst>
                  <a:ext uri="{FF2B5EF4-FFF2-40B4-BE49-F238E27FC236}">
                    <a16:creationId xmlns:a16="http://schemas.microsoft.com/office/drawing/2014/main" id="{ABADCA24-33E3-4719-AF39-3B78F72B5B47}"/>
                  </a:ext>
                </a:extLst>
              </p:cNvPr>
              <p:cNvSpPr txBox="1"/>
              <p:nvPr/>
            </p:nvSpPr>
            <p:spPr>
              <a:xfrm>
                <a:off x="1699760" y="2224476"/>
                <a:ext cx="2810080" cy="246221"/>
              </a:xfrm>
              <a:prstGeom prst="rect">
                <a:avLst/>
              </a:prstGeom>
              <a:noFill/>
            </p:spPr>
            <p:txBody>
              <a:bodyPr wrap="square" lIns="0" tIns="0" rIns="0" bIns="0" rtlCol="0">
                <a:spAutoFit/>
              </a:bodyPr>
              <a:lstStyle/>
              <a:p>
                <a:r>
                  <a:rPr lang="en-US" sz="1600" b="1" dirty="0">
                    <a:solidFill>
                      <a:schemeClr val="bg1"/>
                    </a:solidFill>
                    <a:latin typeface="+mj-lt"/>
                  </a:rPr>
                  <a:t>BANK COMPETITION</a:t>
                </a:r>
              </a:p>
            </p:txBody>
          </p:sp>
        </p:grpSp>
        <p:sp>
          <p:nvSpPr>
            <p:cNvPr id="17" name="Arrow: Pentagon 16">
              <a:extLst>
                <a:ext uri="{FF2B5EF4-FFF2-40B4-BE49-F238E27FC236}">
                  <a16:creationId xmlns:a16="http://schemas.microsoft.com/office/drawing/2014/main" id="{351B0706-D72A-4BEA-86DE-CB90902C507C}"/>
                </a:ext>
              </a:extLst>
            </p:cNvPr>
            <p:cNvSpPr/>
            <p:nvPr/>
          </p:nvSpPr>
          <p:spPr>
            <a:xfrm>
              <a:off x="4366733" y="3494934"/>
              <a:ext cx="5437668" cy="1274146"/>
            </a:xfrm>
            <a:prstGeom prst="homePlate">
              <a:avLst>
                <a:gd name="adj" fmla="val 2855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564A0649-6323-4275-8E8A-837128EE1B4E}"/>
                </a:ext>
              </a:extLst>
            </p:cNvPr>
            <p:cNvGrpSpPr/>
            <p:nvPr/>
          </p:nvGrpSpPr>
          <p:grpSpPr>
            <a:xfrm>
              <a:off x="5765594" y="2358788"/>
              <a:ext cx="3363982" cy="806953"/>
              <a:chOff x="1699762" y="2347584"/>
              <a:chExt cx="3363982" cy="806953"/>
            </a:xfrm>
          </p:grpSpPr>
          <p:sp>
            <p:nvSpPr>
              <p:cNvPr id="19" name="Rectangle 18">
                <a:extLst>
                  <a:ext uri="{FF2B5EF4-FFF2-40B4-BE49-F238E27FC236}">
                    <a16:creationId xmlns:a16="http://schemas.microsoft.com/office/drawing/2014/main" id="{E5B79914-26B0-48FC-98F2-CC684B2E1C88}"/>
                  </a:ext>
                </a:extLst>
              </p:cNvPr>
              <p:cNvSpPr/>
              <p:nvPr/>
            </p:nvSpPr>
            <p:spPr>
              <a:xfrm>
                <a:off x="1699762" y="2662094"/>
                <a:ext cx="3363982" cy="492443"/>
              </a:xfrm>
              <a:prstGeom prst="rect">
                <a:avLst/>
              </a:prstGeom>
            </p:spPr>
            <p:txBody>
              <a:bodyPr wrap="square" lIns="0" tIns="0" rIns="0" bIns="0">
                <a:spAutoFit/>
              </a:bodyPr>
              <a:lstStyle/>
              <a:p>
                <a:r>
                  <a:rPr lang="en-US" sz="1600" dirty="0">
                    <a:solidFill>
                      <a:schemeClr val="bg1"/>
                    </a:solidFill>
                  </a:rPr>
                  <a:t>0% interest and decline in value of Fiat savings</a:t>
                </a:r>
              </a:p>
            </p:txBody>
          </p:sp>
          <p:sp>
            <p:nvSpPr>
              <p:cNvPr id="20" name="TextBox 19">
                <a:extLst>
                  <a:ext uri="{FF2B5EF4-FFF2-40B4-BE49-F238E27FC236}">
                    <a16:creationId xmlns:a16="http://schemas.microsoft.com/office/drawing/2014/main" id="{F478F49E-67C7-4B44-B6A0-492CB2992E88}"/>
                  </a:ext>
                </a:extLst>
              </p:cNvPr>
              <p:cNvSpPr txBox="1"/>
              <p:nvPr/>
            </p:nvSpPr>
            <p:spPr>
              <a:xfrm>
                <a:off x="1699762" y="2347584"/>
                <a:ext cx="2810080" cy="246221"/>
              </a:xfrm>
              <a:prstGeom prst="rect">
                <a:avLst/>
              </a:prstGeom>
              <a:noFill/>
            </p:spPr>
            <p:txBody>
              <a:bodyPr wrap="square" lIns="0" tIns="0" rIns="0" bIns="0" rtlCol="0">
                <a:spAutoFit/>
              </a:bodyPr>
              <a:lstStyle/>
              <a:p>
                <a:r>
                  <a:rPr lang="en-US" sz="1600" b="1" dirty="0">
                    <a:solidFill>
                      <a:schemeClr val="bg1"/>
                    </a:solidFill>
                    <a:latin typeface="+mj-lt"/>
                  </a:rPr>
                  <a:t>VALUE LOSS ON SAVINGS</a:t>
                </a:r>
              </a:p>
            </p:txBody>
          </p:sp>
        </p:grpSp>
        <p:grpSp>
          <p:nvGrpSpPr>
            <p:cNvPr id="22" name="Group 21">
              <a:extLst>
                <a:ext uri="{FF2B5EF4-FFF2-40B4-BE49-F238E27FC236}">
                  <a16:creationId xmlns:a16="http://schemas.microsoft.com/office/drawing/2014/main" id="{6930BB78-16D9-4087-A6C9-878BA7BDF878}"/>
                </a:ext>
              </a:extLst>
            </p:cNvPr>
            <p:cNvGrpSpPr/>
            <p:nvPr/>
          </p:nvGrpSpPr>
          <p:grpSpPr>
            <a:xfrm>
              <a:off x="5765593" y="3763989"/>
              <a:ext cx="3363982" cy="806953"/>
              <a:chOff x="1699762" y="2347584"/>
              <a:chExt cx="3363982" cy="806953"/>
            </a:xfrm>
          </p:grpSpPr>
          <p:sp>
            <p:nvSpPr>
              <p:cNvPr id="23" name="Rectangle 22">
                <a:extLst>
                  <a:ext uri="{FF2B5EF4-FFF2-40B4-BE49-F238E27FC236}">
                    <a16:creationId xmlns:a16="http://schemas.microsoft.com/office/drawing/2014/main" id="{96B11D53-7509-4816-90EC-B4E1D6E5179C}"/>
                  </a:ext>
                </a:extLst>
              </p:cNvPr>
              <p:cNvSpPr/>
              <p:nvPr/>
            </p:nvSpPr>
            <p:spPr>
              <a:xfrm>
                <a:off x="1699762" y="2662094"/>
                <a:ext cx="3363982" cy="492443"/>
              </a:xfrm>
              <a:prstGeom prst="rect">
                <a:avLst/>
              </a:prstGeom>
            </p:spPr>
            <p:txBody>
              <a:bodyPr wrap="square" lIns="0" tIns="0" rIns="0" bIns="0">
                <a:spAutoFit/>
              </a:bodyPr>
              <a:lstStyle/>
              <a:p>
                <a:r>
                  <a:rPr lang="en-US" sz="1600" dirty="0">
                    <a:solidFill>
                      <a:schemeClr val="bg1"/>
                    </a:solidFill>
                  </a:rPr>
                  <a:t>No equal representation for other Nation’s Fiat except for US Dollar</a:t>
                </a:r>
              </a:p>
            </p:txBody>
          </p:sp>
          <p:sp>
            <p:nvSpPr>
              <p:cNvPr id="24" name="TextBox 23">
                <a:extLst>
                  <a:ext uri="{FF2B5EF4-FFF2-40B4-BE49-F238E27FC236}">
                    <a16:creationId xmlns:a16="http://schemas.microsoft.com/office/drawing/2014/main" id="{25F746E4-F5A7-4BA2-83BA-27B224BFA116}"/>
                  </a:ext>
                </a:extLst>
              </p:cNvPr>
              <p:cNvSpPr txBox="1"/>
              <p:nvPr/>
            </p:nvSpPr>
            <p:spPr>
              <a:xfrm>
                <a:off x="1699762" y="2347584"/>
                <a:ext cx="2810080" cy="246221"/>
              </a:xfrm>
              <a:prstGeom prst="rect">
                <a:avLst/>
              </a:prstGeom>
              <a:noFill/>
            </p:spPr>
            <p:txBody>
              <a:bodyPr wrap="square" lIns="0" tIns="0" rIns="0" bIns="0" rtlCol="0">
                <a:spAutoFit/>
              </a:bodyPr>
              <a:lstStyle/>
              <a:p>
                <a:r>
                  <a:rPr lang="en-US" sz="1600" b="1" dirty="0">
                    <a:solidFill>
                      <a:schemeClr val="bg1"/>
                    </a:solidFill>
                    <a:latin typeface="+mj-lt"/>
                  </a:rPr>
                  <a:t>NO EQUAL REPRESENTATION</a:t>
                </a:r>
              </a:p>
            </p:txBody>
          </p:sp>
        </p:grpSp>
        <p:grpSp>
          <p:nvGrpSpPr>
            <p:cNvPr id="28" name="Group 27">
              <a:extLst>
                <a:ext uri="{FF2B5EF4-FFF2-40B4-BE49-F238E27FC236}">
                  <a16:creationId xmlns:a16="http://schemas.microsoft.com/office/drawing/2014/main" id="{29081E90-AC48-4977-A975-12F8B4F28D6A}"/>
                </a:ext>
              </a:extLst>
            </p:cNvPr>
            <p:cNvGrpSpPr/>
            <p:nvPr/>
          </p:nvGrpSpPr>
          <p:grpSpPr>
            <a:xfrm>
              <a:off x="5765592" y="4954004"/>
              <a:ext cx="3673048" cy="937884"/>
              <a:chOff x="1699762" y="2155921"/>
              <a:chExt cx="3673048" cy="937884"/>
            </a:xfrm>
          </p:grpSpPr>
          <p:sp>
            <p:nvSpPr>
              <p:cNvPr id="32" name="Rectangle 31">
                <a:extLst>
                  <a:ext uri="{FF2B5EF4-FFF2-40B4-BE49-F238E27FC236}">
                    <a16:creationId xmlns:a16="http://schemas.microsoft.com/office/drawing/2014/main" id="{DB9DBDEC-D477-4AB2-B632-CC04E105C7C4}"/>
                  </a:ext>
                </a:extLst>
              </p:cNvPr>
              <p:cNvSpPr/>
              <p:nvPr/>
            </p:nvSpPr>
            <p:spPr>
              <a:xfrm>
                <a:off x="1712950" y="2479534"/>
                <a:ext cx="3659860" cy="614271"/>
              </a:xfrm>
              <a:prstGeom prst="rect">
                <a:avLst/>
              </a:prstGeom>
            </p:spPr>
            <p:txBody>
              <a:bodyPr wrap="square" lIns="0" tIns="0" rIns="0" bIns="0">
                <a:spAutoFit/>
              </a:bodyPr>
              <a:lstStyle/>
              <a:p>
                <a:pPr>
                  <a:lnSpc>
                    <a:spcPct val="130000"/>
                  </a:lnSpc>
                </a:pPr>
                <a:r>
                  <a:rPr lang="en-US" sz="1600" i="0" dirty="0">
                    <a:solidFill>
                      <a:schemeClr val="bg1"/>
                    </a:solidFill>
                    <a:effectLst/>
                  </a:rPr>
                  <a:t>Opportunities of blockchain has mostly only favoured people in developed nations</a:t>
                </a:r>
                <a:endParaRPr lang="en-US" sz="1600" dirty="0">
                  <a:solidFill>
                    <a:schemeClr val="bg1"/>
                  </a:solidFill>
                </a:endParaRPr>
              </a:p>
            </p:txBody>
          </p:sp>
          <p:sp>
            <p:nvSpPr>
              <p:cNvPr id="33" name="TextBox 32">
                <a:extLst>
                  <a:ext uri="{FF2B5EF4-FFF2-40B4-BE49-F238E27FC236}">
                    <a16:creationId xmlns:a16="http://schemas.microsoft.com/office/drawing/2014/main" id="{9E3063CB-A40C-45DE-907E-80DEBEC2F743}"/>
                  </a:ext>
                </a:extLst>
              </p:cNvPr>
              <p:cNvSpPr txBox="1"/>
              <p:nvPr/>
            </p:nvSpPr>
            <p:spPr>
              <a:xfrm>
                <a:off x="1699762" y="2155921"/>
                <a:ext cx="2810080" cy="246221"/>
              </a:xfrm>
              <a:prstGeom prst="rect">
                <a:avLst/>
              </a:prstGeom>
              <a:noFill/>
            </p:spPr>
            <p:txBody>
              <a:bodyPr wrap="square" lIns="0" tIns="0" rIns="0" bIns="0" rtlCol="0">
                <a:spAutoFit/>
              </a:bodyPr>
              <a:lstStyle/>
              <a:p>
                <a:r>
                  <a:rPr lang="en-US" sz="1600" b="1" dirty="0">
                    <a:solidFill>
                      <a:schemeClr val="bg1"/>
                    </a:solidFill>
                    <a:latin typeface="+mj-lt"/>
                  </a:rPr>
                  <a:t>LIMITED OPPORTUNITIES</a:t>
                </a:r>
              </a:p>
            </p:txBody>
          </p:sp>
        </p:grpSp>
        <p:sp>
          <p:nvSpPr>
            <p:cNvPr id="38" name="Shape 2389">
              <a:extLst>
                <a:ext uri="{FF2B5EF4-FFF2-40B4-BE49-F238E27FC236}">
                  <a16:creationId xmlns:a16="http://schemas.microsoft.com/office/drawing/2014/main" id="{78251327-D473-470E-8A91-791B38A925D9}"/>
                </a:ext>
              </a:extLst>
            </p:cNvPr>
            <p:cNvSpPr/>
            <p:nvPr/>
          </p:nvSpPr>
          <p:spPr>
            <a:xfrm>
              <a:off x="4817060" y="1131294"/>
              <a:ext cx="520749" cy="426036"/>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bg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62"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ea typeface="Arial"/>
                <a:cs typeface="Arial"/>
                <a:sym typeface="Gill Sans"/>
              </a:endParaRPr>
            </a:p>
          </p:txBody>
        </p:sp>
        <p:sp>
          <p:nvSpPr>
            <p:cNvPr id="39" name="Shape 2390">
              <a:extLst>
                <a:ext uri="{FF2B5EF4-FFF2-40B4-BE49-F238E27FC236}">
                  <a16:creationId xmlns:a16="http://schemas.microsoft.com/office/drawing/2014/main" id="{2A7F854D-A591-4608-BEC1-3F7166670BCD}"/>
                </a:ext>
              </a:extLst>
            </p:cNvPr>
            <p:cNvSpPr/>
            <p:nvPr/>
          </p:nvSpPr>
          <p:spPr>
            <a:xfrm>
              <a:off x="4817060" y="3871652"/>
              <a:ext cx="520749" cy="520710"/>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62"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ea typeface="Arial"/>
                <a:cs typeface="Arial"/>
                <a:sym typeface="Gill Sans"/>
              </a:endParaRPr>
            </a:p>
          </p:txBody>
        </p:sp>
        <p:sp>
          <p:nvSpPr>
            <p:cNvPr id="40" name="Shape 2434">
              <a:extLst>
                <a:ext uri="{FF2B5EF4-FFF2-40B4-BE49-F238E27FC236}">
                  <a16:creationId xmlns:a16="http://schemas.microsoft.com/office/drawing/2014/main" id="{EBDC3CBA-C95D-45D2-A2CB-CE646D4F8411}"/>
                </a:ext>
              </a:extLst>
            </p:cNvPr>
            <p:cNvSpPr/>
            <p:nvPr/>
          </p:nvSpPr>
          <p:spPr>
            <a:xfrm>
              <a:off x="4817060" y="5253330"/>
              <a:ext cx="520749" cy="520710"/>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bg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62"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ea typeface="Arial"/>
                <a:cs typeface="Arial"/>
                <a:sym typeface="Gill Sans"/>
              </a:endParaRPr>
            </a:p>
          </p:txBody>
        </p:sp>
        <p:sp>
          <p:nvSpPr>
            <p:cNvPr id="41" name="Shape 2476">
              <a:extLst>
                <a:ext uri="{FF2B5EF4-FFF2-40B4-BE49-F238E27FC236}">
                  <a16:creationId xmlns:a16="http://schemas.microsoft.com/office/drawing/2014/main" id="{127D530B-53D3-4DB4-B3F5-FEC2E4BC4B6F}"/>
                </a:ext>
              </a:extLst>
            </p:cNvPr>
            <p:cNvSpPr/>
            <p:nvPr/>
          </p:nvSpPr>
          <p:spPr>
            <a:xfrm>
              <a:off x="4817060" y="2466451"/>
              <a:ext cx="520749" cy="520710"/>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bg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62"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ea typeface="Arial"/>
                <a:cs typeface="Arial"/>
                <a:sym typeface="Gill Sans"/>
              </a:endParaRPr>
            </a:p>
          </p:txBody>
        </p:sp>
        <p:sp>
          <p:nvSpPr>
            <p:cNvPr id="43" name="TextBox 42">
              <a:extLst>
                <a:ext uri="{FF2B5EF4-FFF2-40B4-BE49-F238E27FC236}">
                  <a16:creationId xmlns:a16="http://schemas.microsoft.com/office/drawing/2014/main" id="{BD9247E0-AB53-4142-94F1-00FC3E07713A}"/>
                </a:ext>
              </a:extLst>
            </p:cNvPr>
            <p:cNvSpPr txBox="1"/>
            <p:nvPr/>
          </p:nvSpPr>
          <p:spPr>
            <a:xfrm>
              <a:off x="1830577" y="2951400"/>
              <a:ext cx="2189940" cy="954107"/>
            </a:xfrm>
            <a:prstGeom prst="rect">
              <a:avLst/>
            </a:prstGeom>
            <a:noFill/>
          </p:spPr>
          <p:txBody>
            <a:bodyPr wrap="square" rtlCol="0">
              <a:spAutoFit/>
            </a:bodyPr>
            <a:lstStyle/>
            <a:p>
              <a:pPr algn="ctr"/>
              <a:r>
                <a:rPr lang="en-US" sz="2800" dirty="0">
                  <a:latin typeface="+mj-lt"/>
                </a:rPr>
                <a:t>The Problems</a:t>
              </a:r>
            </a:p>
            <a:p>
              <a:pPr algn="ctr"/>
              <a:r>
                <a:rPr lang="en-US" sz="2800" dirty="0">
                  <a:latin typeface="+mj-lt"/>
                </a:rPr>
                <a:t>We Solve.</a:t>
              </a:r>
              <a:endParaRPr lang="en-US" sz="2000" dirty="0">
                <a:latin typeface="+mj-lt"/>
              </a:endParaRPr>
            </a:p>
          </p:txBody>
        </p:sp>
      </p:grpSp>
    </p:spTree>
    <p:extLst>
      <p:ext uri="{BB962C8B-B14F-4D97-AF65-F5344CB8AC3E}">
        <p14:creationId xmlns:p14="http://schemas.microsoft.com/office/powerpoint/2010/main" val="188024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A804192-9D5B-4CB2-92C8-BAFD6F027B4F}"/>
              </a:ext>
            </a:extLst>
          </p:cNvPr>
          <p:cNvGrpSpPr/>
          <p:nvPr/>
        </p:nvGrpSpPr>
        <p:grpSpPr>
          <a:xfrm>
            <a:off x="-199293" y="0"/>
            <a:ext cx="7167448" cy="6858000"/>
            <a:chOff x="-199293" y="0"/>
            <a:chExt cx="7167448" cy="6858000"/>
          </a:xfrm>
        </p:grpSpPr>
        <p:sp>
          <p:nvSpPr>
            <p:cNvPr id="2" name="Freeform: Shape 1">
              <a:extLst>
                <a:ext uri="{FF2B5EF4-FFF2-40B4-BE49-F238E27FC236}">
                  <a16:creationId xmlns:a16="http://schemas.microsoft.com/office/drawing/2014/main" id="{C1DE3BC8-076A-435D-829B-3DC2826B1671}"/>
                </a:ext>
              </a:extLst>
            </p:cNvPr>
            <p:cNvSpPr>
              <a:spLocks/>
            </p:cNvSpPr>
            <p:nvPr/>
          </p:nvSpPr>
          <p:spPr bwMode="auto">
            <a:xfrm>
              <a:off x="-152157" y="0"/>
              <a:ext cx="5720259" cy="5022625"/>
            </a:xfrm>
            <a:custGeom>
              <a:avLst/>
              <a:gdLst>
                <a:gd name="connsiteX0" fmla="*/ 5206839 w 5720259"/>
                <a:gd name="connsiteY0" fmla="*/ 0 h 5022625"/>
                <a:gd name="connsiteX1" fmla="*/ 5473777 w 5720259"/>
                <a:gd name="connsiteY1" fmla="*/ 0 h 5022625"/>
                <a:gd name="connsiteX2" fmla="*/ 5479322 w 5720259"/>
                <a:gd name="connsiteY2" fmla="*/ 15188 h 5022625"/>
                <a:gd name="connsiteX3" fmla="*/ 5648367 w 5720259"/>
                <a:gd name="connsiteY3" fmla="*/ 748811 h 5022625"/>
                <a:gd name="connsiteX4" fmla="*/ 5719886 w 5720259"/>
                <a:gd name="connsiteY4" fmla="*/ 1501910 h 5022625"/>
                <a:gd name="connsiteX5" fmla="*/ 5453315 w 5720259"/>
                <a:gd name="connsiteY5" fmla="*/ 2995125 h 5022625"/>
                <a:gd name="connsiteX6" fmla="*/ 5082718 w 5720259"/>
                <a:gd name="connsiteY6" fmla="*/ 3637856 h 5022625"/>
                <a:gd name="connsiteX7" fmla="*/ 5024202 w 5720259"/>
                <a:gd name="connsiteY7" fmla="*/ 3709271 h 5022625"/>
                <a:gd name="connsiteX8" fmla="*/ 4965687 w 5720259"/>
                <a:gd name="connsiteY8" fmla="*/ 3780685 h 5022625"/>
                <a:gd name="connsiteX9" fmla="*/ 4907171 w 5720259"/>
                <a:gd name="connsiteY9" fmla="*/ 3852100 h 5022625"/>
                <a:gd name="connsiteX10" fmla="*/ 4842154 w 5720259"/>
                <a:gd name="connsiteY10" fmla="*/ 3917023 h 5022625"/>
                <a:gd name="connsiteX11" fmla="*/ 4777137 w 5720259"/>
                <a:gd name="connsiteY11" fmla="*/ 3981945 h 5022625"/>
                <a:gd name="connsiteX12" fmla="*/ 4744628 w 5720259"/>
                <a:gd name="connsiteY12" fmla="*/ 4014406 h 5022625"/>
                <a:gd name="connsiteX13" fmla="*/ 4712120 w 5720259"/>
                <a:gd name="connsiteY13" fmla="*/ 4040375 h 5022625"/>
                <a:gd name="connsiteX14" fmla="*/ 4647103 w 5720259"/>
                <a:gd name="connsiteY14" fmla="*/ 4098805 h 5022625"/>
                <a:gd name="connsiteX15" fmla="*/ 4575584 w 5720259"/>
                <a:gd name="connsiteY15" fmla="*/ 4157235 h 5022625"/>
                <a:gd name="connsiteX16" fmla="*/ 3418279 w 5720259"/>
                <a:gd name="connsiteY16" fmla="*/ 4838920 h 5022625"/>
                <a:gd name="connsiteX17" fmla="*/ 2228465 w 5720259"/>
                <a:gd name="connsiteY17" fmla="*/ 5020703 h 5022625"/>
                <a:gd name="connsiteX18" fmla="*/ 1240204 w 5720259"/>
                <a:gd name="connsiteY18" fmla="*/ 4851905 h 5022625"/>
                <a:gd name="connsiteX19" fmla="*/ 525016 w 5720259"/>
                <a:gd name="connsiteY19" fmla="*/ 4559754 h 5022625"/>
                <a:gd name="connsiteX20" fmla="*/ 95903 w 5720259"/>
                <a:gd name="connsiteY20" fmla="*/ 4306557 h 5022625"/>
                <a:gd name="connsiteX21" fmla="*/ 32410 w 5720259"/>
                <a:gd name="connsiteY21" fmla="*/ 4266691 h 5022625"/>
                <a:gd name="connsiteX22" fmla="*/ 35 w 5720259"/>
                <a:gd name="connsiteY22" fmla="*/ 4244378 h 5022625"/>
                <a:gd name="connsiteX23" fmla="*/ 0 w 5720259"/>
                <a:gd name="connsiteY23" fmla="*/ 4238147 h 5022625"/>
                <a:gd name="connsiteX24" fmla="*/ 37895 w 5720259"/>
                <a:gd name="connsiteY24" fmla="*/ 4261212 h 5022625"/>
                <a:gd name="connsiteX25" fmla="*/ 102404 w 5720259"/>
                <a:gd name="connsiteY25" fmla="*/ 4300064 h 5022625"/>
                <a:gd name="connsiteX26" fmla="*/ 283640 w 5720259"/>
                <a:gd name="connsiteY26" fmla="*/ 4404752 h 5022625"/>
                <a:gd name="connsiteX27" fmla="*/ 348636 w 5720259"/>
                <a:gd name="connsiteY27" fmla="*/ 4439191 h 5022625"/>
                <a:gd name="connsiteX28" fmla="*/ 419715 w 5720259"/>
                <a:gd name="connsiteY28" fmla="*/ 4481911 h 5022625"/>
                <a:gd name="connsiteX29" fmla="*/ 5036962 w 5720259"/>
                <a:gd name="connsiteY29" fmla="*/ 3415987 h 5022625"/>
                <a:gd name="connsiteX30" fmla="*/ 5229818 w 5720259"/>
                <a:gd name="connsiteY30" fmla="*/ 73711 h 5022625"/>
                <a:gd name="connsiteX31" fmla="*/ 5206839 w 5720259"/>
                <a:gd name="connsiteY31" fmla="*/ 0 h 50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720259" h="5022625">
                  <a:moveTo>
                    <a:pt x="5206839" y="0"/>
                  </a:moveTo>
                  <a:lnTo>
                    <a:pt x="5473777" y="0"/>
                  </a:lnTo>
                  <a:lnTo>
                    <a:pt x="5479322" y="15188"/>
                  </a:lnTo>
                  <a:cubicBezTo>
                    <a:pt x="5550841" y="255401"/>
                    <a:pt x="5609356" y="502106"/>
                    <a:pt x="5648367" y="748811"/>
                  </a:cubicBezTo>
                  <a:cubicBezTo>
                    <a:pt x="5687377" y="1002008"/>
                    <a:pt x="5713384" y="1248713"/>
                    <a:pt x="5719886" y="1501910"/>
                  </a:cubicBezTo>
                  <a:cubicBezTo>
                    <a:pt x="5726387" y="2008305"/>
                    <a:pt x="5648367" y="2527684"/>
                    <a:pt x="5453315" y="2995125"/>
                  </a:cubicBezTo>
                  <a:cubicBezTo>
                    <a:pt x="5355790" y="3222353"/>
                    <a:pt x="5232257" y="3443089"/>
                    <a:pt x="5082718" y="3637856"/>
                  </a:cubicBezTo>
                  <a:cubicBezTo>
                    <a:pt x="5063212" y="3663825"/>
                    <a:pt x="5043707" y="3689794"/>
                    <a:pt x="5024202" y="3709271"/>
                  </a:cubicBezTo>
                  <a:cubicBezTo>
                    <a:pt x="5024202" y="3709271"/>
                    <a:pt x="5024202" y="3709271"/>
                    <a:pt x="4965687" y="3780685"/>
                  </a:cubicBezTo>
                  <a:cubicBezTo>
                    <a:pt x="4965687" y="3780685"/>
                    <a:pt x="4965687" y="3780685"/>
                    <a:pt x="4907171" y="3852100"/>
                  </a:cubicBezTo>
                  <a:cubicBezTo>
                    <a:pt x="4881164" y="3871577"/>
                    <a:pt x="4861659" y="3897546"/>
                    <a:pt x="4842154" y="3917023"/>
                  </a:cubicBezTo>
                  <a:cubicBezTo>
                    <a:pt x="4816147" y="3942991"/>
                    <a:pt x="4796642" y="3962468"/>
                    <a:pt x="4777137" y="3981945"/>
                  </a:cubicBezTo>
                  <a:cubicBezTo>
                    <a:pt x="4777137" y="3981945"/>
                    <a:pt x="4777137" y="3981945"/>
                    <a:pt x="4744628" y="4014406"/>
                  </a:cubicBezTo>
                  <a:cubicBezTo>
                    <a:pt x="4744628" y="4014406"/>
                    <a:pt x="4744628" y="4014406"/>
                    <a:pt x="4712120" y="4040375"/>
                  </a:cubicBezTo>
                  <a:cubicBezTo>
                    <a:pt x="4686113" y="4059852"/>
                    <a:pt x="4666608" y="4079328"/>
                    <a:pt x="4647103" y="4098805"/>
                  </a:cubicBezTo>
                  <a:cubicBezTo>
                    <a:pt x="4621096" y="4118282"/>
                    <a:pt x="4601591" y="4137759"/>
                    <a:pt x="4575584" y="4157235"/>
                  </a:cubicBezTo>
                  <a:cubicBezTo>
                    <a:pt x="4224491" y="4462370"/>
                    <a:pt x="3821385" y="4696091"/>
                    <a:pt x="3418279" y="4838920"/>
                  </a:cubicBezTo>
                  <a:cubicBezTo>
                    <a:pt x="3008671" y="4981749"/>
                    <a:pt x="2599063" y="5033687"/>
                    <a:pt x="2228465" y="5020703"/>
                  </a:cubicBezTo>
                  <a:cubicBezTo>
                    <a:pt x="1857867" y="5014211"/>
                    <a:pt x="1526280" y="4942796"/>
                    <a:pt x="1240204" y="4851905"/>
                  </a:cubicBezTo>
                  <a:cubicBezTo>
                    <a:pt x="954129" y="4767506"/>
                    <a:pt x="713566" y="4657138"/>
                    <a:pt x="525016" y="4559754"/>
                  </a:cubicBezTo>
                  <a:cubicBezTo>
                    <a:pt x="329964" y="4462370"/>
                    <a:pt x="193428" y="4371479"/>
                    <a:pt x="95903" y="4306557"/>
                  </a:cubicBezTo>
                  <a:cubicBezTo>
                    <a:pt x="71522" y="4291950"/>
                    <a:pt x="50391" y="4278559"/>
                    <a:pt x="32410" y="4266691"/>
                  </a:cubicBezTo>
                  <a:lnTo>
                    <a:pt x="35" y="4244378"/>
                  </a:lnTo>
                  <a:lnTo>
                    <a:pt x="0" y="4238147"/>
                  </a:lnTo>
                  <a:lnTo>
                    <a:pt x="37895" y="4261212"/>
                  </a:lnTo>
                  <a:cubicBezTo>
                    <a:pt x="56486" y="4272472"/>
                    <a:pt x="78023" y="4285457"/>
                    <a:pt x="102404" y="4300064"/>
                  </a:cubicBezTo>
                  <a:cubicBezTo>
                    <a:pt x="151167" y="4329280"/>
                    <a:pt x="211308" y="4364987"/>
                    <a:pt x="283640" y="4404752"/>
                  </a:cubicBezTo>
                  <a:lnTo>
                    <a:pt x="348636" y="4439191"/>
                  </a:lnTo>
                  <a:lnTo>
                    <a:pt x="419715" y="4481911"/>
                  </a:lnTo>
                  <a:cubicBezTo>
                    <a:pt x="2092328" y="5430753"/>
                    <a:pt x="4147326" y="4931055"/>
                    <a:pt x="5036962" y="3415987"/>
                  </a:cubicBezTo>
                  <a:cubicBezTo>
                    <a:pt x="5743797" y="2208801"/>
                    <a:pt x="5430596" y="735108"/>
                    <a:pt x="5229818" y="73711"/>
                  </a:cubicBezTo>
                  <a:lnTo>
                    <a:pt x="5206839" y="0"/>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noAutofit/>
            </a:bodyPr>
            <a:lstStyle/>
            <a:p>
              <a:endParaRPr lang="en-US" sz="1400"/>
            </a:p>
          </p:txBody>
        </p:sp>
        <p:sp>
          <p:nvSpPr>
            <p:cNvPr id="3" name="Freeform: Shape 2">
              <a:extLst>
                <a:ext uri="{FF2B5EF4-FFF2-40B4-BE49-F238E27FC236}">
                  <a16:creationId xmlns:a16="http://schemas.microsoft.com/office/drawing/2014/main" id="{64A90E62-C959-4BA5-BC16-BD066DADBC82}"/>
                </a:ext>
              </a:extLst>
            </p:cNvPr>
            <p:cNvSpPr>
              <a:spLocks/>
            </p:cNvSpPr>
            <p:nvPr/>
          </p:nvSpPr>
          <p:spPr bwMode="auto">
            <a:xfrm>
              <a:off x="4089575" y="0"/>
              <a:ext cx="2104468" cy="4678110"/>
            </a:xfrm>
            <a:custGeom>
              <a:avLst/>
              <a:gdLst>
                <a:gd name="connsiteX0" fmla="*/ 2080651 w 2104468"/>
                <a:gd name="connsiteY0" fmla="*/ 0 h 4678110"/>
                <a:gd name="connsiteX1" fmla="*/ 2081929 w 2104468"/>
                <a:gd name="connsiteY1" fmla="*/ 0 h 4678110"/>
                <a:gd name="connsiteX2" fmla="*/ 2083484 w 2104468"/>
                <a:gd name="connsiteY2" fmla="*/ 16467 h 4678110"/>
                <a:gd name="connsiteX3" fmla="*/ 178105 w 2104468"/>
                <a:gd name="connsiteY3" fmla="*/ 4539070 h 4678110"/>
                <a:gd name="connsiteX4" fmla="*/ 7325 w 2104468"/>
                <a:gd name="connsiteY4" fmla="*/ 4672894 h 4678110"/>
                <a:gd name="connsiteX5" fmla="*/ 0 w 2104468"/>
                <a:gd name="connsiteY5" fmla="*/ 4678110 h 4678110"/>
                <a:gd name="connsiteX6" fmla="*/ 177765 w 2104468"/>
                <a:gd name="connsiteY6" fmla="*/ 4538800 h 4678110"/>
                <a:gd name="connsiteX7" fmla="*/ 2082119 w 2104468"/>
                <a:gd name="connsiteY7" fmla="*/ 15559 h 4678110"/>
                <a:gd name="connsiteX8" fmla="*/ 2080651 w 2104468"/>
                <a:gd name="connsiteY8" fmla="*/ 0 h 4678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4468" h="4678110">
                  <a:moveTo>
                    <a:pt x="2080651" y="0"/>
                  </a:moveTo>
                  <a:lnTo>
                    <a:pt x="2081929" y="0"/>
                  </a:lnTo>
                  <a:lnTo>
                    <a:pt x="2083484" y="16467"/>
                  </a:lnTo>
                  <a:cubicBezTo>
                    <a:pt x="2149237" y="762582"/>
                    <a:pt x="2183913" y="2890374"/>
                    <a:pt x="178105" y="4539070"/>
                  </a:cubicBezTo>
                  <a:cubicBezTo>
                    <a:pt x="121406" y="4585712"/>
                    <a:pt x="64459" y="4630257"/>
                    <a:pt x="7325" y="4672894"/>
                  </a:cubicBezTo>
                  <a:lnTo>
                    <a:pt x="0" y="4678110"/>
                  </a:lnTo>
                  <a:lnTo>
                    <a:pt x="177765" y="4538800"/>
                  </a:lnTo>
                  <a:cubicBezTo>
                    <a:pt x="2182493" y="2889871"/>
                    <a:pt x="2147837" y="761779"/>
                    <a:pt x="2082119" y="15559"/>
                  </a:cubicBezTo>
                  <a:lnTo>
                    <a:pt x="208065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sz="1400"/>
            </a:p>
          </p:txBody>
        </p:sp>
        <p:sp>
          <p:nvSpPr>
            <p:cNvPr id="4" name="Freeform: Shape 3">
              <a:extLst>
                <a:ext uri="{FF2B5EF4-FFF2-40B4-BE49-F238E27FC236}">
                  <a16:creationId xmlns:a16="http://schemas.microsoft.com/office/drawing/2014/main" id="{31F69DEA-0410-4263-AB62-59054D12EFA5}"/>
                </a:ext>
              </a:extLst>
            </p:cNvPr>
            <p:cNvSpPr>
              <a:spLocks/>
            </p:cNvSpPr>
            <p:nvPr/>
          </p:nvSpPr>
          <p:spPr bwMode="auto">
            <a:xfrm>
              <a:off x="196480" y="1"/>
              <a:ext cx="5126565" cy="4964513"/>
            </a:xfrm>
            <a:custGeom>
              <a:avLst/>
              <a:gdLst>
                <a:gd name="connsiteX0" fmla="*/ 4646010 w 5126565"/>
                <a:gd name="connsiteY0" fmla="*/ 0 h 4964513"/>
                <a:gd name="connsiteX1" fmla="*/ 4858203 w 5126565"/>
                <a:gd name="connsiteY1" fmla="*/ 0 h 4964513"/>
                <a:gd name="connsiteX2" fmla="*/ 4881182 w 5126565"/>
                <a:gd name="connsiteY2" fmla="*/ 73711 h 4964513"/>
                <a:gd name="connsiteX3" fmla="*/ 4688326 w 5126565"/>
                <a:gd name="connsiteY3" fmla="*/ 3415987 h 4964513"/>
                <a:gd name="connsiteX4" fmla="*/ 71079 w 5126565"/>
                <a:gd name="connsiteY4" fmla="*/ 4481911 h 4964513"/>
                <a:gd name="connsiteX5" fmla="*/ 0 w 5126565"/>
                <a:gd name="connsiteY5" fmla="*/ 4439191 h 4964513"/>
                <a:gd name="connsiteX6" fmla="*/ 52746 w 5126565"/>
                <a:gd name="connsiteY6" fmla="*/ 4467138 h 4964513"/>
                <a:gd name="connsiteX7" fmla="*/ 189383 w 5126565"/>
                <a:gd name="connsiteY7" fmla="*/ 4533785 h 4964513"/>
                <a:gd name="connsiteX8" fmla="*/ 911074 w 5126565"/>
                <a:gd name="connsiteY8" fmla="*/ 4786982 h 4964513"/>
                <a:gd name="connsiteX9" fmla="*/ 1879829 w 5126565"/>
                <a:gd name="connsiteY9" fmla="*/ 4903843 h 4964513"/>
                <a:gd name="connsiteX10" fmla="*/ 3004626 w 5126565"/>
                <a:gd name="connsiteY10" fmla="*/ 4676614 h 4964513"/>
                <a:gd name="connsiteX11" fmla="*/ 4070907 w 5126565"/>
                <a:gd name="connsiteY11" fmla="*/ 3981945 h 4964513"/>
                <a:gd name="connsiteX12" fmla="*/ 4135924 w 5126565"/>
                <a:gd name="connsiteY12" fmla="*/ 3923515 h 4964513"/>
                <a:gd name="connsiteX13" fmla="*/ 4194439 w 5126565"/>
                <a:gd name="connsiteY13" fmla="*/ 3865084 h 4964513"/>
                <a:gd name="connsiteX14" fmla="*/ 4220446 w 5126565"/>
                <a:gd name="connsiteY14" fmla="*/ 3832623 h 4964513"/>
                <a:gd name="connsiteX15" fmla="*/ 4252955 w 5126565"/>
                <a:gd name="connsiteY15" fmla="*/ 3806654 h 4964513"/>
                <a:gd name="connsiteX16" fmla="*/ 4311470 w 5126565"/>
                <a:gd name="connsiteY16" fmla="*/ 3741732 h 4964513"/>
                <a:gd name="connsiteX17" fmla="*/ 4363484 w 5126565"/>
                <a:gd name="connsiteY17" fmla="*/ 3683302 h 4964513"/>
                <a:gd name="connsiteX18" fmla="*/ 4415498 w 5126565"/>
                <a:gd name="connsiteY18" fmla="*/ 3618379 h 4964513"/>
                <a:gd name="connsiteX19" fmla="*/ 4467511 w 5126565"/>
                <a:gd name="connsiteY19" fmla="*/ 3553457 h 4964513"/>
                <a:gd name="connsiteX20" fmla="*/ 4513023 w 5126565"/>
                <a:gd name="connsiteY20" fmla="*/ 3482043 h 4964513"/>
                <a:gd name="connsiteX21" fmla="*/ 4825106 w 5126565"/>
                <a:gd name="connsiteY21" fmla="*/ 2884757 h 4964513"/>
                <a:gd name="connsiteX22" fmla="*/ 4994150 w 5126565"/>
                <a:gd name="connsiteY22" fmla="*/ 1521387 h 4964513"/>
                <a:gd name="connsiteX23" fmla="*/ 4708075 w 5126565"/>
                <a:gd name="connsiteY23" fmla="*/ 158017 h 4964513"/>
                <a:gd name="connsiteX24" fmla="*/ 4648746 w 5126565"/>
                <a:gd name="connsiteY24" fmla="*/ 6261 h 4964513"/>
                <a:gd name="connsiteX25" fmla="*/ 4646010 w 5126565"/>
                <a:gd name="connsiteY25" fmla="*/ 0 h 4964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126565" h="4964513">
                  <a:moveTo>
                    <a:pt x="4646010" y="0"/>
                  </a:moveTo>
                  <a:lnTo>
                    <a:pt x="4858203" y="0"/>
                  </a:lnTo>
                  <a:lnTo>
                    <a:pt x="4881182" y="73711"/>
                  </a:lnTo>
                  <a:cubicBezTo>
                    <a:pt x="5081960" y="735108"/>
                    <a:pt x="5395161" y="2208801"/>
                    <a:pt x="4688326" y="3415987"/>
                  </a:cubicBezTo>
                  <a:cubicBezTo>
                    <a:pt x="3798690" y="4931055"/>
                    <a:pt x="1743692" y="5430753"/>
                    <a:pt x="71079" y="4481911"/>
                  </a:cubicBezTo>
                  <a:lnTo>
                    <a:pt x="0" y="4439191"/>
                  </a:lnTo>
                  <a:lnTo>
                    <a:pt x="52746" y="4467138"/>
                  </a:lnTo>
                  <a:cubicBezTo>
                    <a:pt x="95108" y="4488745"/>
                    <a:pt x="140620" y="4511062"/>
                    <a:pt x="189383" y="4533785"/>
                  </a:cubicBezTo>
                  <a:cubicBezTo>
                    <a:pt x="384435" y="4618184"/>
                    <a:pt x="624998" y="4715568"/>
                    <a:pt x="911074" y="4786982"/>
                  </a:cubicBezTo>
                  <a:cubicBezTo>
                    <a:pt x="1190647" y="4858397"/>
                    <a:pt x="1522235" y="4910335"/>
                    <a:pt x="1879829" y="4903843"/>
                  </a:cubicBezTo>
                  <a:cubicBezTo>
                    <a:pt x="2243925" y="4903843"/>
                    <a:pt x="2627526" y="4832428"/>
                    <a:pt x="3004626" y="4676614"/>
                  </a:cubicBezTo>
                  <a:cubicBezTo>
                    <a:pt x="3381725" y="4520801"/>
                    <a:pt x="3752323" y="4287080"/>
                    <a:pt x="4070907" y="3981945"/>
                  </a:cubicBezTo>
                  <a:cubicBezTo>
                    <a:pt x="4090412" y="3962468"/>
                    <a:pt x="4116419" y="3942991"/>
                    <a:pt x="4135924" y="3923515"/>
                  </a:cubicBezTo>
                  <a:cubicBezTo>
                    <a:pt x="4135924" y="3923515"/>
                    <a:pt x="4135924" y="3923515"/>
                    <a:pt x="4194439" y="3865084"/>
                  </a:cubicBezTo>
                  <a:cubicBezTo>
                    <a:pt x="4194439" y="3865084"/>
                    <a:pt x="4194439" y="3865084"/>
                    <a:pt x="4220446" y="3832623"/>
                  </a:cubicBezTo>
                  <a:cubicBezTo>
                    <a:pt x="4220446" y="3832623"/>
                    <a:pt x="4220446" y="3832623"/>
                    <a:pt x="4252955" y="3806654"/>
                  </a:cubicBezTo>
                  <a:cubicBezTo>
                    <a:pt x="4272460" y="3787178"/>
                    <a:pt x="4291965" y="3761209"/>
                    <a:pt x="4311470" y="3741732"/>
                  </a:cubicBezTo>
                  <a:cubicBezTo>
                    <a:pt x="4324474" y="3722255"/>
                    <a:pt x="4343979" y="3702779"/>
                    <a:pt x="4363484" y="3683302"/>
                  </a:cubicBezTo>
                  <a:cubicBezTo>
                    <a:pt x="4363484" y="3683302"/>
                    <a:pt x="4363484" y="3683302"/>
                    <a:pt x="4415498" y="3618379"/>
                  </a:cubicBezTo>
                  <a:cubicBezTo>
                    <a:pt x="4415498" y="3618379"/>
                    <a:pt x="4415498" y="3618379"/>
                    <a:pt x="4467511" y="3553457"/>
                  </a:cubicBezTo>
                  <a:cubicBezTo>
                    <a:pt x="4480515" y="3527488"/>
                    <a:pt x="4500020" y="3508011"/>
                    <a:pt x="4513023" y="3482043"/>
                  </a:cubicBezTo>
                  <a:cubicBezTo>
                    <a:pt x="4643058" y="3300260"/>
                    <a:pt x="4747085" y="3099001"/>
                    <a:pt x="4825106" y="2884757"/>
                  </a:cubicBezTo>
                  <a:cubicBezTo>
                    <a:pt x="4974645" y="2456269"/>
                    <a:pt x="5026659" y="1982336"/>
                    <a:pt x="4994150" y="1521387"/>
                  </a:cubicBezTo>
                  <a:cubicBezTo>
                    <a:pt x="4968143" y="1053946"/>
                    <a:pt x="4864116" y="586505"/>
                    <a:pt x="4708075" y="158017"/>
                  </a:cubicBezTo>
                  <a:cubicBezTo>
                    <a:pt x="4688570" y="106079"/>
                    <a:pt x="4669064" y="55764"/>
                    <a:pt x="4648746" y="6261"/>
                  </a:cubicBezTo>
                  <a:lnTo>
                    <a:pt x="4646010" y="0"/>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sz="1400"/>
            </a:p>
          </p:txBody>
        </p:sp>
        <p:sp>
          <p:nvSpPr>
            <p:cNvPr id="5" name="Freeform: Shape 4">
              <a:extLst>
                <a:ext uri="{FF2B5EF4-FFF2-40B4-BE49-F238E27FC236}">
                  <a16:creationId xmlns:a16="http://schemas.microsoft.com/office/drawing/2014/main" id="{6F66E513-5EB3-46FC-A413-FA4E68E8FAF3}"/>
                </a:ext>
              </a:extLst>
            </p:cNvPr>
            <p:cNvSpPr>
              <a:spLocks/>
            </p:cNvSpPr>
            <p:nvPr/>
          </p:nvSpPr>
          <p:spPr bwMode="auto">
            <a:xfrm>
              <a:off x="693866" y="4796297"/>
              <a:ext cx="3229568" cy="2061703"/>
            </a:xfrm>
            <a:custGeom>
              <a:avLst/>
              <a:gdLst>
                <a:gd name="connsiteX0" fmla="*/ 3229568 w 3229568"/>
                <a:gd name="connsiteY0" fmla="*/ 0 h 2061703"/>
                <a:gd name="connsiteX1" fmla="*/ 3229557 w 3229568"/>
                <a:gd name="connsiteY1" fmla="*/ 7 h 2061703"/>
                <a:gd name="connsiteX2" fmla="*/ 3208133 w 3229568"/>
                <a:gd name="connsiteY2" fmla="*/ 15204 h 2061703"/>
                <a:gd name="connsiteX3" fmla="*/ 66930 w 3229568"/>
                <a:gd name="connsiteY3" fmla="*/ 1958206 h 2061703"/>
                <a:gd name="connsiteX4" fmla="*/ 1 w 3229568"/>
                <a:gd name="connsiteY4" fmla="*/ 2061703 h 2061703"/>
                <a:gd name="connsiteX5" fmla="*/ 0 w 3229568"/>
                <a:gd name="connsiteY5" fmla="*/ 2061703 h 2061703"/>
                <a:gd name="connsiteX6" fmla="*/ 66929 w 3229568"/>
                <a:gd name="connsiteY6" fmla="*/ 1958206 h 2061703"/>
                <a:gd name="connsiteX7" fmla="*/ 3208132 w 3229568"/>
                <a:gd name="connsiteY7" fmla="*/ 15204 h 2061703"/>
                <a:gd name="connsiteX8" fmla="*/ 3229545 w 3229568"/>
                <a:gd name="connsiteY8" fmla="*/ 15 h 2061703"/>
                <a:gd name="connsiteX9" fmla="*/ 3229556 w 3229568"/>
                <a:gd name="connsiteY9" fmla="*/ 7 h 2061703"/>
                <a:gd name="connsiteX10" fmla="*/ 3229568 w 3229568"/>
                <a:gd name="connsiteY10" fmla="*/ 0 h 206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29568" h="2061703">
                  <a:moveTo>
                    <a:pt x="3229568" y="0"/>
                  </a:moveTo>
                  <a:lnTo>
                    <a:pt x="3229557" y="7"/>
                  </a:lnTo>
                  <a:lnTo>
                    <a:pt x="3208133" y="15204"/>
                  </a:lnTo>
                  <a:cubicBezTo>
                    <a:pt x="2021276" y="816991"/>
                    <a:pt x="801700" y="898663"/>
                    <a:pt x="66930" y="1958206"/>
                  </a:cubicBezTo>
                  <a:lnTo>
                    <a:pt x="1" y="2061703"/>
                  </a:lnTo>
                  <a:lnTo>
                    <a:pt x="0" y="2061703"/>
                  </a:lnTo>
                  <a:lnTo>
                    <a:pt x="66929" y="1958206"/>
                  </a:lnTo>
                  <a:cubicBezTo>
                    <a:pt x="801699" y="898663"/>
                    <a:pt x="2021275" y="816991"/>
                    <a:pt x="3208132" y="15204"/>
                  </a:cubicBezTo>
                  <a:lnTo>
                    <a:pt x="3229545" y="15"/>
                  </a:lnTo>
                  <a:lnTo>
                    <a:pt x="3229556" y="7"/>
                  </a:lnTo>
                  <a:lnTo>
                    <a:pt x="3229568"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sz="1400"/>
            </a:p>
          </p:txBody>
        </p:sp>
        <p:sp>
          <p:nvSpPr>
            <p:cNvPr id="6" name="Freeform: Shape 5">
              <a:extLst>
                <a:ext uri="{FF2B5EF4-FFF2-40B4-BE49-F238E27FC236}">
                  <a16:creationId xmlns:a16="http://schemas.microsoft.com/office/drawing/2014/main" id="{CD48A488-30E4-4A8A-9990-2CE780A3EB47}"/>
                </a:ext>
              </a:extLst>
            </p:cNvPr>
            <p:cNvSpPr>
              <a:spLocks/>
            </p:cNvSpPr>
            <p:nvPr/>
          </p:nvSpPr>
          <p:spPr bwMode="auto">
            <a:xfrm>
              <a:off x="0" y="1"/>
              <a:ext cx="6192668" cy="6857999"/>
            </a:xfrm>
            <a:custGeom>
              <a:avLst/>
              <a:gdLst>
                <a:gd name="connsiteX0" fmla="*/ 5321620 w 6192668"/>
                <a:gd name="connsiteY0" fmla="*/ 0 h 6857999"/>
                <a:gd name="connsiteX1" fmla="*/ 6170227 w 6192668"/>
                <a:gd name="connsiteY1" fmla="*/ 0 h 6857999"/>
                <a:gd name="connsiteX2" fmla="*/ 6171695 w 6192668"/>
                <a:gd name="connsiteY2" fmla="*/ 15559 h 6857999"/>
                <a:gd name="connsiteX3" fmla="*/ 4267341 w 6192668"/>
                <a:gd name="connsiteY3" fmla="*/ 4538800 h 6857999"/>
                <a:gd name="connsiteX4" fmla="*/ 4089586 w 6192668"/>
                <a:gd name="connsiteY4" fmla="*/ 4678102 h 6857999"/>
                <a:gd name="connsiteX5" fmla="*/ 4089575 w 6192668"/>
                <a:gd name="connsiteY5" fmla="*/ 4678110 h 6857999"/>
                <a:gd name="connsiteX6" fmla="*/ 4089565 w 6192668"/>
                <a:gd name="connsiteY6" fmla="*/ 4678118 h 6857999"/>
                <a:gd name="connsiteX7" fmla="*/ 3962106 w 6192668"/>
                <a:gd name="connsiteY7" fmla="*/ 4768862 h 6857999"/>
                <a:gd name="connsiteX8" fmla="*/ 3961829 w 6192668"/>
                <a:gd name="connsiteY8" fmla="*/ 4769058 h 6857999"/>
                <a:gd name="connsiteX9" fmla="*/ 3961552 w 6192668"/>
                <a:gd name="connsiteY9" fmla="*/ 4769255 h 6857999"/>
                <a:gd name="connsiteX10" fmla="*/ 3923434 w 6192668"/>
                <a:gd name="connsiteY10" fmla="*/ 4796296 h 6857999"/>
                <a:gd name="connsiteX11" fmla="*/ 3923422 w 6192668"/>
                <a:gd name="connsiteY11" fmla="*/ 4796303 h 6857999"/>
                <a:gd name="connsiteX12" fmla="*/ 3923411 w 6192668"/>
                <a:gd name="connsiteY12" fmla="*/ 4796311 h 6857999"/>
                <a:gd name="connsiteX13" fmla="*/ 3901998 w 6192668"/>
                <a:gd name="connsiteY13" fmla="*/ 4811500 h 6857999"/>
                <a:gd name="connsiteX14" fmla="*/ 760795 w 6192668"/>
                <a:gd name="connsiteY14" fmla="*/ 6754502 h 6857999"/>
                <a:gd name="connsiteX15" fmla="*/ 693866 w 6192668"/>
                <a:gd name="connsiteY15" fmla="*/ 6857999 h 6857999"/>
                <a:gd name="connsiteX16" fmla="*/ 633676 w 6192668"/>
                <a:gd name="connsiteY16" fmla="*/ 6857999 h 6857999"/>
                <a:gd name="connsiteX17" fmla="*/ 0 w 6192668"/>
                <a:gd name="connsiteY17" fmla="*/ 6857999 h 6857999"/>
                <a:gd name="connsiteX18" fmla="*/ 0 w 6192668"/>
                <a:gd name="connsiteY18" fmla="*/ 4343652 h 6857999"/>
                <a:gd name="connsiteX19" fmla="*/ 24509 w 6192668"/>
                <a:gd name="connsiteY19" fmla="*/ 4359813 h 6857999"/>
                <a:gd name="connsiteX20" fmla="*/ 372859 w 6192668"/>
                <a:gd name="connsiteY20" fmla="*/ 4559754 h 6857999"/>
                <a:gd name="connsiteX21" fmla="*/ 1088047 w 6192668"/>
                <a:gd name="connsiteY21" fmla="*/ 4851905 h 6857999"/>
                <a:gd name="connsiteX22" fmla="*/ 2076308 w 6192668"/>
                <a:gd name="connsiteY22" fmla="*/ 5020703 h 6857999"/>
                <a:gd name="connsiteX23" fmla="*/ 3266122 w 6192668"/>
                <a:gd name="connsiteY23" fmla="*/ 4838920 h 6857999"/>
                <a:gd name="connsiteX24" fmla="*/ 4423427 w 6192668"/>
                <a:gd name="connsiteY24" fmla="*/ 4157235 h 6857999"/>
                <a:gd name="connsiteX25" fmla="*/ 4494946 w 6192668"/>
                <a:gd name="connsiteY25" fmla="*/ 4098805 h 6857999"/>
                <a:gd name="connsiteX26" fmla="*/ 4559963 w 6192668"/>
                <a:gd name="connsiteY26" fmla="*/ 4040375 h 6857999"/>
                <a:gd name="connsiteX27" fmla="*/ 4592471 w 6192668"/>
                <a:gd name="connsiteY27" fmla="*/ 4014406 h 6857999"/>
                <a:gd name="connsiteX28" fmla="*/ 4624980 w 6192668"/>
                <a:gd name="connsiteY28" fmla="*/ 3981945 h 6857999"/>
                <a:gd name="connsiteX29" fmla="*/ 4689997 w 6192668"/>
                <a:gd name="connsiteY29" fmla="*/ 3917023 h 6857999"/>
                <a:gd name="connsiteX30" fmla="*/ 4755014 w 6192668"/>
                <a:gd name="connsiteY30" fmla="*/ 3852100 h 6857999"/>
                <a:gd name="connsiteX31" fmla="*/ 4813530 w 6192668"/>
                <a:gd name="connsiteY31" fmla="*/ 3780685 h 6857999"/>
                <a:gd name="connsiteX32" fmla="*/ 4872045 w 6192668"/>
                <a:gd name="connsiteY32" fmla="*/ 3709271 h 6857999"/>
                <a:gd name="connsiteX33" fmla="*/ 4930561 w 6192668"/>
                <a:gd name="connsiteY33" fmla="*/ 3637856 h 6857999"/>
                <a:gd name="connsiteX34" fmla="*/ 5301158 w 6192668"/>
                <a:gd name="connsiteY34" fmla="*/ 2995125 h 6857999"/>
                <a:gd name="connsiteX35" fmla="*/ 5567729 w 6192668"/>
                <a:gd name="connsiteY35" fmla="*/ 1501910 h 6857999"/>
                <a:gd name="connsiteX36" fmla="*/ 5496210 w 6192668"/>
                <a:gd name="connsiteY36" fmla="*/ 748811 h 6857999"/>
                <a:gd name="connsiteX37" fmla="*/ 5327165 w 6192668"/>
                <a:gd name="connsiteY37" fmla="*/ 15188 h 6857999"/>
                <a:gd name="connsiteX38" fmla="*/ 5321620 w 6192668"/>
                <a:gd name="connsiteY38"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192668" h="6857999">
                  <a:moveTo>
                    <a:pt x="5321620" y="0"/>
                  </a:moveTo>
                  <a:lnTo>
                    <a:pt x="6170227" y="0"/>
                  </a:lnTo>
                  <a:lnTo>
                    <a:pt x="6171695" y="15559"/>
                  </a:lnTo>
                  <a:cubicBezTo>
                    <a:pt x="6237413" y="761779"/>
                    <a:pt x="6272069" y="2889871"/>
                    <a:pt x="4267341" y="4538800"/>
                  </a:cubicBezTo>
                  <a:lnTo>
                    <a:pt x="4089586" y="4678102"/>
                  </a:lnTo>
                  <a:lnTo>
                    <a:pt x="4089575" y="4678110"/>
                  </a:lnTo>
                  <a:lnTo>
                    <a:pt x="4089565" y="4678118"/>
                  </a:lnTo>
                  <a:lnTo>
                    <a:pt x="3962106" y="4768862"/>
                  </a:lnTo>
                  <a:lnTo>
                    <a:pt x="3961829" y="4769058"/>
                  </a:lnTo>
                  <a:lnTo>
                    <a:pt x="3961552" y="4769255"/>
                  </a:lnTo>
                  <a:lnTo>
                    <a:pt x="3923434" y="4796296"/>
                  </a:lnTo>
                  <a:lnTo>
                    <a:pt x="3923422" y="4796303"/>
                  </a:lnTo>
                  <a:lnTo>
                    <a:pt x="3923411" y="4796311"/>
                  </a:lnTo>
                  <a:lnTo>
                    <a:pt x="3901998" y="4811500"/>
                  </a:lnTo>
                  <a:cubicBezTo>
                    <a:pt x="2715141" y="5613287"/>
                    <a:pt x="1495565" y="5694959"/>
                    <a:pt x="760795" y="6754502"/>
                  </a:cubicBezTo>
                  <a:lnTo>
                    <a:pt x="693866" y="6857999"/>
                  </a:lnTo>
                  <a:lnTo>
                    <a:pt x="633676" y="6857999"/>
                  </a:lnTo>
                  <a:lnTo>
                    <a:pt x="0" y="6857999"/>
                  </a:lnTo>
                  <a:lnTo>
                    <a:pt x="0" y="4343652"/>
                  </a:lnTo>
                  <a:lnTo>
                    <a:pt x="24509" y="4359813"/>
                  </a:lnTo>
                  <a:cubicBezTo>
                    <a:pt x="113196" y="4417331"/>
                    <a:pt x="226570" y="4486716"/>
                    <a:pt x="372859" y="4559754"/>
                  </a:cubicBezTo>
                  <a:cubicBezTo>
                    <a:pt x="561409" y="4657138"/>
                    <a:pt x="801972" y="4767506"/>
                    <a:pt x="1088047" y="4851905"/>
                  </a:cubicBezTo>
                  <a:cubicBezTo>
                    <a:pt x="1374123" y="4942796"/>
                    <a:pt x="1705710" y="5014211"/>
                    <a:pt x="2076308" y="5020703"/>
                  </a:cubicBezTo>
                  <a:cubicBezTo>
                    <a:pt x="2446906" y="5033687"/>
                    <a:pt x="2856514" y="4981749"/>
                    <a:pt x="3266122" y="4838920"/>
                  </a:cubicBezTo>
                  <a:cubicBezTo>
                    <a:pt x="3669228" y="4696091"/>
                    <a:pt x="4072334" y="4462370"/>
                    <a:pt x="4423427" y="4157235"/>
                  </a:cubicBezTo>
                  <a:cubicBezTo>
                    <a:pt x="4449434" y="4137759"/>
                    <a:pt x="4468939" y="4118282"/>
                    <a:pt x="4494946" y="4098805"/>
                  </a:cubicBezTo>
                  <a:cubicBezTo>
                    <a:pt x="4514451" y="4079328"/>
                    <a:pt x="4533956" y="4059852"/>
                    <a:pt x="4559963" y="4040375"/>
                  </a:cubicBezTo>
                  <a:cubicBezTo>
                    <a:pt x="4592471" y="4014406"/>
                    <a:pt x="4592471" y="4014406"/>
                    <a:pt x="4592471" y="4014406"/>
                  </a:cubicBezTo>
                  <a:cubicBezTo>
                    <a:pt x="4624980" y="3981945"/>
                    <a:pt x="4624980" y="3981945"/>
                    <a:pt x="4624980" y="3981945"/>
                  </a:cubicBezTo>
                  <a:cubicBezTo>
                    <a:pt x="4644485" y="3962468"/>
                    <a:pt x="4663990" y="3942991"/>
                    <a:pt x="4689997" y="3917023"/>
                  </a:cubicBezTo>
                  <a:cubicBezTo>
                    <a:pt x="4709502" y="3897546"/>
                    <a:pt x="4729007" y="3871577"/>
                    <a:pt x="4755014" y="3852100"/>
                  </a:cubicBezTo>
                  <a:cubicBezTo>
                    <a:pt x="4813530" y="3780685"/>
                    <a:pt x="4813530" y="3780685"/>
                    <a:pt x="4813530" y="3780685"/>
                  </a:cubicBezTo>
                  <a:cubicBezTo>
                    <a:pt x="4872045" y="3709271"/>
                    <a:pt x="4872045" y="3709271"/>
                    <a:pt x="4872045" y="3709271"/>
                  </a:cubicBezTo>
                  <a:cubicBezTo>
                    <a:pt x="4891550" y="3689794"/>
                    <a:pt x="4911055" y="3663825"/>
                    <a:pt x="4930561" y="3637856"/>
                  </a:cubicBezTo>
                  <a:cubicBezTo>
                    <a:pt x="5080100" y="3443089"/>
                    <a:pt x="5203633" y="3222353"/>
                    <a:pt x="5301158" y="2995125"/>
                  </a:cubicBezTo>
                  <a:cubicBezTo>
                    <a:pt x="5496210" y="2527684"/>
                    <a:pt x="5574230" y="2008305"/>
                    <a:pt x="5567729" y="1501910"/>
                  </a:cubicBezTo>
                  <a:cubicBezTo>
                    <a:pt x="5561227" y="1248713"/>
                    <a:pt x="5535220" y="1002008"/>
                    <a:pt x="5496210" y="748811"/>
                  </a:cubicBezTo>
                  <a:cubicBezTo>
                    <a:pt x="5457199" y="502106"/>
                    <a:pt x="5398684" y="255401"/>
                    <a:pt x="5327165" y="15188"/>
                  </a:cubicBezTo>
                  <a:lnTo>
                    <a:pt x="5321620"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sz="1400"/>
            </a:p>
          </p:txBody>
        </p:sp>
        <p:sp>
          <p:nvSpPr>
            <p:cNvPr id="7" name="Freeform: Shape 6">
              <a:extLst>
                <a:ext uri="{FF2B5EF4-FFF2-40B4-BE49-F238E27FC236}">
                  <a16:creationId xmlns:a16="http://schemas.microsoft.com/office/drawing/2014/main" id="{AEDEDE99-8B4B-491C-9E74-8003E1685904}"/>
                </a:ext>
              </a:extLst>
            </p:cNvPr>
            <p:cNvSpPr>
              <a:spLocks/>
            </p:cNvSpPr>
            <p:nvPr/>
          </p:nvSpPr>
          <p:spPr bwMode="auto">
            <a:xfrm>
              <a:off x="693868" y="1"/>
              <a:ext cx="6274287" cy="6857999"/>
            </a:xfrm>
            <a:custGeom>
              <a:avLst/>
              <a:gdLst>
                <a:gd name="connsiteX0" fmla="*/ 5477637 w 6274287"/>
                <a:gd name="connsiteY0" fmla="*/ 0 h 6857999"/>
                <a:gd name="connsiteX1" fmla="*/ 6274280 w 6274287"/>
                <a:gd name="connsiteY1" fmla="*/ 0 h 6857999"/>
                <a:gd name="connsiteX2" fmla="*/ 6274287 w 6274287"/>
                <a:gd name="connsiteY2" fmla="*/ 3026 h 6857999"/>
                <a:gd name="connsiteX3" fmla="*/ 4399710 w 6274287"/>
                <a:gd name="connsiteY3" fmla="*/ 4091306 h 6857999"/>
                <a:gd name="connsiteX4" fmla="*/ 754603 w 6274287"/>
                <a:gd name="connsiteY4" fmla="*/ 6747600 h 6857999"/>
                <a:gd name="connsiteX5" fmla="*/ 643049 w 6274287"/>
                <a:gd name="connsiteY5" fmla="*/ 6857999 h 6857999"/>
                <a:gd name="connsiteX6" fmla="*/ 0 w 6274287"/>
                <a:gd name="connsiteY6" fmla="*/ 6857999 h 6857999"/>
                <a:gd name="connsiteX7" fmla="*/ 66929 w 6274287"/>
                <a:gd name="connsiteY7" fmla="*/ 6754502 h 6857999"/>
                <a:gd name="connsiteX8" fmla="*/ 3208132 w 6274287"/>
                <a:gd name="connsiteY8" fmla="*/ 4811500 h 6857999"/>
                <a:gd name="connsiteX9" fmla="*/ 3229556 w 6274287"/>
                <a:gd name="connsiteY9" fmla="*/ 4796303 h 6857999"/>
                <a:gd name="connsiteX10" fmla="*/ 3229567 w 6274287"/>
                <a:gd name="connsiteY10" fmla="*/ 4796296 h 6857999"/>
                <a:gd name="connsiteX11" fmla="*/ 3231133 w 6274287"/>
                <a:gd name="connsiteY11" fmla="*/ 4795278 h 6857999"/>
                <a:gd name="connsiteX12" fmla="*/ 3267685 w 6274287"/>
                <a:gd name="connsiteY12" fmla="*/ 4769255 h 6857999"/>
                <a:gd name="connsiteX13" fmla="*/ 3267963 w 6274287"/>
                <a:gd name="connsiteY13" fmla="*/ 4769058 h 6857999"/>
                <a:gd name="connsiteX14" fmla="*/ 3268239 w 6274287"/>
                <a:gd name="connsiteY14" fmla="*/ 4768862 h 6857999"/>
                <a:gd name="connsiteX15" fmla="*/ 3391275 w 6274287"/>
                <a:gd name="connsiteY15" fmla="*/ 4681583 h 6857999"/>
                <a:gd name="connsiteX16" fmla="*/ 3395698 w 6274287"/>
                <a:gd name="connsiteY16" fmla="*/ 4678118 h 6857999"/>
                <a:gd name="connsiteX17" fmla="*/ 3395709 w 6274287"/>
                <a:gd name="connsiteY17" fmla="*/ 4678110 h 6857999"/>
                <a:gd name="connsiteX18" fmla="*/ 3395719 w 6274287"/>
                <a:gd name="connsiteY18" fmla="*/ 4678102 h 6857999"/>
                <a:gd name="connsiteX19" fmla="*/ 3403033 w 6274287"/>
                <a:gd name="connsiteY19" fmla="*/ 4672894 h 6857999"/>
                <a:gd name="connsiteX20" fmla="*/ 3573813 w 6274287"/>
                <a:gd name="connsiteY20" fmla="*/ 4539070 h 6857999"/>
                <a:gd name="connsiteX21" fmla="*/ 5479192 w 6274287"/>
                <a:gd name="connsiteY21" fmla="*/ 16467 h 6857999"/>
                <a:gd name="connsiteX22" fmla="*/ 5477637 w 6274287"/>
                <a:gd name="connsiteY2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274287" h="6857999">
                  <a:moveTo>
                    <a:pt x="5477637" y="0"/>
                  </a:moveTo>
                  <a:lnTo>
                    <a:pt x="6274280" y="0"/>
                  </a:lnTo>
                  <a:lnTo>
                    <a:pt x="6274287" y="3026"/>
                  </a:lnTo>
                  <a:cubicBezTo>
                    <a:pt x="6271797" y="531096"/>
                    <a:pt x="6152302" y="2728546"/>
                    <a:pt x="4399710" y="4091306"/>
                  </a:cubicBezTo>
                  <a:cubicBezTo>
                    <a:pt x="2816860" y="5321111"/>
                    <a:pt x="1632136" y="5932391"/>
                    <a:pt x="754603" y="6747600"/>
                  </a:cubicBezTo>
                  <a:lnTo>
                    <a:pt x="643049" y="6857999"/>
                  </a:lnTo>
                  <a:lnTo>
                    <a:pt x="0" y="6857999"/>
                  </a:lnTo>
                  <a:lnTo>
                    <a:pt x="66929" y="6754502"/>
                  </a:lnTo>
                  <a:cubicBezTo>
                    <a:pt x="801699" y="5694959"/>
                    <a:pt x="2021275" y="5613287"/>
                    <a:pt x="3208132" y="4811500"/>
                  </a:cubicBezTo>
                  <a:lnTo>
                    <a:pt x="3229556" y="4796303"/>
                  </a:lnTo>
                  <a:lnTo>
                    <a:pt x="3229567" y="4796296"/>
                  </a:lnTo>
                  <a:lnTo>
                    <a:pt x="3231133" y="4795278"/>
                  </a:lnTo>
                  <a:lnTo>
                    <a:pt x="3267685" y="4769255"/>
                  </a:lnTo>
                  <a:lnTo>
                    <a:pt x="3267963" y="4769058"/>
                  </a:lnTo>
                  <a:lnTo>
                    <a:pt x="3268239" y="4768862"/>
                  </a:lnTo>
                  <a:lnTo>
                    <a:pt x="3391275" y="4681583"/>
                  </a:lnTo>
                  <a:lnTo>
                    <a:pt x="3395698" y="4678118"/>
                  </a:lnTo>
                  <a:lnTo>
                    <a:pt x="3395709" y="4678110"/>
                  </a:lnTo>
                  <a:lnTo>
                    <a:pt x="3395719" y="4678102"/>
                  </a:lnTo>
                  <a:lnTo>
                    <a:pt x="3403033" y="4672894"/>
                  </a:lnTo>
                  <a:cubicBezTo>
                    <a:pt x="3460167" y="4630257"/>
                    <a:pt x="3517114" y="4585712"/>
                    <a:pt x="3573813" y="4539070"/>
                  </a:cubicBezTo>
                  <a:cubicBezTo>
                    <a:pt x="5579621" y="2890374"/>
                    <a:pt x="5544945" y="762582"/>
                    <a:pt x="5479192" y="16467"/>
                  </a:cubicBezTo>
                  <a:lnTo>
                    <a:pt x="5477637" y="0"/>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noAutofit/>
            </a:bodyPr>
            <a:lstStyle/>
            <a:p>
              <a:endParaRPr lang="en-US" sz="1400"/>
            </a:p>
          </p:txBody>
        </p:sp>
        <p:sp>
          <p:nvSpPr>
            <p:cNvPr id="8" name="Freeform 14">
              <a:extLst>
                <a:ext uri="{FF2B5EF4-FFF2-40B4-BE49-F238E27FC236}">
                  <a16:creationId xmlns:a16="http://schemas.microsoft.com/office/drawing/2014/main" id="{F57D0FAD-A43C-414D-85DC-A0BBA055A53A}"/>
                </a:ext>
              </a:extLst>
            </p:cNvPr>
            <p:cNvSpPr>
              <a:spLocks/>
            </p:cNvSpPr>
            <p:nvPr/>
          </p:nvSpPr>
          <p:spPr bwMode="auto">
            <a:xfrm>
              <a:off x="-199293" y="4521041"/>
              <a:ext cx="3057122" cy="1256608"/>
            </a:xfrm>
            <a:custGeom>
              <a:avLst/>
              <a:gdLst>
                <a:gd name="T0" fmla="*/ 4 w 470"/>
                <a:gd name="T1" fmla="*/ 0 h 194"/>
                <a:gd name="T2" fmla="*/ 470 w 470"/>
                <a:gd name="T3" fmla="*/ 92 h 194"/>
                <a:gd name="T4" fmla="*/ 0 w 470"/>
                <a:gd name="T5" fmla="*/ 78 h 194"/>
                <a:gd name="T6" fmla="*/ 4 w 470"/>
                <a:gd name="T7" fmla="*/ 0 h 194"/>
              </a:gdLst>
              <a:ahLst/>
              <a:cxnLst>
                <a:cxn ang="0">
                  <a:pos x="T0" y="T1"/>
                </a:cxn>
                <a:cxn ang="0">
                  <a:pos x="T2" y="T3"/>
                </a:cxn>
                <a:cxn ang="0">
                  <a:pos x="T4" y="T5"/>
                </a:cxn>
                <a:cxn ang="0">
                  <a:pos x="T6" y="T7"/>
                </a:cxn>
              </a:cxnLst>
              <a:rect l="0" t="0" r="r" b="b"/>
              <a:pathLst>
                <a:path w="470" h="194">
                  <a:moveTo>
                    <a:pt x="4" y="0"/>
                  </a:moveTo>
                  <a:cubicBezTo>
                    <a:pt x="4" y="0"/>
                    <a:pt x="192" y="162"/>
                    <a:pt x="470" y="92"/>
                  </a:cubicBezTo>
                  <a:cubicBezTo>
                    <a:pt x="470" y="92"/>
                    <a:pt x="238" y="194"/>
                    <a:pt x="0" y="78"/>
                  </a:cubicBezTo>
                  <a:lnTo>
                    <a:pt x="4"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400"/>
            </a:p>
          </p:txBody>
        </p:sp>
        <p:sp>
          <p:nvSpPr>
            <p:cNvPr id="9" name="Freeform 15">
              <a:extLst>
                <a:ext uri="{FF2B5EF4-FFF2-40B4-BE49-F238E27FC236}">
                  <a16:creationId xmlns:a16="http://schemas.microsoft.com/office/drawing/2014/main" id="{03ACA4E4-819E-44D1-8860-EAE0A9CB588D}"/>
                </a:ext>
              </a:extLst>
            </p:cNvPr>
            <p:cNvSpPr>
              <a:spLocks/>
            </p:cNvSpPr>
            <p:nvPr/>
          </p:nvSpPr>
          <p:spPr bwMode="auto">
            <a:xfrm>
              <a:off x="-127397" y="5361905"/>
              <a:ext cx="1512931" cy="500143"/>
            </a:xfrm>
            <a:custGeom>
              <a:avLst/>
              <a:gdLst>
                <a:gd name="T0" fmla="*/ 0 w 233"/>
                <a:gd name="T1" fmla="*/ 0 h 77"/>
                <a:gd name="T2" fmla="*/ 233 w 233"/>
                <a:gd name="T3" fmla="*/ 28 h 77"/>
                <a:gd name="T4" fmla="*/ 3 w 233"/>
                <a:gd name="T5" fmla="*/ 50 h 77"/>
                <a:gd name="T6" fmla="*/ 0 w 233"/>
                <a:gd name="T7" fmla="*/ 0 h 77"/>
              </a:gdLst>
              <a:ahLst/>
              <a:cxnLst>
                <a:cxn ang="0">
                  <a:pos x="T0" y="T1"/>
                </a:cxn>
                <a:cxn ang="0">
                  <a:pos x="T2" y="T3"/>
                </a:cxn>
                <a:cxn ang="0">
                  <a:pos x="T4" y="T5"/>
                </a:cxn>
                <a:cxn ang="0">
                  <a:pos x="T6" y="T7"/>
                </a:cxn>
              </a:cxnLst>
              <a:rect l="0" t="0" r="r" b="b"/>
              <a:pathLst>
                <a:path w="233" h="77">
                  <a:moveTo>
                    <a:pt x="0" y="0"/>
                  </a:moveTo>
                  <a:cubicBezTo>
                    <a:pt x="0" y="0"/>
                    <a:pt x="111" y="46"/>
                    <a:pt x="233" y="28"/>
                  </a:cubicBezTo>
                  <a:cubicBezTo>
                    <a:pt x="233" y="28"/>
                    <a:pt x="106" y="77"/>
                    <a:pt x="3" y="50"/>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400"/>
            </a:p>
          </p:txBody>
        </p:sp>
      </p:grpSp>
      <p:grpSp>
        <p:nvGrpSpPr>
          <p:cNvPr id="46" name="Group 45">
            <a:extLst>
              <a:ext uri="{FF2B5EF4-FFF2-40B4-BE49-F238E27FC236}">
                <a16:creationId xmlns:a16="http://schemas.microsoft.com/office/drawing/2014/main" id="{D0A5011E-CDDC-42D1-AF80-FDF31A7F8F9A}"/>
              </a:ext>
            </a:extLst>
          </p:cNvPr>
          <p:cNvGrpSpPr/>
          <p:nvPr/>
        </p:nvGrpSpPr>
        <p:grpSpPr>
          <a:xfrm>
            <a:off x="5782668" y="4011262"/>
            <a:ext cx="1620699" cy="1827465"/>
            <a:chOff x="5764582" y="3730879"/>
            <a:chExt cx="1797052" cy="2026317"/>
          </a:xfrm>
        </p:grpSpPr>
        <p:grpSp>
          <p:nvGrpSpPr>
            <p:cNvPr id="12" name="Group 11">
              <a:extLst>
                <a:ext uri="{FF2B5EF4-FFF2-40B4-BE49-F238E27FC236}">
                  <a16:creationId xmlns:a16="http://schemas.microsoft.com/office/drawing/2014/main" id="{B95DCAEA-6B3C-4E51-9C32-07E5D58A6DFC}"/>
                </a:ext>
              </a:extLst>
            </p:cNvPr>
            <p:cNvGrpSpPr/>
            <p:nvPr/>
          </p:nvGrpSpPr>
          <p:grpSpPr>
            <a:xfrm>
              <a:off x="6003360" y="3730879"/>
              <a:ext cx="1319497" cy="1319494"/>
              <a:chOff x="1482933" y="2402571"/>
              <a:chExt cx="4854493" cy="4854489"/>
            </a:xfrm>
          </p:grpSpPr>
          <p:sp>
            <p:nvSpPr>
              <p:cNvPr id="13" name="Circle: Hollow 12">
                <a:extLst>
                  <a:ext uri="{FF2B5EF4-FFF2-40B4-BE49-F238E27FC236}">
                    <a16:creationId xmlns:a16="http://schemas.microsoft.com/office/drawing/2014/main" id="{B3E78D60-4441-4CEB-AD9B-80EA2B022148}"/>
                  </a:ext>
                </a:extLst>
              </p:cNvPr>
              <p:cNvSpPr/>
              <p:nvPr/>
            </p:nvSpPr>
            <p:spPr>
              <a:xfrm>
                <a:off x="1482941" y="2402575"/>
                <a:ext cx="4854485" cy="4854485"/>
              </a:xfrm>
              <a:prstGeom prst="donut">
                <a:avLst>
                  <a:gd name="adj" fmla="val 68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Block Arc 13">
                <a:extLst>
                  <a:ext uri="{FF2B5EF4-FFF2-40B4-BE49-F238E27FC236}">
                    <a16:creationId xmlns:a16="http://schemas.microsoft.com/office/drawing/2014/main" id="{0D80B8DB-7117-40ED-B55B-433DCFBFD6E5}"/>
                  </a:ext>
                </a:extLst>
              </p:cNvPr>
              <p:cNvSpPr/>
              <p:nvPr/>
            </p:nvSpPr>
            <p:spPr>
              <a:xfrm rot="5400000" flipH="1">
                <a:off x="1490685" y="2394819"/>
                <a:ext cx="4838982" cy="4854486"/>
              </a:xfrm>
              <a:prstGeom prst="blockArc">
                <a:avLst>
                  <a:gd name="adj1" fmla="val 6678058"/>
                  <a:gd name="adj2" fmla="val 21598139"/>
                  <a:gd name="adj3" fmla="val 675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5" name="TextBox 14">
              <a:extLst>
                <a:ext uri="{FF2B5EF4-FFF2-40B4-BE49-F238E27FC236}">
                  <a16:creationId xmlns:a16="http://schemas.microsoft.com/office/drawing/2014/main" id="{B57A2A0E-3AA0-42AF-8C2F-5595A9DBEA98}"/>
                </a:ext>
              </a:extLst>
            </p:cNvPr>
            <p:cNvSpPr txBox="1"/>
            <p:nvPr/>
          </p:nvSpPr>
          <p:spPr>
            <a:xfrm>
              <a:off x="5764582" y="5161828"/>
              <a:ext cx="1797052" cy="595368"/>
            </a:xfrm>
            <a:prstGeom prst="rect">
              <a:avLst/>
            </a:prstGeom>
            <a:noFill/>
          </p:spPr>
          <p:txBody>
            <a:bodyPr wrap="square" rtlCol="0">
              <a:spAutoFit/>
            </a:bodyPr>
            <a:lstStyle/>
            <a:p>
              <a:pPr lvl="0" algn="ctr">
                <a:lnSpc>
                  <a:spcPct val="125000"/>
                </a:lnSpc>
                <a:defRPr/>
              </a:pPr>
              <a:r>
                <a:rPr lang="en-US" sz="1200" dirty="0">
                  <a:solidFill>
                    <a:schemeClr val="tx2"/>
                  </a:solidFill>
                </a:rPr>
                <a:t>Enables Cashless but rich economy </a:t>
              </a:r>
            </a:p>
          </p:txBody>
        </p:sp>
        <p:sp>
          <p:nvSpPr>
            <p:cNvPr id="27" name="Freeform 82">
              <a:extLst>
                <a:ext uri="{FF2B5EF4-FFF2-40B4-BE49-F238E27FC236}">
                  <a16:creationId xmlns:a16="http://schemas.microsoft.com/office/drawing/2014/main" id="{553F3F80-3288-4322-83AE-C58FD939D23B}"/>
                </a:ext>
              </a:extLst>
            </p:cNvPr>
            <p:cNvSpPr>
              <a:spLocks noEditPoints="1"/>
            </p:cNvSpPr>
            <p:nvPr/>
          </p:nvSpPr>
          <p:spPr bwMode="auto">
            <a:xfrm>
              <a:off x="6387069" y="4128895"/>
              <a:ext cx="552075" cy="466854"/>
            </a:xfrm>
            <a:custGeom>
              <a:avLst/>
              <a:gdLst>
                <a:gd name="T0" fmla="*/ 661 w 689"/>
                <a:gd name="T1" fmla="*/ 516 h 582"/>
                <a:gd name="T2" fmla="*/ 654 w 689"/>
                <a:gd name="T3" fmla="*/ 488 h 582"/>
                <a:gd name="T4" fmla="*/ 609 w 689"/>
                <a:gd name="T5" fmla="*/ 183 h 582"/>
                <a:gd name="T6" fmla="*/ 660 w 689"/>
                <a:gd name="T7" fmla="*/ 176 h 582"/>
                <a:gd name="T8" fmla="*/ 656 w 689"/>
                <a:gd name="T9" fmla="*/ 142 h 582"/>
                <a:gd name="T10" fmla="*/ 339 w 689"/>
                <a:gd name="T11" fmla="*/ 1 h 582"/>
                <a:gd name="T12" fmla="*/ 26 w 689"/>
                <a:gd name="T13" fmla="*/ 149 h 582"/>
                <a:gd name="T14" fmla="*/ 33 w 689"/>
                <a:gd name="T15" fmla="*/ 183 h 582"/>
                <a:gd name="T16" fmla="*/ 80 w 689"/>
                <a:gd name="T17" fmla="*/ 488 h 582"/>
                <a:gd name="T18" fmla="*/ 25 w 689"/>
                <a:gd name="T19" fmla="*/ 495 h 582"/>
                <a:gd name="T20" fmla="*/ 7 w 689"/>
                <a:gd name="T21" fmla="*/ 516 h 582"/>
                <a:gd name="T22" fmla="*/ 0 w 689"/>
                <a:gd name="T23" fmla="*/ 575 h 582"/>
                <a:gd name="T24" fmla="*/ 682 w 689"/>
                <a:gd name="T25" fmla="*/ 582 h 582"/>
                <a:gd name="T26" fmla="*/ 689 w 689"/>
                <a:gd name="T27" fmla="*/ 523 h 582"/>
                <a:gd name="T28" fmla="*/ 595 w 689"/>
                <a:gd name="T29" fmla="*/ 488 h 582"/>
                <a:gd name="T30" fmla="*/ 526 w 689"/>
                <a:gd name="T31" fmla="*/ 183 h 582"/>
                <a:gd name="T32" fmla="*/ 595 w 689"/>
                <a:gd name="T33" fmla="*/ 488 h 582"/>
                <a:gd name="T34" fmla="*/ 392 w 689"/>
                <a:gd name="T35" fmla="*/ 183 h 582"/>
                <a:gd name="T36" fmla="*/ 512 w 689"/>
                <a:gd name="T37" fmla="*/ 488 h 582"/>
                <a:gd name="T38" fmla="*/ 308 w 689"/>
                <a:gd name="T39" fmla="*/ 488 h 582"/>
                <a:gd name="T40" fmla="*/ 378 w 689"/>
                <a:gd name="T41" fmla="*/ 183 h 582"/>
                <a:gd name="T42" fmla="*/ 308 w 689"/>
                <a:gd name="T43" fmla="*/ 488 h 582"/>
                <a:gd name="T44" fmla="*/ 178 w 689"/>
                <a:gd name="T45" fmla="*/ 183 h 582"/>
                <a:gd name="T46" fmla="*/ 294 w 689"/>
                <a:gd name="T47" fmla="*/ 488 h 582"/>
                <a:gd name="T48" fmla="*/ 40 w 689"/>
                <a:gd name="T49" fmla="*/ 153 h 582"/>
                <a:gd name="T50" fmla="*/ 646 w 689"/>
                <a:gd name="T51" fmla="*/ 153 h 582"/>
                <a:gd name="T52" fmla="*/ 40 w 689"/>
                <a:gd name="T53" fmla="*/ 169 h 582"/>
                <a:gd name="T54" fmla="*/ 94 w 689"/>
                <a:gd name="T55" fmla="*/ 183 h 582"/>
                <a:gd name="T56" fmla="*/ 164 w 689"/>
                <a:gd name="T57" fmla="*/ 488 h 582"/>
                <a:gd name="T58" fmla="*/ 94 w 689"/>
                <a:gd name="T59" fmla="*/ 183 h 582"/>
                <a:gd name="T60" fmla="*/ 14 w 689"/>
                <a:gd name="T61" fmla="*/ 568 h 582"/>
                <a:gd name="T62" fmla="*/ 32 w 689"/>
                <a:gd name="T63" fmla="*/ 530 h 582"/>
                <a:gd name="T64" fmla="*/ 39 w 689"/>
                <a:gd name="T65" fmla="*/ 502 h 582"/>
                <a:gd name="T66" fmla="*/ 647 w 689"/>
                <a:gd name="T67" fmla="*/ 523 h 582"/>
                <a:gd name="T68" fmla="*/ 675 w 689"/>
                <a:gd name="T69" fmla="*/ 53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9" h="582">
                  <a:moveTo>
                    <a:pt x="682" y="516"/>
                  </a:moveTo>
                  <a:cubicBezTo>
                    <a:pt x="661" y="516"/>
                    <a:pt x="661" y="516"/>
                    <a:pt x="661" y="516"/>
                  </a:cubicBezTo>
                  <a:cubicBezTo>
                    <a:pt x="661" y="495"/>
                    <a:pt x="661" y="495"/>
                    <a:pt x="661" y="495"/>
                  </a:cubicBezTo>
                  <a:cubicBezTo>
                    <a:pt x="661" y="491"/>
                    <a:pt x="658" y="488"/>
                    <a:pt x="654" y="488"/>
                  </a:cubicBezTo>
                  <a:cubicBezTo>
                    <a:pt x="609" y="488"/>
                    <a:pt x="609" y="488"/>
                    <a:pt x="609" y="488"/>
                  </a:cubicBezTo>
                  <a:cubicBezTo>
                    <a:pt x="609" y="183"/>
                    <a:pt x="609" y="183"/>
                    <a:pt x="609" y="183"/>
                  </a:cubicBezTo>
                  <a:cubicBezTo>
                    <a:pt x="653" y="183"/>
                    <a:pt x="653" y="183"/>
                    <a:pt x="653" y="183"/>
                  </a:cubicBezTo>
                  <a:cubicBezTo>
                    <a:pt x="657" y="183"/>
                    <a:pt x="660" y="180"/>
                    <a:pt x="660" y="176"/>
                  </a:cubicBezTo>
                  <a:cubicBezTo>
                    <a:pt x="660" y="149"/>
                    <a:pt x="660" y="149"/>
                    <a:pt x="660" y="149"/>
                  </a:cubicBezTo>
                  <a:cubicBezTo>
                    <a:pt x="660" y="146"/>
                    <a:pt x="658" y="143"/>
                    <a:pt x="656" y="142"/>
                  </a:cubicBezTo>
                  <a:cubicBezTo>
                    <a:pt x="345" y="1"/>
                    <a:pt x="345" y="1"/>
                    <a:pt x="345" y="1"/>
                  </a:cubicBezTo>
                  <a:cubicBezTo>
                    <a:pt x="343" y="0"/>
                    <a:pt x="341" y="0"/>
                    <a:pt x="339" y="1"/>
                  </a:cubicBezTo>
                  <a:cubicBezTo>
                    <a:pt x="30" y="142"/>
                    <a:pt x="30" y="142"/>
                    <a:pt x="30" y="142"/>
                  </a:cubicBezTo>
                  <a:cubicBezTo>
                    <a:pt x="27" y="143"/>
                    <a:pt x="26" y="146"/>
                    <a:pt x="26" y="149"/>
                  </a:cubicBezTo>
                  <a:cubicBezTo>
                    <a:pt x="26" y="176"/>
                    <a:pt x="26" y="176"/>
                    <a:pt x="26" y="176"/>
                  </a:cubicBezTo>
                  <a:cubicBezTo>
                    <a:pt x="26" y="180"/>
                    <a:pt x="29" y="183"/>
                    <a:pt x="33" y="183"/>
                  </a:cubicBezTo>
                  <a:cubicBezTo>
                    <a:pt x="80" y="183"/>
                    <a:pt x="80" y="183"/>
                    <a:pt x="80" y="183"/>
                  </a:cubicBezTo>
                  <a:cubicBezTo>
                    <a:pt x="80" y="488"/>
                    <a:pt x="80" y="488"/>
                    <a:pt x="80" y="488"/>
                  </a:cubicBezTo>
                  <a:cubicBezTo>
                    <a:pt x="32" y="488"/>
                    <a:pt x="32" y="488"/>
                    <a:pt x="32" y="488"/>
                  </a:cubicBezTo>
                  <a:cubicBezTo>
                    <a:pt x="28" y="488"/>
                    <a:pt x="25" y="491"/>
                    <a:pt x="25" y="495"/>
                  </a:cubicBezTo>
                  <a:cubicBezTo>
                    <a:pt x="25" y="516"/>
                    <a:pt x="25" y="516"/>
                    <a:pt x="25" y="516"/>
                  </a:cubicBezTo>
                  <a:cubicBezTo>
                    <a:pt x="7" y="516"/>
                    <a:pt x="7" y="516"/>
                    <a:pt x="7" y="516"/>
                  </a:cubicBezTo>
                  <a:cubicBezTo>
                    <a:pt x="3" y="516"/>
                    <a:pt x="0" y="520"/>
                    <a:pt x="0" y="523"/>
                  </a:cubicBezTo>
                  <a:cubicBezTo>
                    <a:pt x="0" y="575"/>
                    <a:pt x="0" y="575"/>
                    <a:pt x="0" y="575"/>
                  </a:cubicBezTo>
                  <a:cubicBezTo>
                    <a:pt x="0" y="579"/>
                    <a:pt x="3" y="582"/>
                    <a:pt x="7" y="582"/>
                  </a:cubicBezTo>
                  <a:cubicBezTo>
                    <a:pt x="682" y="582"/>
                    <a:pt x="682" y="582"/>
                    <a:pt x="682" y="582"/>
                  </a:cubicBezTo>
                  <a:cubicBezTo>
                    <a:pt x="686" y="582"/>
                    <a:pt x="689" y="579"/>
                    <a:pt x="689" y="575"/>
                  </a:cubicBezTo>
                  <a:cubicBezTo>
                    <a:pt x="689" y="523"/>
                    <a:pt x="689" y="523"/>
                    <a:pt x="689" y="523"/>
                  </a:cubicBezTo>
                  <a:cubicBezTo>
                    <a:pt x="689" y="520"/>
                    <a:pt x="686" y="516"/>
                    <a:pt x="682" y="516"/>
                  </a:cubicBezTo>
                  <a:close/>
                  <a:moveTo>
                    <a:pt x="595" y="488"/>
                  </a:moveTo>
                  <a:cubicBezTo>
                    <a:pt x="526" y="488"/>
                    <a:pt x="526" y="488"/>
                    <a:pt x="526" y="488"/>
                  </a:cubicBezTo>
                  <a:cubicBezTo>
                    <a:pt x="526" y="183"/>
                    <a:pt x="526" y="183"/>
                    <a:pt x="526" y="183"/>
                  </a:cubicBezTo>
                  <a:cubicBezTo>
                    <a:pt x="595" y="183"/>
                    <a:pt x="595" y="183"/>
                    <a:pt x="595" y="183"/>
                  </a:cubicBezTo>
                  <a:lnTo>
                    <a:pt x="595" y="488"/>
                  </a:lnTo>
                  <a:close/>
                  <a:moveTo>
                    <a:pt x="392" y="488"/>
                  </a:moveTo>
                  <a:cubicBezTo>
                    <a:pt x="392" y="183"/>
                    <a:pt x="392" y="183"/>
                    <a:pt x="392" y="183"/>
                  </a:cubicBezTo>
                  <a:cubicBezTo>
                    <a:pt x="512" y="183"/>
                    <a:pt x="512" y="183"/>
                    <a:pt x="512" y="183"/>
                  </a:cubicBezTo>
                  <a:cubicBezTo>
                    <a:pt x="512" y="488"/>
                    <a:pt x="512" y="488"/>
                    <a:pt x="512" y="488"/>
                  </a:cubicBezTo>
                  <a:lnTo>
                    <a:pt x="392" y="488"/>
                  </a:lnTo>
                  <a:close/>
                  <a:moveTo>
                    <a:pt x="308" y="488"/>
                  </a:moveTo>
                  <a:cubicBezTo>
                    <a:pt x="308" y="183"/>
                    <a:pt x="308" y="183"/>
                    <a:pt x="308" y="183"/>
                  </a:cubicBezTo>
                  <a:cubicBezTo>
                    <a:pt x="378" y="183"/>
                    <a:pt x="378" y="183"/>
                    <a:pt x="378" y="183"/>
                  </a:cubicBezTo>
                  <a:cubicBezTo>
                    <a:pt x="378" y="488"/>
                    <a:pt x="378" y="488"/>
                    <a:pt x="378" y="488"/>
                  </a:cubicBezTo>
                  <a:lnTo>
                    <a:pt x="308" y="488"/>
                  </a:lnTo>
                  <a:close/>
                  <a:moveTo>
                    <a:pt x="178" y="488"/>
                  </a:moveTo>
                  <a:cubicBezTo>
                    <a:pt x="178" y="183"/>
                    <a:pt x="178" y="183"/>
                    <a:pt x="178" y="183"/>
                  </a:cubicBezTo>
                  <a:cubicBezTo>
                    <a:pt x="294" y="183"/>
                    <a:pt x="294" y="183"/>
                    <a:pt x="294" y="183"/>
                  </a:cubicBezTo>
                  <a:cubicBezTo>
                    <a:pt x="294" y="488"/>
                    <a:pt x="294" y="488"/>
                    <a:pt x="294" y="488"/>
                  </a:cubicBezTo>
                  <a:lnTo>
                    <a:pt x="178" y="488"/>
                  </a:lnTo>
                  <a:close/>
                  <a:moveTo>
                    <a:pt x="40" y="153"/>
                  </a:moveTo>
                  <a:cubicBezTo>
                    <a:pt x="342" y="15"/>
                    <a:pt x="342" y="15"/>
                    <a:pt x="342" y="15"/>
                  </a:cubicBezTo>
                  <a:cubicBezTo>
                    <a:pt x="646" y="153"/>
                    <a:pt x="646" y="153"/>
                    <a:pt x="646" y="153"/>
                  </a:cubicBezTo>
                  <a:cubicBezTo>
                    <a:pt x="646" y="169"/>
                    <a:pt x="646" y="169"/>
                    <a:pt x="646" y="169"/>
                  </a:cubicBezTo>
                  <a:cubicBezTo>
                    <a:pt x="40" y="169"/>
                    <a:pt x="40" y="169"/>
                    <a:pt x="40" y="169"/>
                  </a:cubicBezTo>
                  <a:lnTo>
                    <a:pt x="40" y="153"/>
                  </a:lnTo>
                  <a:close/>
                  <a:moveTo>
                    <a:pt x="94" y="183"/>
                  </a:moveTo>
                  <a:cubicBezTo>
                    <a:pt x="164" y="183"/>
                    <a:pt x="164" y="183"/>
                    <a:pt x="164" y="183"/>
                  </a:cubicBezTo>
                  <a:cubicBezTo>
                    <a:pt x="164" y="488"/>
                    <a:pt x="164" y="488"/>
                    <a:pt x="164" y="488"/>
                  </a:cubicBezTo>
                  <a:cubicBezTo>
                    <a:pt x="94" y="488"/>
                    <a:pt x="94" y="488"/>
                    <a:pt x="94" y="488"/>
                  </a:cubicBezTo>
                  <a:lnTo>
                    <a:pt x="94" y="183"/>
                  </a:lnTo>
                  <a:close/>
                  <a:moveTo>
                    <a:pt x="675" y="568"/>
                  </a:moveTo>
                  <a:cubicBezTo>
                    <a:pt x="14" y="568"/>
                    <a:pt x="14" y="568"/>
                    <a:pt x="14" y="568"/>
                  </a:cubicBezTo>
                  <a:cubicBezTo>
                    <a:pt x="14" y="530"/>
                    <a:pt x="14" y="530"/>
                    <a:pt x="14" y="530"/>
                  </a:cubicBezTo>
                  <a:cubicBezTo>
                    <a:pt x="32" y="530"/>
                    <a:pt x="32" y="530"/>
                    <a:pt x="32" y="530"/>
                  </a:cubicBezTo>
                  <a:cubicBezTo>
                    <a:pt x="36" y="530"/>
                    <a:pt x="39" y="527"/>
                    <a:pt x="39" y="523"/>
                  </a:cubicBezTo>
                  <a:cubicBezTo>
                    <a:pt x="39" y="502"/>
                    <a:pt x="39" y="502"/>
                    <a:pt x="39" y="502"/>
                  </a:cubicBezTo>
                  <a:cubicBezTo>
                    <a:pt x="647" y="502"/>
                    <a:pt x="647" y="502"/>
                    <a:pt x="647" y="502"/>
                  </a:cubicBezTo>
                  <a:cubicBezTo>
                    <a:pt x="647" y="523"/>
                    <a:pt x="647" y="523"/>
                    <a:pt x="647" y="523"/>
                  </a:cubicBezTo>
                  <a:cubicBezTo>
                    <a:pt x="647" y="527"/>
                    <a:pt x="650" y="530"/>
                    <a:pt x="654" y="530"/>
                  </a:cubicBezTo>
                  <a:cubicBezTo>
                    <a:pt x="675" y="530"/>
                    <a:pt x="675" y="530"/>
                    <a:pt x="675" y="530"/>
                  </a:cubicBezTo>
                  <a:lnTo>
                    <a:pt x="675" y="56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4" name="Group 43">
            <a:extLst>
              <a:ext uri="{FF2B5EF4-FFF2-40B4-BE49-F238E27FC236}">
                <a16:creationId xmlns:a16="http://schemas.microsoft.com/office/drawing/2014/main" id="{AD8FAB02-F1D9-4D6F-A6A2-47F3ED4A8928}"/>
              </a:ext>
            </a:extLst>
          </p:cNvPr>
          <p:cNvGrpSpPr/>
          <p:nvPr/>
        </p:nvGrpSpPr>
        <p:grpSpPr>
          <a:xfrm>
            <a:off x="10022019" y="4011261"/>
            <a:ext cx="1620699" cy="2058297"/>
            <a:chOff x="9932589" y="3730879"/>
            <a:chExt cx="1797052" cy="2282267"/>
          </a:xfrm>
        </p:grpSpPr>
        <p:grpSp>
          <p:nvGrpSpPr>
            <p:cNvPr id="22" name="Group 21">
              <a:extLst>
                <a:ext uri="{FF2B5EF4-FFF2-40B4-BE49-F238E27FC236}">
                  <a16:creationId xmlns:a16="http://schemas.microsoft.com/office/drawing/2014/main" id="{40551EA6-258C-423C-BEA3-B4DA4468A607}"/>
                </a:ext>
              </a:extLst>
            </p:cNvPr>
            <p:cNvGrpSpPr/>
            <p:nvPr/>
          </p:nvGrpSpPr>
          <p:grpSpPr>
            <a:xfrm>
              <a:off x="10171367" y="3730879"/>
              <a:ext cx="1319497" cy="1319494"/>
              <a:chOff x="1482933" y="2402571"/>
              <a:chExt cx="4854493" cy="4854489"/>
            </a:xfrm>
          </p:grpSpPr>
          <p:sp>
            <p:nvSpPr>
              <p:cNvPr id="23" name="Circle: Hollow 22">
                <a:extLst>
                  <a:ext uri="{FF2B5EF4-FFF2-40B4-BE49-F238E27FC236}">
                    <a16:creationId xmlns:a16="http://schemas.microsoft.com/office/drawing/2014/main" id="{9E5E3147-594F-4DF5-B2BD-CC44C67EE82A}"/>
                  </a:ext>
                </a:extLst>
              </p:cNvPr>
              <p:cNvSpPr/>
              <p:nvPr/>
            </p:nvSpPr>
            <p:spPr>
              <a:xfrm>
                <a:off x="1482941" y="2402575"/>
                <a:ext cx="4854485" cy="4854485"/>
              </a:xfrm>
              <a:prstGeom prst="donut">
                <a:avLst>
                  <a:gd name="adj" fmla="val 68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Block Arc 23">
                <a:extLst>
                  <a:ext uri="{FF2B5EF4-FFF2-40B4-BE49-F238E27FC236}">
                    <a16:creationId xmlns:a16="http://schemas.microsoft.com/office/drawing/2014/main" id="{65FA22FB-C35D-4B45-8DE4-D9987E272B82}"/>
                  </a:ext>
                </a:extLst>
              </p:cNvPr>
              <p:cNvSpPr/>
              <p:nvPr/>
            </p:nvSpPr>
            <p:spPr>
              <a:xfrm rot="5400000" flipH="1">
                <a:off x="1490685" y="2394819"/>
                <a:ext cx="4838982" cy="4854486"/>
              </a:xfrm>
              <a:prstGeom prst="blockArc">
                <a:avLst>
                  <a:gd name="adj1" fmla="val 3719815"/>
                  <a:gd name="adj2" fmla="val 21598139"/>
                  <a:gd name="adj3" fmla="val 675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5" name="TextBox 24">
              <a:extLst>
                <a:ext uri="{FF2B5EF4-FFF2-40B4-BE49-F238E27FC236}">
                  <a16:creationId xmlns:a16="http://schemas.microsoft.com/office/drawing/2014/main" id="{11DE324B-9067-4F68-BA41-DA57DB4A31FA}"/>
                </a:ext>
              </a:extLst>
            </p:cNvPr>
            <p:cNvSpPr txBox="1"/>
            <p:nvPr/>
          </p:nvSpPr>
          <p:spPr>
            <a:xfrm>
              <a:off x="9932589" y="5161828"/>
              <a:ext cx="1797052" cy="851318"/>
            </a:xfrm>
            <a:prstGeom prst="rect">
              <a:avLst/>
            </a:prstGeom>
            <a:noFill/>
          </p:spPr>
          <p:txBody>
            <a:bodyPr wrap="square" rtlCol="0">
              <a:spAutoFit/>
            </a:bodyPr>
            <a:lstStyle/>
            <a:p>
              <a:pPr lvl="0" algn="ctr">
                <a:lnSpc>
                  <a:spcPct val="125000"/>
                </a:lnSpc>
                <a:defRPr/>
              </a:pPr>
              <a:r>
                <a:rPr lang="en-US" sz="1200" dirty="0">
                  <a:solidFill>
                    <a:schemeClr val="tx2"/>
                  </a:solidFill>
                </a:rPr>
                <a:t>You can save your money in foreign currency</a:t>
              </a:r>
            </a:p>
          </p:txBody>
        </p:sp>
        <p:sp>
          <p:nvSpPr>
            <p:cNvPr id="28" name="Freeform 106">
              <a:extLst>
                <a:ext uri="{FF2B5EF4-FFF2-40B4-BE49-F238E27FC236}">
                  <a16:creationId xmlns:a16="http://schemas.microsoft.com/office/drawing/2014/main" id="{1BCB9DD2-3922-4B0C-AF56-2EDC30729512}"/>
                </a:ext>
              </a:extLst>
            </p:cNvPr>
            <p:cNvSpPr>
              <a:spLocks noEditPoints="1"/>
            </p:cNvSpPr>
            <p:nvPr/>
          </p:nvSpPr>
          <p:spPr bwMode="auto">
            <a:xfrm>
              <a:off x="10543035" y="4115386"/>
              <a:ext cx="576158" cy="540032"/>
            </a:xfrm>
            <a:custGeom>
              <a:avLst/>
              <a:gdLst>
                <a:gd name="T0" fmla="*/ 439 w 719"/>
                <a:gd name="T1" fmla="*/ 63 h 674"/>
                <a:gd name="T2" fmla="*/ 312 w 719"/>
                <a:gd name="T3" fmla="*/ 63 h 674"/>
                <a:gd name="T4" fmla="*/ 375 w 719"/>
                <a:gd name="T5" fmla="*/ 14 h 674"/>
                <a:gd name="T6" fmla="*/ 375 w 719"/>
                <a:gd name="T7" fmla="*/ 113 h 674"/>
                <a:gd name="T8" fmla="*/ 375 w 719"/>
                <a:gd name="T9" fmla="*/ 14 h 674"/>
                <a:gd name="T10" fmla="*/ 614 w 719"/>
                <a:gd name="T11" fmla="*/ 293 h 674"/>
                <a:gd name="T12" fmla="*/ 519 w 719"/>
                <a:gd name="T13" fmla="*/ 143 h 674"/>
                <a:gd name="T14" fmla="*/ 375 w 719"/>
                <a:gd name="T15" fmla="*/ 166 h 674"/>
                <a:gd name="T16" fmla="*/ 111 w 719"/>
                <a:gd name="T17" fmla="*/ 385 h 674"/>
                <a:gd name="T18" fmla="*/ 14 w 719"/>
                <a:gd name="T19" fmla="*/ 303 h 674"/>
                <a:gd name="T20" fmla="*/ 103 w 719"/>
                <a:gd name="T21" fmla="*/ 214 h 674"/>
                <a:gd name="T22" fmla="*/ 0 w 719"/>
                <a:gd name="T23" fmla="*/ 303 h 674"/>
                <a:gd name="T24" fmla="*/ 110 w 719"/>
                <a:gd name="T25" fmla="*/ 399 h 674"/>
                <a:gd name="T26" fmla="*/ 176 w 719"/>
                <a:gd name="T27" fmla="*/ 549 h 674"/>
                <a:gd name="T28" fmla="*/ 225 w 719"/>
                <a:gd name="T29" fmla="*/ 669 h 674"/>
                <a:gd name="T30" fmla="*/ 330 w 719"/>
                <a:gd name="T31" fmla="*/ 623 h 674"/>
                <a:gd name="T32" fmla="*/ 499 w 719"/>
                <a:gd name="T33" fmla="*/ 674 h 674"/>
                <a:gd name="T34" fmla="*/ 527 w 719"/>
                <a:gd name="T35" fmla="*/ 669 h 674"/>
                <a:gd name="T36" fmla="*/ 575 w 719"/>
                <a:gd name="T37" fmla="*/ 548 h 674"/>
                <a:gd name="T38" fmla="*/ 648 w 719"/>
                <a:gd name="T39" fmla="*/ 499 h 674"/>
                <a:gd name="T40" fmla="*/ 648 w 719"/>
                <a:gd name="T41" fmla="*/ 293 h 674"/>
                <a:gd name="T42" fmla="*/ 610 w 719"/>
                <a:gd name="T43" fmla="*/ 485 h 674"/>
                <a:gd name="T44" fmla="*/ 562 w 719"/>
                <a:gd name="T45" fmla="*/ 541 h 674"/>
                <a:gd name="T46" fmla="*/ 566 w 719"/>
                <a:gd name="T47" fmla="*/ 566 h 674"/>
                <a:gd name="T48" fmla="*/ 499 w 719"/>
                <a:gd name="T49" fmla="*/ 660 h 674"/>
                <a:gd name="T50" fmla="*/ 499 w 719"/>
                <a:gd name="T51" fmla="*/ 660 h 674"/>
                <a:gd name="T52" fmla="*/ 426 w 719"/>
                <a:gd name="T53" fmla="*/ 608 h 674"/>
                <a:gd name="T54" fmla="*/ 327 w 719"/>
                <a:gd name="T55" fmla="*/ 608 h 674"/>
                <a:gd name="T56" fmla="*/ 252 w 719"/>
                <a:gd name="T57" fmla="*/ 660 h 674"/>
                <a:gd name="T58" fmla="*/ 185 w 719"/>
                <a:gd name="T59" fmla="*/ 566 h 674"/>
                <a:gd name="T60" fmla="*/ 189 w 719"/>
                <a:gd name="T61" fmla="*/ 542 h 674"/>
                <a:gd name="T62" fmla="*/ 177 w 719"/>
                <a:gd name="T63" fmla="*/ 256 h 674"/>
                <a:gd name="T64" fmla="*/ 459 w 719"/>
                <a:gd name="T65" fmla="*/ 192 h 674"/>
                <a:gd name="T66" fmla="*/ 514 w 719"/>
                <a:gd name="T67" fmla="*/ 157 h 674"/>
                <a:gd name="T68" fmla="*/ 547 w 719"/>
                <a:gd name="T69" fmla="*/ 233 h 674"/>
                <a:gd name="T70" fmla="*/ 604 w 719"/>
                <a:gd name="T71" fmla="*/ 304 h 674"/>
                <a:gd name="T72" fmla="*/ 648 w 719"/>
                <a:gd name="T73" fmla="*/ 307 h 674"/>
                <a:gd name="T74" fmla="*/ 648 w 719"/>
                <a:gd name="T75" fmla="*/ 485 h 674"/>
                <a:gd name="T76" fmla="*/ 477 w 719"/>
                <a:gd name="T77" fmla="*/ 269 h 674"/>
                <a:gd name="T78" fmla="*/ 375 w 719"/>
                <a:gd name="T79" fmla="*/ 240 h 674"/>
                <a:gd name="T80" fmla="*/ 267 w 719"/>
                <a:gd name="T81" fmla="*/ 265 h 674"/>
                <a:gd name="T82" fmla="*/ 375 w 719"/>
                <a:gd name="T83" fmla="*/ 226 h 674"/>
                <a:gd name="T84" fmla="*/ 483 w 719"/>
                <a:gd name="T85" fmla="*/ 265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19" h="674">
                  <a:moveTo>
                    <a:pt x="375" y="127"/>
                  </a:moveTo>
                  <a:cubicBezTo>
                    <a:pt x="410" y="127"/>
                    <a:pt x="439" y="98"/>
                    <a:pt x="439" y="63"/>
                  </a:cubicBezTo>
                  <a:cubicBezTo>
                    <a:pt x="439" y="28"/>
                    <a:pt x="410" y="0"/>
                    <a:pt x="375" y="0"/>
                  </a:cubicBezTo>
                  <a:cubicBezTo>
                    <a:pt x="340" y="0"/>
                    <a:pt x="312" y="28"/>
                    <a:pt x="312" y="63"/>
                  </a:cubicBezTo>
                  <a:cubicBezTo>
                    <a:pt x="312" y="98"/>
                    <a:pt x="340" y="127"/>
                    <a:pt x="375" y="127"/>
                  </a:cubicBezTo>
                  <a:close/>
                  <a:moveTo>
                    <a:pt x="375" y="14"/>
                  </a:moveTo>
                  <a:cubicBezTo>
                    <a:pt x="403" y="14"/>
                    <a:pt x="425" y="36"/>
                    <a:pt x="425" y="63"/>
                  </a:cubicBezTo>
                  <a:cubicBezTo>
                    <a:pt x="425" y="90"/>
                    <a:pt x="403" y="113"/>
                    <a:pt x="375" y="113"/>
                  </a:cubicBezTo>
                  <a:cubicBezTo>
                    <a:pt x="348" y="113"/>
                    <a:pt x="326" y="90"/>
                    <a:pt x="326" y="63"/>
                  </a:cubicBezTo>
                  <a:cubicBezTo>
                    <a:pt x="326" y="36"/>
                    <a:pt x="348" y="14"/>
                    <a:pt x="375" y="14"/>
                  </a:cubicBezTo>
                  <a:close/>
                  <a:moveTo>
                    <a:pt x="648" y="293"/>
                  </a:moveTo>
                  <a:cubicBezTo>
                    <a:pt x="614" y="293"/>
                    <a:pt x="614" y="293"/>
                    <a:pt x="614" y="293"/>
                  </a:cubicBezTo>
                  <a:cubicBezTo>
                    <a:pt x="601" y="270"/>
                    <a:pt x="583" y="249"/>
                    <a:pt x="561" y="230"/>
                  </a:cubicBezTo>
                  <a:cubicBezTo>
                    <a:pt x="562" y="194"/>
                    <a:pt x="558" y="148"/>
                    <a:pt x="519" y="143"/>
                  </a:cubicBezTo>
                  <a:cubicBezTo>
                    <a:pt x="499" y="141"/>
                    <a:pt x="478" y="152"/>
                    <a:pt x="458" y="177"/>
                  </a:cubicBezTo>
                  <a:cubicBezTo>
                    <a:pt x="431" y="169"/>
                    <a:pt x="404" y="166"/>
                    <a:pt x="375" y="166"/>
                  </a:cubicBezTo>
                  <a:cubicBezTo>
                    <a:pt x="290" y="166"/>
                    <a:pt x="214" y="195"/>
                    <a:pt x="167" y="246"/>
                  </a:cubicBezTo>
                  <a:cubicBezTo>
                    <a:pt x="133" y="283"/>
                    <a:pt x="114" y="330"/>
                    <a:pt x="111" y="385"/>
                  </a:cubicBezTo>
                  <a:cubicBezTo>
                    <a:pt x="96" y="385"/>
                    <a:pt x="96" y="385"/>
                    <a:pt x="96" y="385"/>
                  </a:cubicBezTo>
                  <a:cubicBezTo>
                    <a:pt x="51" y="385"/>
                    <a:pt x="14" y="348"/>
                    <a:pt x="14" y="303"/>
                  </a:cubicBezTo>
                  <a:cubicBezTo>
                    <a:pt x="14" y="258"/>
                    <a:pt x="51" y="221"/>
                    <a:pt x="96" y="221"/>
                  </a:cubicBezTo>
                  <a:cubicBezTo>
                    <a:pt x="100" y="221"/>
                    <a:pt x="103" y="218"/>
                    <a:pt x="103" y="214"/>
                  </a:cubicBezTo>
                  <a:cubicBezTo>
                    <a:pt x="103" y="210"/>
                    <a:pt x="100" y="207"/>
                    <a:pt x="96" y="207"/>
                  </a:cubicBezTo>
                  <a:cubicBezTo>
                    <a:pt x="43" y="207"/>
                    <a:pt x="0" y="250"/>
                    <a:pt x="0" y="303"/>
                  </a:cubicBezTo>
                  <a:cubicBezTo>
                    <a:pt x="0" y="356"/>
                    <a:pt x="43" y="399"/>
                    <a:pt x="96" y="399"/>
                  </a:cubicBezTo>
                  <a:cubicBezTo>
                    <a:pt x="110" y="399"/>
                    <a:pt x="110" y="399"/>
                    <a:pt x="110" y="399"/>
                  </a:cubicBezTo>
                  <a:cubicBezTo>
                    <a:pt x="110" y="409"/>
                    <a:pt x="111" y="419"/>
                    <a:pt x="111" y="429"/>
                  </a:cubicBezTo>
                  <a:cubicBezTo>
                    <a:pt x="115" y="470"/>
                    <a:pt x="137" y="511"/>
                    <a:pt x="176" y="549"/>
                  </a:cubicBezTo>
                  <a:cubicBezTo>
                    <a:pt x="172" y="561"/>
                    <a:pt x="172" y="561"/>
                    <a:pt x="172" y="561"/>
                  </a:cubicBezTo>
                  <a:cubicBezTo>
                    <a:pt x="157" y="605"/>
                    <a:pt x="181" y="654"/>
                    <a:pt x="225" y="669"/>
                  </a:cubicBezTo>
                  <a:cubicBezTo>
                    <a:pt x="234" y="672"/>
                    <a:pt x="243" y="674"/>
                    <a:pt x="252" y="674"/>
                  </a:cubicBezTo>
                  <a:cubicBezTo>
                    <a:pt x="286" y="674"/>
                    <a:pt x="317" y="653"/>
                    <a:pt x="330" y="623"/>
                  </a:cubicBezTo>
                  <a:cubicBezTo>
                    <a:pt x="361" y="627"/>
                    <a:pt x="391" y="627"/>
                    <a:pt x="421" y="622"/>
                  </a:cubicBezTo>
                  <a:cubicBezTo>
                    <a:pt x="435" y="653"/>
                    <a:pt x="465" y="674"/>
                    <a:pt x="499" y="674"/>
                  </a:cubicBezTo>
                  <a:cubicBezTo>
                    <a:pt x="499" y="674"/>
                    <a:pt x="499" y="674"/>
                    <a:pt x="499" y="674"/>
                  </a:cubicBezTo>
                  <a:cubicBezTo>
                    <a:pt x="509" y="674"/>
                    <a:pt x="518" y="672"/>
                    <a:pt x="527" y="669"/>
                  </a:cubicBezTo>
                  <a:cubicBezTo>
                    <a:pt x="571" y="654"/>
                    <a:pt x="595" y="605"/>
                    <a:pt x="580" y="561"/>
                  </a:cubicBezTo>
                  <a:cubicBezTo>
                    <a:pt x="575" y="548"/>
                    <a:pt x="575" y="548"/>
                    <a:pt x="575" y="548"/>
                  </a:cubicBezTo>
                  <a:cubicBezTo>
                    <a:pt x="590" y="533"/>
                    <a:pt x="603" y="517"/>
                    <a:pt x="614" y="499"/>
                  </a:cubicBezTo>
                  <a:cubicBezTo>
                    <a:pt x="648" y="499"/>
                    <a:pt x="648" y="499"/>
                    <a:pt x="648" y="499"/>
                  </a:cubicBezTo>
                  <a:cubicBezTo>
                    <a:pt x="688" y="499"/>
                    <a:pt x="719" y="455"/>
                    <a:pt x="719" y="396"/>
                  </a:cubicBezTo>
                  <a:cubicBezTo>
                    <a:pt x="719" y="338"/>
                    <a:pt x="688" y="293"/>
                    <a:pt x="648" y="293"/>
                  </a:cubicBezTo>
                  <a:close/>
                  <a:moveTo>
                    <a:pt x="648" y="485"/>
                  </a:moveTo>
                  <a:cubicBezTo>
                    <a:pt x="610" y="485"/>
                    <a:pt x="610" y="485"/>
                    <a:pt x="610" y="485"/>
                  </a:cubicBezTo>
                  <a:cubicBezTo>
                    <a:pt x="607" y="485"/>
                    <a:pt x="605" y="486"/>
                    <a:pt x="603" y="489"/>
                  </a:cubicBezTo>
                  <a:cubicBezTo>
                    <a:pt x="593" y="508"/>
                    <a:pt x="579" y="525"/>
                    <a:pt x="562" y="541"/>
                  </a:cubicBezTo>
                  <a:cubicBezTo>
                    <a:pt x="560" y="543"/>
                    <a:pt x="559" y="546"/>
                    <a:pt x="560" y="548"/>
                  </a:cubicBezTo>
                  <a:cubicBezTo>
                    <a:pt x="566" y="566"/>
                    <a:pt x="566" y="566"/>
                    <a:pt x="566" y="566"/>
                  </a:cubicBezTo>
                  <a:cubicBezTo>
                    <a:pt x="579" y="603"/>
                    <a:pt x="559" y="643"/>
                    <a:pt x="522" y="656"/>
                  </a:cubicBezTo>
                  <a:cubicBezTo>
                    <a:pt x="515" y="658"/>
                    <a:pt x="507" y="660"/>
                    <a:pt x="499" y="660"/>
                  </a:cubicBezTo>
                  <a:cubicBezTo>
                    <a:pt x="499" y="667"/>
                    <a:pt x="499" y="667"/>
                    <a:pt x="499" y="667"/>
                  </a:cubicBezTo>
                  <a:cubicBezTo>
                    <a:pt x="499" y="660"/>
                    <a:pt x="499" y="660"/>
                    <a:pt x="499" y="660"/>
                  </a:cubicBezTo>
                  <a:cubicBezTo>
                    <a:pt x="469" y="660"/>
                    <a:pt x="442" y="641"/>
                    <a:pt x="432" y="612"/>
                  </a:cubicBezTo>
                  <a:cubicBezTo>
                    <a:pt x="431" y="609"/>
                    <a:pt x="429" y="608"/>
                    <a:pt x="426" y="608"/>
                  </a:cubicBezTo>
                  <a:cubicBezTo>
                    <a:pt x="425" y="608"/>
                    <a:pt x="425" y="608"/>
                    <a:pt x="425" y="608"/>
                  </a:cubicBezTo>
                  <a:cubicBezTo>
                    <a:pt x="393" y="613"/>
                    <a:pt x="360" y="613"/>
                    <a:pt x="327" y="608"/>
                  </a:cubicBezTo>
                  <a:cubicBezTo>
                    <a:pt x="324" y="607"/>
                    <a:pt x="320" y="609"/>
                    <a:pt x="319" y="612"/>
                  </a:cubicBezTo>
                  <a:cubicBezTo>
                    <a:pt x="309" y="641"/>
                    <a:pt x="282" y="660"/>
                    <a:pt x="252" y="660"/>
                  </a:cubicBezTo>
                  <a:cubicBezTo>
                    <a:pt x="245" y="660"/>
                    <a:pt x="237" y="658"/>
                    <a:pt x="230" y="656"/>
                  </a:cubicBezTo>
                  <a:cubicBezTo>
                    <a:pt x="193" y="643"/>
                    <a:pt x="173" y="603"/>
                    <a:pt x="185" y="566"/>
                  </a:cubicBezTo>
                  <a:cubicBezTo>
                    <a:pt x="191" y="549"/>
                    <a:pt x="191" y="549"/>
                    <a:pt x="191" y="549"/>
                  </a:cubicBezTo>
                  <a:cubicBezTo>
                    <a:pt x="192" y="547"/>
                    <a:pt x="191" y="544"/>
                    <a:pt x="189" y="542"/>
                  </a:cubicBezTo>
                  <a:cubicBezTo>
                    <a:pt x="162" y="517"/>
                    <a:pt x="130" y="477"/>
                    <a:pt x="125" y="428"/>
                  </a:cubicBezTo>
                  <a:cubicBezTo>
                    <a:pt x="119" y="357"/>
                    <a:pt x="137" y="300"/>
                    <a:pt x="177" y="256"/>
                  </a:cubicBezTo>
                  <a:cubicBezTo>
                    <a:pt x="221" y="207"/>
                    <a:pt x="294" y="180"/>
                    <a:pt x="375" y="180"/>
                  </a:cubicBezTo>
                  <a:cubicBezTo>
                    <a:pt x="404" y="180"/>
                    <a:pt x="432" y="184"/>
                    <a:pt x="459" y="192"/>
                  </a:cubicBezTo>
                  <a:cubicBezTo>
                    <a:pt x="462" y="193"/>
                    <a:pt x="465" y="192"/>
                    <a:pt x="467" y="189"/>
                  </a:cubicBezTo>
                  <a:cubicBezTo>
                    <a:pt x="477" y="174"/>
                    <a:pt x="494" y="157"/>
                    <a:pt x="514" y="157"/>
                  </a:cubicBezTo>
                  <a:cubicBezTo>
                    <a:pt x="515" y="157"/>
                    <a:pt x="516" y="157"/>
                    <a:pt x="518" y="157"/>
                  </a:cubicBezTo>
                  <a:cubicBezTo>
                    <a:pt x="539" y="160"/>
                    <a:pt x="548" y="184"/>
                    <a:pt x="547" y="233"/>
                  </a:cubicBezTo>
                  <a:cubicBezTo>
                    <a:pt x="547" y="236"/>
                    <a:pt x="548" y="238"/>
                    <a:pt x="549" y="239"/>
                  </a:cubicBezTo>
                  <a:cubicBezTo>
                    <a:pt x="572" y="258"/>
                    <a:pt x="591" y="280"/>
                    <a:pt x="604" y="304"/>
                  </a:cubicBezTo>
                  <a:cubicBezTo>
                    <a:pt x="605" y="306"/>
                    <a:pt x="608" y="307"/>
                    <a:pt x="610" y="307"/>
                  </a:cubicBezTo>
                  <a:cubicBezTo>
                    <a:pt x="648" y="307"/>
                    <a:pt x="648" y="307"/>
                    <a:pt x="648" y="307"/>
                  </a:cubicBezTo>
                  <a:cubicBezTo>
                    <a:pt x="680" y="307"/>
                    <a:pt x="705" y="346"/>
                    <a:pt x="705" y="396"/>
                  </a:cubicBezTo>
                  <a:cubicBezTo>
                    <a:pt x="705" y="447"/>
                    <a:pt x="680" y="485"/>
                    <a:pt x="648" y="485"/>
                  </a:cubicBezTo>
                  <a:close/>
                  <a:moveTo>
                    <a:pt x="483" y="265"/>
                  </a:moveTo>
                  <a:cubicBezTo>
                    <a:pt x="482" y="268"/>
                    <a:pt x="480" y="269"/>
                    <a:pt x="477" y="269"/>
                  </a:cubicBezTo>
                  <a:cubicBezTo>
                    <a:pt x="476" y="269"/>
                    <a:pt x="475" y="268"/>
                    <a:pt x="474" y="268"/>
                  </a:cubicBezTo>
                  <a:cubicBezTo>
                    <a:pt x="445" y="250"/>
                    <a:pt x="411" y="240"/>
                    <a:pt x="375" y="240"/>
                  </a:cubicBezTo>
                  <a:cubicBezTo>
                    <a:pt x="340" y="240"/>
                    <a:pt x="306" y="250"/>
                    <a:pt x="277" y="268"/>
                  </a:cubicBezTo>
                  <a:cubicBezTo>
                    <a:pt x="274" y="270"/>
                    <a:pt x="269" y="269"/>
                    <a:pt x="267" y="265"/>
                  </a:cubicBezTo>
                  <a:cubicBezTo>
                    <a:pt x="265" y="262"/>
                    <a:pt x="266" y="258"/>
                    <a:pt x="270" y="256"/>
                  </a:cubicBezTo>
                  <a:cubicBezTo>
                    <a:pt x="301" y="236"/>
                    <a:pt x="337" y="226"/>
                    <a:pt x="375" y="226"/>
                  </a:cubicBezTo>
                  <a:cubicBezTo>
                    <a:pt x="414" y="226"/>
                    <a:pt x="450" y="236"/>
                    <a:pt x="481" y="256"/>
                  </a:cubicBezTo>
                  <a:cubicBezTo>
                    <a:pt x="484" y="258"/>
                    <a:pt x="485" y="262"/>
                    <a:pt x="483" y="26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5" name="Group 44">
            <a:extLst>
              <a:ext uri="{FF2B5EF4-FFF2-40B4-BE49-F238E27FC236}">
                <a16:creationId xmlns:a16="http://schemas.microsoft.com/office/drawing/2014/main" id="{F98191AC-DE80-42C7-8441-2E026678E23A}"/>
              </a:ext>
            </a:extLst>
          </p:cNvPr>
          <p:cNvGrpSpPr/>
          <p:nvPr/>
        </p:nvGrpSpPr>
        <p:grpSpPr>
          <a:xfrm>
            <a:off x="7902343" y="4011261"/>
            <a:ext cx="1620699" cy="2058297"/>
            <a:chOff x="7848585" y="3730879"/>
            <a:chExt cx="1797052" cy="2282267"/>
          </a:xfrm>
        </p:grpSpPr>
        <p:grpSp>
          <p:nvGrpSpPr>
            <p:cNvPr id="17" name="Group 16">
              <a:extLst>
                <a:ext uri="{FF2B5EF4-FFF2-40B4-BE49-F238E27FC236}">
                  <a16:creationId xmlns:a16="http://schemas.microsoft.com/office/drawing/2014/main" id="{62017E57-B842-4AB3-82ED-E1AEE017ECF0}"/>
                </a:ext>
              </a:extLst>
            </p:cNvPr>
            <p:cNvGrpSpPr/>
            <p:nvPr/>
          </p:nvGrpSpPr>
          <p:grpSpPr>
            <a:xfrm>
              <a:off x="8087363" y="3730879"/>
              <a:ext cx="1319497" cy="1319494"/>
              <a:chOff x="1482933" y="2402571"/>
              <a:chExt cx="4854493" cy="4854489"/>
            </a:xfrm>
          </p:grpSpPr>
          <p:sp>
            <p:nvSpPr>
              <p:cNvPr id="18" name="Circle: Hollow 17">
                <a:extLst>
                  <a:ext uri="{FF2B5EF4-FFF2-40B4-BE49-F238E27FC236}">
                    <a16:creationId xmlns:a16="http://schemas.microsoft.com/office/drawing/2014/main" id="{BCD9A149-4D1D-4CE7-83FF-C1351CE68101}"/>
                  </a:ext>
                </a:extLst>
              </p:cNvPr>
              <p:cNvSpPr/>
              <p:nvPr/>
            </p:nvSpPr>
            <p:spPr>
              <a:xfrm>
                <a:off x="1482941" y="2402575"/>
                <a:ext cx="4854485" cy="4854485"/>
              </a:xfrm>
              <a:prstGeom prst="donut">
                <a:avLst>
                  <a:gd name="adj" fmla="val 68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Block Arc 18">
                <a:extLst>
                  <a:ext uri="{FF2B5EF4-FFF2-40B4-BE49-F238E27FC236}">
                    <a16:creationId xmlns:a16="http://schemas.microsoft.com/office/drawing/2014/main" id="{DB675EC2-A12A-45B7-914A-993EBB6939B4}"/>
                  </a:ext>
                </a:extLst>
              </p:cNvPr>
              <p:cNvSpPr/>
              <p:nvPr/>
            </p:nvSpPr>
            <p:spPr>
              <a:xfrm rot="5400000" flipH="1">
                <a:off x="1490685" y="2394819"/>
                <a:ext cx="4838982" cy="4854486"/>
              </a:xfrm>
              <a:prstGeom prst="blockArc">
                <a:avLst>
                  <a:gd name="adj1" fmla="val 5119120"/>
                  <a:gd name="adj2" fmla="val 21598139"/>
                  <a:gd name="adj3" fmla="val 675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0" name="TextBox 19">
              <a:extLst>
                <a:ext uri="{FF2B5EF4-FFF2-40B4-BE49-F238E27FC236}">
                  <a16:creationId xmlns:a16="http://schemas.microsoft.com/office/drawing/2014/main" id="{B1DCEDAF-79E1-4C8E-91DF-885CE8CDF97F}"/>
                </a:ext>
              </a:extLst>
            </p:cNvPr>
            <p:cNvSpPr txBox="1"/>
            <p:nvPr/>
          </p:nvSpPr>
          <p:spPr>
            <a:xfrm>
              <a:off x="7848585" y="5161828"/>
              <a:ext cx="1797052" cy="851318"/>
            </a:xfrm>
            <a:prstGeom prst="rect">
              <a:avLst/>
            </a:prstGeom>
            <a:noFill/>
          </p:spPr>
          <p:txBody>
            <a:bodyPr wrap="square" rtlCol="0">
              <a:spAutoFit/>
            </a:bodyPr>
            <a:lstStyle/>
            <a:p>
              <a:pPr lvl="0" algn="ctr">
                <a:lnSpc>
                  <a:spcPct val="125000"/>
                </a:lnSpc>
                <a:defRPr/>
              </a:pPr>
              <a:r>
                <a:rPr lang="en-US" sz="1200" dirty="0">
                  <a:solidFill>
                    <a:schemeClr val="tx2"/>
                  </a:solidFill>
                </a:rPr>
                <a:t>Retail Business can now accept Stablecoins</a:t>
              </a:r>
            </a:p>
          </p:txBody>
        </p:sp>
        <p:sp>
          <p:nvSpPr>
            <p:cNvPr id="29" name="Freeform 135">
              <a:extLst>
                <a:ext uri="{FF2B5EF4-FFF2-40B4-BE49-F238E27FC236}">
                  <a16:creationId xmlns:a16="http://schemas.microsoft.com/office/drawing/2014/main" id="{881B35A1-A071-48A5-BABB-2708906A2F15}"/>
                </a:ext>
              </a:extLst>
            </p:cNvPr>
            <p:cNvSpPr>
              <a:spLocks noEditPoints="1"/>
            </p:cNvSpPr>
            <p:nvPr/>
          </p:nvSpPr>
          <p:spPr bwMode="auto">
            <a:xfrm>
              <a:off x="8501141" y="4167458"/>
              <a:ext cx="491942" cy="446337"/>
            </a:xfrm>
            <a:custGeom>
              <a:avLst/>
              <a:gdLst>
                <a:gd name="T0" fmla="*/ 474 w 586"/>
                <a:gd name="T1" fmla="*/ 532 h 532"/>
                <a:gd name="T2" fmla="*/ 411 w 586"/>
                <a:gd name="T3" fmla="*/ 468 h 532"/>
                <a:gd name="T4" fmla="*/ 474 w 586"/>
                <a:gd name="T5" fmla="*/ 404 h 532"/>
                <a:gd name="T6" fmla="*/ 538 w 586"/>
                <a:gd name="T7" fmla="*/ 468 h 532"/>
                <a:gd name="T8" fmla="*/ 474 w 586"/>
                <a:gd name="T9" fmla="*/ 532 h 532"/>
                <a:gd name="T10" fmla="*/ 474 w 586"/>
                <a:gd name="T11" fmla="*/ 418 h 532"/>
                <a:gd name="T12" fmla="*/ 425 w 586"/>
                <a:gd name="T13" fmla="*/ 468 h 532"/>
                <a:gd name="T14" fmla="*/ 474 w 586"/>
                <a:gd name="T15" fmla="*/ 518 h 532"/>
                <a:gd name="T16" fmla="*/ 524 w 586"/>
                <a:gd name="T17" fmla="*/ 468 h 532"/>
                <a:gd name="T18" fmla="*/ 474 w 586"/>
                <a:gd name="T19" fmla="*/ 418 h 532"/>
                <a:gd name="T20" fmla="*/ 180 w 586"/>
                <a:gd name="T21" fmla="*/ 532 h 532"/>
                <a:gd name="T22" fmla="*/ 116 w 586"/>
                <a:gd name="T23" fmla="*/ 468 h 532"/>
                <a:gd name="T24" fmla="*/ 180 w 586"/>
                <a:gd name="T25" fmla="*/ 404 h 532"/>
                <a:gd name="T26" fmla="*/ 244 w 586"/>
                <a:gd name="T27" fmla="*/ 468 h 532"/>
                <a:gd name="T28" fmla="*/ 180 w 586"/>
                <a:gd name="T29" fmla="*/ 532 h 532"/>
                <a:gd name="T30" fmla="*/ 180 w 586"/>
                <a:gd name="T31" fmla="*/ 418 h 532"/>
                <a:gd name="T32" fmla="*/ 130 w 586"/>
                <a:gd name="T33" fmla="*/ 468 h 532"/>
                <a:gd name="T34" fmla="*/ 180 w 586"/>
                <a:gd name="T35" fmla="*/ 518 h 532"/>
                <a:gd name="T36" fmla="*/ 230 w 586"/>
                <a:gd name="T37" fmla="*/ 468 h 532"/>
                <a:gd name="T38" fmla="*/ 180 w 586"/>
                <a:gd name="T39" fmla="*/ 418 h 532"/>
                <a:gd name="T40" fmla="*/ 140 w 586"/>
                <a:gd name="T41" fmla="*/ 389 h 532"/>
                <a:gd name="T42" fmla="*/ 106 w 586"/>
                <a:gd name="T43" fmla="*/ 360 h 532"/>
                <a:gd name="T44" fmla="*/ 69 w 586"/>
                <a:gd name="T45" fmla="*/ 67 h 532"/>
                <a:gd name="T46" fmla="*/ 34 w 586"/>
                <a:gd name="T47" fmla="*/ 67 h 532"/>
                <a:gd name="T48" fmla="*/ 0 w 586"/>
                <a:gd name="T49" fmla="*/ 33 h 532"/>
                <a:gd name="T50" fmla="*/ 34 w 586"/>
                <a:gd name="T51" fmla="*/ 0 h 532"/>
                <a:gd name="T52" fmla="*/ 99 w 586"/>
                <a:gd name="T53" fmla="*/ 0 h 532"/>
                <a:gd name="T54" fmla="*/ 132 w 586"/>
                <a:gd name="T55" fmla="*/ 29 h 532"/>
                <a:gd name="T56" fmla="*/ 137 w 586"/>
                <a:gd name="T57" fmla="*/ 66 h 532"/>
                <a:gd name="T58" fmla="*/ 551 w 586"/>
                <a:gd name="T59" fmla="*/ 66 h 532"/>
                <a:gd name="T60" fmla="*/ 576 w 586"/>
                <a:gd name="T61" fmla="*/ 77 h 532"/>
                <a:gd name="T62" fmla="*/ 585 w 586"/>
                <a:gd name="T63" fmla="*/ 103 h 532"/>
                <a:gd name="T64" fmla="*/ 560 w 586"/>
                <a:gd name="T65" fmla="*/ 318 h 532"/>
                <a:gd name="T66" fmla="*/ 531 w 586"/>
                <a:gd name="T67" fmla="*/ 348 h 532"/>
                <a:gd name="T68" fmla="*/ 143 w 586"/>
                <a:gd name="T69" fmla="*/ 389 h 532"/>
                <a:gd name="T70" fmla="*/ 142 w 586"/>
                <a:gd name="T71" fmla="*/ 389 h 532"/>
                <a:gd name="T72" fmla="*/ 140 w 586"/>
                <a:gd name="T73" fmla="*/ 389 h 532"/>
                <a:gd name="T74" fmla="*/ 34 w 586"/>
                <a:gd name="T75" fmla="*/ 14 h 532"/>
                <a:gd name="T76" fmla="*/ 14 w 586"/>
                <a:gd name="T77" fmla="*/ 33 h 532"/>
                <a:gd name="T78" fmla="*/ 34 w 586"/>
                <a:gd name="T79" fmla="*/ 53 h 532"/>
                <a:gd name="T80" fmla="*/ 75 w 586"/>
                <a:gd name="T81" fmla="*/ 53 h 532"/>
                <a:gd name="T82" fmla="*/ 82 w 586"/>
                <a:gd name="T83" fmla="*/ 59 h 532"/>
                <a:gd name="T84" fmla="*/ 120 w 586"/>
                <a:gd name="T85" fmla="*/ 358 h 532"/>
                <a:gd name="T86" fmla="*/ 142 w 586"/>
                <a:gd name="T87" fmla="*/ 375 h 532"/>
                <a:gd name="T88" fmla="*/ 142 w 586"/>
                <a:gd name="T89" fmla="*/ 375 h 532"/>
                <a:gd name="T90" fmla="*/ 529 w 586"/>
                <a:gd name="T91" fmla="*/ 334 h 532"/>
                <a:gd name="T92" fmla="*/ 546 w 586"/>
                <a:gd name="T93" fmla="*/ 317 h 532"/>
                <a:gd name="T94" fmla="*/ 571 w 586"/>
                <a:gd name="T95" fmla="*/ 102 h 532"/>
                <a:gd name="T96" fmla="*/ 566 w 586"/>
                <a:gd name="T97" fmla="*/ 86 h 532"/>
                <a:gd name="T98" fmla="*/ 551 w 586"/>
                <a:gd name="T99" fmla="*/ 80 h 532"/>
                <a:gd name="T100" fmla="*/ 131 w 586"/>
                <a:gd name="T101" fmla="*/ 80 h 532"/>
                <a:gd name="T102" fmla="*/ 124 w 586"/>
                <a:gd name="T103" fmla="*/ 74 h 532"/>
                <a:gd name="T104" fmla="*/ 118 w 586"/>
                <a:gd name="T105" fmla="*/ 31 h 532"/>
                <a:gd name="T106" fmla="*/ 99 w 586"/>
                <a:gd name="T107" fmla="*/ 14 h 532"/>
                <a:gd name="T108" fmla="*/ 34 w 586"/>
                <a:gd name="T109" fmla="*/ 14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86" h="532">
                  <a:moveTo>
                    <a:pt x="474" y="532"/>
                  </a:moveTo>
                  <a:cubicBezTo>
                    <a:pt x="439" y="532"/>
                    <a:pt x="411" y="503"/>
                    <a:pt x="411" y="468"/>
                  </a:cubicBezTo>
                  <a:cubicBezTo>
                    <a:pt x="411" y="433"/>
                    <a:pt x="439" y="404"/>
                    <a:pt x="474" y="404"/>
                  </a:cubicBezTo>
                  <a:cubicBezTo>
                    <a:pt x="510" y="404"/>
                    <a:pt x="538" y="433"/>
                    <a:pt x="538" y="468"/>
                  </a:cubicBezTo>
                  <a:cubicBezTo>
                    <a:pt x="538" y="503"/>
                    <a:pt x="510" y="532"/>
                    <a:pt x="474" y="532"/>
                  </a:cubicBezTo>
                  <a:close/>
                  <a:moveTo>
                    <a:pt x="474" y="418"/>
                  </a:moveTo>
                  <a:cubicBezTo>
                    <a:pt x="447" y="418"/>
                    <a:pt x="425" y="441"/>
                    <a:pt x="425" y="468"/>
                  </a:cubicBezTo>
                  <a:cubicBezTo>
                    <a:pt x="425" y="496"/>
                    <a:pt x="447" y="518"/>
                    <a:pt x="474" y="518"/>
                  </a:cubicBezTo>
                  <a:cubicBezTo>
                    <a:pt x="502" y="518"/>
                    <a:pt x="524" y="496"/>
                    <a:pt x="524" y="468"/>
                  </a:cubicBezTo>
                  <a:cubicBezTo>
                    <a:pt x="524" y="441"/>
                    <a:pt x="502" y="418"/>
                    <a:pt x="474" y="418"/>
                  </a:cubicBezTo>
                  <a:close/>
                  <a:moveTo>
                    <a:pt x="180" y="532"/>
                  </a:moveTo>
                  <a:cubicBezTo>
                    <a:pt x="145" y="532"/>
                    <a:pt x="116" y="503"/>
                    <a:pt x="116" y="468"/>
                  </a:cubicBezTo>
                  <a:cubicBezTo>
                    <a:pt x="116" y="433"/>
                    <a:pt x="145" y="404"/>
                    <a:pt x="180" y="404"/>
                  </a:cubicBezTo>
                  <a:cubicBezTo>
                    <a:pt x="215" y="404"/>
                    <a:pt x="244" y="433"/>
                    <a:pt x="244" y="468"/>
                  </a:cubicBezTo>
                  <a:cubicBezTo>
                    <a:pt x="244" y="503"/>
                    <a:pt x="215" y="532"/>
                    <a:pt x="180" y="532"/>
                  </a:cubicBezTo>
                  <a:close/>
                  <a:moveTo>
                    <a:pt x="180" y="418"/>
                  </a:moveTo>
                  <a:cubicBezTo>
                    <a:pt x="153" y="418"/>
                    <a:pt x="130" y="441"/>
                    <a:pt x="130" y="468"/>
                  </a:cubicBezTo>
                  <a:cubicBezTo>
                    <a:pt x="130" y="496"/>
                    <a:pt x="153" y="518"/>
                    <a:pt x="180" y="518"/>
                  </a:cubicBezTo>
                  <a:cubicBezTo>
                    <a:pt x="208" y="518"/>
                    <a:pt x="230" y="496"/>
                    <a:pt x="230" y="468"/>
                  </a:cubicBezTo>
                  <a:cubicBezTo>
                    <a:pt x="230" y="441"/>
                    <a:pt x="208" y="418"/>
                    <a:pt x="180" y="418"/>
                  </a:cubicBezTo>
                  <a:close/>
                  <a:moveTo>
                    <a:pt x="140" y="389"/>
                  </a:moveTo>
                  <a:cubicBezTo>
                    <a:pt x="123" y="389"/>
                    <a:pt x="108" y="376"/>
                    <a:pt x="106" y="360"/>
                  </a:cubicBezTo>
                  <a:cubicBezTo>
                    <a:pt x="69" y="67"/>
                    <a:pt x="69" y="67"/>
                    <a:pt x="69" y="67"/>
                  </a:cubicBezTo>
                  <a:cubicBezTo>
                    <a:pt x="34" y="67"/>
                    <a:pt x="34" y="67"/>
                    <a:pt x="34" y="67"/>
                  </a:cubicBezTo>
                  <a:cubicBezTo>
                    <a:pt x="16" y="67"/>
                    <a:pt x="0" y="52"/>
                    <a:pt x="0" y="33"/>
                  </a:cubicBezTo>
                  <a:cubicBezTo>
                    <a:pt x="0" y="15"/>
                    <a:pt x="16" y="0"/>
                    <a:pt x="34" y="0"/>
                  </a:cubicBezTo>
                  <a:cubicBezTo>
                    <a:pt x="99" y="0"/>
                    <a:pt x="99" y="0"/>
                    <a:pt x="99" y="0"/>
                  </a:cubicBezTo>
                  <a:cubicBezTo>
                    <a:pt x="116" y="0"/>
                    <a:pt x="130" y="12"/>
                    <a:pt x="132" y="29"/>
                  </a:cubicBezTo>
                  <a:cubicBezTo>
                    <a:pt x="137" y="66"/>
                    <a:pt x="137" y="66"/>
                    <a:pt x="137" y="66"/>
                  </a:cubicBezTo>
                  <a:cubicBezTo>
                    <a:pt x="551" y="66"/>
                    <a:pt x="551" y="66"/>
                    <a:pt x="551" y="66"/>
                  </a:cubicBezTo>
                  <a:cubicBezTo>
                    <a:pt x="561" y="66"/>
                    <a:pt x="570" y="70"/>
                    <a:pt x="576" y="77"/>
                  </a:cubicBezTo>
                  <a:cubicBezTo>
                    <a:pt x="583" y="84"/>
                    <a:pt x="586" y="94"/>
                    <a:pt x="585" y="103"/>
                  </a:cubicBezTo>
                  <a:cubicBezTo>
                    <a:pt x="560" y="318"/>
                    <a:pt x="560" y="318"/>
                    <a:pt x="560" y="318"/>
                  </a:cubicBezTo>
                  <a:cubicBezTo>
                    <a:pt x="559" y="334"/>
                    <a:pt x="546" y="346"/>
                    <a:pt x="531" y="348"/>
                  </a:cubicBezTo>
                  <a:cubicBezTo>
                    <a:pt x="143" y="389"/>
                    <a:pt x="143" y="389"/>
                    <a:pt x="143" y="389"/>
                  </a:cubicBezTo>
                  <a:cubicBezTo>
                    <a:pt x="143" y="389"/>
                    <a:pt x="143" y="389"/>
                    <a:pt x="142" y="389"/>
                  </a:cubicBezTo>
                  <a:cubicBezTo>
                    <a:pt x="142" y="389"/>
                    <a:pt x="141" y="389"/>
                    <a:pt x="140" y="389"/>
                  </a:cubicBezTo>
                  <a:close/>
                  <a:moveTo>
                    <a:pt x="34" y="14"/>
                  </a:moveTo>
                  <a:cubicBezTo>
                    <a:pt x="23" y="14"/>
                    <a:pt x="14" y="22"/>
                    <a:pt x="14" y="33"/>
                  </a:cubicBezTo>
                  <a:cubicBezTo>
                    <a:pt x="14" y="44"/>
                    <a:pt x="23" y="53"/>
                    <a:pt x="34" y="53"/>
                  </a:cubicBezTo>
                  <a:cubicBezTo>
                    <a:pt x="75" y="53"/>
                    <a:pt x="75" y="53"/>
                    <a:pt x="75" y="53"/>
                  </a:cubicBezTo>
                  <a:cubicBezTo>
                    <a:pt x="79" y="53"/>
                    <a:pt x="82" y="55"/>
                    <a:pt x="82" y="59"/>
                  </a:cubicBezTo>
                  <a:cubicBezTo>
                    <a:pt x="120" y="358"/>
                    <a:pt x="120" y="358"/>
                    <a:pt x="120" y="358"/>
                  </a:cubicBezTo>
                  <a:cubicBezTo>
                    <a:pt x="122" y="368"/>
                    <a:pt x="131" y="376"/>
                    <a:pt x="142" y="375"/>
                  </a:cubicBezTo>
                  <a:cubicBezTo>
                    <a:pt x="142" y="375"/>
                    <a:pt x="142" y="375"/>
                    <a:pt x="142" y="375"/>
                  </a:cubicBezTo>
                  <a:cubicBezTo>
                    <a:pt x="529" y="334"/>
                    <a:pt x="529" y="334"/>
                    <a:pt x="529" y="334"/>
                  </a:cubicBezTo>
                  <a:cubicBezTo>
                    <a:pt x="538" y="333"/>
                    <a:pt x="545" y="326"/>
                    <a:pt x="546" y="317"/>
                  </a:cubicBezTo>
                  <a:cubicBezTo>
                    <a:pt x="571" y="102"/>
                    <a:pt x="571" y="102"/>
                    <a:pt x="571" y="102"/>
                  </a:cubicBezTo>
                  <a:cubicBezTo>
                    <a:pt x="571" y="96"/>
                    <a:pt x="570" y="91"/>
                    <a:pt x="566" y="86"/>
                  </a:cubicBezTo>
                  <a:cubicBezTo>
                    <a:pt x="562" y="82"/>
                    <a:pt x="557" y="80"/>
                    <a:pt x="551" y="80"/>
                  </a:cubicBezTo>
                  <a:cubicBezTo>
                    <a:pt x="131" y="80"/>
                    <a:pt x="131" y="80"/>
                    <a:pt x="131" y="80"/>
                  </a:cubicBezTo>
                  <a:cubicBezTo>
                    <a:pt x="127" y="80"/>
                    <a:pt x="124" y="77"/>
                    <a:pt x="124" y="74"/>
                  </a:cubicBezTo>
                  <a:cubicBezTo>
                    <a:pt x="118" y="31"/>
                    <a:pt x="118" y="31"/>
                    <a:pt x="118" y="31"/>
                  </a:cubicBezTo>
                  <a:cubicBezTo>
                    <a:pt x="117" y="21"/>
                    <a:pt x="109" y="14"/>
                    <a:pt x="99" y="14"/>
                  </a:cubicBezTo>
                  <a:lnTo>
                    <a:pt x="34" y="1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0" name="TextBox 39">
            <a:extLst>
              <a:ext uri="{FF2B5EF4-FFF2-40B4-BE49-F238E27FC236}">
                <a16:creationId xmlns:a16="http://schemas.microsoft.com/office/drawing/2014/main" id="{93363C04-CB98-413A-92F6-233FE3EE425A}"/>
              </a:ext>
            </a:extLst>
          </p:cNvPr>
          <p:cNvSpPr txBox="1"/>
          <p:nvPr/>
        </p:nvSpPr>
        <p:spPr>
          <a:xfrm>
            <a:off x="7148945" y="1556551"/>
            <a:ext cx="4357255" cy="984885"/>
          </a:xfrm>
          <a:prstGeom prst="rect">
            <a:avLst/>
          </a:prstGeom>
          <a:noFill/>
        </p:spPr>
        <p:txBody>
          <a:bodyPr wrap="square" lIns="0" tIns="0" rIns="0" bIns="0">
            <a:spAutoFit/>
          </a:bodyPr>
          <a:lstStyle/>
          <a:p>
            <a:pPr algn="r"/>
            <a:r>
              <a:rPr lang="en-US" sz="3200" i="0" dirty="0">
                <a:effectLst/>
                <a:latin typeface="+mj-lt"/>
              </a:rPr>
              <a:t>What opportunities are we enabling?</a:t>
            </a:r>
          </a:p>
        </p:txBody>
      </p:sp>
      <p:pic>
        <p:nvPicPr>
          <p:cNvPr id="32" name="Picture Placeholder 31">
            <a:extLst>
              <a:ext uri="{FF2B5EF4-FFF2-40B4-BE49-F238E27FC236}">
                <a16:creationId xmlns:a16="http://schemas.microsoft.com/office/drawing/2014/main" id="{906189C9-FA7F-40C3-89B4-A081B98F1A22}"/>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l="18068" r="18068"/>
          <a:stretch>
            <a:fillRect/>
          </a:stretch>
        </p:blipFill>
        <p:spPr>
          <a:xfrm>
            <a:off x="158748" y="72756"/>
            <a:ext cx="5202027" cy="4880610"/>
          </a:xfrm>
        </p:spPr>
      </p:pic>
    </p:spTree>
    <p:extLst>
      <p:ext uri="{BB962C8B-B14F-4D97-AF65-F5344CB8AC3E}">
        <p14:creationId xmlns:p14="http://schemas.microsoft.com/office/powerpoint/2010/main" val="279842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1+#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500" fill="hold"/>
                                        <p:tgtEl>
                                          <p:spTgt spid="44"/>
                                        </p:tgtEl>
                                        <p:attrNameLst>
                                          <p:attrName>ppt_x</p:attrName>
                                        </p:attrNameLst>
                                      </p:cBhvr>
                                      <p:tavLst>
                                        <p:tav tm="0">
                                          <p:val>
                                            <p:strVal val="1+#ppt_w/2"/>
                                          </p:val>
                                        </p:tav>
                                        <p:tav tm="100000">
                                          <p:val>
                                            <p:strVal val="#ppt_x"/>
                                          </p:val>
                                        </p:tav>
                                      </p:tavLst>
                                    </p:anim>
                                    <p:anim calcmode="lin" valueType="num">
                                      <p:cBhvr additive="base">
                                        <p:cTn id="12" dur="500" fill="hold"/>
                                        <p:tgtEl>
                                          <p:spTgt spid="4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anim calcmode="lin" valueType="num">
                                      <p:cBhvr additive="base">
                                        <p:cTn id="15" dur="500" fill="hold"/>
                                        <p:tgtEl>
                                          <p:spTgt spid="45"/>
                                        </p:tgtEl>
                                        <p:attrNameLst>
                                          <p:attrName>ppt_x</p:attrName>
                                        </p:attrNameLst>
                                      </p:cBhvr>
                                      <p:tavLst>
                                        <p:tav tm="0">
                                          <p:val>
                                            <p:strVal val="1+#ppt_w/2"/>
                                          </p:val>
                                        </p:tav>
                                        <p:tav tm="100000">
                                          <p:val>
                                            <p:strVal val="#ppt_x"/>
                                          </p:val>
                                        </p:tav>
                                      </p:tavLst>
                                    </p:anim>
                                    <p:anim calcmode="lin" valueType="num">
                                      <p:cBhvr additive="base">
                                        <p:cTn id="16"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object 2">
            <a:extLst>
              <a:ext uri="{FF2B5EF4-FFF2-40B4-BE49-F238E27FC236}">
                <a16:creationId xmlns:a16="http://schemas.microsoft.com/office/drawing/2014/main" id="{AF51632A-26A1-4CCA-B8A0-72371451FB38}"/>
              </a:ext>
            </a:extLst>
          </p:cNvPr>
          <p:cNvGrpSpPr/>
          <p:nvPr/>
        </p:nvGrpSpPr>
        <p:grpSpPr>
          <a:xfrm>
            <a:off x="9419843" y="4468367"/>
            <a:ext cx="2772410" cy="2390140"/>
            <a:chOff x="9419843" y="4468367"/>
            <a:chExt cx="2772410" cy="2390140"/>
          </a:xfrm>
        </p:grpSpPr>
        <p:sp>
          <p:nvSpPr>
            <p:cNvPr id="81" name="object 3">
              <a:extLst>
                <a:ext uri="{FF2B5EF4-FFF2-40B4-BE49-F238E27FC236}">
                  <a16:creationId xmlns:a16="http://schemas.microsoft.com/office/drawing/2014/main" id="{DE53C9EE-0CA0-48D8-A97C-35F41F331180}"/>
                </a:ext>
              </a:extLst>
            </p:cNvPr>
            <p:cNvSpPr/>
            <p:nvPr/>
          </p:nvSpPr>
          <p:spPr>
            <a:xfrm>
              <a:off x="9419843" y="4468367"/>
              <a:ext cx="2772410" cy="2390140"/>
            </a:xfrm>
            <a:custGeom>
              <a:avLst/>
              <a:gdLst/>
              <a:ahLst/>
              <a:cxnLst/>
              <a:rect l="l" t="t" r="r" b="b"/>
              <a:pathLst>
                <a:path w="2772409" h="2390140">
                  <a:moveTo>
                    <a:pt x="2772155" y="0"/>
                  </a:moveTo>
                  <a:lnTo>
                    <a:pt x="0" y="2389631"/>
                  </a:lnTo>
                  <a:lnTo>
                    <a:pt x="2772155" y="2389631"/>
                  </a:lnTo>
                  <a:lnTo>
                    <a:pt x="2772155" y="0"/>
                  </a:lnTo>
                  <a:close/>
                </a:path>
              </a:pathLst>
            </a:custGeom>
            <a:solidFill>
              <a:srgbClr val="585858">
                <a:alpha val="7058"/>
              </a:srgbClr>
            </a:solidFill>
          </p:spPr>
          <p:txBody>
            <a:bodyPr wrap="square" lIns="0" tIns="0" rIns="0" bIns="0" rtlCol="0"/>
            <a:lstStyle/>
            <a:p>
              <a:endParaRPr/>
            </a:p>
          </p:txBody>
        </p:sp>
        <p:sp>
          <p:nvSpPr>
            <p:cNvPr id="82" name="object 4">
              <a:extLst>
                <a:ext uri="{FF2B5EF4-FFF2-40B4-BE49-F238E27FC236}">
                  <a16:creationId xmlns:a16="http://schemas.microsoft.com/office/drawing/2014/main" id="{B2159C7B-CA96-4948-9D68-93E7EC22AAB5}"/>
                </a:ext>
              </a:extLst>
            </p:cNvPr>
            <p:cNvSpPr/>
            <p:nvPr/>
          </p:nvSpPr>
          <p:spPr>
            <a:xfrm>
              <a:off x="10187939" y="5131307"/>
              <a:ext cx="2004060" cy="1727200"/>
            </a:xfrm>
            <a:custGeom>
              <a:avLst/>
              <a:gdLst/>
              <a:ahLst/>
              <a:cxnLst/>
              <a:rect l="l" t="t" r="r" b="b"/>
              <a:pathLst>
                <a:path w="2004059" h="1727200">
                  <a:moveTo>
                    <a:pt x="2004059" y="0"/>
                  </a:moveTo>
                  <a:lnTo>
                    <a:pt x="0" y="1726691"/>
                  </a:lnTo>
                  <a:lnTo>
                    <a:pt x="2004059" y="1726691"/>
                  </a:lnTo>
                  <a:lnTo>
                    <a:pt x="2004059" y="0"/>
                  </a:lnTo>
                  <a:close/>
                </a:path>
              </a:pathLst>
            </a:custGeom>
            <a:solidFill>
              <a:srgbClr val="585858">
                <a:alpha val="3921"/>
              </a:srgbClr>
            </a:solidFill>
          </p:spPr>
          <p:txBody>
            <a:bodyPr wrap="square" lIns="0" tIns="0" rIns="0" bIns="0" rtlCol="0"/>
            <a:lstStyle/>
            <a:p>
              <a:endParaRPr/>
            </a:p>
          </p:txBody>
        </p:sp>
      </p:grpSp>
      <p:sp>
        <p:nvSpPr>
          <p:cNvPr id="84" name="object 64">
            <a:extLst>
              <a:ext uri="{FF2B5EF4-FFF2-40B4-BE49-F238E27FC236}">
                <a16:creationId xmlns:a16="http://schemas.microsoft.com/office/drawing/2014/main" id="{A757143A-4E49-4FA9-9FD1-CF0AB3AC90BD}"/>
              </a:ext>
            </a:extLst>
          </p:cNvPr>
          <p:cNvSpPr txBox="1">
            <a:spLocks/>
          </p:cNvSpPr>
          <p:nvPr/>
        </p:nvSpPr>
        <p:spPr>
          <a:xfrm>
            <a:off x="1372086" y="1591782"/>
            <a:ext cx="9603275" cy="1556836"/>
          </a:xfrm>
          <a:prstGeom prst="rect">
            <a:avLst/>
          </a:prstGeom>
        </p:spPr>
        <p:txBody>
          <a:bodyPr vert="horz" wrap="square" lIns="0" tIns="1270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97380">
              <a:lnSpc>
                <a:spcPct val="100000"/>
              </a:lnSpc>
              <a:spcBef>
                <a:spcPts val="100"/>
              </a:spcBef>
            </a:pPr>
            <a:r>
              <a:rPr lang="en-US" sz="2400" spc="-210" dirty="0"/>
              <a:t>OK Flourish stablecoins </a:t>
            </a:r>
            <a:r>
              <a:rPr lang="en-US" sz="2400" spc="-240" dirty="0"/>
              <a:t>at </a:t>
            </a:r>
            <a:r>
              <a:rPr lang="en-US" sz="2400" spc="-210" dirty="0"/>
              <a:t>the </a:t>
            </a:r>
            <a:r>
              <a:rPr lang="en-US" sz="2400" spc="-250" dirty="0"/>
              <a:t>core </a:t>
            </a:r>
            <a:r>
              <a:rPr lang="en-US" sz="2400" spc="-175" dirty="0"/>
              <a:t>to </a:t>
            </a:r>
            <a:r>
              <a:rPr lang="en-US" sz="2400" spc="-240" dirty="0"/>
              <a:t>empower </a:t>
            </a:r>
            <a:r>
              <a:rPr lang="en-US" sz="2400" spc="-210" dirty="0"/>
              <a:t>the </a:t>
            </a:r>
            <a:r>
              <a:rPr lang="en-US" sz="2400" spc="-220" dirty="0"/>
              <a:t>unbanked</a:t>
            </a:r>
            <a:r>
              <a:rPr lang="en-US" sz="2400" spc="-130" dirty="0"/>
              <a:t> </a:t>
            </a:r>
            <a:r>
              <a:rPr lang="en-US" sz="2400" spc="-175" dirty="0"/>
              <a:t>population</a:t>
            </a:r>
          </a:p>
          <a:p>
            <a:pPr marL="1918335">
              <a:lnSpc>
                <a:spcPct val="100000"/>
              </a:lnSpc>
              <a:spcBef>
                <a:spcPts val="1780"/>
              </a:spcBef>
            </a:pPr>
            <a:r>
              <a:rPr lang="en-US" sz="2400" spc="-215" dirty="0"/>
              <a:t>OK Flourish </a:t>
            </a:r>
            <a:r>
              <a:rPr lang="en-US" sz="2400" spc="-210" dirty="0"/>
              <a:t>removes government bureaucracy making you your own bank</a:t>
            </a:r>
            <a:endParaRPr lang="en-US" sz="2400" spc="-290" dirty="0"/>
          </a:p>
          <a:p>
            <a:pPr marL="1940560">
              <a:lnSpc>
                <a:spcPct val="100000"/>
              </a:lnSpc>
              <a:spcBef>
                <a:spcPts val="1590"/>
              </a:spcBef>
            </a:pPr>
            <a:r>
              <a:rPr lang="en-US" sz="2400" spc="-215" dirty="0"/>
              <a:t>Transfer without censor, make interest on savings, save in foreign currency. </a:t>
            </a:r>
            <a:endParaRPr lang="en-US" sz="2400" spc="-290" dirty="0"/>
          </a:p>
        </p:txBody>
      </p:sp>
      <p:grpSp>
        <p:nvGrpSpPr>
          <p:cNvPr id="85" name="object 6">
            <a:extLst>
              <a:ext uri="{FF2B5EF4-FFF2-40B4-BE49-F238E27FC236}">
                <a16:creationId xmlns:a16="http://schemas.microsoft.com/office/drawing/2014/main" id="{0BAD1DFE-41D8-4AB2-A295-85F4FDBF82E5}"/>
              </a:ext>
            </a:extLst>
          </p:cNvPr>
          <p:cNvGrpSpPr/>
          <p:nvPr/>
        </p:nvGrpSpPr>
        <p:grpSpPr>
          <a:xfrm>
            <a:off x="987552" y="3669791"/>
            <a:ext cx="6731634" cy="3068320"/>
            <a:chOff x="987552" y="3669791"/>
            <a:chExt cx="6731634" cy="3068320"/>
          </a:xfrm>
        </p:grpSpPr>
        <p:sp>
          <p:nvSpPr>
            <p:cNvPr id="86" name="object 7">
              <a:extLst>
                <a:ext uri="{FF2B5EF4-FFF2-40B4-BE49-F238E27FC236}">
                  <a16:creationId xmlns:a16="http://schemas.microsoft.com/office/drawing/2014/main" id="{6BE20830-489D-4D22-964F-2A7CFCC71782}"/>
                </a:ext>
              </a:extLst>
            </p:cNvPr>
            <p:cNvSpPr/>
            <p:nvPr/>
          </p:nvSpPr>
          <p:spPr>
            <a:xfrm>
              <a:off x="987552" y="3669791"/>
              <a:ext cx="1274064" cy="2205228"/>
            </a:xfrm>
            <a:prstGeom prst="rect">
              <a:avLst/>
            </a:prstGeom>
            <a:blipFill>
              <a:blip r:embed="rId2" cstate="print"/>
              <a:stretch>
                <a:fillRect/>
              </a:stretch>
            </a:blipFill>
          </p:spPr>
          <p:txBody>
            <a:bodyPr wrap="square" lIns="0" tIns="0" rIns="0" bIns="0" rtlCol="0"/>
            <a:lstStyle/>
            <a:p>
              <a:endParaRPr/>
            </a:p>
          </p:txBody>
        </p:sp>
        <p:sp>
          <p:nvSpPr>
            <p:cNvPr id="87" name="object 8">
              <a:extLst>
                <a:ext uri="{FF2B5EF4-FFF2-40B4-BE49-F238E27FC236}">
                  <a16:creationId xmlns:a16="http://schemas.microsoft.com/office/drawing/2014/main" id="{325453A8-AA2A-489E-A5D3-3864595878AB}"/>
                </a:ext>
              </a:extLst>
            </p:cNvPr>
            <p:cNvSpPr/>
            <p:nvPr/>
          </p:nvSpPr>
          <p:spPr>
            <a:xfrm>
              <a:off x="1213104" y="4069079"/>
              <a:ext cx="431800" cy="433070"/>
            </a:xfrm>
            <a:custGeom>
              <a:avLst/>
              <a:gdLst/>
              <a:ahLst/>
              <a:cxnLst/>
              <a:rect l="l" t="t" r="r" b="b"/>
              <a:pathLst>
                <a:path w="431800" h="433070">
                  <a:moveTo>
                    <a:pt x="359409" y="0"/>
                  </a:moveTo>
                  <a:lnTo>
                    <a:pt x="71882" y="0"/>
                  </a:lnTo>
                  <a:lnTo>
                    <a:pt x="43901" y="5641"/>
                  </a:lnTo>
                  <a:lnTo>
                    <a:pt x="21053" y="21034"/>
                  </a:lnTo>
                  <a:lnTo>
                    <a:pt x="5648" y="43880"/>
                  </a:lnTo>
                  <a:lnTo>
                    <a:pt x="0" y="71882"/>
                  </a:lnTo>
                  <a:lnTo>
                    <a:pt x="0" y="360934"/>
                  </a:lnTo>
                  <a:lnTo>
                    <a:pt x="5648" y="388935"/>
                  </a:lnTo>
                  <a:lnTo>
                    <a:pt x="21053" y="411781"/>
                  </a:lnTo>
                  <a:lnTo>
                    <a:pt x="43901" y="427174"/>
                  </a:lnTo>
                  <a:lnTo>
                    <a:pt x="71882" y="432816"/>
                  </a:lnTo>
                  <a:lnTo>
                    <a:pt x="359409" y="432816"/>
                  </a:lnTo>
                  <a:lnTo>
                    <a:pt x="387411" y="427174"/>
                  </a:lnTo>
                  <a:lnTo>
                    <a:pt x="410257" y="411781"/>
                  </a:lnTo>
                  <a:lnTo>
                    <a:pt x="425650" y="388935"/>
                  </a:lnTo>
                  <a:lnTo>
                    <a:pt x="431291" y="360934"/>
                  </a:lnTo>
                  <a:lnTo>
                    <a:pt x="431291" y="71882"/>
                  </a:lnTo>
                  <a:lnTo>
                    <a:pt x="425650" y="43880"/>
                  </a:lnTo>
                  <a:lnTo>
                    <a:pt x="410257" y="21034"/>
                  </a:lnTo>
                  <a:lnTo>
                    <a:pt x="387411" y="5641"/>
                  </a:lnTo>
                  <a:lnTo>
                    <a:pt x="359409" y="0"/>
                  </a:lnTo>
                  <a:close/>
                </a:path>
              </a:pathLst>
            </a:custGeom>
            <a:solidFill>
              <a:schemeClr val="tx1"/>
            </a:solidFill>
          </p:spPr>
          <p:txBody>
            <a:bodyPr wrap="square" lIns="0" tIns="0" rIns="0" bIns="0" rtlCol="0"/>
            <a:lstStyle/>
            <a:p>
              <a:endParaRPr/>
            </a:p>
          </p:txBody>
        </p:sp>
        <p:sp>
          <p:nvSpPr>
            <p:cNvPr id="88" name="object 9">
              <a:extLst>
                <a:ext uri="{FF2B5EF4-FFF2-40B4-BE49-F238E27FC236}">
                  <a16:creationId xmlns:a16="http://schemas.microsoft.com/office/drawing/2014/main" id="{2EA1B810-7822-411F-B1E1-165FE064340A}"/>
                </a:ext>
              </a:extLst>
            </p:cNvPr>
            <p:cNvSpPr/>
            <p:nvPr/>
          </p:nvSpPr>
          <p:spPr>
            <a:xfrm>
              <a:off x="1218374" y="4347679"/>
              <a:ext cx="1186510" cy="1302296"/>
            </a:xfrm>
            <a:prstGeom prst="rect">
              <a:avLst/>
            </a:prstGeom>
            <a:blipFill>
              <a:blip r:embed="rId3" cstate="print"/>
              <a:stretch>
                <a:fillRect/>
              </a:stretch>
            </a:blipFill>
          </p:spPr>
          <p:txBody>
            <a:bodyPr wrap="square" lIns="0" tIns="0" rIns="0" bIns="0" rtlCol="0"/>
            <a:lstStyle/>
            <a:p>
              <a:endParaRPr/>
            </a:p>
          </p:txBody>
        </p:sp>
        <p:sp>
          <p:nvSpPr>
            <p:cNvPr id="89" name="object 10">
              <a:extLst>
                <a:ext uri="{FF2B5EF4-FFF2-40B4-BE49-F238E27FC236}">
                  <a16:creationId xmlns:a16="http://schemas.microsoft.com/office/drawing/2014/main" id="{675CD8CF-C96F-4189-A5BF-D80C5449BCF2}"/>
                </a:ext>
              </a:extLst>
            </p:cNvPr>
            <p:cNvSpPr/>
            <p:nvPr/>
          </p:nvSpPr>
          <p:spPr>
            <a:xfrm>
              <a:off x="4620767" y="5123687"/>
              <a:ext cx="1242047" cy="1095743"/>
            </a:xfrm>
            <a:prstGeom prst="rect">
              <a:avLst/>
            </a:prstGeom>
            <a:blipFill>
              <a:blip r:embed="rId4" cstate="print"/>
              <a:stretch>
                <a:fillRect/>
              </a:stretch>
            </a:blipFill>
          </p:spPr>
          <p:txBody>
            <a:bodyPr wrap="square" lIns="0" tIns="0" rIns="0" bIns="0" rtlCol="0"/>
            <a:lstStyle/>
            <a:p>
              <a:endParaRPr/>
            </a:p>
          </p:txBody>
        </p:sp>
        <p:sp>
          <p:nvSpPr>
            <p:cNvPr id="90" name="object 11">
              <a:extLst>
                <a:ext uri="{FF2B5EF4-FFF2-40B4-BE49-F238E27FC236}">
                  <a16:creationId xmlns:a16="http://schemas.microsoft.com/office/drawing/2014/main" id="{D3215375-AA01-486B-A254-58B38DB06F93}"/>
                </a:ext>
              </a:extLst>
            </p:cNvPr>
            <p:cNvSpPr/>
            <p:nvPr/>
          </p:nvSpPr>
          <p:spPr>
            <a:xfrm>
              <a:off x="4660392" y="5137403"/>
              <a:ext cx="1167765" cy="1021080"/>
            </a:xfrm>
            <a:custGeom>
              <a:avLst/>
              <a:gdLst/>
              <a:ahLst/>
              <a:cxnLst/>
              <a:rect l="l" t="t" r="r" b="b"/>
              <a:pathLst>
                <a:path w="1167764" h="1021079">
                  <a:moveTo>
                    <a:pt x="875538" y="0"/>
                  </a:moveTo>
                  <a:lnTo>
                    <a:pt x="291846" y="0"/>
                  </a:lnTo>
                  <a:lnTo>
                    <a:pt x="0" y="510540"/>
                  </a:lnTo>
                  <a:lnTo>
                    <a:pt x="291846" y="1021080"/>
                  </a:lnTo>
                  <a:lnTo>
                    <a:pt x="875538" y="1021080"/>
                  </a:lnTo>
                  <a:lnTo>
                    <a:pt x="1167384" y="510540"/>
                  </a:lnTo>
                  <a:lnTo>
                    <a:pt x="875538" y="0"/>
                  </a:lnTo>
                  <a:close/>
                </a:path>
              </a:pathLst>
            </a:custGeom>
            <a:solidFill>
              <a:srgbClr val="006FC0"/>
            </a:solidFill>
          </p:spPr>
          <p:txBody>
            <a:bodyPr wrap="square" lIns="0" tIns="0" rIns="0" bIns="0" rtlCol="0"/>
            <a:lstStyle/>
            <a:p>
              <a:endParaRPr/>
            </a:p>
          </p:txBody>
        </p:sp>
        <p:sp>
          <p:nvSpPr>
            <p:cNvPr id="91" name="object 12">
              <a:extLst>
                <a:ext uri="{FF2B5EF4-FFF2-40B4-BE49-F238E27FC236}">
                  <a16:creationId xmlns:a16="http://schemas.microsoft.com/office/drawing/2014/main" id="{58B41153-C4DB-45A4-B8D9-BEA7EA60BEE9}"/>
                </a:ext>
              </a:extLst>
            </p:cNvPr>
            <p:cNvSpPr/>
            <p:nvPr/>
          </p:nvSpPr>
          <p:spPr>
            <a:xfrm>
              <a:off x="5550408" y="5641846"/>
              <a:ext cx="1242047" cy="1095743"/>
            </a:xfrm>
            <a:prstGeom prst="rect">
              <a:avLst/>
            </a:prstGeom>
            <a:blipFill>
              <a:blip r:embed="rId4" cstate="print"/>
              <a:stretch>
                <a:fillRect/>
              </a:stretch>
            </a:blipFill>
          </p:spPr>
          <p:txBody>
            <a:bodyPr wrap="square" lIns="0" tIns="0" rIns="0" bIns="0" rtlCol="0"/>
            <a:lstStyle/>
            <a:p>
              <a:endParaRPr/>
            </a:p>
          </p:txBody>
        </p:sp>
        <p:sp>
          <p:nvSpPr>
            <p:cNvPr id="92" name="object 13">
              <a:extLst>
                <a:ext uri="{FF2B5EF4-FFF2-40B4-BE49-F238E27FC236}">
                  <a16:creationId xmlns:a16="http://schemas.microsoft.com/office/drawing/2014/main" id="{D6A6C0AB-E5D7-4487-ADA5-F260670EA0F0}"/>
                </a:ext>
              </a:extLst>
            </p:cNvPr>
            <p:cNvSpPr/>
            <p:nvPr/>
          </p:nvSpPr>
          <p:spPr>
            <a:xfrm>
              <a:off x="5590031" y="5655563"/>
              <a:ext cx="1167765" cy="1021080"/>
            </a:xfrm>
            <a:custGeom>
              <a:avLst/>
              <a:gdLst/>
              <a:ahLst/>
              <a:cxnLst/>
              <a:rect l="l" t="t" r="r" b="b"/>
              <a:pathLst>
                <a:path w="1167765" h="1021079">
                  <a:moveTo>
                    <a:pt x="875538" y="0"/>
                  </a:moveTo>
                  <a:lnTo>
                    <a:pt x="291845" y="0"/>
                  </a:lnTo>
                  <a:lnTo>
                    <a:pt x="0" y="510540"/>
                  </a:lnTo>
                  <a:lnTo>
                    <a:pt x="291845" y="1021080"/>
                  </a:lnTo>
                  <a:lnTo>
                    <a:pt x="875538" y="1021080"/>
                  </a:lnTo>
                  <a:lnTo>
                    <a:pt x="1167384" y="510540"/>
                  </a:lnTo>
                  <a:lnTo>
                    <a:pt x="875538" y="0"/>
                  </a:lnTo>
                  <a:close/>
                </a:path>
              </a:pathLst>
            </a:custGeom>
            <a:solidFill>
              <a:srgbClr val="006FC0"/>
            </a:solidFill>
          </p:spPr>
          <p:txBody>
            <a:bodyPr wrap="square" lIns="0" tIns="0" rIns="0" bIns="0" rtlCol="0"/>
            <a:lstStyle/>
            <a:p>
              <a:endParaRPr/>
            </a:p>
          </p:txBody>
        </p:sp>
        <p:sp>
          <p:nvSpPr>
            <p:cNvPr id="93" name="object 14">
              <a:extLst>
                <a:ext uri="{FF2B5EF4-FFF2-40B4-BE49-F238E27FC236}">
                  <a16:creationId xmlns:a16="http://schemas.microsoft.com/office/drawing/2014/main" id="{49F64B36-B87D-4D47-8587-0F01F3188EE8}"/>
                </a:ext>
              </a:extLst>
            </p:cNvPr>
            <p:cNvSpPr/>
            <p:nvPr/>
          </p:nvSpPr>
          <p:spPr>
            <a:xfrm>
              <a:off x="6478523" y="5109971"/>
              <a:ext cx="1240535" cy="1095743"/>
            </a:xfrm>
            <a:prstGeom prst="rect">
              <a:avLst/>
            </a:prstGeom>
            <a:blipFill>
              <a:blip r:embed="rId5" cstate="print"/>
              <a:stretch>
                <a:fillRect/>
              </a:stretch>
            </a:blipFill>
          </p:spPr>
          <p:txBody>
            <a:bodyPr wrap="square" lIns="0" tIns="0" rIns="0" bIns="0" rtlCol="0"/>
            <a:lstStyle/>
            <a:p>
              <a:endParaRPr/>
            </a:p>
          </p:txBody>
        </p:sp>
        <p:sp>
          <p:nvSpPr>
            <p:cNvPr id="94" name="object 15">
              <a:extLst>
                <a:ext uri="{FF2B5EF4-FFF2-40B4-BE49-F238E27FC236}">
                  <a16:creationId xmlns:a16="http://schemas.microsoft.com/office/drawing/2014/main" id="{681901AC-6F4F-4860-8BAD-541480CE5AE1}"/>
                </a:ext>
              </a:extLst>
            </p:cNvPr>
            <p:cNvSpPr/>
            <p:nvPr/>
          </p:nvSpPr>
          <p:spPr>
            <a:xfrm>
              <a:off x="6518148" y="5123687"/>
              <a:ext cx="1165860" cy="1021080"/>
            </a:xfrm>
            <a:custGeom>
              <a:avLst/>
              <a:gdLst/>
              <a:ahLst/>
              <a:cxnLst/>
              <a:rect l="l" t="t" r="r" b="b"/>
              <a:pathLst>
                <a:path w="1165859" h="1021079">
                  <a:moveTo>
                    <a:pt x="874395" y="0"/>
                  </a:moveTo>
                  <a:lnTo>
                    <a:pt x="291465" y="0"/>
                  </a:lnTo>
                  <a:lnTo>
                    <a:pt x="0" y="510540"/>
                  </a:lnTo>
                  <a:lnTo>
                    <a:pt x="291465" y="1021080"/>
                  </a:lnTo>
                  <a:lnTo>
                    <a:pt x="874395" y="1021080"/>
                  </a:lnTo>
                  <a:lnTo>
                    <a:pt x="1165859" y="510540"/>
                  </a:lnTo>
                  <a:lnTo>
                    <a:pt x="874395" y="0"/>
                  </a:lnTo>
                  <a:close/>
                </a:path>
              </a:pathLst>
            </a:custGeom>
            <a:solidFill>
              <a:srgbClr val="44536A"/>
            </a:solidFill>
          </p:spPr>
          <p:txBody>
            <a:bodyPr wrap="square" lIns="0" tIns="0" rIns="0" bIns="0" rtlCol="0"/>
            <a:lstStyle/>
            <a:p>
              <a:endParaRPr/>
            </a:p>
          </p:txBody>
        </p:sp>
        <p:sp>
          <p:nvSpPr>
            <p:cNvPr id="95" name="object 16">
              <a:extLst>
                <a:ext uri="{FF2B5EF4-FFF2-40B4-BE49-F238E27FC236}">
                  <a16:creationId xmlns:a16="http://schemas.microsoft.com/office/drawing/2014/main" id="{369E6F0C-3628-41DA-A251-0444C63290BF}"/>
                </a:ext>
              </a:extLst>
            </p:cNvPr>
            <p:cNvSpPr/>
            <p:nvPr/>
          </p:nvSpPr>
          <p:spPr>
            <a:xfrm>
              <a:off x="5538216" y="4543043"/>
              <a:ext cx="1251191" cy="1104887"/>
            </a:xfrm>
            <a:prstGeom prst="rect">
              <a:avLst/>
            </a:prstGeom>
            <a:blipFill>
              <a:blip r:embed="rId6" cstate="print"/>
              <a:stretch>
                <a:fillRect/>
              </a:stretch>
            </a:blipFill>
          </p:spPr>
          <p:txBody>
            <a:bodyPr wrap="square" lIns="0" tIns="0" rIns="0" bIns="0" rtlCol="0"/>
            <a:lstStyle/>
            <a:p>
              <a:endParaRPr/>
            </a:p>
          </p:txBody>
        </p:sp>
        <p:sp>
          <p:nvSpPr>
            <p:cNvPr id="96" name="object 17">
              <a:extLst>
                <a:ext uri="{FF2B5EF4-FFF2-40B4-BE49-F238E27FC236}">
                  <a16:creationId xmlns:a16="http://schemas.microsoft.com/office/drawing/2014/main" id="{652875EB-D960-4D9A-8F6F-631BD0FA584A}"/>
                </a:ext>
              </a:extLst>
            </p:cNvPr>
            <p:cNvSpPr/>
            <p:nvPr/>
          </p:nvSpPr>
          <p:spPr>
            <a:xfrm>
              <a:off x="5582411" y="4561331"/>
              <a:ext cx="1167765" cy="1021080"/>
            </a:xfrm>
            <a:custGeom>
              <a:avLst/>
              <a:gdLst/>
              <a:ahLst/>
              <a:cxnLst/>
              <a:rect l="l" t="t" r="r" b="b"/>
              <a:pathLst>
                <a:path w="1167765" h="1021079">
                  <a:moveTo>
                    <a:pt x="875538" y="0"/>
                  </a:moveTo>
                  <a:lnTo>
                    <a:pt x="291846" y="0"/>
                  </a:lnTo>
                  <a:lnTo>
                    <a:pt x="0" y="510540"/>
                  </a:lnTo>
                  <a:lnTo>
                    <a:pt x="291846" y="1021080"/>
                  </a:lnTo>
                  <a:lnTo>
                    <a:pt x="875538" y="1021080"/>
                  </a:lnTo>
                  <a:lnTo>
                    <a:pt x="1167384" y="510540"/>
                  </a:lnTo>
                  <a:lnTo>
                    <a:pt x="875538" y="0"/>
                  </a:lnTo>
                  <a:close/>
                </a:path>
              </a:pathLst>
            </a:custGeom>
            <a:solidFill>
              <a:schemeClr val="tx1"/>
            </a:solidFill>
          </p:spPr>
          <p:txBody>
            <a:bodyPr wrap="square" lIns="0" tIns="0" rIns="0" bIns="0" rtlCol="0"/>
            <a:lstStyle/>
            <a:p>
              <a:endParaRPr/>
            </a:p>
          </p:txBody>
        </p:sp>
        <p:sp>
          <p:nvSpPr>
            <p:cNvPr id="97" name="object 18">
              <a:extLst>
                <a:ext uri="{FF2B5EF4-FFF2-40B4-BE49-F238E27FC236}">
                  <a16:creationId xmlns:a16="http://schemas.microsoft.com/office/drawing/2014/main" id="{424750F6-E2B9-446D-BC25-905E0379A204}"/>
                </a:ext>
              </a:extLst>
            </p:cNvPr>
            <p:cNvSpPr/>
            <p:nvPr/>
          </p:nvSpPr>
          <p:spPr>
            <a:xfrm>
              <a:off x="5582411" y="4561331"/>
              <a:ext cx="1167765" cy="1021080"/>
            </a:xfrm>
            <a:custGeom>
              <a:avLst/>
              <a:gdLst/>
              <a:ahLst/>
              <a:cxnLst/>
              <a:rect l="l" t="t" r="r" b="b"/>
              <a:pathLst>
                <a:path w="1167765" h="1021079">
                  <a:moveTo>
                    <a:pt x="1167384" y="510540"/>
                  </a:moveTo>
                  <a:lnTo>
                    <a:pt x="875538" y="1021080"/>
                  </a:lnTo>
                  <a:lnTo>
                    <a:pt x="291846" y="1021080"/>
                  </a:lnTo>
                  <a:lnTo>
                    <a:pt x="0" y="510540"/>
                  </a:lnTo>
                  <a:lnTo>
                    <a:pt x="291846" y="0"/>
                  </a:lnTo>
                  <a:lnTo>
                    <a:pt x="875538" y="0"/>
                  </a:lnTo>
                  <a:lnTo>
                    <a:pt x="1167384" y="510540"/>
                  </a:lnTo>
                  <a:close/>
                </a:path>
              </a:pathLst>
            </a:custGeom>
            <a:ln w="9144">
              <a:solidFill>
                <a:srgbClr val="66CCFF"/>
              </a:solidFill>
            </a:ln>
          </p:spPr>
          <p:txBody>
            <a:bodyPr wrap="square" lIns="0" tIns="0" rIns="0" bIns="0" rtlCol="0"/>
            <a:lstStyle/>
            <a:p>
              <a:endParaRPr/>
            </a:p>
          </p:txBody>
        </p:sp>
      </p:grpSp>
      <p:sp>
        <p:nvSpPr>
          <p:cNvPr id="98" name="object 19">
            <a:extLst>
              <a:ext uri="{FF2B5EF4-FFF2-40B4-BE49-F238E27FC236}">
                <a16:creationId xmlns:a16="http://schemas.microsoft.com/office/drawing/2014/main" id="{1E17A8EF-2179-4C70-8ABF-023E110F4591}"/>
              </a:ext>
            </a:extLst>
          </p:cNvPr>
          <p:cNvSpPr txBox="1"/>
          <p:nvPr/>
        </p:nvSpPr>
        <p:spPr>
          <a:xfrm>
            <a:off x="5870828" y="6288125"/>
            <a:ext cx="579120" cy="254000"/>
          </a:xfrm>
          <a:prstGeom prst="rect">
            <a:avLst/>
          </a:prstGeom>
        </p:spPr>
        <p:txBody>
          <a:bodyPr vert="horz" wrap="square" lIns="0" tIns="12700" rIns="0" bIns="0" rtlCol="0">
            <a:spAutoFit/>
          </a:bodyPr>
          <a:lstStyle/>
          <a:p>
            <a:pPr marL="12700">
              <a:lnSpc>
                <a:spcPct val="100000"/>
              </a:lnSpc>
              <a:spcBef>
                <a:spcPts val="100"/>
              </a:spcBef>
            </a:pPr>
            <a:r>
              <a:rPr sz="1500" spc="-275" dirty="0">
                <a:solidFill>
                  <a:srgbClr val="FFFFFF"/>
                </a:solidFill>
                <a:latin typeface="Arial Black"/>
                <a:cs typeface="Arial Black"/>
              </a:rPr>
              <a:t>c</a:t>
            </a:r>
            <a:r>
              <a:rPr sz="1500" spc="-215" dirty="0">
                <a:solidFill>
                  <a:srgbClr val="FFFFFF"/>
                </a:solidFill>
                <a:latin typeface="Arial Black"/>
                <a:cs typeface="Arial Black"/>
              </a:rPr>
              <a:t>r</a:t>
            </a:r>
            <a:r>
              <a:rPr sz="1500" spc="-165" dirty="0">
                <a:solidFill>
                  <a:srgbClr val="FFFFFF"/>
                </a:solidFill>
                <a:latin typeface="Arial Black"/>
                <a:cs typeface="Arial Black"/>
              </a:rPr>
              <a:t>edi</a:t>
            </a:r>
            <a:r>
              <a:rPr sz="1500" spc="-145" dirty="0">
                <a:solidFill>
                  <a:srgbClr val="FFFFFF"/>
                </a:solidFill>
                <a:latin typeface="Arial Black"/>
                <a:cs typeface="Arial Black"/>
              </a:rPr>
              <a:t>t</a:t>
            </a:r>
            <a:r>
              <a:rPr sz="1500" spc="-280" dirty="0">
                <a:solidFill>
                  <a:srgbClr val="FFFFFF"/>
                </a:solidFill>
                <a:latin typeface="Arial Black"/>
                <a:cs typeface="Arial Black"/>
              </a:rPr>
              <a:t>s</a:t>
            </a:r>
            <a:endParaRPr sz="1500">
              <a:latin typeface="Arial Black"/>
              <a:cs typeface="Arial Black"/>
            </a:endParaRPr>
          </a:p>
        </p:txBody>
      </p:sp>
      <p:sp>
        <p:nvSpPr>
          <p:cNvPr id="99" name="object 20">
            <a:extLst>
              <a:ext uri="{FF2B5EF4-FFF2-40B4-BE49-F238E27FC236}">
                <a16:creationId xmlns:a16="http://schemas.microsoft.com/office/drawing/2014/main" id="{F25AA948-70CB-42A9-B29D-26D2954AD612}"/>
              </a:ext>
            </a:extLst>
          </p:cNvPr>
          <p:cNvSpPr txBox="1"/>
          <p:nvPr/>
        </p:nvSpPr>
        <p:spPr>
          <a:xfrm>
            <a:off x="6553327" y="5567883"/>
            <a:ext cx="1076325" cy="254635"/>
          </a:xfrm>
          <a:prstGeom prst="rect">
            <a:avLst/>
          </a:prstGeom>
        </p:spPr>
        <p:txBody>
          <a:bodyPr vert="horz" wrap="square" lIns="0" tIns="12700" rIns="0" bIns="0" rtlCol="0">
            <a:spAutoFit/>
          </a:bodyPr>
          <a:lstStyle/>
          <a:p>
            <a:pPr marL="12700">
              <a:lnSpc>
                <a:spcPct val="100000"/>
              </a:lnSpc>
              <a:spcBef>
                <a:spcPts val="100"/>
              </a:spcBef>
            </a:pPr>
            <a:r>
              <a:rPr sz="1500" spc="-330" dirty="0">
                <a:solidFill>
                  <a:srgbClr val="FFFFFF"/>
                </a:solidFill>
                <a:latin typeface="Arial Black"/>
                <a:cs typeface="Arial Black"/>
              </a:rPr>
              <a:t>E</a:t>
            </a:r>
            <a:r>
              <a:rPr sz="1500" spc="95" dirty="0">
                <a:solidFill>
                  <a:srgbClr val="FFFFFF"/>
                </a:solidFill>
                <a:latin typeface="Arial Black"/>
                <a:cs typeface="Arial Black"/>
              </a:rPr>
              <a:t>-</a:t>
            </a:r>
            <a:r>
              <a:rPr sz="1500" spc="-220" dirty="0">
                <a:solidFill>
                  <a:srgbClr val="FFFFFF"/>
                </a:solidFill>
                <a:latin typeface="Arial Black"/>
                <a:cs typeface="Arial Black"/>
              </a:rPr>
              <a:t>comme</a:t>
            </a:r>
            <a:r>
              <a:rPr sz="1500" spc="-155" dirty="0">
                <a:solidFill>
                  <a:srgbClr val="FFFFFF"/>
                </a:solidFill>
                <a:latin typeface="Arial Black"/>
                <a:cs typeface="Arial Black"/>
              </a:rPr>
              <a:t>r</a:t>
            </a:r>
            <a:r>
              <a:rPr sz="1500" spc="-265" dirty="0">
                <a:solidFill>
                  <a:srgbClr val="FFFFFF"/>
                </a:solidFill>
                <a:latin typeface="Arial Black"/>
                <a:cs typeface="Arial Black"/>
              </a:rPr>
              <a:t>ce</a:t>
            </a:r>
            <a:endParaRPr sz="1500">
              <a:latin typeface="Arial Black"/>
              <a:cs typeface="Arial Black"/>
            </a:endParaRPr>
          </a:p>
        </p:txBody>
      </p:sp>
      <p:sp>
        <p:nvSpPr>
          <p:cNvPr id="100" name="object 21">
            <a:extLst>
              <a:ext uri="{FF2B5EF4-FFF2-40B4-BE49-F238E27FC236}">
                <a16:creationId xmlns:a16="http://schemas.microsoft.com/office/drawing/2014/main" id="{28D37C41-A57C-460F-B498-AD2E46FE612B}"/>
              </a:ext>
            </a:extLst>
          </p:cNvPr>
          <p:cNvSpPr txBox="1"/>
          <p:nvPr/>
        </p:nvSpPr>
        <p:spPr>
          <a:xfrm>
            <a:off x="5617889" y="5074665"/>
            <a:ext cx="1122426" cy="243656"/>
          </a:xfrm>
          <a:prstGeom prst="rect">
            <a:avLst/>
          </a:prstGeom>
        </p:spPr>
        <p:txBody>
          <a:bodyPr vert="horz" wrap="square" lIns="0" tIns="12700" rIns="0" bIns="0" rtlCol="0">
            <a:spAutoFit/>
          </a:bodyPr>
          <a:lstStyle/>
          <a:p>
            <a:pPr marL="12700">
              <a:lnSpc>
                <a:spcPct val="100000"/>
              </a:lnSpc>
              <a:spcBef>
                <a:spcPts val="100"/>
              </a:spcBef>
            </a:pPr>
            <a:r>
              <a:rPr lang="en-US" sz="1500" spc="-130" dirty="0">
                <a:solidFill>
                  <a:srgbClr val="FFFFFF"/>
                </a:solidFill>
                <a:latin typeface="Arial Black"/>
                <a:cs typeface="Arial Black"/>
              </a:rPr>
              <a:t>OK Flourish</a:t>
            </a:r>
            <a:endParaRPr sz="1500" dirty="0">
              <a:latin typeface="Arial Black"/>
              <a:cs typeface="Arial Black"/>
            </a:endParaRPr>
          </a:p>
        </p:txBody>
      </p:sp>
      <p:sp>
        <p:nvSpPr>
          <p:cNvPr id="101" name="object 22">
            <a:extLst>
              <a:ext uri="{FF2B5EF4-FFF2-40B4-BE49-F238E27FC236}">
                <a16:creationId xmlns:a16="http://schemas.microsoft.com/office/drawing/2014/main" id="{0AF14260-390F-44D2-8D0B-B3D742DD5C06}"/>
              </a:ext>
            </a:extLst>
          </p:cNvPr>
          <p:cNvSpPr/>
          <p:nvPr/>
        </p:nvSpPr>
        <p:spPr>
          <a:xfrm>
            <a:off x="5867400" y="5704332"/>
            <a:ext cx="582168" cy="582168"/>
          </a:xfrm>
          <a:prstGeom prst="rect">
            <a:avLst/>
          </a:prstGeom>
          <a:blipFill>
            <a:blip r:embed="rId7" cstate="print"/>
            <a:stretch>
              <a:fillRect/>
            </a:stretch>
          </a:blipFill>
        </p:spPr>
        <p:txBody>
          <a:bodyPr wrap="square" lIns="0" tIns="0" rIns="0" bIns="0" rtlCol="0"/>
          <a:lstStyle/>
          <a:p>
            <a:endParaRPr/>
          </a:p>
        </p:txBody>
      </p:sp>
      <p:sp>
        <p:nvSpPr>
          <p:cNvPr id="102" name="object 23">
            <a:extLst>
              <a:ext uri="{FF2B5EF4-FFF2-40B4-BE49-F238E27FC236}">
                <a16:creationId xmlns:a16="http://schemas.microsoft.com/office/drawing/2014/main" id="{F2410401-6CE4-4DB2-AE94-ED34BF437C9F}"/>
              </a:ext>
            </a:extLst>
          </p:cNvPr>
          <p:cNvSpPr txBox="1"/>
          <p:nvPr/>
        </p:nvSpPr>
        <p:spPr>
          <a:xfrm>
            <a:off x="4920488" y="5693461"/>
            <a:ext cx="642620" cy="254000"/>
          </a:xfrm>
          <a:prstGeom prst="rect">
            <a:avLst/>
          </a:prstGeom>
        </p:spPr>
        <p:txBody>
          <a:bodyPr vert="horz" wrap="square" lIns="0" tIns="12700" rIns="0" bIns="0" rtlCol="0">
            <a:spAutoFit/>
          </a:bodyPr>
          <a:lstStyle/>
          <a:p>
            <a:pPr marL="12700">
              <a:lnSpc>
                <a:spcPct val="100000"/>
              </a:lnSpc>
              <a:spcBef>
                <a:spcPts val="100"/>
              </a:spcBef>
            </a:pPr>
            <a:r>
              <a:rPr sz="1500" spc="-204" dirty="0">
                <a:solidFill>
                  <a:srgbClr val="FFFFFF"/>
                </a:solidFill>
                <a:latin typeface="Arial Black"/>
                <a:cs typeface="Arial Black"/>
              </a:rPr>
              <a:t>savings</a:t>
            </a:r>
            <a:endParaRPr sz="1500">
              <a:latin typeface="Arial Black"/>
              <a:cs typeface="Arial Black"/>
            </a:endParaRPr>
          </a:p>
        </p:txBody>
      </p:sp>
      <p:grpSp>
        <p:nvGrpSpPr>
          <p:cNvPr id="103" name="object 24">
            <a:extLst>
              <a:ext uri="{FF2B5EF4-FFF2-40B4-BE49-F238E27FC236}">
                <a16:creationId xmlns:a16="http://schemas.microsoft.com/office/drawing/2014/main" id="{FF5964AD-54A9-42B4-8C22-4E3EA757E2D5}"/>
              </a:ext>
            </a:extLst>
          </p:cNvPr>
          <p:cNvGrpSpPr/>
          <p:nvPr/>
        </p:nvGrpSpPr>
        <p:grpSpPr>
          <a:xfrm>
            <a:off x="4605528" y="3464064"/>
            <a:ext cx="4036060" cy="2193290"/>
            <a:chOff x="4605528" y="3464064"/>
            <a:chExt cx="4036060" cy="2193290"/>
          </a:xfrm>
        </p:grpSpPr>
        <p:sp>
          <p:nvSpPr>
            <p:cNvPr id="104" name="object 25">
              <a:extLst>
                <a:ext uri="{FF2B5EF4-FFF2-40B4-BE49-F238E27FC236}">
                  <a16:creationId xmlns:a16="http://schemas.microsoft.com/office/drawing/2014/main" id="{5E1F959C-E55E-48F9-A600-C94D59B85B30}"/>
                </a:ext>
              </a:extLst>
            </p:cNvPr>
            <p:cNvSpPr/>
            <p:nvPr/>
          </p:nvSpPr>
          <p:spPr>
            <a:xfrm>
              <a:off x="4605528" y="4021848"/>
              <a:ext cx="1240536" cy="1095743"/>
            </a:xfrm>
            <a:prstGeom prst="rect">
              <a:avLst/>
            </a:prstGeom>
            <a:blipFill>
              <a:blip r:embed="rId5" cstate="print"/>
              <a:stretch>
                <a:fillRect/>
              </a:stretch>
            </a:blipFill>
          </p:spPr>
          <p:txBody>
            <a:bodyPr wrap="square" lIns="0" tIns="0" rIns="0" bIns="0" rtlCol="0"/>
            <a:lstStyle/>
            <a:p>
              <a:endParaRPr/>
            </a:p>
          </p:txBody>
        </p:sp>
        <p:sp>
          <p:nvSpPr>
            <p:cNvPr id="105" name="object 26">
              <a:extLst>
                <a:ext uri="{FF2B5EF4-FFF2-40B4-BE49-F238E27FC236}">
                  <a16:creationId xmlns:a16="http://schemas.microsoft.com/office/drawing/2014/main" id="{C8FB597E-7C89-4EA8-8585-CA3887CA0C50}"/>
                </a:ext>
              </a:extLst>
            </p:cNvPr>
            <p:cNvSpPr/>
            <p:nvPr/>
          </p:nvSpPr>
          <p:spPr>
            <a:xfrm>
              <a:off x="4645152" y="4035551"/>
              <a:ext cx="1165860" cy="1021080"/>
            </a:xfrm>
            <a:custGeom>
              <a:avLst/>
              <a:gdLst/>
              <a:ahLst/>
              <a:cxnLst/>
              <a:rect l="l" t="t" r="r" b="b"/>
              <a:pathLst>
                <a:path w="1165860" h="1021079">
                  <a:moveTo>
                    <a:pt x="874395" y="0"/>
                  </a:moveTo>
                  <a:lnTo>
                    <a:pt x="291464" y="0"/>
                  </a:lnTo>
                  <a:lnTo>
                    <a:pt x="0" y="510540"/>
                  </a:lnTo>
                  <a:lnTo>
                    <a:pt x="291464" y="1021080"/>
                  </a:lnTo>
                  <a:lnTo>
                    <a:pt x="874395" y="1021080"/>
                  </a:lnTo>
                  <a:lnTo>
                    <a:pt x="1165860" y="510540"/>
                  </a:lnTo>
                  <a:lnTo>
                    <a:pt x="874395" y="0"/>
                  </a:lnTo>
                  <a:close/>
                </a:path>
              </a:pathLst>
            </a:custGeom>
            <a:solidFill>
              <a:srgbClr val="7E5F00"/>
            </a:solidFill>
          </p:spPr>
          <p:txBody>
            <a:bodyPr wrap="square" lIns="0" tIns="0" rIns="0" bIns="0" rtlCol="0"/>
            <a:lstStyle/>
            <a:p>
              <a:endParaRPr/>
            </a:p>
          </p:txBody>
        </p:sp>
        <p:sp>
          <p:nvSpPr>
            <p:cNvPr id="106" name="object 27">
              <a:extLst>
                <a:ext uri="{FF2B5EF4-FFF2-40B4-BE49-F238E27FC236}">
                  <a16:creationId xmlns:a16="http://schemas.microsoft.com/office/drawing/2014/main" id="{271B5E9C-83C6-4079-94BB-F51937AD163F}"/>
                </a:ext>
              </a:extLst>
            </p:cNvPr>
            <p:cNvSpPr/>
            <p:nvPr/>
          </p:nvSpPr>
          <p:spPr>
            <a:xfrm>
              <a:off x="7399020" y="4561331"/>
              <a:ext cx="1242047" cy="1095743"/>
            </a:xfrm>
            <a:prstGeom prst="rect">
              <a:avLst/>
            </a:prstGeom>
            <a:blipFill>
              <a:blip r:embed="rId4" cstate="print"/>
              <a:stretch>
                <a:fillRect/>
              </a:stretch>
            </a:blipFill>
          </p:spPr>
          <p:txBody>
            <a:bodyPr wrap="square" lIns="0" tIns="0" rIns="0" bIns="0" rtlCol="0"/>
            <a:lstStyle/>
            <a:p>
              <a:endParaRPr/>
            </a:p>
          </p:txBody>
        </p:sp>
        <p:sp>
          <p:nvSpPr>
            <p:cNvPr id="107" name="object 28">
              <a:extLst>
                <a:ext uri="{FF2B5EF4-FFF2-40B4-BE49-F238E27FC236}">
                  <a16:creationId xmlns:a16="http://schemas.microsoft.com/office/drawing/2014/main" id="{B69A5BFC-D1EA-468B-93CD-9E3511027D6A}"/>
                </a:ext>
              </a:extLst>
            </p:cNvPr>
            <p:cNvSpPr/>
            <p:nvPr/>
          </p:nvSpPr>
          <p:spPr>
            <a:xfrm>
              <a:off x="7438644" y="4575047"/>
              <a:ext cx="1167765" cy="1021080"/>
            </a:xfrm>
            <a:custGeom>
              <a:avLst/>
              <a:gdLst/>
              <a:ahLst/>
              <a:cxnLst/>
              <a:rect l="l" t="t" r="r" b="b"/>
              <a:pathLst>
                <a:path w="1167765" h="1021079">
                  <a:moveTo>
                    <a:pt x="875537" y="0"/>
                  </a:moveTo>
                  <a:lnTo>
                    <a:pt x="291846" y="0"/>
                  </a:lnTo>
                  <a:lnTo>
                    <a:pt x="0" y="510539"/>
                  </a:lnTo>
                  <a:lnTo>
                    <a:pt x="291846" y="1021079"/>
                  </a:lnTo>
                  <a:lnTo>
                    <a:pt x="875537" y="1021079"/>
                  </a:lnTo>
                  <a:lnTo>
                    <a:pt x="1167383" y="510539"/>
                  </a:lnTo>
                  <a:lnTo>
                    <a:pt x="875537" y="0"/>
                  </a:lnTo>
                  <a:close/>
                </a:path>
              </a:pathLst>
            </a:custGeom>
            <a:solidFill>
              <a:srgbClr val="44536A"/>
            </a:solidFill>
          </p:spPr>
          <p:txBody>
            <a:bodyPr wrap="square" lIns="0" tIns="0" rIns="0" bIns="0" rtlCol="0"/>
            <a:lstStyle/>
            <a:p>
              <a:endParaRPr/>
            </a:p>
          </p:txBody>
        </p:sp>
        <p:sp>
          <p:nvSpPr>
            <p:cNvPr id="108" name="object 29">
              <a:extLst>
                <a:ext uri="{FF2B5EF4-FFF2-40B4-BE49-F238E27FC236}">
                  <a16:creationId xmlns:a16="http://schemas.microsoft.com/office/drawing/2014/main" id="{005F8ED0-E601-4382-82A7-EE15B4D7D7A3}"/>
                </a:ext>
              </a:extLst>
            </p:cNvPr>
            <p:cNvSpPr/>
            <p:nvPr/>
          </p:nvSpPr>
          <p:spPr>
            <a:xfrm>
              <a:off x="5542788" y="3464064"/>
              <a:ext cx="1242047" cy="1094219"/>
            </a:xfrm>
            <a:prstGeom prst="rect">
              <a:avLst/>
            </a:prstGeom>
            <a:blipFill>
              <a:blip r:embed="rId8" cstate="print"/>
              <a:stretch>
                <a:fillRect/>
              </a:stretch>
            </a:blipFill>
          </p:spPr>
          <p:txBody>
            <a:bodyPr wrap="square" lIns="0" tIns="0" rIns="0" bIns="0" rtlCol="0"/>
            <a:lstStyle/>
            <a:p>
              <a:endParaRPr/>
            </a:p>
          </p:txBody>
        </p:sp>
        <p:sp>
          <p:nvSpPr>
            <p:cNvPr id="109" name="object 30">
              <a:extLst>
                <a:ext uri="{FF2B5EF4-FFF2-40B4-BE49-F238E27FC236}">
                  <a16:creationId xmlns:a16="http://schemas.microsoft.com/office/drawing/2014/main" id="{E64E2057-FEEA-4ED0-87C2-AE1E53A8EF70}"/>
                </a:ext>
              </a:extLst>
            </p:cNvPr>
            <p:cNvSpPr/>
            <p:nvPr/>
          </p:nvSpPr>
          <p:spPr>
            <a:xfrm>
              <a:off x="5582412" y="3477767"/>
              <a:ext cx="1167765" cy="1019810"/>
            </a:xfrm>
            <a:custGeom>
              <a:avLst/>
              <a:gdLst/>
              <a:ahLst/>
              <a:cxnLst/>
              <a:rect l="l" t="t" r="r" b="b"/>
              <a:pathLst>
                <a:path w="1167765" h="1019810">
                  <a:moveTo>
                    <a:pt x="875538" y="0"/>
                  </a:moveTo>
                  <a:lnTo>
                    <a:pt x="291846" y="0"/>
                  </a:lnTo>
                  <a:lnTo>
                    <a:pt x="0" y="509778"/>
                  </a:lnTo>
                  <a:lnTo>
                    <a:pt x="291846" y="1019556"/>
                  </a:lnTo>
                  <a:lnTo>
                    <a:pt x="875538" y="1019556"/>
                  </a:lnTo>
                  <a:lnTo>
                    <a:pt x="1167384" y="509778"/>
                  </a:lnTo>
                  <a:lnTo>
                    <a:pt x="875538" y="0"/>
                  </a:lnTo>
                  <a:close/>
                </a:path>
              </a:pathLst>
            </a:custGeom>
            <a:solidFill>
              <a:srgbClr val="7E5F00"/>
            </a:solidFill>
          </p:spPr>
          <p:txBody>
            <a:bodyPr wrap="square" lIns="0" tIns="0" rIns="0" bIns="0" rtlCol="0"/>
            <a:lstStyle/>
            <a:p>
              <a:endParaRPr/>
            </a:p>
          </p:txBody>
        </p:sp>
      </p:grpSp>
      <p:sp>
        <p:nvSpPr>
          <p:cNvPr id="110" name="object 31">
            <a:extLst>
              <a:ext uri="{FF2B5EF4-FFF2-40B4-BE49-F238E27FC236}">
                <a16:creationId xmlns:a16="http://schemas.microsoft.com/office/drawing/2014/main" id="{C65B5C11-ED9F-4723-828D-50F6E8F16144}"/>
              </a:ext>
            </a:extLst>
          </p:cNvPr>
          <p:cNvSpPr txBox="1"/>
          <p:nvPr/>
        </p:nvSpPr>
        <p:spPr>
          <a:xfrm>
            <a:off x="5753227" y="4005833"/>
            <a:ext cx="824865" cy="254000"/>
          </a:xfrm>
          <a:prstGeom prst="rect">
            <a:avLst/>
          </a:prstGeom>
        </p:spPr>
        <p:txBody>
          <a:bodyPr vert="horz" wrap="square" lIns="0" tIns="12700" rIns="0" bIns="0" rtlCol="0">
            <a:spAutoFit/>
          </a:bodyPr>
          <a:lstStyle/>
          <a:p>
            <a:pPr marL="12700">
              <a:lnSpc>
                <a:spcPct val="100000"/>
              </a:lnSpc>
              <a:spcBef>
                <a:spcPts val="100"/>
              </a:spcBef>
            </a:pPr>
            <a:r>
              <a:rPr sz="1500" spc="-155" dirty="0">
                <a:solidFill>
                  <a:srgbClr val="FFFFFF"/>
                </a:solidFill>
                <a:latin typeface="Arial Black"/>
                <a:cs typeface="Arial Black"/>
              </a:rPr>
              <a:t>Gift</a:t>
            </a:r>
            <a:r>
              <a:rPr sz="1500" spc="-145" dirty="0">
                <a:solidFill>
                  <a:srgbClr val="FFFFFF"/>
                </a:solidFill>
                <a:latin typeface="Arial Black"/>
                <a:cs typeface="Arial Black"/>
              </a:rPr>
              <a:t> </a:t>
            </a:r>
            <a:r>
              <a:rPr sz="1500" spc="-225" dirty="0">
                <a:solidFill>
                  <a:srgbClr val="FFFFFF"/>
                </a:solidFill>
                <a:latin typeface="Arial Black"/>
                <a:cs typeface="Arial Black"/>
              </a:rPr>
              <a:t>cards</a:t>
            </a:r>
            <a:endParaRPr sz="1500">
              <a:latin typeface="Arial Black"/>
              <a:cs typeface="Arial Black"/>
            </a:endParaRPr>
          </a:p>
        </p:txBody>
      </p:sp>
      <p:grpSp>
        <p:nvGrpSpPr>
          <p:cNvPr id="111" name="object 32">
            <a:extLst>
              <a:ext uri="{FF2B5EF4-FFF2-40B4-BE49-F238E27FC236}">
                <a16:creationId xmlns:a16="http://schemas.microsoft.com/office/drawing/2014/main" id="{9366100A-A325-444B-8B4C-F3E66A752D26}"/>
              </a:ext>
            </a:extLst>
          </p:cNvPr>
          <p:cNvGrpSpPr/>
          <p:nvPr/>
        </p:nvGrpSpPr>
        <p:grpSpPr>
          <a:xfrm>
            <a:off x="3681984" y="4021848"/>
            <a:ext cx="4040504" cy="1667510"/>
            <a:chOff x="3681984" y="4021848"/>
            <a:chExt cx="4040504" cy="1667510"/>
          </a:xfrm>
        </p:grpSpPr>
        <p:sp>
          <p:nvSpPr>
            <p:cNvPr id="112" name="object 33">
              <a:extLst>
                <a:ext uri="{FF2B5EF4-FFF2-40B4-BE49-F238E27FC236}">
                  <a16:creationId xmlns:a16="http://schemas.microsoft.com/office/drawing/2014/main" id="{9843CBDA-C3B0-4E10-A127-037A1C57A1D0}"/>
                </a:ext>
              </a:extLst>
            </p:cNvPr>
            <p:cNvSpPr/>
            <p:nvPr/>
          </p:nvSpPr>
          <p:spPr>
            <a:xfrm>
              <a:off x="3681984" y="4593336"/>
              <a:ext cx="1240536" cy="1095743"/>
            </a:xfrm>
            <a:prstGeom prst="rect">
              <a:avLst/>
            </a:prstGeom>
            <a:blipFill>
              <a:blip r:embed="rId5" cstate="print"/>
              <a:stretch>
                <a:fillRect/>
              </a:stretch>
            </a:blipFill>
          </p:spPr>
          <p:txBody>
            <a:bodyPr wrap="square" lIns="0" tIns="0" rIns="0" bIns="0" rtlCol="0"/>
            <a:lstStyle/>
            <a:p>
              <a:endParaRPr/>
            </a:p>
          </p:txBody>
        </p:sp>
        <p:sp>
          <p:nvSpPr>
            <p:cNvPr id="113" name="object 34">
              <a:extLst>
                <a:ext uri="{FF2B5EF4-FFF2-40B4-BE49-F238E27FC236}">
                  <a16:creationId xmlns:a16="http://schemas.microsoft.com/office/drawing/2014/main" id="{162F3B36-1295-4812-AAB9-79FE5575C35B}"/>
                </a:ext>
              </a:extLst>
            </p:cNvPr>
            <p:cNvSpPr/>
            <p:nvPr/>
          </p:nvSpPr>
          <p:spPr>
            <a:xfrm>
              <a:off x="3721608" y="4607051"/>
              <a:ext cx="1165860" cy="1021080"/>
            </a:xfrm>
            <a:custGeom>
              <a:avLst/>
              <a:gdLst/>
              <a:ahLst/>
              <a:cxnLst/>
              <a:rect l="l" t="t" r="r" b="b"/>
              <a:pathLst>
                <a:path w="1165860" h="1021079">
                  <a:moveTo>
                    <a:pt x="874394" y="0"/>
                  </a:moveTo>
                  <a:lnTo>
                    <a:pt x="291464" y="0"/>
                  </a:lnTo>
                  <a:lnTo>
                    <a:pt x="0" y="510540"/>
                  </a:lnTo>
                  <a:lnTo>
                    <a:pt x="291464" y="1021080"/>
                  </a:lnTo>
                  <a:lnTo>
                    <a:pt x="874394" y="1021080"/>
                  </a:lnTo>
                  <a:lnTo>
                    <a:pt x="1165859" y="510540"/>
                  </a:lnTo>
                  <a:lnTo>
                    <a:pt x="874394" y="0"/>
                  </a:lnTo>
                  <a:close/>
                </a:path>
              </a:pathLst>
            </a:custGeom>
            <a:solidFill>
              <a:srgbClr val="006FC0"/>
            </a:solidFill>
          </p:spPr>
          <p:txBody>
            <a:bodyPr wrap="square" lIns="0" tIns="0" rIns="0" bIns="0" rtlCol="0"/>
            <a:lstStyle/>
            <a:p>
              <a:endParaRPr/>
            </a:p>
          </p:txBody>
        </p:sp>
        <p:sp>
          <p:nvSpPr>
            <p:cNvPr id="114" name="object 35">
              <a:extLst>
                <a:ext uri="{FF2B5EF4-FFF2-40B4-BE49-F238E27FC236}">
                  <a16:creationId xmlns:a16="http://schemas.microsoft.com/office/drawing/2014/main" id="{24E5882B-A500-4EE8-BB29-C246123CA819}"/>
                </a:ext>
              </a:extLst>
            </p:cNvPr>
            <p:cNvSpPr/>
            <p:nvPr/>
          </p:nvSpPr>
          <p:spPr>
            <a:xfrm>
              <a:off x="6480048" y="4021848"/>
              <a:ext cx="1242047" cy="1095743"/>
            </a:xfrm>
            <a:prstGeom prst="rect">
              <a:avLst/>
            </a:prstGeom>
            <a:blipFill>
              <a:blip r:embed="rId4" cstate="print"/>
              <a:stretch>
                <a:fillRect/>
              </a:stretch>
            </a:blipFill>
          </p:spPr>
          <p:txBody>
            <a:bodyPr wrap="square" lIns="0" tIns="0" rIns="0" bIns="0" rtlCol="0"/>
            <a:lstStyle/>
            <a:p>
              <a:endParaRPr/>
            </a:p>
          </p:txBody>
        </p:sp>
        <p:sp>
          <p:nvSpPr>
            <p:cNvPr id="115" name="object 36">
              <a:extLst>
                <a:ext uri="{FF2B5EF4-FFF2-40B4-BE49-F238E27FC236}">
                  <a16:creationId xmlns:a16="http://schemas.microsoft.com/office/drawing/2014/main" id="{6B4B83BA-6F03-4ACC-850C-8181952ABC36}"/>
                </a:ext>
              </a:extLst>
            </p:cNvPr>
            <p:cNvSpPr/>
            <p:nvPr/>
          </p:nvSpPr>
          <p:spPr>
            <a:xfrm>
              <a:off x="6519672" y="4035551"/>
              <a:ext cx="1167765" cy="1021080"/>
            </a:xfrm>
            <a:custGeom>
              <a:avLst/>
              <a:gdLst/>
              <a:ahLst/>
              <a:cxnLst/>
              <a:rect l="l" t="t" r="r" b="b"/>
              <a:pathLst>
                <a:path w="1167765" h="1021079">
                  <a:moveTo>
                    <a:pt x="875537" y="0"/>
                  </a:moveTo>
                  <a:lnTo>
                    <a:pt x="291846" y="0"/>
                  </a:lnTo>
                  <a:lnTo>
                    <a:pt x="0" y="510540"/>
                  </a:lnTo>
                  <a:lnTo>
                    <a:pt x="291846" y="1021080"/>
                  </a:lnTo>
                  <a:lnTo>
                    <a:pt x="875537" y="1021080"/>
                  </a:lnTo>
                  <a:lnTo>
                    <a:pt x="1167383" y="510540"/>
                  </a:lnTo>
                  <a:lnTo>
                    <a:pt x="875537" y="0"/>
                  </a:lnTo>
                  <a:close/>
                </a:path>
              </a:pathLst>
            </a:custGeom>
            <a:solidFill>
              <a:srgbClr val="7E5F00"/>
            </a:solidFill>
          </p:spPr>
          <p:txBody>
            <a:bodyPr wrap="square" lIns="0" tIns="0" rIns="0" bIns="0" rtlCol="0"/>
            <a:lstStyle/>
            <a:p>
              <a:endParaRPr/>
            </a:p>
          </p:txBody>
        </p:sp>
      </p:grpSp>
      <p:sp>
        <p:nvSpPr>
          <p:cNvPr id="116" name="object 37">
            <a:extLst>
              <a:ext uri="{FF2B5EF4-FFF2-40B4-BE49-F238E27FC236}">
                <a16:creationId xmlns:a16="http://schemas.microsoft.com/office/drawing/2014/main" id="{7068B3E9-C06A-4586-8058-C3972945ECB9}"/>
              </a:ext>
            </a:extLst>
          </p:cNvPr>
          <p:cNvSpPr txBox="1"/>
          <p:nvPr/>
        </p:nvSpPr>
        <p:spPr>
          <a:xfrm>
            <a:off x="4826000" y="4571822"/>
            <a:ext cx="820419" cy="477520"/>
          </a:xfrm>
          <a:prstGeom prst="rect">
            <a:avLst/>
          </a:prstGeom>
        </p:spPr>
        <p:txBody>
          <a:bodyPr vert="horz" wrap="square" lIns="0" tIns="12700" rIns="0" bIns="0" rtlCol="0">
            <a:spAutoFit/>
          </a:bodyPr>
          <a:lstStyle/>
          <a:p>
            <a:pPr marL="12700">
              <a:lnSpc>
                <a:spcPts val="1775"/>
              </a:lnSpc>
              <a:spcBef>
                <a:spcPts val="100"/>
              </a:spcBef>
            </a:pPr>
            <a:r>
              <a:rPr sz="1500" spc="-170" dirty="0">
                <a:solidFill>
                  <a:srgbClr val="FFFFFF"/>
                </a:solidFill>
                <a:latin typeface="Arial Black"/>
                <a:cs typeface="Arial Black"/>
              </a:rPr>
              <a:t>Inventory</a:t>
            </a:r>
            <a:endParaRPr sz="1500">
              <a:latin typeface="Arial Black"/>
              <a:cs typeface="Arial Black"/>
            </a:endParaRPr>
          </a:p>
          <a:p>
            <a:pPr marL="53340">
              <a:lnSpc>
                <a:spcPts val="1775"/>
              </a:lnSpc>
            </a:pPr>
            <a:r>
              <a:rPr sz="1500" spc="-210" dirty="0">
                <a:solidFill>
                  <a:srgbClr val="FFFFFF"/>
                </a:solidFill>
                <a:latin typeface="Arial Black"/>
                <a:cs typeface="Arial Black"/>
              </a:rPr>
              <a:t>software</a:t>
            </a:r>
            <a:endParaRPr sz="1500">
              <a:latin typeface="Arial Black"/>
              <a:cs typeface="Arial Black"/>
            </a:endParaRPr>
          </a:p>
        </p:txBody>
      </p:sp>
      <p:sp>
        <p:nvSpPr>
          <p:cNvPr id="117" name="object 38">
            <a:extLst>
              <a:ext uri="{FF2B5EF4-FFF2-40B4-BE49-F238E27FC236}">
                <a16:creationId xmlns:a16="http://schemas.microsoft.com/office/drawing/2014/main" id="{D288ABE7-F0BB-4069-B539-EF14B18A0E84}"/>
              </a:ext>
            </a:extLst>
          </p:cNvPr>
          <p:cNvSpPr txBox="1"/>
          <p:nvPr/>
        </p:nvSpPr>
        <p:spPr>
          <a:xfrm>
            <a:off x="3940302" y="5060950"/>
            <a:ext cx="747395" cy="476884"/>
          </a:xfrm>
          <a:prstGeom prst="rect">
            <a:avLst/>
          </a:prstGeom>
        </p:spPr>
        <p:txBody>
          <a:bodyPr vert="horz" wrap="square" lIns="0" tIns="25400" rIns="0" bIns="0" rtlCol="0">
            <a:spAutoFit/>
          </a:bodyPr>
          <a:lstStyle/>
          <a:p>
            <a:pPr marL="12700" marR="5080" indent="71755">
              <a:lnSpc>
                <a:spcPts val="1750"/>
              </a:lnSpc>
              <a:spcBef>
                <a:spcPts val="200"/>
              </a:spcBef>
            </a:pPr>
            <a:r>
              <a:rPr sz="1500" spc="-155" dirty="0">
                <a:solidFill>
                  <a:srgbClr val="FFFFFF"/>
                </a:solidFill>
                <a:latin typeface="Arial Black"/>
                <a:cs typeface="Arial Black"/>
              </a:rPr>
              <a:t>Money  t</a:t>
            </a:r>
            <a:r>
              <a:rPr sz="1500" spc="-170" dirty="0">
                <a:solidFill>
                  <a:srgbClr val="FFFFFF"/>
                </a:solidFill>
                <a:latin typeface="Arial Black"/>
                <a:cs typeface="Arial Black"/>
              </a:rPr>
              <a:t>r</a:t>
            </a:r>
            <a:r>
              <a:rPr sz="1500" spc="-240" dirty="0">
                <a:solidFill>
                  <a:srgbClr val="FFFFFF"/>
                </a:solidFill>
                <a:latin typeface="Arial Black"/>
                <a:cs typeface="Arial Black"/>
              </a:rPr>
              <a:t>a</a:t>
            </a:r>
            <a:r>
              <a:rPr sz="1500" spc="-200" dirty="0">
                <a:solidFill>
                  <a:srgbClr val="FFFFFF"/>
                </a:solidFill>
                <a:latin typeface="Arial Black"/>
                <a:cs typeface="Arial Black"/>
              </a:rPr>
              <a:t>nsfers</a:t>
            </a:r>
            <a:endParaRPr sz="1500">
              <a:latin typeface="Arial Black"/>
              <a:cs typeface="Arial Black"/>
            </a:endParaRPr>
          </a:p>
        </p:txBody>
      </p:sp>
      <p:sp>
        <p:nvSpPr>
          <p:cNvPr id="118" name="object 39">
            <a:extLst>
              <a:ext uri="{FF2B5EF4-FFF2-40B4-BE49-F238E27FC236}">
                <a16:creationId xmlns:a16="http://schemas.microsoft.com/office/drawing/2014/main" id="{08366F6E-4D9B-475E-B7E8-9150EE3CEB97}"/>
              </a:ext>
            </a:extLst>
          </p:cNvPr>
          <p:cNvSpPr txBox="1"/>
          <p:nvPr/>
        </p:nvSpPr>
        <p:spPr>
          <a:xfrm>
            <a:off x="7765160" y="4991861"/>
            <a:ext cx="555625" cy="254000"/>
          </a:xfrm>
          <a:prstGeom prst="rect">
            <a:avLst/>
          </a:prstGeom>
        </p:spPr>
        <p:txBody>
          <a:bodyPr vert="horz" wrap="square" lIns="0" tIns="12700" rIns="0" bIns="0" rtlCol="0">
            <a:spAutoFit/>
          </a:bodyPr>
          <a:lstStyle/>
          <a:p>
            <a:pPr marL="12700">
              <a:lnSpc>
                <a:spcPct val="100000"/>
              </a:lnSpc>
              <a:spcBef>
                <a:spcPts val="100"/>
              </a:spcBef>
            </a:pPr>
            <a:r>
              <a:rPr sz="1500" spc="-185" dirty="0">
                <a:solidFill>
                  <a:srgbClr val="FFFFFF"/>
                </a:solidFill>
                <a:latin typeface="Arial Black"/>
                <a:cs typeface="Arial Black"/>
              </a:rPr>
              <a:t>others</a:t>
            </a:r>
            <a:endParaRPr sz="1500">
              <a:latin typeface="Arial Black"/>
              <a:cs typeface="Arial Black"/>
            </a:endParaRPr>
          </a:p>
        </p:txBody>
      </p:sp>
      <p:sp>
        <p:nvSpPr>
          <p:cNvPr id="119" name="object 40">
            <a:extLst>
              <a:ext uri="{FF2B5EF4-FFF2-40B4-BE49-F238E27FC236}">
                <a16:creationId xmlns:a16="http://schemas.microsoft.com/office/drawing/2014/main" id="{CF92AC06-86CA-49C6-B3F9-474C5EA5C1ED}"/>
              </a:ext>
            </a:extLst>
          </p:cNvPr>
          <p:cNvSpPr txBox="1"/>
          <p:nvPr/>
        </p:nvSpPr>
        <p:spPr>
          <a:xfrm>
            <a:off x="6716648" y="4562347"/>
            <a:ext cx="752475" cy="476884"/>
          </a:xfrm>
          <a:prstGeom prst="rect">
            <a:avLst/>
          </a:prstGeom>
        </p:spPr>
        <p:txBody>
          <a:bodyPr vert="horz" wrap="square" lIns="0" tIns="25400" rIns="0" bIns="0" rtlCol="0">
            <a:spAutoFit/>
          </a:bodyPr>
          <a:lstStyle/>
          <a:p>
            <a:pPr marL="201295" marR="5080" indent="-189230">
              <a:lnSpc>
                <a:spcPts val="1750"/>
              </a:lnSpc>
              <a:spcBef>
                <a:spcPts val="200"/>
              </a:spcBef>
            </a:pPr>
            <a:r>
              <a:rPr sz="1500" spc="-185" dirty="0">
                <a:solidFill>
                  <a:srgbClr val="FFFFFF"/>
                </a:solidFill>
                <a:latin typeface="Arial Black"/>
                <a:cs typeface="Arial Black"/>
              </a:rPr>
              <a:t>MPOS </a:t>
            </a:r>
            <a:r>
              <a:rPr sz="1500" spc="-135" dirty="0">
                <a:solidFill>
                  <a:srgbClr val="FFFFFF"/>
                </a:solidFill>
                <a:latin typeface="Arial Black"/>
                <a:cs typeface="Arial Black"/>
              </a:rPr>
              <a:t>&amp;  </a:t>
            </a:r>
            <a:r>
              <a:rPr sz="1500" spc="-225" dirty="0">
                <a:solidFill>
                  <a:srgbClr val="FFFFFF"/>
                </a:solidFill>
                <a:latin typeface="Arial Black"/>
                <a:cs typeface="Arial Black"/>
              </a:rPr>
              <a:t>POS</a:t>
            </a:r>
            <a:endParaRPr sz="1500">
              <a:latin typeface="Arial Black"/>
              <a:cs typeface="Arial Black"/>
            </a:endParaRPr>
          </a:p>
        </p:txBody>
      </p:sp>
      <p:grpSp>
        <p:nvGrpSpPr>
          <p:cNvPr id="120" name="object 41">
            <a:extLst>
              <a:ext uri="{FF2B5EF4-FFF2-40B4-BE49-F238E27FC236}">
                <a16:creationId xmlns:a16="http://schemas.microsoft.com/office/drawing/2014/main" id="{BC4D72C8-D139-4FC5-8DD8-2B02963A49B3}"/>
              </a:ext>
            </a:extLst>
          </p:cNvPr>
          <p:cNvGrpSpPr/>
          <p:nvPr/>
        </p:nvGrpSpPr>
        <p:grpSpPr>
          <a:xfrm>
            <a:off x="2418588" y="2474937"/>
            <a:ext cx="367665" cy="330835"/>
            <a:chOff x="2418588" y="2474937"/>
            <a:chExt cx="367665" cy="330835"/>
          </a:xfrm>
        </p:grpSpPr>
        <p:sp>
          <p:nvSpPr>
            <p:cNvPr id="121" name="object 42">
              <a:extLst>
                <a:ext uri="{FF2B5EF4-FFF2-40B4-BE49-F238E27FC236}">
                  <a16:creationId xmlns:a16="http://schemas.microsoft.com/office/drawing/2014/main" id="{C58C4BF4-95EC-4449-8110-4C5D5EA961A6}"/>
                </a:ext>
              </a:extLst>
            </p:cNvPr>
            <p:cNvSpPr/>
            <p:nvPr/>
          </p:nvSpPr>
          <p:spPr>
            <a:xfrm>
              <a:off x="2418588" y="2474937"/>
              <a:ext cx="367322" cy="330746"/>
            </a:xfrm>
            <a:prstGeom prst="rect">
              <a:avLst/>
            </a:prstGeom>
            <a:blipFill>
              <a:blip r:embed="rId9" cstate="print"/>
              <a:stretch>
                <a:fillRect/>
              </a:stretch>
            </a:blipFill>
          </p:spPr>
          <p:txBody>
            <a:bodyPr wrap="square" lIns="0" tIns="0" rIns="0" bIns="0" rtlCol="0"/>
            <a:lstStyle/>
            <a:p>
              <a:endParaRPr/>
            </a:p>
          </p:txBody>
        </p:sp>
        <p:sp>
          <p:nvSpPr>
            <p:cNvPr id="122" name="object 43">
              <a:extLst>
                <a:ext uri="{FF2B5EF4-FFF2-40B4-BE49-F238E27FC236}">
                  <a16:creationId xmlns:a16="http://schemas.microsoft.com/office/drawing/2014/main" id="{3BD23B9B-25D0-4FC9-8513-81BBB8664D34}"/>
                </a:ext>
              </a:extLst>
            </p:cNvPr>
            <p:cNvSpPr/>
            <p:nvPr/>
          </p:nvSpPr>
          <p:spPr>
            <a:xfrm>
              <a:off x="2458212" y="2488691"/>
              <a:ext cx="292735" cy="256540"/>
            </a:xfrm>
            <a:custGeom>
              <a:avLst/>
              <a:gdLst/>
              <a:ahLst/>
              <a:cxnLst/>
              <a:rect l="l" t="t" r="r" b="b"/>
              <a:pathLst>
                <a:path w="292735" h="256539">
                  <a:moveTo>
                    <a:pt x="219456" y="0"/>
                  </a:moveTo>
                  <a:lnTo>
                    <a:pt x="73151" y="0"/>
                  </a:lnTo>
                  <a:lnTo>
                    <a:pt x="0" y="128016"/>
                  </a:lnTo>
                  <a:lnTo>
                    <a:pt x="73151" y="256032"/>
                  </a:lnTo>
                  <a:lnTo>
                    <a:pt x="219456" y="256032"/>
                  </a:lnTo>
                  <a:lnTo>
                    <a:pt x="292607" y="128016"/>
                  </a:lnTo>
                  <a:lnTo>
                    <a:pt x="219456" y="0"/>
                  </a:lnTo>
                  <a:close/>
                </a:path>
              </a:pathLst>
            </a:custGeom>
            <a:solidFill>
              <a:srgbClr val="00AFEF"/>
            </a:solidFill>
          </p:spPr>
          <p:txBody>
            <a:bodyPr wrap="square" lIns="0" tIns="0" rIns="0" bIns="0" rtlCol="0"/>
            <a:lstStyle/>
            <a:p>
              <a:endParaRPr/>
            </a:p>
          </p:txBody>
        </p:sp>
      </p:grpSp>
      <p:grpSp>
        <p:nvGrpSpPr>
          <p:cNvPr id="123" name="object 44">
            <a:extLst>
              <a:ext uri="{FF2B5EF4-FFF2-40B4-BE49-F238E27FC236}">
                <a16:creationId xmlns:a16="http://schemas.microsoft.com/office/drawing/2014/main" id="{36802E94-9665-4994-8BAB-7DD55C0A258F}"/>
              </a:ext>
            </a:extLst>
          </p:cNvPr>
          <p:cNvGrpSpPr/>
          <p:nvPr/>
        </p:nvGrpSpPr>
        <p:grpSpPr>
          <a:xfrm>
            <a:off x="1542288" y="3500628"/>
            <a:ext cx="5977255" cy="3180715"/>
            <a:chOff x="1542288" y="3500628"/>
            <a:chExt cx="5977255" cy="3180715"/>
          </a:xfrm>
        </p:grpSpPr>
        <p:sp>
          <p:nvSpPr>
            <p:cNvPr id="124" name="object 45">
              <a:extLst>
                <a:ext uri="{FF2B5EF4-FFF2-40B4-BE49-F238E27FC236}">
                  <a16:creationId xmlns:a16="http://schemas.microsoft.com/office/drawing/2014/main" id="{1AC7BE2D-EFC4-4D07-88B5-EB6129941D1C}"/>
                </a:ext>
              </a:extLst>
            </p:cNvPr>
            <p:cNvSpPr/>
            <p:nvPr/>
          </p:nvSpPr>
          <p:spPr>
            <a:xfrm>
              <a:off x="5013959" y="5178552"/>
              <a:ext cx="473963" cy="525780"/>
            </a:xfrm>
            <a:prstGeom prst="rect">
              <a:avLst/>
            </a:prstGeom>
            <a:blipFill>
              <a:blip r:embed="rId10" cstate="print"/>
              <a:stretch>
                <a:fillRect/>
              </a:stretch>
            </a:blipFill>
          </p:spPr>
          <p:txBody>
            <a:bodyPr wrap="square" lIns="0" tIns="0" rIns="0" bIns="0" rtlCol="0"/>
            <a:lstStyle/>
            <a:p>
              <a:endParaRPr/>
            </a:p>
          </p:txBody>
        </p:sp>
        <p:sp>
          <p:nvSpPr>
            <p:cNvPr id="125" name="object 46">
              <a:extLst>
                <a:ext uri="{FF2B5EF4-FFF2-40B4-BE49-F238E27FC236}">
                  <a16:creationId xmlns:a16="http://schemas.microsoft.com/office/drawing/2014/main" id="{32510A18-939A-4955-BFB1-095E0BD6A4A7}"/>
                </a:ext>
              </a:extLst>
            </p:cNvPr>
            <p:cNvSpPr/>
            <p:nvPr/>
          </p:nvSpPr>
          <p:spPr>
            <a:xfrm>
              <a:off x="6019800" y="4690872"/>
              <a:ext cx="315467" cy="338327"/>
            </a:xfrm>
            <a:prstGeom prst="rect">
              <a:avLst/>
            </a:prstGeom>
            <a:blipFill>
              <a:blip r:embed="rId11" cstate="print"/>
              <a:stretch>
                <a:fillRect/>
              </a:stretch>
            </a:blipFill>
          </p:spPr>
          <p:txBody>
            <a:bodyPr wrap="square" lIns="0" tIns="0" rIns="0" bIns="0" rtlCol="0"/>
            <a:lstStyle/>
            <a:p>
              <a:endParaRPr/>
            </a:p>
          </p:txBody>
        </p:sp>
        <p:sp>
          <p:nvSpPr>
            <p:cNvPr id="126" name="object 47">
              <a:extLst>
                <a:ext uri="{FF2B5EF4-FFF2-40B4-BE49-F238E27FC236}">
                  <a16:creationId xmlns:a16="http://schemas.microsoft.com/office/drawing/2014/main" id="{A12D16AE-9D2B-4063-8FB6-AD68842113D6}"/>
                </a:ext>
              </a:extLst>
            </p:cNvPr>
            <p:cNvSpPr/>
            <p:nvPr/>
          </p:nvSpPr>
          <p:spPr>
            <a:xfrm>
              <a:off x="1546860" y="3505200"/>
              <a:ext cx="4365625" cy="3171190"/>
            </a:xfrm>
            <a:custGeom>
              <a:avLst/>
              <a:gdLst/>
              <a:ahLst/>
              <a:cxnLst/>
              <a:rect l="l" t="t" r="r" b="b"/>
              <a:pathLst>
                <a:path w="4365625" h="3171190">
                  <a:moveTo>
                    <a:pt x="15240" y="581406"/>
                  </a:moveTo>
                  <a:lnTo>
                    <a:pt x="4259326" y="0"/>
                  </a:lnTo>
                </a:path>
                <a:path w="4365625" h="3171190">
                  <a:moveTo>
                    <a:pt x="0" y="944880"/>
                  </a:moveTo>
                  <a:lnTo>
                    <a:pt x="4365370" y="3170961"/>
                  </a:lnTo>
                </a:path>
              </a:pathLst>
            </a:custGeom>
            <a:ln w="9144">
              <a:solidFill>
                <a:srgbClr val="0061BE"/>
              </a:solidFill>
              <a:prstDash val="sysDash"/>
            </a:ln>
          </p:spPr>
          <p:txBody>
            <a:bodyPr wrap="square" lIns="0" tIns="0" rIns="0" bIns="0" rtlCol="0"/>
            <a:lstStyle/>
            <a:p>
              <a:endParaRPr/>
            </a:p>
          </p:txBody>
        </p:sp>
        <p:sp>
          <p:nvSpPr>
            <p:cNvPr id="127" name="object 48">
              <a:extLst>
                <a:ext uri="{FF2B5EF4-FFF2-40B4-BE49-F238E27FC236}">
                  <a16:creationId xmlns:a16="http://schemas.microsoft.com/office/drawing/2014/main" id="{488C0028-F112-4BAE-AE2D-EDEDCC2AF162}"/>
                </a:ext>
              </a:extLst>
            </p:cNvPr>
            <p:cNvSpPr/>
            <p:nvPr/>
          </p:nvSpPr>
          <p:spPr>
            <a:xfrm>
              <a:off x="6883908" y="4133088"/>
              <a:ext cx="489203" cy="413004"/>
            </a:xfrm>
            <a:prstGeom prst="rect">
              <a:avLst/>
            </a:prstGeom>
            <a:blipFill>
              <a:blip r:embed="rId12" cstate="print"/>
              <a:stretch>
                <a:fillRect/>
              </a:stretch>
            </a:blipFill>
          </p:spPr>
          <p:txBody>
            <a:bodyPr wrap="square" lIns="0" tIns="0" rIns="0" bIns="0" rtlCol="0"/>
            <a:lstStyle/>
            <a:p>
              <a:endParaRPr/>
            </a:p>
          </p:txBody>
        </p:sp>
        <p:sp>
          <p:nvSpPr>
            <p:cNvPr id="128" name="object 49">
              <a:extLst>
                <a:ext uri="{FF2B5EF4-FFF2-40B4-BE49-F238E27FC236}">
                  <a16:creationId xmlns:a16="http://schemas.microsoft.com/office/drawing/2014/main" id="{8F00A6B8-91FE-4C5B-946A-98BD76542623}"/>
                </a:ext>
              </a:extLst>
            </p:cNvPr>
            <p:cNvSpPr/>
            <p:nvPr/>
          </p:nvSpPr>
          <p:spPr>
            <a:xfrm>
              <a:off x="5885688" y="3552444"/>
              <a:ext cx="576072" cy="400811"/>
            </a:xfrm>
            <a:prstGeom prst="rect">
              <a:avLst/>
            </a:prstGeom>
            <a:blipFill>
              <a:blip r:embed="rId13" cstate="print"/>
              <a:stretch>
                <a:fillRect/>
              </a:stretch>
            </a:blipFill>
          </p:spPr>
          <p:txBody>
            <a:bodyPr wrap="square" lIns="0" tIns="0" rIns="0" bIns="0" rtlCol="0"/>
            <a:lstStyle/>
            <a:p>
              <a:endParaRPr/>
            </a:p>
          </p:txBody>
        </p:sp>
        <p:sp>
          <p:nvSpPr>
            <p:cNvPr id="129" name="object 50">
              <a:extLst>
                <a:ext uri="{FF2B5EF4-FFF2-40B4-BE49-F238E27FC236}">
                  <a16:creationId xmlns:a16="http://schemas.microsoft.com/office/drawing/2014/main" id="{B5843A44-4C80-4AD3-AC30-17F89E89C5CC}"/>
                </a:ext>
              </a:extLst>
            </p:cNvPr>
            <p:cNvSpPr/>
            <p:nvPr/>
          </p:nvSpPr>
          <p:spPr>
            <a:xfrm>
              <a:off x="4898135" y="4136136"/>
              <a:ext cx="644651" cy="464819"/>
            </a:xfrm>
            <a:prstGeom prst="rect">
              <a:avLst/>
            </a:prstGeom>
            <a:blipFill>
              <a:blip r:embed="rId14" cstate="print"/>
              <a:stretch>
                <a:fillRect/>
              </a:stretch>
            </a:blipFill>
          </p:spPr>
          <p:txBody>
            <a:bodyPr wrap="square" lIns="0" tIns="0" rIns="0" bIns="0" rtlCol="0"/>
            <a:lstStyle/>
            <a:p>
              <a:endParaRPr/>
            </a:p>
          </p:txBody>
        </p:sp>
        <p:sp>
          <p:nvSpPr>
            <p:cNvPr id="130" name="object 51">
              <a:extLst>
                <a:ext uri="{FF2B5EF4-FFF2-40B4-BE49-F238E27FC236}">
                  <a16:creationId xmlns:a16="http://schemas.microsoft.com/office/drawing/2014/main" id="{C58E037D-ACA2-4082-8A7F-AFF302E349C9}"/>
                </a:ext>
              </a:extLst>
            </p:cNvPr>
            <p:cNvSpPr/>
            <p:nvPr/>
          </p:nvSpPr>
          <p:spPr>
            <a:xfrm>
              <a:off x="6571488" y="5088636"/>
              <a:ext cx="947927" cy="630935"/>
            </a:xfrm>
            <a:prstGeom prst="rect">
              <a:avLst/>
            </a:prstGeom>
            <a:blipFill>
              <a:blip r:embed="rId15" cstate="print"/>
              <a:stretch>
                <a:fillRect/>
              </a:stretch>
            </a:blipFill>
          </p:spPr>
          <p:txBody>
            <a:bodyPr wrap="square" lIns="0" tIns="0" rIns="0" bIns="0" rtlCol="0"/>
            <a:lstStyle/>
            <a:p>
              <a:endParaRPr/>
            </a:p>
          </p:txBody>
        </p:sp>
        <p:sp>
          <p:nvSpPr>
            <p:cNvPr id="131" name="object 52">
              <a:extLst>
                <a:ext uri="{FF2B5EF4-FFF2-40B4-BE49-F238E27FC236}">
                  <a16:creationId xmlns:a16="http://schemas.microsoft.com/office/drawing/2014/main" id="{6B309AA8-86AD-4BAA-B98B-BE624C45096A}"/>
                </a:ext>
              </a:extLst>
            </p:cNvPr>
            <p:cNvSpPr/>
            <p:nvPr/>
          </p:nvSpPr>
          <p:spPr>
            <a:xfrm>
              <a:off x="4119372" y="4625340"/>
              <a:ext cx="460248" cy="460248"/>
            </a:xfrm>
            <a:prstGeom prst="rect">
              <a:avLst/>
            </a:prstGeom>
            <a:blipFill>
              <a:blip r:embed="rId16" cstate="print"/>
              <a:stretch>
                <a:fillRect/>
              </a:stretch>
            </a:blipFill>
          </p:spPr>
          <p:txBody>
            <a:bodyPr wrap="square" lIns="0" tIns="0" rIns="0" bIns="0" rtlCol="0"/>
            <a:lstStyle/>
            <a:p>
              <a:endParaRPr/>
            </a:p>
          </p:txBody>
        </p:sp>
      </p:grpSp>
      <p:grpSp>
        <p:nvGrpSpPr>
          <p:cNvPr id="132" name="object 53">
            <a:extLst>
              <a:ext uri="{FF2B5EF4-FFF2-40B4-BE49-F238E27FC236}">
                <a16:creationId xmlns:a16="http://schemas.microsoft.com/office/drawing/2014/main" id="{AFEC689C-B0FE-402D-AD8E-7D0E3AB73322}"/>
              </a:ext>
            </a:extLst>
          </p:cNvPr>
          <p:cNvGrpSpPr/>
          <p:nvPr/>
        </p:nvGrpSpPr>
        <p:grpSpPr>
          <a:xfrm>
            <a:off x="2267711" y="1476692"/>
            <a:ext cx="530860" cy="1811020"/>
            <a:chOff x="2267711" y="1476692"/>
            <a:chExt cx="530860" cy="1811020"/>
          </a:xfrm>
        </p:grpSpPr>
        <p:sp>
          <p:nvSpPr>
            <p:cNvPr id="133" name="object 54">
              <a:extLst>
                <a:ext uri="{FF2B5EF4-FFF2-40B4-BE49-F238E27FC236}">
                  <a16:creationId xmlns:a16="http://schemas.microsoft.com/office/drawing/2014/main" id="{5C3FA3D8-D7CF-4A62-8B1B-D8693D9E0F64}"/>
                </a:ext>
              </a:extLst>
            </p:cNvPr>
            <p:cNvSpPr/>
            <p:nvPr/>
          </p:nvSpPr>
          <p:spPr>
            <a:xfrm>
              <a:off x="2392679" y="1476692"/>
              <a:ext cx="376466" cy="338391"/>
            </a:xfrm>
            <a:prstGeom prst="rect">
              <a:avLst/>
            </a:prstGeom>
            <a:blipFill>
              <a:blip r:embed="rId17" cstate="print"/>
              <a:stretch>
                <a:fillRect/>
              </a:stretch>
            </a:blipFill>
          </p:spPr>
          <p:txBody>
            <a:bodyPr wrap="square" lIns="0" tIns="0" rIns="0" bIns="0" rtlCol="0"/>
            <a:lstStyle/>
            <a:p>
              <a:endParaRPr/>
            </a:p>
          </p:txBody>
        </p:sp>
        <p:sp>
          <p:nvSpPr>
            <p:cNvPr id="134" name="object 55">
              <a:extLst>
                <a:ext uri="{FF2B5EF4-FFF2-40B4-BE49-F238E27FC236}">
                  <a16:creationId xmlns:a16="http://schemas.microsoft.com/office/drawing/2014/main" id="{01C25AFA-3C00-4A3D-9A94-27843C510807}"/>
                </a:ext>
              </a:extLst>
            </p:cNvPr>
            <p:cNvSpPr/>
            <p:nvPr/>
          </p:nvSpPr>
          <p:spPr>
            <a:xfrm>
              <a:off x="2436875" y="1495044"/>
              <a:ext cx="292735" cy="254635"/>
            </a:xfrm>
            <a:custGeom>
              <a:avLst/>
              <a:gdLst/>
              <a:ahLst/>
              <a:cxnLst/>
              <a:rect l="l" t="t" r="r" b="b"/>
              <a:pathLst>
                <a:path w="292735" h="254635">
                  <a:moveTo>
                    <a:pt x="219456" y="0"/>
                  </a:moveTo>
                  <a:lnTo>
                    <a:pt x="73151" y="0"/>
                  </a:lnTo>
                  <a:lnTo>
                    <a:pt x="0" y="127253"/>
                  </a:lnTo>
                  <a:lnTo>
                    <a:pt x="73151" y="254507"/>
                  </a:lnTo>
                  <a:lnTo>
                    <a:pt x="219456" y="254507"/>
                  </a:lnTo>
                  <a:lnTo>
                    <a:pt x="292607" y="127253"/>
                  </a:lnTo>
                  <a:lnTo>
                    <a:pt x="219456" y="0"/>
                  </a:lnTo>
                  <a:close/>
                </a:path>
              </a:pathLst>
            </a:custGeom>
            <a:solidFill>
              <a:schemeClr val="tx1"/>
            </a:solidFill>
          </p:spPr>
          <p:txBody>
            <a:bodyPr wrap="square" lIns="0" tIns="0" rIns="0" bIns="0" rtlCol="0"/>
            <a:lstStyle/>
            <a:p>
              <a:endParaRPr/>
            </a:p>
          </p:txBody>
        </p:sp>
        <p:sp>
          <p:nvSpPr>
            <p:cNvPr id="135" name="object 56">
              <a:extLst>
                <a:ext uri="{FF2B5EF4-FFF2-40B4-BE49-F238E27FC236}">
                  <a16:creationId xmlns:a16="http://schemas.microsoft.com/office/drawing/2014/main" id="{647174A3-680A-4E95-B9BC-CF7D5D020F22}"/>
                </a:ext>
              </a:extLst>
            </p:cNvPr>
            <p:cNvSpPr/>
            <p:nvPr/>
          </p:nvSpPr>
          <p:spPr>
            <a:xfrm>
              <a:off x="2436875" y="1495044"/>
              <a:ext cx="292735" cy="254635"/>
            </a:xfrm>
            <a:custGeom>
              <a:avLst/>
              <a:gdLst/>
              <a:ahLst/>
              <a:cxnLst/>
              <a:rect l="l" t="t" r="r" b="b"/>
              <a:pathLst>
                <a:path w="292735" h="254635">
                  <a:moveTo>
                    <a:pt x="292607" y="127253"/>
                  </a:moveTo>
                  <a:lnTo>
                    <a:pt x="219456" y="254507"/>
                  </a:lnTo>
                  <a:lnTo>
                    <a:pt x="73151" y="254507"/>
                  </a:lnTo>
                  <a:lnTo>
                    <a:pt x="0" y="127253"/>
                  </a:lnTo>
                  <a:lnTo>
                    <a:pt x="73151" y="0"/>
                  </a:lnTo>
                  <a:lnTo>
                    <a:pt x="219456" y="0"/>
                  </a:lnTo>
                  <a:lnTo>
                    <a:pt x="292607" y="127253"/>
                  </a:lnTo>
                  <a:close/>
                </a:path>
              </a:pathLst>
            </a:custGeom>
            <a:ln w="9144">
              <a:solidFill>
                <a:srgbClr val="66CCFF"/>
              </a:solidFill>
            </a:ln>
          </p:spPr>
          <p:txBody>
            <a:bodyPr wrap="square" lIns="0" tIns="0" rIns="0" bIns="0" rtlCol="0"/>
            <a:lstStyle/>
            <a:p>
              <a:endParaRPr/>
            </a:p>
          </p:txBody>
        </p:sp>
        <p:sp>
          <p:nvSpPr>
            <p:cNvPr id="136" name="object 57">
              <a:extLst>
                <a:ext uri="{FF2B5EF4-FFF2-40B4-BE49-F238E27FC236}">
                  <a16:creationId xmlns:a16="http://schemas.microsoft.com/office/drawing/2014/main" id="{8F738A8E-AE8C-483D-81EF-BD7A3CC1551F}"/>
                </a:ext>
              </a:extLst>
            </p:cNvPr>
            <p:cNvSpPr/>
            <p:nvPr/>
          </p:nvSpPr>
          <p:spPr>
            <a:xfrm>
              <a:off x="2397251" y="1999449"/>
              <a:ext cx="367322" cy="330746"/>
            </a:xfrm>
            <a:prstGeom prst="rect">
              <a:avLst/>
            </a:prstGeom>
            <a:blipFill>
              <a:blip r:embed="rId9" cstate="print"/>
              <a:stretch>
                <a:fillRect/>
              </a:stretch>
            </a:blipFill>
          </p:spPr>
          <p:txBody>
            <a:bodyPr wrap="square" lIns="0" tIns="0" rIns="0" bIns="0" rtlCol="0"/>
            <a:lstStyle/>
            <a:p>
              <a:endParaRPr/>
            </a:p>
          </p:txBody>
        </p:sp>
        <p:sp>
          <p:nvSpPr>
            <p:cNvPr id="137" name="object 58">
              <a:extLst>
                <a:ext uri="{FF2B5EF4-FFF2-40B4-BE49-F238E27FC236}">
                  <a16:creationId xmlns:a16="http://schemas.microsoft.com/office/drawing/2014/main" id="{F791E822-9C40-4B04-9ECC-D3215A026ACD}"/>
                </a:ext>
              </a:extLst>
            </p:cNvPr>
            <p:cNvSpPr/>
            <p:nvPr/>
          </p:nvSpPr>
          <p:spPr>
            <a:xfrm>
              <a:off x="2436875" y="2013204"/>
              <a:ext cx="292735" cy="256540"/>
            </a:xfrm>
            <a:custGeom>
              <a:avLst/>
              <a:gdLst/>
              <a:ahLst/>
              <a:cxnLst/>
              <a:rect l="l" t="t" r="r" b="b"/>
              <a:pathLst>
                <a:path w="292735" h="256539">
                  <a:moveTo>
                    <a:pt x="219456" y="0"/>
                  </a:moveTo>
                  <a:lnTo>
                    <a:pt x="73151" y="0"/>
                  </a:lnTo>
                  <a:lnTo>
                    <a:pt x="0" y="128016"/>
                  </a:lnTo>
                  <a:lnTo>
                    <a:pt x="73151" y="256032"/>
                  </a:lnTo>
                  <a:lnTo>
                    <a:pt x="219456" y="256032"/>
                  </a:lnTo>
                  <a:lnTo>
                    <a:pt x="292607" y="128016"/>
                  </a:lnTo>
                  <a:lnTo>
                    <a:pt x="219456" y="0"/>
                  </a:lnTo>
                  <a:close/>
                </a:path>
              </a:pathLst>
            </a:custGeom>
            <a:solidFill>
              <a:srgbClr val="7E5F00"/>
            </a:solidFill>
          </p:spPr>
          <p:txBody>
            <a:bodyPr wrap="square" lIns="0" tIns="0" rIns="0" bIns="0" rtlCol="0"/>
            <a:lstStyle/>
            <a:p>
              <a:endParaRPr/>
            </a:p>
          </p:txBody>
        </p:sp>
        <p:sp>
          <p:nvSpPr>
            <p:cNvPr id="138" name="object 59">
              <a:extLst>
                <a:ext uri="{FF2B5EF4-FFF2-40B4-BE49-F238E27FC236}">
                  <a16:creationId xmlns:a16="http://schemas.microsoft.com/office/drawing/2014/main" id="{6F2FEB11-FBBB-45D3-A4E6-9B0D24022807}"/>
                </a:ext>
              </a:extLst>
            </p:cNvPr>
            <p:cNvSpPr/>
            <p:nvPr/>
          </p:nvSpPr>
          <p:spPr>
            <a:xfrm>
              <a:off x="2272283" y="1758696"/>
              <a:ext cx="91440" cy="1249680"/>
            </a:xfrm>
            <a:custGeom>
              <a:avLst/>
              <a:gdLst/>
              <a:ahLst/>
              <a:cxnLst/>
              <a:rect l="l" t="t" r="r" b="b"/>
              <a:pathLst>
                <a:path w="91439" h="1249680">
                  <a:moveTo>
                    <a:pt x="91440" y="1249679"/>
                  </a:moveTo>
                  <a:lnTo>
                    <a:pt x="73634" y="1249078"/>
                  </a:lnTo>
                  <a:lnTo>
                    <a:pt x="59102" y="1247441"/>
                  </a:lnTo>
                  <a:lnTo>
                    <a:pt x="49309" y="1245018"/>
                  </a:lnTo>
                  <a:lnTo>
                    <a:pt x="45720" y="1242059"/>
                  </a:lnTo>
                  <a:lnTo>
                    <a:pt x="45720" y="632459"/>
                  </a:lnTo>
                  <a:lnTo>
                    <a:pt x="42130" y="629501"/>
                  </a:lnTo>
                  <a:lnTo>
                    <a:pt x="32337" y="627078"/>
                  </a:lnTo>
                  <a:lnTo>
                    <a:pt x="17805" y="625441"/>
                  </a:lnTo>
                  <a:lnTo>
                    <a:pt x="0" y="624839"/>
                  </a:lnTo>
                  <a:lnTo>
                    <a:pt x="17805" y="624238"/>
                  </a:lnTo>
                  <a:lnTo>
                    <a:pt x="32337" y="622601"/>
                  </a:lnTo>
                  <a:lnTo>
                    <a:pt x="42130" y="620178"/>
                  </a:lnTo>
                  <a:lnTo>
                    <a:pt x="45720" y="617219"/>
                  </a:lnTo>
                  <a:lnTo>
                    <a:pt x="45720" y="7619"/>
                  </a:lnTo>
                  <a:lnTo>
                    <a:pt x="49309" y="4661"/>
                  </a:lnTo>
                  <a:lnTo>
                    <a:pt x="59102" y="2238"/>
                  </a:lnTo>
                  <a:lnTo>
                    <a:pt x="73634" y="601"/>
                  </a:lnTo>
                  <a:lnTo>
                    <a:pt x="91440" y="0"/>
                  </a:lnTo>
                </a:path>
              </a:pathLst>
            </a:custGeom>
            <a:ln w="9144">
              <a:solidFill>
                <a:srgbClr val="7E7E7E"/>
              </a:solidFill>
            </a:ln>
          </p:spPr>
          <p:txBody>
            <a:bodyPr wrap="square" lIns="0" tIns="0" rIns="0" bIns="0" rtlCol="0"/>
            <a:lstStyle/>
            <a:p>
              <a:endParaRPr/>
            </a:p>
          </p:txBody>
        </p:sp>
        <p:sp>
          <p:nvSpPr>
            <p:cNvPr id="139" name="object 60">
              <a:extLst>
                <a:ext uri="{FF2B5EF4-FFF2-40B4-BE49-F238E27FC236}">
                  <a16:creationId xmlns:a16="http://schemas.microsoft.com/office/drawing/2014/main" id="{70F77F3C-A658-4EA9-B822-C5552EF74F2A}"/>
                </a:ext>
              </a:extLst>
            </p:cNvPr>
            <p:cNvSpPr/>
            <p:nvPr/>
          </p:nvSpPr>
          <p:spPr>
            <a:xfrm>
              <a:off x="2423159" y="2947377"/>
              <a:ext cx="374954" cy="339890"/>
            </a:xfrm>
            <a:prstGeom prst="rect">
              <a:avLst/>
            </a:prstGeom>
            <a:blipFill>
              <a:blip r:embed="rId18" cstate="print"/>
              <a:stretch>
                <a:fillRect/>
              </a:stretch>
            </a:blipFill>
          </p:spPr>
          <p:txBody>
            <a:bodyPr wrap="square" lIns="0" tIns="0" rIns="0" bIns="0" rtlCol="0"/>
            <a:lstStyle/>
            <a:p>
              <a:endParaRPr/>
            </a:p>
          </p:txBody>
        </p:sp>
        <p:sp>
          <p:nvSpPr>
            <p:cNvPr id="140" name="object 61">
              <a:extLst>
                <a:ext uri="{FF2B5EF4-FFF2-40B4-BE49-F238E27FC236}">
                  <a16:creationId xmlns:a16="http://schemas.microsoft.com/office/drawing/2014/main" id="{8AC3C641-D264-4332-9C51-CF0DE14C6A42}"/>
                </a:ext>
              </a:extLst>
            </p:cNvPr>
            <p:cNvSpPr/>
            <p:nvPr/>
          </p:nvSpPr>
          <p:spPr>
            <a:xfrm>
              <a:off x="2467355" y="2965704"/>
              <a:ext cx="291465" cy="256540"/>
            </a:xfrm>
            <a:custGeom>
              <a:avLst/>
              <a:gdLst/>
              <a:ahLst/>
              <a:cxnLst/>
              <a:rect l="l" t="t" r="r" b="b"/>
              <a:pathLst>
                <a:path w="291464" h="256539">
                  <a:moveTo>
                    <a:pt x="218312" y="0"/>
                  </a:moveTo>
                  <a:lnTo>
                    <a:pt x="72770" y="0"/>
                  </a:lnTo>
                  <a:lnTo>
                    <a:pt x="0" y="128016"/>
                  </a:lnTo>
                  <a:lnTo>
                    <a:pt x="72770" y="256032"/>
                  </a:lnTo>
                  <a:lnTo>
                    <a:pt x="218312" y="256032"/>
                  </a:lnTo>
                  <a:lnTo>
                    <a:pt x="291083" y="128016"/>
                  </a:lnTo>
                  <a:lnTo>
                    <a:pt x="218312" y="0"/>
                  </a:lnTo>
                  <a:close/>
                </a:path>
              </a:pathLst>
            </a:custGeom>
            <a:solidFill>
              <a:srgbClr val="767070"/>
            </a:solidFill>
          </p:spPr>
          <p:txBody>
            <a:bodyPr wrap="square" lIns="0" tIns="0" rIns="0" bIns="0" rtlCol="0"/>
            <a:lstStyle/>
            <a:p>
              <a:endParaRPr/>
            </a:p>
          </p:txBody>
        </p:sp>
        <p:sp>
          <p:nvSpPr>
            <p:cNvPr id="141" name="object 62">
              <a:extLst>
                <a:ext uri="{FF2B5EF4-FFF2-40B4-BE49-F238E27FC236}">
                  <a16:creationId xmlns:a16="http://schemas.microsoft.com/office/drawing/2014/main" id="{1B37E5C0-BB95-497A-90D1-E75A1932F437}"/>
                </a:ext>
              </a:extLst>
            </p:cNvPr>
            <p:cNvSpPr/>
            <p:nvPr/>
          </p:nvSpPr>
          <p:spPr>
            <a:xfrm>
              <a:off x="2467355" y="2965704"/>
              <a:ext cx="291465" cy="256540"/>
            </a:xfrm>
            <a:custGeom>
              <a:avLst/>
              <a:gdLst/>
              <a:ahLst/>
              <a:cxnLst/>
              <a:rect l="l" t="t" r="r" b="b"/>
              <a:pathLst>
                <a:path w="291464" h="256539">
                  <a:moveTo>
                    <a:pt x="291083" y="128016"/>
                  </a:moveTo>
                  <a:lnTo>
                    <a:pt x="218312" y="256032"/>
                  </a:lnTo>
                  <a:lnTo>
                    <a:pt x="72770" y="256032"/>
                  </a:lnTo>
                  <a:lnTo>
                    <a:pt x="0" y="128016"/>
                  </a:lnTo>
                  <a:lnTo>
                    <a:pt x="72770" y="0"/>
                  </a:lnTo>
                  <a:lnTo>
                    <a:pt x="218312" y="0"/>
                  </a:lnTo>
                  <a:lnTo>
                    <a:pt x="291083" y="128016"/>
                  </a:lnTo>
                  <a:close/>
                </a:path>
              </a:pathLst>
            </a:custGeom>
            <a:ln w="9144">
              <a:solidFill>
                <a:srgbClr val="66CCFF"/>
              </a:solidFill>
            </a:ln>
          </p:spPr>
          <p:txBody>
            <a:bodyPr wrap="square" lIns="0" tIns="0" rIns="0" bIns="0" rtlCol="0"/>
            <a:lstStyle/>
            <a:p>
              <a:endParaRPr/>
            </a:p>
          </p:txBody>
        </p:sp>
      </p:grpSp>
      <p:sp>
        <p:nvSpPr>
          <p:cNvPr id="142" name="object 63">
            <a:extLst>
              <a:ext uri="{FF2B5EF4-FFF2-40B4-BE49-F238E27FC236}">
                <a16:creationId xmlns:a16="http://schemas.microsoft.com/office/drawing/2014/main" id="{B057DA02-6146-4FF5-B7F3-CBD1E4DA6C99}"/>
              </a:ext>
            </a:extLst>
          </p:cNvPr>
          <p:cNvSpPr txBox="1"/>
          <p:nvPr/>
        </p:nvSpPr>
        <p:spPr>
          <a:xfrm>
            <a:off x="1302766" y="4133088"/>
            <a:ext cx="342138" cy="166712"/>
          </a:xfrm>
          <a:prstGeom prst="rect">
            <a:avLst/>
          </a:prstGeom>
        </p:spPr>
        <p:txBody>
          <a:bodyPr vert="horz" wrap="square" lIns="0" tIns="12700" rIns="0" bIns="0" rtlCol="0">
            <a:spAutoFit/>
          </a:bodyPr>
          <a:lstStyle/>
          <a:p>
            <a:pPr marL="12700">
              <a:lnSpc>
                <a:spcPct val="100000"/>
              </a:lnSpc>
              <a:spcBef>
                <a:spcPts val="100"/>
              </a:spcBef>
            </a:pPr>
            <a:r>
              <a:rPr lang="en-US" sz="1000" spc="-145" dirty="0">
                <a:solidFill>
                  <a:srgbClr val="FFFFFF"/>
                </a:solidFill>
                <a:latin typeface="Arial Black"/>
                <a:cs typeface="Arial Black"/>
              </a:rPr>
              <a:t>OKF</a:t>
            </a:r>
            <a:endParaRPr sz="1000" dirty="0">
              <a:latin typeface="Arial Black"/>
              <a:cs typeface="Arial Black"/>
            </a:endParaRPr>
          </a:p>
        </p:txBody>
      </p:sp>
      <p:sp>
        <p:nvSpPr>
          <p:cNvPr id="143" name="object 65">
            <a:extLst>
              <a:ext uri="{FF2B5EF4-FFF2-40B4-BE49-F238E27FC236}">
                <a16:creationId xmlns:a16="http://schemas.microsoft.com/office/drawing/2014/main" id="{BAED98E3-FDBE-4DC1-9E4F-7BE644EAEA09}"/>
              </a:ext>
            </a:extLst>
          </p:cNvPr>
          <p:cNvSpPr txBox="1"/>
          <p:nvPr/>
        </p:nvSpPr>
        <p:spPr>
          <a:xfrm>
            <a:off x="1152448" y="1898395"/>
            <a:ext cx="1005205" cy="878840"/>
          </a:xfrm>
          <a:prstGeom prst="rect">
            <a:avLst/>
          </a:prstGeom>
        </p:spPr>
        <p:txBody>
          <a:bodyPr vert="horz" wrap="square" lIns="0" tIns="12065" rIns="0" bIns="0" rtlCol="0">
            <a:spAutoFit/>
          </a:bodyPr>
          <a:lstStyle/>
          <a:p>
            <a:pPr marL="38100" marR="30480">
              <a:lnSpc>
                <a:spcPct val="100000"/>
              </a:lnSpc>
              <a:spcBef>
                <a:spcPts val="95"/>
              </a:spcBef>
            </a:pPr>
            <a:r>
              <a:rPr sz="2800" b="1" i="1" spc="-360" dirty="0">
                <a:solidFill>
                  <a:srgbClr val="538235"/>
                </a:solidFill>
                <a:latin typeface="Trebuchet MS"/>
                <a:cs typeface="Trebuchet MS"/>
              </a:rPr>
              <a:t>U</a:t>
            </a:r>
            <a:r>
              <a:rPr lang="en-US" sz="2800" b="1" i="1" spc="-360" dirty="0">
                <a:solidFill>
                  <a:srgbClr val="538235"/>
                </a:solidFill>
                <a:latin typeface="Trebuchet MS"/>
                <a:cs typeface="Trebuchet MS"/>
              </a:rPr>
              <a:t> </a:t>
            </a:r>
            <a:r>
              <a:rPr sz="2800" b="1" i="1" spc="-360" dirty="0">
                <a:solidFill>
                  <a:srgbClr val="538235"/>
                </a:solidFill>
                <a:latin typeface="Trebuchet MS"/>
                <a:cs typeface="Trebuchet MS"/>
              </a:rPr>
              <a:t>s</a:t>
            </a:r>
            <a:r>
              <a:rPr lang="en-US" sz="2800" b="1" i="1" spc="-360" dirty="0">
                <a:solidFill>
                  <a:srgbClr val="538235"/>
                </a:solidFill>
                <a:latin typeface="Trebuchet MS"/>
                <a:cs typeface="Trebuchet MS"/>
              </a:rPr>
              <a:t> </a:t>
            </a:r>
            <a:r>
              <a:rPr sz="2800" b="1" i="1" spc="-95" dirty="0">
                <a:solidFill>
                  <a:srgbClr val="538235"/>
                </a:solidFill>
                <a:latin typeface="Trebuchet MS"/>
                <a:cs typeface="Trebuchet MS"/>
              </a:rPr>
              <a:t>e  </a:t>
            </a:r>
            <a:r>
              <a:rPr sz="2800" b="1" i="1" spc="-5" dirty="0">
                <a:solidFill>
                  <a:srgbClr val="538235"/>
                </a:solidFill>
                <a:latin typeface="Trebuchet MS"/>
                <a:cs typeface="Trebuchet MS"/>
              </a:rPr>
              <a:t>Ca</a:t>
            </a:r>
            <a:r>
              <a:rPr sz="2800" b="1" i="1" spc="-35" dirty="0">
                <a:solidFill>
                  <a:srgbClr val="538235"/>
                </a:solidFill>
                <a:latin typeface="Trebuchet MS"/>
                <a:cs typeface="Trebuchet MS"/>
              </a:rPr>
              <a:t>s</a:t>
            </a:r>
            <a:r>
              <a:rPr sz="2800" b="1" i="1" spc="-80" dirty="0">
                <a:solidFill>
                  <a:srgbClr val="538235"/>
                </a:solidFill>
                <a:latin typeface="Trebuchet MS"/>
                <a:cs typeface="Trebuchet MS"/>
              </a:rPr>
              <a:t>es</a:t>
            </a:r>
            <a:endParaRPr sz="2800" dirty="0">
              <a:latin typeface="Trebuchet MS"/>
              <a:cs typeface="Trebuchet MS"/>
            </a:endParaRPr>
          </a:p>
        </p:txBody>
      </p:sp>
      <p:sp>
        <p:nvSpPr>
          <p:cNvPr id="2" name="TextBox 1">
            <a:extLst>
              <a:ext uri="{FF2B5EF4-FFF2-40B4-BE49-F238E27FC236}">
                <a16:creationId xmlns:a16="http://schemas.microsoft.com/office/drawing/2014/main" id="{8C4B30FE-42EF-466F-9A12-44D958462413}"/>
              </a:ext>
            </a:extLst>
          </p:cNvPr>
          <p:cNvSpPr txBox="1"/>
          <p:nvPr/>
        </p:nvSpPr>
        <p:spPr>
          <a:xfrm>
            <a:off x="3729672" y="572691"/>
            <a:ext cx="4995278" cy="584775"/>
          </a:xfrm>
          <a:prstGeom prst="rect">
            <a:avLst/>
          </a:prstGeom>
          <a:noFill/>
        </p:spPr>
        <p:txBody>
          <a:bodyPr wrap="none" rtlCol="0">
            <a:spAutoFit/>
          </a:bodyPr>
          <a:lstStyle/>
          <a:p>
            <a:r>
              <a:rPr lang="en-US" sz="3200" dirty="0"/>
              <a:t>The Use Cases of OK Flourish</a:t>
            </a:r>
          </a:p>
        </p:txBody>
      </p:sp>
    </p:spTree>
    <p:extLst>
      <p:ext uri="{BB962C8B-B14F-4D97-AF65-F5344CB8AC3E}">
        <p14:creationId xmlns:p14="http://schemas.microsoft.com/office/powerpoint/2010/main" val="259292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643828B-5D27-4B94-82E0-D123F893642B}"/>
              </a:ext>
            </a:extLst>
          </p:cNvPr>
          <p:cNvSpPr>
            <a:spLocks noGrp="1"/>
          </p:cNvSpPr>
          <p:nvPr>
            <p:ph type="pic" sz="quarter" idx="22"/>
          </p:nvPr>
        </p:nvSpPr>
        <p:spPr/>
      </p:sp>
      <p:grpSp>
        <p:nvGrpSpPr>
          <p:cNvPr id="3" name="Group 2">
            <a:extLst>
              <a:ext uri="{FF2B5EF4-FFF2-40B4-BE49-F238E27FC236}">
                <a16:creationId xmlns:a16="http://schemas.microsoft.com/office/drawing/2014/main" id="{8C8B0E5E-275B-4011-A8D5-073291444341}"/>
              </a:ext>
            </a:extLst>
          </p:cNvPr>
          <p:cNvGrpSpPr/>
          <p:nvPr/>
        </p:nvGrpSpPr>
        <p:grpSpPr>
          <a:xfrm flipH="1">
            <a:off x="5816364" y="0"/>
            <a:ext cx="6375636" cy="6859792"/>
            <a:chOff x="0" y="0"/>
            <a:chExt cx="6375636" cy="6859792"/>
          </a:xfrm>
          <a:solidFill>
            <a:schemeClr val="tx1"/>
          </a:solidFill>
        </p:grpSpPr>
        <p:sp>
          <p:nvSpPr>
            <p:cNvPr id="4" name="Freeform: Shape 3">
              <a:extLst>
                <a:ext uri="{FF2B5EF4-FFF2-40B4-BE49-F238E27FC236}">
                  <a16:creationId xmlns:a16="http://schemas.microsoft.com/office/drawing/2014/main" id="{83DD1C98-DA80-44C2-9721-3F582927B6A2}"/>
                </a:ext>
              </a:extLst>
            </p:cNvPr>
            <p:cNvSpPr>
              <a:spLocks/>
            </p:cNvSpPr>
            <p:nvPr/>
          </p:nvSpPr>
          <p:spPr bwMode="auto">
            <a:xfrm>
              <a:off x="0" y="0"/>
              <a:ext cx="6270638" cy="6859792"/>
            </a:xfrm>
            <a:custGeom>
              <a:avLst/>
              <a:gdLst>
                <a:gd name="connsiteX0" fmla="*/ 0 w 6270638"/>
                <a:gd name="connsiteY0" fmla="*/ 0 h 6859792"/>
                <a:gd name="connsiteX1" fmla="*/ 2413416 w 6270638"/>
                <a:gd name="connsiteY1" fmla="*/ 0 h 6859792"/>
                <a:gd name="connsiteX2" fmla="*/ 2413416 w 6270638"/>
                <a:gd name="connsiteY2" fmla="*/ 4452 h 6859792"/>
                <a:gd name="connsiteX3" fmla="*/ 2491481 w 6270638"/>
                <a:gd name="connsiteY3" fmla="*/ 4452 h 6859792"/>
                <a:gd name="connsiteX4" fmla="*/ 4712522 w 6270638"/>
                <a:gd name="connsiteY4" fmla="*/ 4452 h 6859792"/>
                <a:gd name="connsiteX5" fmla="*/ 6164481 w 6270638"/>
                <a:gd name="connsiteY5" fmla="*/ 3607663 h 6859792"/>
                <a:gd name="connsiteX6" fmla="*/ 6062752 w 6270638"/>
                <a:gd name="connsiteY6" fmla="*/ 4924221 h 6859792"/>
                <a:gd name="connsiteX7" fmla="*/ 4906733 w 6270638"/>
                <a:gd name="connsiteY7" fmla="*/ 6859792 h 6859792"/>
                <a:gd name="connsiteX8" fmla="*/ 1179729 w 6270638"/>
                <a:gd name="connsiteY8" fmla="*/ 6859792 h 6859792"/>
                <a:gd name="connsiteX9" fmla="*/ 1171016 w 6270638"/>
                <a:gd name="connsiteY9" fmla="*/ 6858000 h 6859792"/>
                <a:gd name="connsiteX10" fmla="*/ 0 w 6270638"/>
                <a:gd name="connsiteY10" fmla="*/ 6858000 h 6859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70638" h="6859792">
                  <a:moveTo>
                    <a:pt x="0" y="0"/>
                  </a:moveTo>
                  <a:lnTo>
                    <a:pt x="2413416" y="0"/>
                  </a:lnTo>
                  <a:lnTo>
                    <a:pt x="2413416" y="4452"/>
                  </a:lnTo>
                  <a:lnTo>
                    <a:pt x="2491481" y="4452"/>
                  </a:lnTo>
                  <a:cubicBezTo>
                    <a:pt x="3004775" y="4452"/>
                    <a:pt x="3718924" y="4452"/>
                    <a:pt x="4712522" y="4452"/>
                  </a:cubicBezTo>
                  <a:cubicBezTo>
                    <a:pt x="4712522" y="4452"/>
                    <a:pt x="4712522" y="4452"/>
                    <a:pt x="6164481" y="3607663"/>
                  </a:cubicBezTo>
                  <a:cubicBezTo>
                    <a:pt x="6335572" y="4037277"/>
                    <a:pt x="6298580" y="4526944"/>
                    <a:pt x="6062752" y="4924221"/>
                  </a:cubicBezTo>
                  <a:cubicBezTo>
                    <a:pt x="6062752" y="4924221"/>
                    <a:pt x="6062752" y="4924221"/>
                    <a:pt x="4906733" y="6859792"/>
                  </a:cubicBezTo>
                  <a:cubicBezTo>
                    <a:pt x="4906733" y="6859792"/>
                    <a:pt x="4906733" y="6859792"/>
                    <a:pt x="1179729" y="6859792"/>
                  </a:cubicBezTo>
                  <a:lnTo>
                    <a:pt x="1171016" y="6858000"/>
                  </a:lnTo>
                  <a:lnTo>
                    <a:pt x="0" y="6858000"/>
                  </a:ln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5" name="Freeform 15">
              <a:extLst>
                <a:ext uri="{FF2B5EF4-FFF2-40B4-BE49-F238E27FC236}">
                  <a16:creationId xmlns:a16="http://schemas.microsoft.com/office/drawing/2014/main" id="{A1C1B888-E024-4990-B8D9-41CEAA7FB6FA}"/>
                </a:ext>
              </a:extLst>
            </p:cNvPr>
            <p:cNvSpPr>
              <a:spLocks/>
            </p:cNvSpPr>
            <p:nvPr/>
          </p:nvSpPr>
          <p:spPr bwMode="auto">
            <a:xfrm>
              <a:off x="4546061" y="4452"/>
              <a:ext cx="1829575" cy="6855340"/>
            </a:xfrm>
            <a:custGeom>
              <a:avLst/>
              <a:gdLst>
                <a:gd name="T0" fmla="*/ 322 w 396"/>
                <a:gd name="T1" fmla="*/ 1021 h 1484"/>
                <a:gd name="T2" fmla="*/ 0 w 396"/>
                <a:gd name="T3" fmla="*/ 1484 h 1484"/>
                <a:gd name="T4" fmla="*/ 91 w 396"/>
                <a:gd name="T5" fmla="*/ 1484 h 1484"/>
                <a:gd name="T6" fmla="*/ 353 w 396"/>
                <a:gd name="T7" fmla="*/ 1028 h 1484"/>
                <a:gd name="T8" fmla="*/ 368 w 396"/>
                <a:gd name="T9" fmla="*/ 814 h 1484"/>
                <a:gd name="T10" fmla="*/ 45 w 396"/>
                <a:gd name="T11" fmla="*/ 0 h 1484"/>
                <a:gd name="T12" fmla="*/ 34 w 396"/>
                <a:gd name="T13" fmla="*/ 0 h 1484"/>
                <a:gd name="T14" fmla="*/ 347 w 396"/>
                <a:gd name="T15" fmla="*/ 815 h 1484"/>
                <a:gd name="T16" fmla="*/ 322 w 396"/>
                <a:gd name="T17" fmla="*/ 1021 h 1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1484">
                  <a:moveTo>
                    <a:pt x="322" y="1021"/>
                  </a:moveTo>
                  <a:cubicBezTo>
                    <a:pt x="0" y="1484"/>
                    <a:pt x="0" y="1484"/>
                    <a:pt x="0" y="1484"/>
                  </a:cubicBezTo>
                  <a:cubicBezTo>
                    <a:pt x="91" y="1484"/>
                    <a:pt x="91" y="1484"/>
                    <a:pt x="91" y="1484"/>
                  </a:cubicBezTo>
                  <a:cubicBezTo>
                    <a:pt x="353" y="1028"/>
                    <a:pt x="353" y="1028"/>
                    <a:pt x="353" y="1028"/>
                  </a:cubicBezTo>
                  <a:cubicBezTo>
                    <a:pt x="391" y="963"/>
                    <a:pt x="396" y="884"/>
                    <a:pt x="368" y="814"/>
                  </a:cubicBezTo>
                  <a:cubicBezTo>
                    <a:pt x="45" y="0"/>
                    <a:pt x="45" y="0"/>
                    <a:pt x="45" y="0"/>
                  </a:cubicBezTo>
                  <a:cubicBezTo>
                    <a:pt x="34" y="0"/>
                    <a:pt x="34" y="0"/>
                    <a:pt x="34" y="0"/>
                  </a:cubicBezTo>
                  <a:cubicBezTo>
                    <a:pt x="347" y="815"/>
                    <a:pt x="347" y="815"/>
                    <a:pt x="347" y="815"/>
                  </a:cubicBezTo>
                  <a:cubicBezTo>
                    <a:pt x="373" y="883"/>
                    <a:pt x="364" y="960"/>
                    <a:pt x="322" y="102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2" name="TextBox 11">
            <a:extLst>
              <a:ext uri="{FF2B5EF4-FFF2-40B4-BE49-F238E27FC236}">
                <a16:creationId xmlns:a16="http://schemas.microsoft.com/office/drawing/2014/main" id="{D7E98174-2D3C-4851-8007-BBA1E2C683E4}"/>
              </a:ext>
            </a:extLst>
          </p:cNvPr>
          <p:cNvSpPr txBox="1"/>
          <p:nvPr/>
        </p:nvSpPr>
        <p:spPr>
          <a:xfrm>
            <a:off x="7640891" y="2363132"/>
            <a:ext cx="4033982" cy="1994392"/>
          </a:xfrm>
          <a:prstGeom prst="rect">
            <a:avLst/>
          </a:prstGeom>
          <a:noFill/>
        </p:spPr>
        <p:txBody>
          <a:bodyPr wrap="square" lIns="0" tIns="0" rIns="0" bIns="0" rtlCol="0">
            <a:spAutoFit/>
          </a:bodyPr>
          <a:lstStyle/>
          <a:p>
            <a:pPr>
              <a:lnSpc>
                <a:spcPct val="90000"/>
              </a:lnSpc>
            </a:pPr>
            <a:r>
              <a:rPr lang="en-US" sz="3600" dirty="0">
                <a:solidFill>
                  <a:schemeClr val="bg1"/>
                </a:solidFill>
                <a:latin typeface="+mj-lt"/>
              </a:rPr>
              <a:t>We choose OK-Chain because it is fast, cheap and EVM Compatible.</a:t>
            </a:r>
          </a:p>
        </p:txBody>
      </p:sp>
      <p:sp>
        <p:nvSpPr>
          <p:cNvPr id="15" name="object 2">
            <a:extLst>
              <a:ext uri="{FF2B5EF4-FFF2-40B4-BE49-F238E27FC236}">
                <a16:creationId xmlns:a16="http://schemas.microsoft.com/office/drawing/2014/main" id="{9B4D1844-F4EC-460B-9B02-6B34B25CEC1C}"/>
              </a:ext>
            </a:extLst>
          </p:cNvPr>
          <p:cNvSpPr txBox="1">
            <a:spLocks/>
          </p:cNvSpPr>
          <p:nvPr/>
        </p:nvSpPr>
        <p:spPr>
          <a:xfrm>
            <a:off x="916939" y="329564"/>
            <a:ext cx="5797897" cy="689932"/>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pc="-765" dirty="0">
                <a:solidFill>
                  <a:srgbClr val="000000"/>
                </a:solidFill>
                <a:latin typeface="Arial Black"/>
                <a:cs typeface="Arial Black"/>
              </a:rPr>
              <a:t>WHAT IS OK-FLOURISH?</a:t>
            </a:r>
            <a:endParaRPr lang="en-US" dirty="0">
              <a:latin typeface="Arial Black"/>
              <a:cs typeface="Arial Black"/>
            </a:endParaRPr>
          </a:p>
        </p:txBody>
      </p:sp>
      <p:sp>
        <p:nvSpPr>
          <p:cNvPr id="16" name="object 3">
            <a:extLst>
              <a:ext uri="{FF2B5EF4-FFF2-40B4-BE49-F238E27FC236}">
                <a16:creationId xmlns:a16="http://schemas.microsoft.com/office/drawing/2014/main" id="{B91BC146-BD77-433F-8C72-7A717C0EB696}"/>
              </a:ext>
            </a:extLst>
          </p:cNvPr>
          <p:cNvSpPr txBox="1">
            <a:spLocks/>
          </p:cNvSpPr>
          <p:nvPr/>
        </p:nvSpPr>
        <p:spPr>
          <a:xfrm>
            <a:off x="916939" y="1318030"/>
            <a:ext cx="4941570" cy="5616922"/>
          </a:xfrm>
          <a:prstGeom prst="rect">
            <a:avLst/>
          </a:prstGeom>
        </p:spPr>
        <p:txBody>
          <a:bodyPr vert="horz" wrap="square" lIns="0" tIns="5334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41300" indent="-229235">
              <a:lnSpc>
                <a:spcPct val="100000"/>
              </a:lnSpc>
              <a:spcBef>
                <a:spcPts val="420"/>
              </a:spcBef>
              <a:buFont typeface="Arial"/>
              <a:buChar char="•"/>
              <a:tabLst>
                <a:tab pos="241935" algn="l"/>
              </a:tabLst>
            </a:pPr>
            <a:r>
              <a:rPr lang="en-US" spc="-15" dirty="0"/>
              <a:t>OK-Flourish is a Stablecoin protocol that is designed to represent all fiat currencies of lower economies in blockchain space</a:t>
            </a:r>
          </a:p>
          <a:p>
            <a:pPr marL="241300" indent="-229235">
              <a:lnSpc>
                <a:spcPct val="100000"/>
              </a:lnSpc>
              <a:spcBef>
                <a:spcPts val="420"/>
              </a:spcBef>
              <a:buFont typeface="Arial"/>
              <a:buChar char="•"/>
              <a:tabLst>
                <a:tab pos="241935" algn="l"/>
              </a:tabLst>
            </a:pPr>
            <a:r>
              <a:rPr lang="en-US" spc="-15" dirty="0"/>
              <a:t>OKF is the ticker for OK-Flourish protocol token which is built on OK-Chain </a:t>
            </a:r>
          </a:p>
          <a:p>
            <a:pPr marL="241300" indent="-229235">
              <a:lnSpc>
                <a:spcPct val="100000"/>
              </a:lnSpc>
              <a:spcBef>
                <a:spcPts val="420"/>
              </a:spcBef>
              <a:buFont typeface="Arial"/>
              <a:buChar char="•"/>
              <a:tabLst>
                <a:tab pos="241935" algn="l"/>
              </a:tabLst>
            </a:pPr>
            <a:r>
              <a:rPr lang="en-US" sz="3250" spc="-15" dirty="0"/>
              <a:t>OKF will be built on OK-Chain which is cheap, fast and scalable. </a:t>
            </a:r>
            <a:endParaRPr lang="en-US" sz="3250" spc="-5" dirty="0"/>
          </a:p>
          <a:p>
            <a:pPr marL="0" indent="0">
              <a:lnSpc>
                <a:spcPct val="100000"/>
              </a:lnSpc>
              <a:spcBef>
                <a:spcPts val="55"/>
              </a:spcBef>
              <a:buNone/>
            </a:pPr>
            <a:endParaRPr lang="en-US" sz="3250" dirty="0"/>
          </a:p>
        </p:txBody>
      </p:sp>
      <p:sp>
        <p:nvSpPr>
          <p:cNvPr id="18" name="TextBox 17">
            <a:extLst>
              <a:ext uri="{FF2B5EF4-FFF2-40B4-BE49-F238E27FC236}">
                <a16:creationId xmlns:a16="http://schemas.microsoft.com/office/drawing/2014/main" id="{5A26D68D-1C06-4814-872C-3DE96611382B}"/>
              </a:ext>
            </a:extLst>
          </p:cNvPr>
          <p:cNvSpPr txBox="1"/>
          <p:nvPr/>
        </p:nvSpPr>
        <p:spPr>
          <a:xfrm>
            <a:off x="7546109" y="542439"/>
            <a:ext cx="4405746" cy="498598"/>
          </a:xfrm>
          <a:prstGeom prst="rect">
            <a:avLst/>
          </a:prstGeom>
          <a:noFill/>
        </p:spPr>
        <p:txBody>
          <a:bodyPr wrap="square" lIns="0" tIns="0" rIns="0" bIns="0" rtlCol="0">
            <a:spAutoFit/>
          </a:bodyPr>
          <a:lstStyle/>
          <a:p>
            <a:pPr>
              <a:lnSpc>
                <a:spcPct val="90000"/>
              </a:lnSpc>
            </a:pPr>
            <a:r>
              <a:rPr lang="en-US" sz="3600" b="1" i="1" dirty="0">
                <a:solidFill>
                  <a:schemeClr val="bg1"/>
                </a:solidFill>
                <a:latin typeface="+mj-lt"/>
              </a:rPr>
              <a:t>Why choose OK-Chain ?</a:t>
            </a:r>
          </a:p>
        </p:txBody>
      </p:sp>
    </p:spTree>
    <p:extLst>
      <p:ext uri="{BB962C8B-B14F-4D97-AF65-F5344CB8AC3E}">
        <p14:creationId xmlns:p14="http://schemas.microsoft.com/office/powerpoint/2010/main" val="521022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0173266-291C-45EE-8530-1BEDDEE8921A}"/>
              </a:ext>
            </a:extLst>
          </p:cNvPr>
          <p:cNvSpPr>
            <a:spLocks noGrp="1"/>
          </p:cNvSpPr>
          <p:nvPr>
            <p:ph type="pic" sz="quarter" idx="22"/>
          </p:nvPr>
        </p:nvSpPr>
        <p:spPr/>
      </p:sp>
      <p:sp>
        <p:nvSpPr>
          <p:cNvPr id="65" name="Freeform: Shape 64">
            <a:extLst>
              <a:ext uri="{FF2B5EF4-FFF2-40B4-BE49-F238E27FC236}">
                <a16:creationId xmlns:a16="http://schemas.microsoft.com/office/drawing/2014/main" id="{9C55E26E-17B8-4E4A-8D54-BB1B74738836}"/>
              </a:ext>
            </a:extLst>
          </p:cNvPr>
          <p:cNvSpPr/>
          <p:nvPr/>
        </p:nvSpPr>
        <p:spPr>
          <a:xfrm>
            <a:off x="4525" y="0"/>
            <a:ext cx="12192000" cy="6858000"/>
          </a:xfrm>
          <a:custGeom>
            <a:avLst/>
            <a:gdLst>
              <a:gd name="connsiteX0" fmla="*/ 6100526 w 12192000"/>
              <a:gd name="connsiteY0" fmla="*/ 2132239 h 6858000"/>
              <a:gd name="connsiteX1" fmla="*/ 4834155 w 12192000"/>
              <a:gd name="connsiteY1" fmla="*/ 3398609 h 6858000"/>
              <a:gd name="connsiteX2" fmla="*/ 6100526 w 12192000"/>
              <a:gd name="connsiteY2" fmla="*/ 4664979 h 6858000"/>
              <a:gd name="connsiteX3" fmla="*/ 7366897 w 12192000"/>
              <a:gd name="connsiteY3" fmla="*/ 3398609 h 6858000"/>
              <a:gd name="connsiteX4" fmla="*/ 6100526 w 12192000"/>
              <a:gd name="connsiteY4" fmla="*/ 2132239 h 6858000"/>
              <a:gd name="connsiteX5" fmla="*/ 0 w 12192000"/>
              <a:gd name="connsiteY5" fmla="*/ 0 h 6858000"/>
              <a:gd name="connsiteX6" fmla="*/ 12192000 w 12192000"/>
              <a:gd name="connsiteY6" fmla="*/ 0 h 6858000"/>
              <a:gd name="connsiteX7" fmla="*/ 12192000 w 12192000"/>
              <a:gd name="connsiteY7" fmla="*/ 6858000 h 6858000"/>
              <a:gd name="connsiteX8" fmla="*/ 0 w 1219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6100526" y="2132239"/>
                </a:moveTo>
                <a:cubicBezTo>
                  <a:pt x="5401130" y="2132239"/>
                  <a:pt x="4834155" y="2699212"/>
                  <a:pt x="4834155" y="3398609"/>
                </a:cubicBezTo>
                <a:cubicBezTo>
                  <a:pt x="4834155" y="4098006"/>
                  <a:pt x="5401130" y="4664979"/>
                  <a:pt x="6100526" y="4664979"/>
                </a:cubicBezTo>
                <a:cubicBezTo>
                  <a:pt x="6799923" y="4664979"/>
                  <a:pt x="7366897" y="4098006"/>
                  <a:pt x="7366897" y="3398609"/>
                </a:cubicBezTo>
                <a:cubicBezTo>
                  <a:pt x="7366897" y="2699212"/>
                  <a:pt x="6799923" y="2132239"/>
                  <a:pt x="6100526" y="2132239"/>
                </a:cubicBezTo>
                <a:close/>
                <a:moveTo>
                  <a:pt x="0" y="0"/>
                </a:moveTo>
                <a:lnTo>
                  <a:pt x="12192000" y="0"/>
                </a:lnTo>
                <a:lnTo>
                  <a:pt x="12192000" y="6858000"/>
                </a:lnTo>
                <a:lnTo>
                  <a:pt x="0" y="6858000"/>
                </a:lnTo>
                <a:close/>
              </a:path>
            </a:pathLst>
          </a:custGeom>
          <a:solidFill>
            <a:srgbClr val="0000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dirty="0">
                <a:solidFill>
                  <a:schemeClr val="bg1"/>
                </a:solidFill>
              </a:rPr>
              <a:t>Retrieve your collateral anytime by </a:t>
            </a:r>
          </a:p>
          <a:p>
            <a:r>
              <a:rPr lang="en-US" dirty="0">
                <a:solidFill>
                  <a:schemeClr val="bg1"/>
                </a:solidFill>
              </a:rPr>
              <a:t>returning your stablecoins to the</a:t>
            </a:r>
          </a:p>
          <a:p>
            <a:r>
              <a:rPr lang="en-US" dirty="0">
                <a:solidFill>
                  <a:schemeClr val="bg1"/>
                </a:solidFill>
              </a:rPr>
              <a:t>protocol or selling them. </a:t>
            </a:r>
          </a:p>
          <a:p>
            <a:r>
              <a:rPr lang="en-US" dirty="0">
                <a:solidFill>
                  <a:schemeClr val="bg1"/>
                </a:solidFill>
              </a:rPr>
              <a:t>Repeat the process as much as you like</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r>
              <a:rPr lang="en-US" dirty="0">
                <a:solidFill>
                  <a:schemeClr val="bg1"/>
                </a:solidFill>
              </a:rPr>
              <a:t>Become LP to earn transaction fees or</a:t>
            </a:r>
          </a:p>
          <a:p>
            <a:r>
              <a:rPr lang="en-US" dirty="0">
                <a:solidFill>
                  <a:schemeClr val="bg1"/>
                </a:solidFill>
              </a:rPr>
              <a:t>Borrow money with lowest interest </a:t>
            </a:r>
          </a:p>
          <a:p>
            <a:r>
              <a:rPr lang="en-US" dirty="0">
                <a:solidFill>
                  <a:schemeClr val="bg1"/>
                </a:solidFill>
              </a:rPr>
              <a:t>Rate. </a:t>
            </a:r>
          </a:p>
        </p:txBody>
      </p:sp>
      <p:grpSp>
        <p:nvGrpSpPr>
          <p:cNvPr id="2" name="Group 1">
            <a:extLst>
              <a:ext uri="{FF2B5EF4-FFF2-40B4-BE49-F238E27FC236}">
                <a16:creationId xmlns:a16="http://schemas.microsoft.com/office/drawing/2014/main" id="{196AB360-492F-403D-8D60-8152B2643B0E}"/>
              </a:ext>
            </a:extLst>
          </p:cNvPr>
          <p:cNvGrpSpPr/>
          <p:nvPr/>
        </p:nvGrpSpPr>
        <p:grpSpPr>
          <a:xfrm>
            <a:off x="3678921" y="860612"/>
            <a:ext cx="4825104" cy="5136776"/>
            <a:chOff x="3678921" y="860612"/>
            <a:chExt cx="4825104" cy="5136776"/>
          </a:xfrm>
        </p:grpSpPr>
        <p:sp>
          <p:nvSpPr>
            <p:cNvPr id="39" name="Oval 38">
              <a:extLst>
                <a:ext uri="{FF2B5EF4-FFF2-40B4-BE49-F238E27FC236}">
                  <a16:creationId xmlns:a16="http://schemas.microsoft.com/office/drawing/2014/main" id="{9C61826D-15CE-464A-B9C0-AE726710019B}"/>
                </a:ext>
              </a:extLst>
            </p:cNvPr>
            <p:cNvSpPr/>
            <p:nvPr/>
          </p:nvSpPr>
          <p:spPr>
            <a:xfrm>
              <a:off x="4834155" y="2132239"/>
              <a:ext cx="2532742" cy="253274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mj-lt"/>
                </a:rPr>
                <a:t>Flourish</a:t>
              </a:r>
            </a:p>
            <a:p>
              <a:pPr algn="ctr"/>
              <a:r>
                <a:rPr lang="en-US" sz="3200" dirty="0">
                  <a:latin typeface="+mj-lt"/>
                </a:rPr>
                <a:t>Protocol</a:t>
              </a:r>
            </a:p>
          </p:txBody>
        </p:sp>
        <p:sp>
          <p:nvSpPr>
            <p:cNvPr id="40" name="Freeform 8">
              <a:extLst>
                <a:ext uri="{FF2B5EF4-FFF2-40B4-BE49-F238E27FC236}">
                  <a16:creationId xmlns:a16="http://schemas.microsoft.com/office/drawing/2014/main" id="{F6226FA6-647C-466A-AF26-2EA2E3328AB8}"/>
                </a:ext>
              </a:extLst>
            </p:cNvPr>
            <p:cNvSpPr>
              <a:spLocks noEditPoints="1"/>
            </p:cNvSpPr>
            <p:nvPr/>
          </p:nvSpPr>
          <p:spPr bwMode="auto">
            <a:xfrm>
              <a:off x="4047496" y="1231774"/>
              <a:ext cx="4106061" cy="4213397"/>
            </a:xfrm>
            <a:custGeom>
              <a:avLst/>
              <a:gdLst>
                <a:gd name="T0" fmla="*/ 668 w 1337"/>
                <a:gd name="T1" fmla="*/ 1372 h 1372"/>
                <a:gd name="T2" fmla="*/ 345 w 1337"/>
                <a:gd name="T3" fmla="*/ 1285 h 1372"/>
                <a:gd name="T4" fmla="*/ 323 w 1337"/>
                <a:gd name="T5" fmla="*/ 1272 h 1372"/>
                <a:gd name="T6" fmla="*/ 0 w 1337"/>
                <a:gd name="T7" fmla="*/ 713 h 1372"/>
                <a:gd name="T8" fmla="*/ 0 w 1337"/>
                <a:gd name="T9" fmla="*/ 687 h 1372"/>
                <a:gd name="T10" fmla="*/ 323 w 1337"/>
                <a:gd name="T11" fmla="*/ 128 h 1372"/>
                <a:gd name="T12" fmla="*/ 345 w 1337"/>
                <a:gd name="T13" fmla="*/ 115 h 1372"/>
                <a:gd name="T14" fmla="*/ 991 w 1337"/>
                <a:gd name="T15" fmla="*/ 115 h 1372"/>
                <a:gd name="T16" fmla="*/ 1014 w 1337"/>
                <a:gd name="T17" fmla="*/ 128 h 1372"/>
                <a:gd name="T18" fmla="*/ 1337 w 1337"/>
                <a:gd name="T19" fmla="*/ 687 h 1372"/>
                <a:gd name="T20" fmla="*/ 1337 w 1337"/>
                <a:gd name="T21" fmla="*/ 713 h 1372"/>
                <a:gd name="T22" fmla="*/ 1014 w 1337"/>
                <a:gd name="T23" fmla="*/ 1272 h 1372"/>
                <a:gd name="T24" fmla="*/ 991 w 1337"/>
                <a:gd name="T25" fmla="*/ 1285 h 1372"/>
                <a:gd name="T26" fmla="*/ 668 w 1337"/>
                <a:gd name="T27" fmla="*/ 1372 h 1372"/>
                <a:gd name="T28" fmla="*/ 668 w 1337"/>
                <a:gd name="T29" fmla="*/ 208 h 1372"/>
                <a:gd name="T30" fmla="*/ 435 w 1337"/>
                <a:gd name="T31" fmla="*/ 271 h 1372"/>
                <a:gd name="T32" fmla="*/ 413 w 1337"/>
                <a:gd name="T33" fmla="*/ 283 h 1372"/>
                <a:gd name="T34" fmla="*/ 180 w 1337"/>
                <a:gd name="T35" fmla="*/ 687 h 1372"/>
                <a:gd name="T36" fmla="*/ 180 w 1337"/>
                <a:gd name="T37" fmla="*/ 713 h 1372"/>
                <a:gd name="T38" fmla="*/ 413 w 1337"/>
                <a:gd name="T39" fmla="*/ 1116 h 1372"/>
                <a:gd name="T40" fmla="*/ 435 w 1337"/>
                <a:gd name="T41" fmla="*/ 1129 h 1372"/>
                <a:gd name="T42" fmla="*/ 901 w 1337"/>
                <a:gd name="T43" fmla="*/ 1129 h 1372"/>
                <a:gd name="T44" fmla="*/ 924 w 1337"/>
                <a:gd name="T45" fmla="*/ 1116 h 1372"/>
                <a:gd name="T46" fmla="*/ 1157 w 1337"/>
                <a:gd name="T47" fmla="*/ 713 h 1372"/>
                <a:gd name="T48" fmla="*/ 1157 w 1337"/>
                <a:gd name="T49" fmla="*/ 687 h 1372"/>
                <a:gd name="T50" fmla="*/ 924 w 1337"/>
                <a:gd name="T51" fmla="*/ 283 h 1372"/>
                <a:gd name="T52" fmla="*/ 901 w 1337"/>
                <a:gd name="T53" fmla="*/ 271 h 1372"/>
                <a:gd name="T54" fmla="*/ 668 w 1337"/>
                <a:gd name="T55" fmla="*/ 208 h 1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7" h="1372">
                  <a:moveTo>
                    <a:pt x="668" y="1372"/>
                  </a:moveTo>
                  <a:cubicBezTo>
                    <a:pt x="557" y="1372"/>
                    <a:pt x="445" y="1343"/>
                    <a:pt x="345" y="1285"/>
                  </a:cubicBezTo>
                  <a:cubicBezTo>
                    <a:pt x="323" y="1272"/>
                    <a:pt x="323" y="1272"/>
                    <a:pt x="323" y="1272"/>
                  </a:cubicBezTo>
                  <a:cubicBezTo>
                    <a:pt x="124" y="1157"/>
                    <a:pt x="0" y="943"/>
                    <a:pt x="0" y="713"/>
                  </a:cubicBezTo>
                  <a:cubicBezTo>
                    <a:pt x="0" y="687"/>
                    <a:pt x="0" y="687"/>
                    <a:pt x="0" y="687"/>
                  </a:cubicBezTo>
                  <a:cubicBezTo>
                    <a:pt x="0" y="457"/>
                    <a:pt x="124" y="243"/>
                    <a:pt x="323" y="128"/>
                  </a:cubicBezTo>
                  <a:cubicBezTo>
                    <a:pt x="345" y="115"/>
                    <a:pt x="345" y="115"/>
                    <a:pt x="345" y="115"/>
                  </a:cubicBezTo>
                  <a:cubicBezTo>
                    <a:pt x="544" y="0"/>
                    <a:pt x="792" y="0"/>
                    <a:pt x="991" y="115"/>
                  </a:cubicBezTo>
                  <a:cubicBezTo>
                    <a:pt x="1014" y="128"/>
                    <a:pt x="1014" y="128"/>
                    <a:pt x="1014" y="128"/>
                  </a:cubicBezTo>
                  <a:cubicBezTo>
                    <a:pt x="1213" y="243"/>
                    <a:pt x="1337" y="457"/>
                    <a:pt x="1337" y="687"/>
                  </a:cubicBezTo>
                  <a:cubicBezTo>
                    <a:pt x="1337" y="713"/>
                    <a:pt x="1337" y="713"/>
                    <a:pt x="1337" y="713"/>
                  </a:cubicBezTo>
                  <a:cubicBezTo>
                    <a:pt x="1337" y="943"/>
                    <a:pt x="1213" y="1157"/>
                    <a:pt x="1014" y="1272"/>
                  </a:cubicBezTo>
                  <a:cubicBezTo>
                    <a:pt x="991" y="1285"/>
                    <a:pt x="991" y="1285"/>
                    <a:pt x="991" y="1285"/>
                  </a:cubicBezTo>
                  <a:cubicBezTo>
                    <a:pt x="892" y="1343"/>
                    <a:pt x="780" y="1372"/>
                    <a:pt x="668" y="1372"/>
                  </a:cubicBezTo>
                  <a:close/>
                  <a:moveTo>
                    <a:pt x="668" y="208"/>
                  </a:moveTo>
                  <a:cubicBezTo>
                    <a:pt x="588" y="208"/>
                    <a:pt x="507" y="229"/>
                    <a:pt x="435" y="271"/>
                  </a:cubicBezTo>
                  <a:cubicBezTo>
                    <a:pt x="413" y="283"/>
                    <a:pt x="413" y="283"/>
                    <a:pt x="413" y="283"/>
                  </a:cubicBezTo>
                  <a:cubicBezTo>
                    <a:pt x="269" y="366"/>
                    <a:pt x="180" y="521"/>
                    <a:pt x="180" y="687"/>
                  </a:cubicBezTo>
                  <a:cubicBezTo>
                    <a:pt x="180" y="713"/>
                    <a:pt x="180" y="713"/>
                    <a:pt x="180" y="713"/>
                  </a:cubicBezTo>
                  <a:cubicBezTo>
                    <a:pt x="180" y="879"/>
                    <a:pt x="269" y="1034"/>
                    <a:pt x="413" y="1116"/>
                  </a:cubicBezTo>
                  <a:cubicBezTo>
                    <a:pt x="435" y="1129"/>
                    <a:pt x="435" y="1129"/>
                    <a:pt x="435" y="1129"/>
                  </a:cubicBezTo>
                  <a:cubicBezTo>
                    <a:pt x="579" y="1212"/>
                    <a:pt x="757" y="1212"/>
                    <a:pt x="901" y="1129"/>
                  </a:cubicBezTo>
                  <a:cubicBezTo>
                    <a:pt x="924" y="1116"/>
                    <a:pt x="924" y="1116"/>
                    <a:pt x="924" y="1116"/>
                  </a:cubicBezTo>
                  <a:cubicBezTo>
                    <a:pt x="1067" y="1034"/>
                    <a:pt x="1157" y="879"/>
                    <a:pt x="1157" y="713"/>
                  </a:cubicBezTo>
                  <a:cubicBezTo>
                    <a:pt x="1157" y="687"/>
                    <a:pt x="1157" y="687"/>
                    <a:pt x="1157" y="687"/>
                  </a:cubicBezTo>
                  <a:cubicBezTo>
                    <a:pt x="1157" y="521"/>
                    <a:pt x="1067" y="366"/>
                    <a:pt x="924" y="283"/>
                  </a:cubicBezTo>
                  <a:cubicBezTo>
                    <a:pt x="901" y="271"/>
                    <a:pt x="901" y="271"/>
                    <a:pt x="901" y="271"/>
                  </a:cubicBezTo>
                  <a:cubicBezTo>
                    <a:pt x="829" y="229"/>
                    <a:pt x="749" y="208"/>
                    <a:pt x="668" y="208"/>
                  </a:cubicBez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Oval 10">
              <a:extLst>
                <a:ext uri="{FF2B5EF4-FFF2-40B4-BE49-F238E27FC236}">
                  <a16:creationId xmlns:a16="http://schemas.microsoft.com/office/drawing/2014/main" id="{AD0DD244-F1FB-43FF-82DF-9E49DA5F3718}"/>
                </a:ext>
              </a:extLst>
            </p:cNvPr>
            <p:cNvSpPr>
              <a:spLocks noChangeArrowheads="1"/>
            </p:cNvSpPr>
            <p:nvPr/>
          </p:nvSpPr>
          <p:spPr bwMode="auto">
            <a:xfrm>
              <a:off x="5479121" y="860612"/>
              <a:ext cx="1246691" cy="124669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1">
              <a:extLst>
                <a:ext uri="{FF2B5EF4-FFF2-40B4-BE49-F238E27FC236}">
                  <a16:creationId xmlns:a16="http://schemas.microsoft.com/office/drawing/2014/main" id="{6843BDDF-7638-4036-8F96-5FA52519FB59}"/>
                </a:ext>
              </a:extLst>
            </p:cNvPr>
            <p:cNvSpPr>
              <a:spLocks/>
            </p:cNvSpPr>
            <p:nvPr/>
          </p:nvSpPr>
          <p:spPr bwMode="auto">
            <a:xfrm>
              <a:off x="5572882" y="953079"/>
              <a:ext cx="1059170" cy="1061756"/>
            </a:xfrm>
            <a:custGeom>
              <a:avLst/>
              <a:gdLst>
                <a:gd name="T0" fmla="*/ 343 w 345"/>
                <a:gd name="T1" fmla="*/ 173 h 346"/>
                <a:gd name="T2" fmla="*/ 341 w 345"/>
                <a:gd name="T3" fmla="*/ 173 h 346"/>
                <a:gd name="T4" fmla="*/ 292 w 345"/>
                <a:gd name="T5" fmla="*/ 292 h 346"/>
                <a:gd name="T6" fmla="*/ 172 w 345"/>
                <a:gd name="T7" fmla="*/ 342 h 346"/>
                <a:gd name="T8" fmla="*/ 53 w 345"/>
                <a:gd name="T9" fmla="*/ 292 h 346"/>
                <a:gd name="T10" fmla="*/ 4 w 345"/>
                <a:gd name="T11" fmla="*/ 173 h 346"/>
                <a:gd name="T12" fmla="*/ 53 w 345"/>
                <a:gd name="T13" fmla="*/ 54 h 346"/>
                <a:gd name="T14" fmla="*/ 172 w 345"/>
                <a:gd name="T15" fmla="*/ 4 h 346"/>
                <a:gd name="T16" fmla="*/ 292 w 345"/>
                <a:gd name="T17" fmla="*/ 54 h 346"/>
                <a:gd name="T18" fmla="*/ 341 w 345"/>
                <a:gd name="T19" fmla="*/ 173 h 346"/>
                <a:gd name="T20" fmla="*/ 343 w 345"/>
                <a:gd name="T21" fmla="*/ 173 h 346"/>
                <a:gd name="T22" fmla="*/ 345 w 345"/>
                <a:gd name="T23" fmla="*/ 173 h 346"/>
                <a:gd name="T24" fmla="*/ 172 w 345"/>
                <a:gd name="T25" fmla="*/ 0 h 346"/>
                <a:gd name="T26" fmla="*/ 0 w 345"/>
                <a:gd name="T27" fmla="*/ 173 h 346"/>
                <a:gd name="T28" fmla="*/ 172 w 345"/>
                <a:gd name="T29" fmla="*/ 346 h 346"/>
                <a:gd name="T30" fmla="*/ 345 w 345"/>
                <a:gd name="T31" fmla="*/ 173 h 346"/>
                <a:gd name="T32" fmla="*/ 343 w 345"/>
                <a:gd name="T33" fmla="*/ 173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5" h="346">
                  <a:moveTo>
                    <a:pt x="343" y="173"/>
                  </a:moveTo>
                  <a:cubicBezTo>
                    <a:pt x="341" y="173"/>
                    <a:pt x="341" y="173"/>
                    <a:pt x="341" y="173"/>
                  </a:cubicBezTo>
                  <a:cubicBezTo>
                    <a:pt x="341" y="220"/>
                    <a:pt x="322" y="262"/>
                    <a:pt x="292" y="292"/>
                  </a:cubicBezTo>
                  <a:cubicBezTo>
                    <a:pt x="261" y="323"/>
                    <a:pt x="219" y="342"/>
                    <a:pt x="172" y="342"/>
                  </a:cubicBezTo>
                  <a:cubicBezTo>
                    <a:pt x="126" y="342"/>
                    <a:pt x="84" y="323"/>
                    <a:pt x="53" y="292"/>
                  </a:cubicBezTo>
                  <a:cubicBezTo>
                    <a:pt x="23" y="262"/>
                    <a:pt x="4" y="220"/>
                    <a:pt x="4" y="173"/>
                  </a:cubicBezTo>
                  <a:cubicBezTo>
                    <a:pt x="4" y="126"/>
                    <a:pt x="23" y="84"/>
                    <a:pt x="53" y="54"/>
                  </a:cubicBezTo>
                  <a:cubicBezTo>
                    <a:pt x="84" y="23"/>
                    <a:pt x="126" y="4"/>
                    <a:pt x="172" y="4"/>
                  </a:cubicBezTo>
                  <a:cubicBezTo>
                    <a:pt x="219" y="4"/>
                    <a:pt x="261" y="23"/>
                    <a:pt x="292" y="54"/>
                  </a:cubicBezTo>
                  <a:cubicBezTo>
                    <a:pt x="322" y="84"/>
                    <a:pt x="341" y="126"/>
                    <a:pt x="341" y="173"/>
                  </a:cubicBezTo>
                  <a:cubicBezTo>
                    <a:pt x="343" y="173"/>
                    <a:pt x="343" y="173"/>
                    <a:pt x="343" y="173"/>
                  </a:cubicBezTo>
                  <a:cubicBezTo>
                    <a:pt x="345" y="173"/>
                    <a:pt x="345" y="173"/>
                    <a:pt x="345" y="173"/>
                  </a:cubicBezTo>
                  <a:cubicBezTo>
                    <a:pt x="345" y="78"/>
                    <a:pt x="268" y="0"/>
                    <a:pt x="172" y="0"/>
                  </a:cubicBezTo>
                  <a:cubicBezTo>
                    <a:pt x="77" y="0"/>
                    <a:pt x="0" y="78"/>
                    <a:pt x="0" y="173"/>
                  </a:cubicBezTo>
                  <a:cubicBezTo>
                    <a:pt x="0" y="268"/>
                    <a:pt x="77" y="346"/>
                    <a:pt x="172" y="346"/>
                  </a:cubicBezTo>
                  <a:cubicBezTo>
                    <a:pt x="268" y="346"/>
                    <a:pt x="345" y="268"/>
                    <a:pt x="345" y="173"/>
                  </a:cubicBezTo>
                  <a:lnTo>
                    <a:pt x="343" y="173"/>
                  </a:lnTo>
                  <a:close/>
                </a:path>
              </a:pathLst>
            </a:custGeom>
            <a:solidFill>
              <a:schemeClr val="accent2"/>
            </a:solidFill>
            <a:ln>
              <a:solidFill>
                <a:schemeClr val="accent1"/>
              </a:solidFill>
            </a:ln>
          </p:spPr>
          <p:txBody>
            <a:bodyPr vert="horz" wrap="square" lIns="91440" tIns="45720" rIns="91440" bIns="45720" numCol="1" anchor="t" anchorCtr="0" compatLnSpc="1">
              <a:prstTxWarp prst="textNoShape">
                <a:avLst/>
              </a:prstTxWarp>
            </a:bodyPr>
            <a:lstStyle/>
            <a:p>
              <a:endParaRPr lang="en-US"/>
            </a:p>
          </p:txBody>
        </p:sp>
        <p:sp>
          <p:nvSpPr>
            <p:cNvPr id="43" name="Oval 12">
              <a:extLst>
                <a:ext uri="{FF2B5EF4-FFF2-40B4-BE49-F238E27FC236}">
                  <a16:creationId xmlns:a16="http://schemas.microsoft.com/office/drawing/2014/main" id="{5206C2D4-C1BD-4876-BBBC-A5180163606B}"/>
                </a:ext>
              </a:extLst>
            </p:cNvPr>
            <p:cNvSpPr>
              <a:spLocks noChangeArrowheads="1"/>
            </p:cNvSpPr>
            <p:nvPr/>
          </p:nvSpPr>
          <p:spPr bwMode="auto">
            <a:xfrm>
              <a:off x="5479121" y="4748111"/>
              <a:ext cx="1246691" cy="124927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3">
              <a:extLst>
                <a:ext uri="{FF2B5EF4-FFF2-40B4-BE49-F238E27FC236}">
                  <a16:creationId xmlns:a16="http://schemas.microsoft.com/office/drawing/2014/main" id="{CF6ED24B-0240-490C-AE47-A52C74EC7AF7}"/>
                </a:ext>
              </a:extLst>
            </p:cNvPr>
            <p:cNvSpPr>
              <a:spLocks/>
            </p:cNvSpPr>
            <p:nvPr/>
          </p:nvSpPr>
          <p:spPr bwMode="auto">
            <a:xfrm>
              <a:off x="5573527" y="4843165"/>
              <a:ext cx="1059170" cy="1059170"/>
            </a:xfrm>
            <a:custGeom>
              <a:avLst/>
              <a:gdLst>
                <a:gd name="T0" fmla="*/ 343 w 345"/>
                <a:gd name="T1" fmla="*/ 172 h 345"/>
                <a:gd name="T2" fmla="*/ 341 w 345"/>
                <a:gd name="T3" fmla="*/ 172 h 345"/>
                <a:gd name="T4" fmla="*/ 292 w 345"/>
                <a:gd name="T5" fmla="*/ 292 h 345"/>
                <a:gd name="T6" fmla="*/ 172 w 345"/>
                <a:gd name="T7" fmla="*/ 341 h 345"/>
                <a:gd name="T8" fmla="*/ 53 w 345"/>
                <a:gd name="T9" fmla="*/ 292 h 345"/>
                <a:gd name="T10" fmla="*/ 4 w 345"/>
                <a:gd name="T11" fmla="*/ 172 h 345"/>
                <a:gd name="T12" fmla="*/ 53 w 345"/>
                <a:gd name="T13" fmla="*/ 53 h 345"/>
                <a:gd name="T14" fmla="*/ 172 w 345"/>
                <a:gd name="T15" fmla="*/ 4 h 345"/>
                <a:gd name="T16" fmla="*/ 292 w 345"/>
                <a:gd name="T17" fmla="*/ 53 h 345"/>
                <a:gd name="T18" fmla="*/ 341 w 345"/>
                <a:gd name="T19" fmla="*/ 172 h 345"/>
                <a:gd name="T20" fmla="*/ 343 w 345"/>
                <a:gd name="T21" fmla="*/ 172 h 345"/>
                <a:gd name="T22" fmla="*/ 345 w 345"/>
                <a:gd name="T23" fmla="*/ 172 h 345"/>
                <a:gd name="T24" fmla="*/ 172 w 345"/>
                <a:gd name="T25" fmla="*/ 0 h 345"/>
                <a:gd name="T26" fmla="*/ 0 w 345"/>
                <a:gd name="T27" fmla="*/ 172 h 345"/>
                <a:gd name="T28" fmla="*/ 172 w 345"/>
                <a:gd name="T29" fmla="*/ 345 h 345"/>
                <a:gd name="T30" fmla="*/ 345 w 345"/>
                <a:gd name="T31" fmla="*/ 172 h 345"/>
                <a:gd name="T32" fmla="*/ 343 w 345"/>
                <a:gd name="T33" fmla="*/ 172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5" h="345">
                  <a:moveTo>
                    <a:pt x="343" y="172"/>
                  </a:moveTo>
                  <a:cubicBezTo>
                    <a:pt x="341" y="172"/>
                    <a:pt x="341" y="172"/>
                    <a:pt x="341" y="172"/>
                  </a:cubicBezTo>
                  <a:cubicBezTo>
                    <a:pt x="341" y="219"/>
                    <a:pt x="322" y="261"/>
                    <a:pt x="292" y="292"/>
                  </a:cubicBezTo>
                  <a:cubicBezTo>
                    <a:pt x="261" y="322"/>
                    <a:pt x="219" y="341"/>
                    <a:pt x="172" y="341"/>
                  </a:cubicBezTo>
                  <a:cubicBezTo>
                    <a:pt x="126" y="341"/>
                    <a:pt x="84" y="322"/>
                    <a:pt x="53" y="292"/>
                  </a:cubicBezTo>
                  <a:cubicBezTo>
                    <a:pt x="23" y="261"/>
                    <a:pt x="4" y="219"/>
                    <a:pt x="4" y="172"/>
                  </a:cubicBezTo>
                  <a:cubicBezTo>
                    <a:pt x="4" y="126"/>
                    <a:pt x="23" y="84"/>
                    <a:pt x="53" y="53"/>
                  </a:cubicBezTo>
                  <a:cubicBezTo>
                    <a:pt x="84" y="23"/>
                    <a:pt x="126" y="4"/>
                    <a:pt x="172" y="4"/>
                  </a:cubicBezTo>
                  <a:cubicBezTo>
                    <a:pt x="219" y="4"/>
                    <a:pt x="261" y="23"/>
                    <a:pt x="292" y="53"/>
                  </a:cubicBezTo>
                  <a:cubicBezTo>
                    <a:pt x="322" y="84"/>
                    <a:pt x="341" y="126"/>
                    <a:pt x="341" y="172"/>
                  </a:cubicBezTo>
                  <a:cubicBezTo>
                    <a:pt x="343" y="172"/>
                    <a:pt x="343" y="172"/>
                    <a:pt x="343" y="172"/>
                  </a:cubicBezTo>
                  <a:cubicBezTo>
                    <a:pt x="345" y="172"/>
                    <a:pt x="345" y="172"/>
                    <a:pt x="345" y="172"/>
                  </a:cubicBezTo>
                  <a:cubicBezTo>
                    <a:pt x="345" y="77"/>
                    <a:pt x="268" y="0"/>
                    <a:pt x="172" y="0"/>
                  </a:cubicBezTo>
                  <a:cubicBezTo>
                    <a:pt x="77" y="0"/>
                    <a:pt x="0" y="77"/>
                    <a:pt x="0" y="172"/>
                  </a:cubicBezTo>
                  <a:cubicBezTo>
                    <a:pt x="0" y="268"/>
                    <a:pt x="77" y="345"/>
                    <a:pt x="172" y="345"/>
                  </a:cubicBezTo>
                  <a:cubicBezTo>
                    <a:pt x="268" y="345"/>
                    <a:pt x="345" y="268"/>
                    <a:pt x="345" y="172"/>
                  </a:cubicBezTo>
                  <a:lnTo>
                    <a:pt x="343" y="172"/>
                  </a:lnTo>
                  <a:close/>
                </a:path>
              </a:pathLst>
            </a:custGeom>
            <a:solidFill>
              <a:schemeClr val="accent5"/>
            </a:solidFill>
            <a:ln>
              <a:solidFill>
                <a:schemeClr val="accent4"/>
              </a:solidFill>
            </a:ln>
          </p:spPr>
          <p:txBody>
            <a:bodyPr vert="horz" wrap="square" lIns="91440" tIns="45720" rIns="91440" bIns="45720" numCol="1" anchor="t" anchorCtr="0" compatLnSpc="1">
              <a:prstTxWarp prst="textNoShape">
                <a:avLst/>
              </a:prstTxWarp>
            </a:bodyPr>
            <a:lstStyle/>
            <a:p>
              <a:endParaRPr lang="en-US"/>
            </a:p>
          </p:txBody>
        </p:sp>
        <p:sp>
          <p:nvSpPr>
            <p:cNvPr id="45" name="Oval 14">
              <a:extLst>
                <a:ext uri="{FF2B5EF4-FFF2-40B4-BE49-F238E27FC236}">
                  <a16:creationId xmlns:a16="http://schemas.microsoft.com/office/drawing/2014/main" id="{691E1BC4-28C3-414A-85FC-3EBAD951244E}"/>
                </a:ext>
              </a:extLst>
            </p:cNvPr>
            <p:cNvSpPr>
              <a:spLocks noChangeArrowheads="1"/>
            </p:cNvSpPr>
            <p:nvPr/>
          </p:nvSpPr>
          <p:spPr bwMode="auto">
            <a:xfrm>
              <a:off x="3716424" y="1714154"/>
              <a:ext cx="1246691" cy="124669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5">
              <a:extLst>
                <a:ext uri="{FF2B5EF4-FFF2-40B4-BE49-F238E27FC236}">
                  <a16:creationId xmlns:a16="http://schemas.microsoft.com/office/drawing/2014/main" id="{A72B6B07-EE61-4DA3-92AE-97B45908498D}"/>
                </a:ext>
              </a:extLst>
            </p:cNvPr>
            <p:cNvSpPr>
              <a:spLocks/>
            </p:cNvSpPr>
            <p:nvPr/>
          </p:nvSpPr>
          <p:spPr bwMode="auto">
            <a:xfrm>
              <a:off x="3808245" y="1807268"/>
              <a:ext cx="1063050" cy="1060462"/>
            </a:xfrm>
            <a:custGeom>
              <a:avLst/>
              <a:gdLst>
                <a:gd name="T0" fmla="*/ 344 w 346"/>
                <a:gd name="T1" fmla="*/ 172 h 345"/>
                <a:gd name="T2" fmla="*/ 342 w 346"/>
                <a:gd name="T3" fmla="*/ 172 h 345"/>
                <a:gd name="T4" fmla="*/ 292 w 346"/>
                <a:gd name="T5" fmla="*/ 291 h 345"/>
                <a:gd name="T6" fmla="*/ 173 w 346"/>
                <a:gd name="T7" fmla="*/ 341 h 345"/>
                <a:gd name="T8" fmla="*/ 54 w 346"/>
                <a:gd name="T9" fmla="*/ 291 h 345"/>
                <a:gd name="T10" fmla="*/ 4 w 346"/>
                <a:gd name="T11" fmla="*/ 172 h 345"/>
                <a:gd name="T12" fmla="*/ 54 w 346"/>
                <a:gd name="T13" fmla="*/ 53 h 345"/>
                <a:gd name="T14" fmla="*/ 173 w 346"/>
                <a:gd name="T15" fmla="*/ 4 h 345"/>
                <a:gd name="T16" fmla="*/ 292 w 346"/>
                <a:gd name="T17" fmla="*/ 53 h 345"/>
                <a:gd name="T18" fmla="*/ 342 w 346"/>
                <a:gd name="T19" fmla="*/ 172 h 345"/>
                <a:gd name="T20" fmla="*/ 344 w 346"/>
                <a:gd name="T21" fmla="*/ 172 h 345"/>
                <a:gd name="T22" fmla="*/ 346 w 346"/>
                <a:gd name="T23" fmla="*/ 172 h 345"/>
                <a:gd name="T24" fmla="*/ 173 w 346"/>
                <a:gd name="T25" fmla="*/ 0 h 345"/>
                <a:gd name="T26" fmla="*/ 0 w 346"/>
                <a:gd name="T27" fmla="*/ 172 h 345"/>
                <a:gd name="T28" fmla="*/ 173 w 346"/>
                <a:gd name="T29" fmla="*/ 345 h 345"/>
                <a:gd name="T30" fmla="*/ 346 w 346"/>
                <a:gd name="T31" fmla="*/ 172 h 345"/>
                <a:gd name="T32" fmla="*/ 344 w 346"/>
                <a:gd name="T33" fmla="*/ 172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6" h="345">
                  <a:moveTo>
                    <a:pt x="344" y="172"/>
                  </a:moveTo>
                  <a:cubicBezTo>
                    <a:pt x="342" y="172"/>
                    <a:pt x="342" y="172"/>
                    <a:pt x="342" y="172"/>
                  </a:cubicBezTo>
                  <a:cubicBezTo>
                    <a:pt x="342" y="219"/>
                    <a:pt x="323" y="261"/>
                    <a:pt x="292" y="291"/>
                  </a:cubicBezTo>
                  <a:cubicBezTo>
                    <a:pt x="262" y="322"/>
                    <a:pt x="220" y="341"/>
                    <a:pt x="173" y="341"/>
                  </a:cubicBezTo>
                  <a:cubicBezTo>
                    <a:pt x="126" y="341"/>
                    <a:pt x="84" y="322"/>
                    <a:pt x="54" y="291"/>
                  </a:cubicBezTo>
                  <a:cubicBezTo>
                    <a:pt x="23" y="261"/>
                    <a:pt x="4" y="219"/>
                    <a:pt x="4" y="172"/>
                  </a:cubicBezTo>
                  <a:cubicBezTo>
                    <a:pt x="4" y="126"/>
                    <a:pt x="23" y="83"/>
                    <a:pt x="54" y="53"/>
                  </a:cubicBezTo>
                  <a:cubicBezTo>
                    <a:pt x="84" y="22"/>
                    <a:pt x="126" y="4"/>
                    <a:pt x="173" y="4"/>
                  </a:cubicBezTo>
                  <a:cubicBezTo>
                    <a:pt x="220" y="4"/>
                    <a:pt x="262" y="22"/>
                    <a:pt x="292" y="53"/>
                  </a:cubicBezTo>
                  <a:cubicBezTo>
                    <a:pt x="323" y="83"/>
                    <a:pt x="342" y="126"/>
                    <a:pt x="342" y="172"/>
                  </a:cubicBezTo>
                  <a:cubicBezTo>
                    <a:pt x="344" y="172"/>
                    <a:pt x="344" y="172"/>
                    <a:pt x="344" y="172"/>
                  </a:cubicBezTo>
                  <a:cubicBezTo>
                    <a:pt x="346" y="172"/>
                    <a:pt x="346" y="172"/>
                    <a:pt x="346" y="172"/>
                  </a:cubicBezTo>
                  <a:cubicBezTo>
                    <a:pt x="346" y="77"/>
                    <a:pt x="268" y="0"/>
                    <a:pt x="173" y="0"/>
                  </a:cubicBezTo>
                  <a:cubicBezTo>
                    <a:pt x="78" y="0"/>
                    <a:pt x="0" y="77"/>
                    <a:pt x="0" y="172"/>
                  </a:cubicBezTo>
                  <a:cubicBezTo>
                    <a:pt x="0" y="267"/>
                    <a:pt x="78" y="345"/>
                    <a:pt x="173" y="345"/>
                  </a:cubicBezTo>
                  <a:cubicBezTo>
                    <a:pt x="268" y="345"/>
                    <a:pt x="346" y="267"/>
                    <a:pt x="346" y="172"/>
                  </a:cubicBezTo>
                  <a:lnTo>
                    <a:pt x="344" y="172"/>
                  </a:lnTo>
                  <a:close/>
                </a:path>
              </a:pathLst>
            </a:custGeom>
            <a:solidFill>
              <a:schemeClr val="accent1"/>
            </a:solidFill>
            <a:ln>
              <a:solidFill>
                <a:schemeClr val="accent6"/>
              </a:solidFill>
            </a:ln>
          </p:spPr>
          <p:txBody>
            <a:bodyPr vert="horz" wrap="square" lIns="91440" tIns="45720" rIns="91440" bIns="45720" numCol="1" anchor="t" anchorCtr="0" compatLnSpc="1">
              <a:prstTxWarp prst="textNoShape">
                <a:avLst/>
              </a:prstTxWarp>
            </a:bodyPr>
            <a:lstStyle/>
            <a:p>
              <a:endParaRPr lang="en-US"/>
            </a:p>
          </p:txBody>
        </p:sp>
        <p:sp>
          <p:nvSpPr>
            <p:cNvPr id="47" name="Oval 16">
              <a:extLst>
                <a:ext uri="{FF2B5EF4-FFF2-40B4-BE49-F238E27FC236}">
                  <a16:creationId xmlns:a16="http://schemas.microsoft.com/office/drawing/2014/main" id="{5D1E3368-ECD5-4514-A59F-018EBCBF88B9}"/>
                </a:ext>
              </a:extLst>
            </p:cNvPr>
            <p:cNvSpPr>
              <a:spLocks noChangeArrowheads="1"/>
            </p:cNvSpPr>
            <p:nvPr/>
          </p:nvSpPr>
          <p:spPr bwMode="auto">
            <a:xfrm>
              <a:off x="7228884" y="1714154"/>
              <a:ext cx="1246691" cy="124669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7">
              <a:extLst>
                <a:ext uri="{FF2B5EF4-FFF2-40B4-BE49-F238E27FC236}">
                  <a16:creationId xmlns:a16="http://schemas.microsoft.com/office/drawing/2014/main" id="{EE9496C5-8A93-447E-975E-E746A3CD3102}"/>
                </a:ext>
              </a:extLst>
            </p:cNvPr>
            <p:cNvSpPr>
              <a:spLocks/>
            </p:cNvSpPr>
            <p:nvPr/>
          </p:nvSpPr>
          <p:spPr bwMode="auto">
            <a:xfrm>
              <a:off x="7320705" y="1807268"/>
              <a:ext cx="1063050" cy="1060462"/>
            </a:xfrm>
            <a:custGeom>
              <a:avLst/>
              <a:gdLst>
                <a:gd name="T0" fmla="*/ 344 w 346"/>
                <a:gd name="T1" fmla="*/ 172 h 345"/>
                <a:gd name="T2" fmla="*/ 342 w 346"/>
                <a:gd name="T3" fmla="*/ 172 h 345"/>
                <a:gd name="T4" fmla="*/ 292 w 346"/>
                <a:gd name="T5" fmla="*/ 291 h 345"/>
                <a:gd name="T6" fmla="*/ 173 w 346"/>
                <a:gd name="T7" fmla="*/ 341 h 345"/>
                <a:gd name="T8" fmla="*/ 54 w 346"/>
                <a:gd name="T9" fmla="*/ 291 h 345"/>
                <a:gd name="T10" fmla="*/ 4 w 346"/>
                <a:gd name="T11" fmla="*/ 172 h 345"/>
                <a:gd name="T12" fmla="*/ 54 w 346"/>
                <a:gd name="T13" fmla="*/ 53 h 345"/>
                <a:gd name="T14" fmla="*/ 173 w 346"/>
                <a:gd name="T15" fmla="*/ 4 h 345"/>
                <a:gd name="T16" fmla="*/ 292 w 346"/>
                <a:gd name="T17" fmla="*/ 53 h 345"/>
                <a:gd name="T18" fmla="*/ 342 w 346"/>
                <a:gd name="T19" fmla="*/ 172 h 345"/>
                <a:gd name="T20" fmla="*/ 344 w 346"/>
                <a:gd name="T21" fmla="*/ 172 h 345"/>
                <a:gd name="T22" fmla="*/ 346 w 346"/>
                <a:gd name="T23" fmla="*/ 172 h 345"/>
                <a:gd name="T24" fmla="*/ 173 w 346"/>
                <a:gd name="T25" fmla="*/ 0 h 345"/>
                <a:gd name="T26" fmla="*/ 0 w 346"/>
                <a:gd name="T27" fmla="*/ 172 h 345"/>
                <a:gd name="T28" fmla="*/ 173 w 346"/>
                <a:gd name="T29" fmla="*/ 345 h 345"/>
                <a:gd name="T30" fmla="*/ 346 w 346"/>
                <a:gd name="T31" fmla="*/ 172 h 345"/>
                <a:gd name="T32" fmla="*/ 344 w 346"/>
                <a:gd name="T33" fmla="*/ 172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6" h="345">
                  <a:moveTo>
                    <a:pt x="344" y="172"/>
                  </a:moveTo>
                  <a:cubicBezTo>
                    <a:pt x="342" y="172"/>
                    <a:pt x="342" y="172"/>
                    <a:pt x="342" y="172"/>
                  </a:cubicBezTo>
                  <a:cubicBezTo>
                    <a:pt x="342" y="219"/>
                    <a:pt x="323" y="261"/>
                    <a:pt x="292" y="291"/>
                  </a:cubicBezTo>
                  <a:cubicBezTo>
                    <a:pt x="262" y="322"/>
                    <a:pt x="220" y="341"/>
                    <a:pt x="173" y="341"/>
                  </a:cubicBezTo>
                  <a:cubicBezTo>
                    <a:pt x="126" y="341"/>
                    <a:pt x="84" y="322"/>
                    <a:pt x="54" y="291"/>
                  </a:cubicBezTo>
                  <a:cubicBezTo>
                    <a:pt x="23" y="261"/>
                    <a:pt x="4" y="219"/>
                    <a:pt x="4" y="172"/>
                  </a:cubicBezTo>
                  <a:cubicBezTo>
                    <a:pt x="4" y="126"/>
                    <a:pt x="23" y="83"/>
                    <a:pt x="54" y="53"/>
                  </a:cubicBezTo>
                  <a:cubicBezTo>
                    <a:pt x="84" y="22"/>
                    <a:pt x="126" y="4"/>
                    <a:pt x="173" y="4"/>
                  </a:cubicBezTo>
                  <a:cubicBezTo>
                    <a:pt x="220" y="4"/>
                    <a:pt x="262" y="22"/>
                    <a:pt x="292" y="53"/>
                  </a:cubicBezTo>
                  <a:cubicBezTo>
                    <a:pt x="323" y="83"/>
                    <a:pt x="342" y="126"/>
                    <a:pt x="342" y="172"/>
                  </a:cubicBezTo>
                  <a:cubicBezTo>
                    <a:pt x="344" y="172"/>
                    <a:pt x="344" y="172"/>
                    <a:pt x="344" y="172"/>
                  </a:cubicBezTo>
                  <a:cubicBezTo>
                    <a:pt x="346" y="172"/>
                    <a:pt x="346" y="172"/>
                    <a:pt x="346" y="172"/>
                  </a:cubicBezTo>
                  <a:cubicBezTo>
                    <a:pt x="346" y="77"/>
                    <a:pt x="268" y="0"/>
                    <a:pt x="173" y="0"/>
                  </a:cubicBezTo>
                  <a:cubicBezTo>
                    <a:pt x="78" y="0"/>
                    <a:pt x="0" y="77"/>
                    <a:pt x="0" y="172"/>
                  </a:cubicBezTo>
                  <a:cubicBezTo>
                    <a:pt x="0" y="267"/>
                    <a:pt x="78" y="345"/>
                    <a:pt x="173" y="345"/>
                  </a:cubicBezTo>
                  <a:cubicBezTo>
                    <a:pt x="268" y="345"/>
                    <a:pt x="346" y="267"/>
                    <a:pt x="346" y="172"/>
                  </a:cubicBezTo>
                  <a:lnTo>
                    <a:pt x="344" y="172"/>
                  </a:lnTo>
                  <a:close/>
                </a:path>
              </a:pathLst>
            </a:custGeom>
            <a:solidFill>
              <a:schemeClr val="accent3"/>
            </a:solidFill>
            <a:ln>
              <a:solidFill>
                <a:schemeClr val="accent2"/>
              </a:solidFill>
            </a:ln>
          </p:spPr>
          <p:txBody>
            <a:bodyPr vert="horz" wrap="square" lIns="91440" tIns="45720" rIns="91440" bIns="45720" numCol="1" anchor="t" anchorCtr="0" compatLnSpc="1">
              <a:prstTxWarp prst="textNoShape">
                <a:avLst/>
              </a:prstTxWarp>
            </a:bodyPr>
            <a:lstStyle/>
            <a:p>
              <a:endParaRPr lang="en-US"/>
            </a:p>
          </p:txBody>
        </p:sp>
        <p:sp>
          <p:nvSpPr>
            <p:cNvPr id="49" name="Oval 18">
              <a:extLst>
                <a:ext uri="{FF2B5EF4-FFF2-40B4-BE49-F238E27FC236}">
                  <a16:creationId xmlns:a16="http://schemas.microsoft.com/office/drawing/2014/main" id="{C491AD08-6B21-4C89-A03A-B03E61658BEE}"/>
                </a:ext>
              </a:extLst>
            </p:cNvPr>
            <p:cNvSpPr>
              <a:spLocks noChangeArrowheads="1"/>
            </p:cNvSpPr>
            <p:nvPr/>
          </p:nvSpPr>
          <p:spPr bwMode="auto">
            <a:xfrm>
              <a:off x="3678921" y="3722568"/>
              <a:ext cx="1246691" cy="124669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9">
              <a:extLst>
                <a:ext uri="{FF2B5EF4-FFF2-40B4-BE49-F238E27FC236}">
                  <a16:creationId xmlns:a16="http://schemas.microsoft.com/office/drawing/2014/main" id="{D4BFB567-2BD4-4FFE-B2AF-6DAE5FCE56A5}"/>
                </a:ext>
              </a:extLst>
            </p:cNvPr>
            <p:cNvSpPr>
              <a:spLocks/>
            </p:cNvSpPr>
            <p:nvPr/>
          </p:nvSpPr>
          <p:spPr bwMode="auto">
            <a:xfrm>
              <a:off x="3772681" y="3815682"/>
              <a:ext cx="1059170" cy="1060462"/>
            </a:xfrm>
            <a:custGeom>
              <a:avLst/>
              <a:gdLst>
                <a:gd name="T0" fmla="*/ 343 w 345"/>
                <a:gd name="T1" fmla="*/ 172 h 345"/>
                <a:gd name="T2" fmla="*/ 341 w 345"/>
                <a:gd name="T3" fmla="*/ 172 h 345"/>
                <a:gd name="T4" fmla="*/ 292 w 345"/>
                <a:gd name="T5" fmla="*/ 292 h 345"/>
                <a:gd name="T6" fmla="*/ 173 w 345"/>
                <a:gd name="T7" fmla="*/ 341 h 345"/>
                <a:gd name="T8" fmla="*/ 53 w 345"/>
                <a:gd name="T9" fmla="*/ 292 h 345"/>
                <a:gd name="T10" fmla="*/ 4 w 345"/>
                <a:gd name="T11" fmla="*/ 172 h 345"/>
                <a:gd name="T12" fmla="*/ 53 w 345"/>
                <a:gd name="T13" fmla="*/ 53 h 345"/>
                <a:gd name="T14" fmla="*/ 173 w 345"/>
                <a:gd name="T15" fmla="*/ 4 h 345"/>
                <a:gd name="T16" fmla="*/ 292 w 345"/>
                <a:gd name="T17" fmla="*/ 53 h 345"/>
                <a:gd name="T18" fmla="*/ 341 w 345"/>
                <a:gd name="T19" fmla="*/ 172 h 345"/>
                <a:gd name="T20" fmla="*/ 343 w 345"/>
                <a:gd name="T21" fmla="*/ 172 h 345"/>
                <a:gd name="T22" fmla="*/ 345 w 345"/>
                <a:gd name="T23" fmla="*/ 172 h 345"/>
                <a:gd name="T24" fmla="*/ 173 w 345"/>
                <a:gd name="T25" fmla="*/ 0 h 345"/>
                <a:gd name="T26" fmla="*/ 0 w 345"/>
                <a:gd name="T27" fmla="*/ 172 h 345"/>
                <a:gd name="T28" fmla="*/ 173 w 345"/>
                <a:gd name="T29" fmla="*/ 345 h 345"/>
                <a:gd name="T30" fmla="*/ 345 w 345"/>
                <a:gd name="T31" fmla="*/ 172 h 345"/>
                <a:gd name="T32" fmla="*/ 343 w 345"/>
                <a:gd name="T33" fmla="*/ 172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5" h="345">
                  <a:moveTo>
                    <a:pt x="343" y="172"/>
                  </a:moveTo>
                  <a:cubicBezTo>
                    <a:pt x="341" y="172"/>
                    <a:pt x="341" y="172"/>
                    <a:pt x="341" y="172"/>
                  </a:cubicBezTo>
                  <a:cubicBezTo>
                    <a:pt x="341" y="219"/>
                    <a:pt x="322" y="261"/>
                    <a:pt x="292" y="292"/>
                  </a:cubicBezTo>
                  <a:cubicBezTo>
                    <a:pt x="261" y="322"/>
                    <a:pt x="219" y="341"/>
                    <a:pt x="173" y="341"/>
                  </a:cubicBezTo>
                  <a:cubicBezTo>
                    <a:pt x="126" y="341"/>
                    <a:pt x="84" y="322"/>
                    <a:pt x="53" y="292"/>
                  </a:cubicBezTo>
                  <a:cubicBezTo>
                    <a:pt x="23" y="261"/>
                    <a:pt x="4" y="219"/>
                    <a:pt x="4" y="172"/>
                  </a:cubicBezTo>
                  <a:cubicBezTo>
                    <a:pt x="4" y="126"/>
                    <a:pt x="23" y="84"/>
                    <a:pt x="53" y="53"/>
                  </a:cubicBezTo>
                  <a:cubicBezTo>
                    <a:pt x="84" y="23"/>
                    <a:pt x="126" y="4"/>
                    <a:pt x="173" y="4"/>
                  </a:cubicBezTo>
                  <a:cubicBezTo>
                    <a:pt x="219" y="4"/>
                    <a:pt x="261" y="23"/>
                    <a:pt x="292" y="53"/>
                  </a:cubicBezTo>
                  <a:cubicBezTo>
                    <a:pt x="322" y="84"/>
                    <a:pt x="341" y="126"/>
                    <a:pt x="341" y="172"/>
                  </a:cubicBezTo>
                  <a:cubicBezTo>
                    <a:pt x="343" y="172"/>
                    <a:pt x="343" y="172"/>
                    <a:pt x="343" y="172"/>
                  </a:cubicBezTo>
                  <a:cubicBezTo>
                    <a:pt x="345" y="172"/>
                    <a:pt x="345" y="172"/>
                    <a:pt x="345" y="172"/>
                  </a:cubicBezTo>
                  <a:cubicBezTo>
                    <a:pt x="345" y="77"/>
                    <a:pt x="268" y="0"/>
                    <a:pt x="173" y="0"/>
                  </a:cubicBezTo>
                  <a:cubicBezTo>
                    <a:pt x="77" y="0"/>
                    <a:pt x="0" y="77"/>
                    <a:pt x="0" y="172"/>
                  </a:cubicBezTo>
                  <a:cubicBezTo>
                    <a:pt x="0" y="268"/>
                    <a:pt x="77" y="345"/>
                    <a:pt x="173" y="345"/>
                  </a:cubicBezTo>
                  <a:cubicBezTo>
                    <a:pt x="268" y="345"/>
                    <a:pt x="345" y="268"/>
                    <a:pt x="345" y="172"/>
                  </a:cubicBezTo>
                  <a:lnTo>
                    <a:pt x="343" y="172"/>
                  </a:lnTo>
                  <a:close/>
                </a:path>
              </a:pathLst>
            </a:custGeom>
            <a:solidFill>
              <a:schemeClr val="accent6"/>
            </a:solidFill>
            <a:ln>
              <a:solidFill>
                <a:schemeClr val="accent5"/>
              </a:solidFill>
            </a:ln>
          </p:spPr>
          <p:txBody>
            <a:bodyPr vert="horz" wrap="square" lIns="91440" tIns="45720" rIns="91440" bIns="45720" numCol="1" anchor="t" anchorCtr="0" compatLnSpc="1">
              <a:prstTxWarp prst="textNoShape">
                <a:avLst/>
              </a:prstTxWarp>
            </a:bodyPr>
            <a:lstStyle/>
            <a:p>
              <a:endParaRPr lang="en-US"/>
            </a:p>
          </p:txBody>
        </p:sp>
        <p:sp>
          <p:nvSpPr>
            <p:cNvPr id="51" name="Oval 20">
              <a:extLst>
                <a:ext uri="{FF2B5EF4-FFF2-40B4-BE49-F238E27FC236}">
                  <a16:creationId xmlns:a16="http://schemas.microsoft.com/office/drawing/2014/main" id="{FAA407BE-5024-49F3-98C3-0AFC9B396D45}"/>
                </a:ext>
              </a:extLst>
            </p:cNvPr>
            <p:cNvSpPr>
              <a:spLocks noChangeArrowheads="1"/>
            </p:cNvSpPr>
            <p:nvPr/>
          </p:nvSpPr>
          <p:spPr bwMode="auto">
            <a:xfrm>
              <a:off x="7257334" y="3722568"/>
              <a:ext cx="1246691" cy="124669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1">
              <a:extLst>
                <a:ext uri="{FF2B5EF4-FFF2-40B4-BE49-F238E27FC236}">
                  <a16:creationId xmlns:a16="http://schemas.microsoft.com/office/drawing/2014/main" id="{C614A59E-ABE0-4F9A-9415-394AB2EC1A2A}"/>
                </a:ext>
              </a:extLst>
            </p:cNvPr>
            <p:cNvSpPr>
              <a:spLocks/>
            </p:cNvSpPr>
            <p:nvPr/>
          </p:nvSpPr>
          <p:spPr bwMode="auto">
            <a:xfrm>
              <a:off x="7360149" y="3815682"/>
              <a:ext cx="1059170" cy="1060462"/>
            </a:xfrm>
            <a:custGeom>
              <a:avLst/>
              <a:gdLst>
                <a:gd name="T0" fmla="*/ 343 w 345"/>
                <a:gd name="T1" fmla="*/ 172 h 345"/>
                <a:gd name="T2" fmla="*/ 341 w 345"/>
                <a:gd name="T3" fmla="*/ 172 h 345"/>
                <a:gd name="T4" fmla="*/ 292 w 345"/>
                <a:gd name="T5" fmla="*/ 292 h 345"/>
                <a:gd name="T6" fmla="*/ 172 w 345"/>
                <a:gd name="T7" fmla="*/ 341 h 345"/>
                <a:gd name="T8" fmla="*/ 53 w 345"/>
                <a:gd name="T9" fmla="*/ 292 h 345"/>
                <a:gd name="T10" fmla="*/ 4 w 345"/>
                <a:gd name="T11" fmla="*/ 172 h 345"/>
                <a:gd name="T12" fmla="*/ 53 w 345"/>
                <a:gd name="T13" fmla="*/ 53 h 345"/>
                <a:gd name="T14" fmla="*/ 172 w 345"/>
                <a:gd name="T15" fmla="*/ 4 h 345"/>
                <a:gd name="T16" fmla="*/ 292 w 345"/>
                <a:gd name="T17" fmla="*/ 53 h 345"/>
                <a:gd name="T18" fmla="*/ 341 w 345"/>
                <a:gd name="T19" fmla="*/ 172 h 345"/>
                <a:gd name="T20" fmla="*/ 343 w 345"/>
                <a:gd name="T21" fmla="*/ 172 h 345"/>
                <a:gd name="T22" fmla="*/ 345 w 345"/>
                <a:gd name="T23" fmla="*/ 172 h 345"/>
                <a:gd name="T24" fmla="*/ 172 w 345"/>
                <a:gd name="T25" fmla="*/ 0 h 345"/>
                <a:gd name="T26" fmla="*/ 0 w 345"/>
                <a:gd name="T27" fmla="*/ 172 h 345"/>
                <a:gd name="T28" fmla="*/ 172 w 345"/>
                <a:gd name="T29" fmla="*/ 345 h 345"/>
                <a:gd name="T30" fmla="*/ 345 w 345"/>
                <a:gd name="T31" fmla="*/ 172 h 345"/>
                <a:gd name="T32" fmla="*/ 343 w 345"/>
                <a:gd name="T33" fmla="*/ 172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5" h="345">
                  <a:moveTo>
                    <a:pt x="343" y="172"/>
                  </a:moveTo>
                  <a:cubicBezTo>
                    <a:pt x="341" y="172"/>
                    <a:pt x="341" y="172"/>
                    <a:pt x="341" y="172"/>
                  </a:cubicBezTo>
                  <a:cubicBezTo>
                    <a:pt x="341" y="219"/>
                    <a:pt x="322" y="261"/>
                    <a:pt x="292" y="292"/>
                  </a:cubicBezTo>
                  <a:cubicBezTo>
                    <a:pt x="261" y="322"/>
                    <a:pt x="219" y="341"/>
                    <a:pt x="172" y="341"/>
                  </a:cubicBezTo>
                  <a:cubicBezTo>
                    <a:pt x="126" y="341"/>
                    <a:pt x="84" y="322"/>
                    <a:pt x="53" y="292"/>
                  </a:cubicBezTo>
                  <a:cubicBezTo>
                    <a:pt x="23" y="261"/>
                    <a:pt x="4" y="219"/>
                    <a:pt x="4" y="172"/>
                  </a:cubicBezTo>
                  <a:cubicBezTo>
                    <a:pt x="4" y="126"/>
                    <a:pt x="23" y="84"/>
                    <a:pt x="53" y="53"/>
                  </a:cubicBezTo>
                  <a:cubicBezTo>
                    <a:pt x="84" y="23"/>
                    <a:pt x="126" y="4"/>
                    <a:pt x="172" y="4"/>
                  </a:cubicBezTo>
                  <a:cubicBezTo>
                    <a:pt x="219" y="4"/>
                    <a:pt x="261" y="23"/>
                    <a:pt x="292" y="53"/>
                  </a:cubicBezTo>
                  <a:cubicBezTo>
                    <a:pt x="322" y="84"/>
                    <a:pt x="341" y="126"/>
                    <a:pt x="341" y="172"/>
                  </a:cubicBezTo>
                  <a:cubicBezTo>
                    <a:pt x="343" y="172"/>
                    <a:pt x="343" y="172"/>
                    <a:pt x="343" y="172"/>
                  </a:cubicBezTo>
                  <a:cubicBezTo>
                    <a:pt x="345" y="172"/>
                    <a:pt x="345" y="172"/>
                    <a:pt x="345" y="172"/>
                  </a:cubicBezTo>
                  <a:cubicBezTo>
                    <a:pt x="345" y="77"/>
                    <a:pt x="268" y="0"/>
                    <a:pt x="172" y="0"/>
                  </a:cubicBezTo>
                  <a:cubicBezTo>
                    <a:pt x="77" y="0"/>
                    <a:pt x="0" y="77"/>
                    <a:pt x="0" y="172"/>
                  </a:cubicBezTo>
                  <a:cubicBezTo>
                    <a:pt x="0" y="268"/>
                    <a:pt x="77" y="345"/>
                    <a:pt x="172" y="345"/>
                  </a:cubicBezTo>
                  <a:cubicBezTo>
                    <a:pt x="268" y="345"/>
                    <a:pt x="345" y="268"/>
                    <a:pt x="345" y="172"/>
                  </a:cubicBezTo>
                  <a:lnTo>
                    <a:pt x="343" y="172"/>
                  </a:lnTo>
                  <a:close/>
                </a:path>
              </a:pathLst>
            </a:custGeom>
            <a:solidFill>
              <a:schemeClr val="accent4"/>
            </a:solidFill>
            <a:ln>
              <a:solidFill>
                <a:schemeClr val="accent3"/>
              </a:solidFill>
            </a:ln>
          </p:spPr>
          <p:txBody>
            <a:bodyPr vert="horz" wrap="square" lIns="91440" tIns="45720" rIns="91440" bIns="45720" numCol="1" anchor="t" anchorCtr="0" compatLnSpc="1">
              <a:prstTxWarp prst="textNoShape">
                <a:avLst/>
              </a:prstTxWarp>
            </a:bodyPr>
            <a:lstStyle/>
            <a:p>
              <a:endParaRPr lang="en-US"/>
            </a:p>
          </p:txBody>
        </p:sp>
        <p:sp>
          <p:nvSpPr>
            <p:cNvPr id="53" name="Arc 52">
              <a:extLst>
                <a:ext uri="{FF2B5EF4-FFF2-40B4-BE49-F238E27FC236}">
                  <a16:creationId xmlns:a16="http://schemas.microsoft.com/office/drawing/2014/main" id="{9439A559-B070-4EE6-8B82-738E318CA853}"/>
                </a:ext>
              </a:extLst>
            </p:cNvPr>
            <p:cNvSpPr/>
            <p:nvPr/>
          </p:nvSpPr>
          <p:spPr>
            <a:xfrm>
              <a:off x="3725476" y="1024440"/>
              <a:ext cx="4750099" cy="4750097"/>
            </a:xfrm>
            <a:prstGeom prst="arc">
              <a:avLst>
                <a:gd name="adj1" fmla="val 13677709"/>
                <a:gd name="adj2" fmla="val 15141838"/>
              </a:avLst>
            </a:prstGeom>
            <a:ln w="19050">
              <a:solidFill>
                <a:schemeClr val="bg1">
                  <a:lumMod val="95000"/>
                </a:schemeClr>
              </a:solidFill>
              <a:prstDash val="sysDash"/>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Arc 53">
              <a:extLst>
                <a:ext uri="{FF2B5EF4-FFF2-40B4-BE49-F238E27FC236}">
                  <a16:creationId xmlns:a16="http://schemas.microsoft.com/office/drawing/2014/main" id="{52AB87A5-3F69-4AF2-9D34-49A01F5C2661}"/>
                </a:ext>
              </a:extLst>
            </p:cNvPr>
            <p:cNvSpPr/>
            <p:nvPr/>
          </p:nvSpPr>
          <p:spPr>
            <a:xfrm>
              <a:off x="3716422" y="1022268"/>
              <a:ext cx="4750099" cy="4750097"/>
            </a:xfrm>
            <a:prstGeom prst="arc">
              <a:avLst>
                <a:gd name="adj1" fmla="val 17194010"/>
                <a:gd name="adj2" fmla="val 18727771"/>
              </a:avLst>
            </a:prstGeom>
            <a:ln w="19050">
              <a:solidFill>
                <a:schemeClr val="bg1">
                  <a:lumMod val="95000"/>
                </a:schemeClr>
              </a:solidFill>
              <a:prstDash val="sysDash"/>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Arc 54">
              <a:extLst>
                <a:ext uri="{FF2B5EF4-FFF2-40B4-BE49-F238E27FC236}">
                  <a16:creationId xmlns:a16="http://schemas.microsoft.com/office/drawing/2014/main" id="{060A06DD-C380-48A8-9326-9DA961A7B2E7}"/>
                </a:ext>
              </a:extLst>
            </p:cNvPr>
            <p:cNvSpPr/>
            <p:nvPr/>
          </p:nvSpPr>
          <p:spPr>
            <a:xfrm>
              <a:off x="3707369" y="1020095"/>
              <a:ext cx="4750099" cy="4750097"/>
            </a:xfrm>
            <a:prstGeom prst="arc">
              <a:avLst>
                <a:gd name="adj1" fmla="val 20674401"/>
                <a:gd name="adj2" fmla="val 569408"/>
              </a:avLst>
            </a:prstGeom>
            <a:ln w="19050">
              <a:solidFill>
                <a:schemeClr val="bg1">
                  <a:lumMod val="95000"/>
                </a:schemeClr>
              </a:solidFill>
              <a:prstDash val="sysDash"/>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Arc 55">
              <a:extLst>
                <a:ext uri="{FF2B5EF4-FFF2-40B4-BE49-F238E27FC236}">
                  <a16:creationId xmlns:a16="http://schemas.microsoft.com/office/drawing/2014/main" id="{FA8D9858-A528-4EC3-896E-4948B0EC8999}"/>
                </a:ext>
              </a:extLst>
            </p:cNvPr>
            <p:cNvSpPr/>
            <p:nvPr/>
          </p:nvSpPr>
          <p:spPr>
            <a:xfrm>
              <a:off x="3698315" y="1017923"/>
              <a:ext cx="4750099" cy="4750097"/>
            </a:xfrm>
            <a:prstGeom prst="arc">
              <a:avLst>
                <a:gd name="adj1" fmla="val 2711167"/>
                <a:gd name="adj2" fmla="val 4250650"/>
              </a:avLst>
            </a:prstGeom>
            <a:ln w="19050">
              <a:solidFill>
                <a:schemeClr val="bg1">
                  <a:lumMod val="95000"/>
                </a:schemeClr>
              </a:solidFill>
              <a:prstDash val="sysDash"/>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Arc 56">
              <a:extLst>
                <a:ext uri="{FF2B5EF4-FFF2-40B4-BE49-F238E27FC236}">
                  <a16:creationId xmlns:a16="http://schemas.microsoft.com/office/drawing/2014/main" id="{6D3EA113-DF9E-4CCC-ACE2-087ACE684C0A}"/>
                </a:ext>
              </a:extLst>
            </p:cNvPr>
            <p:cNvSpPr/>
            <p:nvPr/>
          </p:nvSpPr>
          <p:spPr>
            <a:xfrm>
              <a:off x="3689262" y="1015751"/>
              <a:ext cx="4750099" cy="4750097"/>
            </a:xfrm>
            <a:prstGeom prst="arc">
              <a:avLst>
                <a:gd name="adj1" fmla="val 6443273"/>
                <a:gd name="adj2" fmla="val 8009283"/>
              </a:avLst>
            </a:prstGeom>
            <a:ln w="19050">
              <a:solidFill>
                <a:schemeClr val="bg1">
                  <a:lumMod val="95000"/>
                </a:schemeClr>
              </a:solidFill>
              <a:prstDash val="sysDash"/>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Arc 57">
              <a:extLst>
                <a:ext uri="{FF2B5EF4-FFF2-40B4-BE49-F238E27FC236}">
                  <a16:creationId xmlns:a16="http://schemas.microsoft.com/office/drawing/2014/main" id="{71259034-23C9-4DC3-9C68-F4EC05933053}"/>
                </a:ext>
              </a:extLst>
            </p:cNvPr>
            <p:cNvSpPr/>
            <p:nvPr/>
          </p:nvSpPr>
          <p:spPr>
            <a:xfrm>
              <a:off x="3680208" y="1013579"/>
              <a:ext cx="4750099" cy="4750097"/>
            </a:xfrm>
            <a:prstGeom prst="arc">
              <a:avLst>
                <a:gd name="adj1" fmla="val 10158121"/>
                <a:gd name="adj2" fmla="val 11689661"/>
              </a:avLst>
            </a:prstGeom>
            <a:ln w="19050">
              <a:solidFill>
                <a:schemeClr val="bg1">
                  <a:lumMod val="95000"/>
                </a:schemeClr>
              </a:solidFill>
              <a:prstDash val="sysDash"/>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Shape 2389">
              <a:extLst>
                <a:ext uri="{FF2B5EF4-FFF2-40B4-BE49-F238E27FC236}">
                  <a16:creationId xmlns:a16="http://schemas.microsoft.com/office/drawing/2014/main" id="{89446F19-4EFF-4F98-9D0D-444FC50AB6BE}"/>
                </a:ext>
              </a:extLst>
            </p:cNvPr>
            <p:cNvSpPr/>
            <p:nvPr/>
          </p:nvSpPr>
          <p:spPr>
            <a:xfrm>
              <a:off x="5893883" y="5202104"/>
              <a:ext cx="417167" cy="341293"/>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tx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62"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ea typeface="Arial"/>
                <a:cs typeface="Arial"/>
                <a:sym typeface="Gill Sans"/>
              </a:endParaRPr>
            </a:p>
          </p:txBody>
        </p:sp>
        <p:sp>
          <p:nvSpPr>
            <p:cNvPr id="60" name="Shape 2390">
              <a:extLst>
                <a:ext uri="{FF2B5EF4-FFF2-40B4-BE49-F238E27FC236}">
                  <a16:creationId xmlns:a16="http://schemas.microsoft.com/office/drawing/2014/main" id="{40197CBD-E152-4550-87BE-60F618C57316}"/>
                </a:ext>
              </a:extLst>
            </p:cNvPr>
            <p:cNvSpPr/>
            <p:nvPr/>
          </p:nvSpPr>
          <p:spPr>
            <a:xfrm>
              <a:off x="4093683" y="4134992"/>
              <a:ext cx="417167" cy="417135"/>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tx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62"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ea typeface="Arial"/>
                <a:cs typeface="Arial"/>
                <a:sym typeface="Gill Sans"/>
              </a:endParaRPr>
            </a:p>
          </p:txBody>
        </p:sp>
        <p:sp>
          <p:nvSpPr>
            <p:cNvPr id="61" name="Shape 2435">
              <a:extLst>
                <a:ext uri="{FF2B5EF4-FFF2-40B4-BE49-F238E27FC236}">
                  <a16:creationId xmlns:a16="http://schemas.microsoft.com/office/drawing/2014/main" id="{354C3354-321E-4C20-ACCD-7AC8481FF43E}"/>
                </a:ext>
              </a:extLst>
            </p:cNvPr>
            <p:cNvSpPr/>
            <p:nvPr/>
          </p:nvSpPr>
          <p:spPr>
            <a:xfrm>
              <a:off x="4131186" y="2128931"/>
              <a:ext cx="417167" cy="417135"/>
            </a:xfrm>
            <a:custGeom>
              <a:avLst/>
              <a:gdLst/>
              <a:ahLst/>
              <a:cxnLst>
                <a:cxn ang="0">
                  <a:pos x="wd2" y="hd2"/>
                </a:cxn>
                <a:cxn ang="5400000">
                  <a:pos x="wd2" y="hd2"/>
                </a:cxn>
                <a:cxn ang="10800000">
                  <a:pos x="wd2" y="hd2"/>
                </a:cxn>
                <a:cxn ang="16200000">
                  <a:pos x="wd2" y="hd2"/>
                </a:cxn>
              </a:cxnLst>
              <a:rect l="0" t="0" r="r" b="b"/>
              <a:pathLst>
                <a:path w="21600" h="21600" extrusionOk="0">
                  <a:moveTo>
                    <a:pt x="20618" y="12012"/>
                  </a:moveTo>
                  <a:cubicBezTo>
                    <a:pt x="20614" y="12014"/>
                    <a:pt x="20611" y="12016"/>
                    <a:pt x="20607" y="12016"/>
                  </a:cubicBezTo>
                  <a:lnTo>
                    <a:pt x="19602" y="12268"/>
                  </a:lnTo>
                  <a:cubicBezTo>
                    <a:pt x="19256" y="12354"/>
                    <a:pt x="18984" y="12622"/>
                    <a:pt x="18892" y="12966"/>
                  </a:cubicBezTo>
                  <a:cubicBezTo>
                    <a:pt x="18703" y="13672"/>
                    <a:pt x="18421" y="14352"/>
                    <a:pt x="18053" y="14986"/>
                  </a:cubicBezTo>
                  <a:cubicBezTo>
                    <a:pt x="17873" y="15295"/>
                    <a:pt x="17876" y="15677"/>
                    <a:pt x="18060" y="15984"/>
                  </a:cubicBezTo>
                  <a:lnTo>
                    <a:pt x="18601" y="16885"/>
                  </a:lnTo>
                  <a:lnTo>
                    <a:pt x="16886" y="18600"/>
                  </a:lnTo>
                  <a:cubicBezTo>
                    <a:pt x="16882" y="18598"/>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2" y="18415"/>
                    <a:pt x="6617" y="18049"/>
                  </a:cubicBezTo>
                  <a:cubicBezTo>
                    <a:pt x="6465" y="17961"/>
                    <a:pt x="6296" y="17917"/>
                    <a:pt x="6127" y="17917"/>
                  </a:cubicBezTo>
                  <a:cubicBezTo>
                    <a:pt x="5951" y="17917"/>
                    <a:pt x="5777" y="17964"/>
                    <a:pt x="5621" y="18057"/>
                  </a:cubicBezTo>
                  <a:lnTo>
                    <a:pt x="4725" y="18595"/>
                  </a:lnTo>
                  <a:cubicBezTo>
                    <a:pt x="4722" y="18597"/>
                    <a:pt x="4718" y="18598"/>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2"/>
                  </a:cubicBezTo>
                  <a:lnTo>
                    <a:pt x="982" y="9587"/>
                  </a:lnTo>
                  <a:lnTo>
                    <a:pt x="1998" y="9333"/>
                  </a:lnTo>
                  <a:cubicBezTo>
                    <a:pt x="2343" y="9246"/>
                    <a:pt x="2616" y="8979"/>
                    <a:pt x="2708" y="8634"/>
                  </a:cubicBezTo>
                  <a:cubicBezTo>
                    <a:pt x="2897" y="7929"/>
                    <a:pt x="3179" y="7249"/>
                    <a:pt x="3548" y="6615"/>
                  </a:cubicBezTo>
                  <a:cubicBezTo>
                    <a:pt x="3727" y="6305"/>
                    <a:pt x="3724" y="5923"/>
                    <a:pt x="3540" y="5617"/>
                  </a:cubicBezTo>
                  <a:lnTo>
                    <a:pt x="3005" y="4725"/>
                  </a:lnTo>
                  <a:cubicBezTo>
                    <a:pt x="3004" y="4722"/>
                    <a:pt x="3002" y="4719"/>
                    <a:pt x="3000" y="4715"/>
                  </a:cubicBezTo>
                  <a:lnTo>
                    <a:pt x="4715" y="3000"/>
                  </a:lnTo>
                  <a:lnTo>
                    <a:pt x="5621" y="3543"/>
                  </a:lnTo>
                  <a:cubicBezTo>
                    <a:pt x="5777" y="3637"/>
                    <a:pt x="5951" y="3683"/>
                    <a:pt x="6127" y="3683"/>
                  </a:cubicBezTo>
                  <a:cubicBezTo>
                    <a:pt x="6296" y="3683"/>
                    <a:pt x="6465" y="3639"/>
                    <a:pt x="6618" y="3552"/>
                  </a:cubicBezTo>
                  <a:cubicBezTo>
                    <a:pt x="7251" y="3185"/>
                    <a:pt x="7929" y="2904"/>
                    <a:pt x="8632" y="2717"/>
                  </a:cubicBezTo>
                  <a:cubicBezTo>
                    <a:pt x="8976" y="2624"/>
                    <a:pt x="9244" y="2352"/>
                    <a:pt x="9331" y="2006"/>
                  </a:cubicBezTo>
                  <a:lnTo>
                    <a:pt x="9587" y="982"/>
                  </a:lnTo>
                  <a:lnTo>
                    <a:pt x="12012" y="982"/>
                  </a:lnTo>
                  <a:cubicBezTo>
                    <a:pt x="12014" y="986"/>
                    <a:pt x="12015" y="989"/>
                    <a:pt x="12016" y="993"/>
                  </a:cubicBezTo>
                  <a:lnTo>
                    <a:pt x="12269" y="2006"/>
                  </a:lnTo>
                  <a:cubicBezTo>
                    <a:pt x="12356" y="2352"/>
                    <a:pt x="12624" y="2624"/>
                    <a:pt x="12968" y="2717"/>
                  </a:cubicBezTo>
                  <a:cubicBezTo>
                    <a:pt x="13671" y="2904"/>
                    <a:pt x="14348" y="3185"/>
                    <a:pt x="14982" y="3552"/>
                  </a:cubicBezTo>
                  <a:cubicBezTo>
                    <a:pt x="15134" y="3639"/>
                    <a:pt x="15304" y="3683"/>
                    <a:pt x="15473" y="3683"/>
                  </a:cubicBezTo>
                  <a:cubicBezTo>
                    <a:pt x="15648" y="3683"/>
                    <a:pt x="15822" y="3637"/>
                    <a:pt x="15978" y="3543"/>
                  </a:cubicBezTo>
                  <a:lnTo>
                    <a:pt x="16884" y="3000"/>
                  </a:lnTo>
                  <a:lnTo>
                    <a:pt x="18600" y="4715"/>
                  </a:lnTo>
                  <a:cubicBezTo>
                    <a:pt x="18598" y="4719"/>
                    <a:pt x="18597" y="4722"/>
                    <a:pt x="18595" y="4725"/>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2"/>
                    <a:pt x="20618" y="12012"/>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9"/>
                    <a:pt x="17136" y="1968"/>
                    <a:pt x="16975" y="1968"/>
                  </a:cubicBezTo>
                  <a:cubicBezTo>
                    <a:pt x="16778" y="1968"/>
                    <a:pt x="16572" y="2043"/>
                    <a:pt x="16400" y="2145"/>
                  </a:cubicBezTo>
                  <a:lnTo>
                    <a:pt x="15473" y="2701"/>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1"/>
                  </a:cubicBezTo>
                  <a:lnTo>
                    <a:pt x="5200" y="2145"/>
                  </a:lnTo>
                  <a:cubicBezTo>
                    <a:pt x="5028" y="2043"/>
                    <a:pt x="4822" y="1968"/>
                    <a:pt x="4625" y="1968"/>
                  </a:cubicBezTo>
                  <a:cubicBezTo>
                    <a:pt x="4464" y="1968"/>
                    <a:pt x="4308" y="2019"/>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2"/>
                    <a:pt x="0" y="9361"/>
                  </a:cubicBezTo>
                  <a:lnTo>
                    <a:pt x="0" y="12240"/>
                  </a:lnTo>
                  <a:cubicBezTo>
                    <a:pt x="0" y="12638"/>
                    <a:pt x="367" y="12848"/>
                    <a:pt x="720" y="12960"/>
                  </a:cubicBezTo>
                  <a:lnTo>
                    <a:pt x="1759" y="13220"/>
                  </a:lnTo>
                  <a:cubicBezTo>
                    <a:pt x="1973" y="14021"/>
                    <a:pt x="2292" y="14778"/>
                    <a:pt x="2698" y="15479"/>
                  </a:cubicBezTo>
                  <a:lnTo>
                    <a:pt x="2145" y="16400"/>
                  </a:lnTo>
                  <a:cubicBezTo>
                    <a:pt x="1959" y="16713"/>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3"/>
                    <a:pt x="19455" y="16400"/>
                  </a:cubicBezTo>
                  <a:lnTo>
                    <a:pt x="18902" y="15479"/>
                  </a:lnTo>
                  <a:cubicBezTo>
                    <a:pt x="19308" y="14778"/>
                    <a:pt x="19626" y="14021"/>
                    <a:pt x="19841" y="13220"/>
                  </a:cubicBezTo>
                  <a:lnTo>
                    <a:pt x="20880" y="12960"/>
                  </a:lnTo>
                  <a:cubicBezTo>
                    <a:pt x="21233" y="12848"/>
                    <a:pt x="21600" y="12638"/>
                    <a:pt x="21600" y="12240"/>
                  </a:cubicBezTo>
                  <a:lnTo>
                    <a:pt x="21600" y="9361"/>
                  </a:lnTo>
                  <a:cubicBezTo>
                    <a:pt x="21600" y="8962"/>
                    <a:pt x="21233" y="8730"/>
                    <a:pt x="20880" y="8641"/>
                  </a:cubicBezTo>
                  <a:moveTo>
                    <a:pt x="15709" y="10800"/>
                  </a:moveTo>
                  <a:cubicBezTo>
                    <a:pt x="15709" y="13346"/>
                    <a:pt x="13771" y="15438"/>
                    <a:pt x="11291" y="15685"/>
                  </a:cubicBezTo>
                  <a:lnTo>
                    <a:pt x="11291" y="12694"/>
                  </a:lnTo>
                  <a:cubicBezTo>
                    <a:pt x="12137" y="12476"/>
                    <a:pt x="12764" y="11714"/>
                    <a:pt x="12764" y="10800"/>
                  </a:cubicBezTo>
                  <a:cubicBezTo>
                    <a:pt x="12764" y="10630"/>
                    <a:pt x="12735" y="10468"/>
                    <a:pt x="12694" y="10310"/>
                  </a:cubicBezTo>
                  <a:lnTo>
                    <a:pt x="15308" y="8857"/>
                  </a:lnTo>
                  <a:cubicBezTo>
                    <a:pt x="15565" y="9453"/>
                    <a:pt x="15709" y="10110"/>
                    <a:pt x="15709" y="10800"/>
                  </a:cubicBezTo>
                  <a:moveTo>
                    <a:pt x="9818" y="10800"/>
                  </a:moveTo>
                  <a:cubicBezTo>
                    <a:pt x="9818" y="10258"/>
                    <a:pt x="10258" y="9818"/>
                    <a:pt x="10800" y="9818"/>
                  </a:cubicBezTo>
                  <a:cubicBezTo>
                    <a:pt x="11342" y="9818"/>
                    <a:pt x="11782" y="10258"/>
                    <a:pt x="11782" y="10800"/>
                  </a:cubicBezTo>
                  <a:cubicBezTo>
                    <a:pt x="11782" y="11342"/>
                    <a:pt x="11342" y="11782"/>
                    <a:pt x="10800" y="11782"/>
                  </a:cubicBezTo>
                  <a:cubicBezTo>
                    <a:pt x="10258" y="11782"/>
                    <a:pt x="9818" y="11342"/>
                    <a:pt x="9818" y="10800"/>
                  </a:cubicBezTo>
                  <a:moveTo>
                    <a:pt x="10309" y="15685"/>
                  </a:moveTo>
                  <a:cubicBezTo>
                    <a:pt x="7829" y="15438"/>
                    <a:pt x="5891" y="13346"/>
                    <a:pt x="5891" y="10800"/>
                  </a:cubicBezTo>
                  <a:cubicBezTo>
                    <a:pt x="5891" y="10110"/>
                    <a:pt x="6035" y="9453"/>
                    <a:pt x="6292" y="8857"/>
                  </a:cubicBezTo>
                  <a:lnTo>
                    <a:pt x="8906" y="10310"/>
                  </a:lnTo>
                  <a:cubicBezTo>
                    <a:pt x="8865" y="10468"/>
                    <a:pt x="8836" y="10630"/>
                    <a:pt x="8836" y="10800"/>
                  </a:cubicBezTo>
                  <a:cubicBezTo>
                    <a:pt x="8836" y="11714"/>
                    <a:pt x="9463" y="12476"/>
                    <a:pt x="10309" y="12694"/>
                  </a:cubicBezTo>
                  <a:cubicBezTo>
                    <a:pt x="10309" y="12694"/>
                    <a:pt x="10309" y="15685"/>
                    <a:pt x="10309" y="15685"/>
                  </a:cubicBezTo>
                  <a:close/>
                  <a:moveTo>
                    <a:pt x="10800" y="5891"/>
                  </a:moveTo>
                  <a:cubicBezTo>
                    <a:pt x="12470" y="5891"/>
                    <a:pt x="13942" y="6727"/>
                    <a:pt x="14829" y="8000"/>
                  </a:cubicBezTo>
                  <a:lnTo>
                    <a:pt x="12220" y="9450"/>
                  </a:lnTo>
                  <a:cubicBezTo>
                    <a:pt x="11862" y="9074"/>
                    <a:pt x="11360" y="8836"/>
                    <a:pt x="10800" y="8836"/>
                  </a:cubicBezTo>
                  <a:cubicBezTo>
                    <a:pt x="10240" y="8836"/>
                    <a:pt x="9738" y="9074"/>
                    <a:pt x="9380" y="9450"/>
                  </a:cubicBezTo>
                  <a:lnTo>
                    <a:pt x="6771" y="8000"/>
                  </a:lnTo>
                  <a:cubicBezTo>
                    <a:pt x="7658" y="6727"/>
                    <a:pt x="9130" y="5891"/>
                    <a:pt x="10800" y="5891"/>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path>
              </a:pathLst>
            </a:custGeom>
            <a:solidFill>
              <a:schemeClr val="tx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62"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ea typeface="Arial"/>
                <a:cs typeface="Arial"/>
                <a:sym typeface="Gill Sans"/>
              </a:endParaRPr>
            </a:p>
          </p:txBody>
        </p:sp>
        <p:sp>
          <p:nvSpPr>
            <p:cNvPr id="62" name="Shape 2447">
              <a:extLst>
                <a:ext uri="{FF2B5EF4-FFF2-40B4-BE49-F238E27FC236}">
                  <a16:creationId xmlns:a16="http://schemas.microsoft.com/office/drawing/2014/main" id="{CBBC0379-696F-4DE0-A231-D0D730782FE6}"/>
                </a:ext>
              </a:extLst>
            </p:cNvPr>
            <p:cNvSpPr/>
            <p:nvPr/>
          </p:nvSpPr>
          <p:spPr>
            <a:xfrm>
              <a:off x="7681150" y="2134041"/>
              <a:ext cx="417167" cy="341293"/>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chemeClr val="tx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62" b="0"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Arial"/>
                <a:ea typeface="Arial"/>
                <a:cs typeface="Arial"/>
                <a:sym typeface="Gill Sans"/>
              </a:endParaRPr>
            </a:p>
          </p:txBody>
        </p:sp>
        <p:sp>
          <p:nvSpPr>
            <p:cNvPr id="63" name="Shape 2460">
              <a:extLst>
                <a:ext uri="{FF2B5EF4-FFF2-40B4-BE49-F238E27FC236}">
                  <a16:creationId xmlns:a16="http://schemas.microsoft.com/office/drawing/2014/main" id="{95474A55-D661-41FF-84E8-B38521FF79B5}"/>
                </a:ext>
              </a:extLst>
            </p:cNvPr>
            <p:cNvSpPr/>
            <p:nvPr/>
          </p:nvSpPr>
          <p:spPr>
            <a:xfrm>
              <a:off x="5893883" y="1313292"/>
              <a:ext cx="417167" cy="341330"/>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tx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62"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ea typeface="Arial"/>
                <a:cs typeface="Arial"/>
                <a:sym typeface="Gill Sans"/>
              </a:endParaRPr>
            </a:p>
          </p:txBody>
        </p:sp>
        <p:sp>
          <p:nvSpPr>
            <p:cNvPr id="64" name="Shape 2627">
              <a:extLst>
                <a:ext uri="{FF2B5EF4-FFF2-40B4-BE49-F238E27FC236}">
                  <a16:creationId xmlns:a16="http://schemas.microsoft.com/office/drawing/2014/main" id="{F894D1D7-A274-4CF1-87DD-91C049355089}"/>
                </a:ext>
              </a:extLst>
            </p:cNvPr>
            <p:cNvSpPr/>
            <p:nvPr/>
          </p:nvSpPr>
          <p:spPr>
            <a:xfrm>
              <a:off x="7763550" y="4134991"/>
              <a:ext cx="417167" cy="417135"/>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chemeClr val="tx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62" b="0"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Arial"/>
                <a:ea typeface="Arial"/>
                <a:cs typeface="Arial"/>
                <a:sym typeface="Gill Sans"/>
              </a:endParaRPr>
            </a:p>
          </p:txBody>
        </p:sp>
      </p:grpSp>
      <p:grpSp>
        <p:nvGrpSpPr>
          <p:cNvPr id="4" name="Group 3">
            <a:extLst>
              <a:ext uri="{FF2B5EF4-FFF2-40B4-BE49-F238E27FC236}">
                <a16:creationId xmlns:a16="http://schemas.microsoft.com/office/drawing/2014/main" id="{E4243605-C632-4ECF-9CC1-BEE59D486FDC}"/>
              </a:ext>
            </a:extLst>
          </p:cNvPr>
          <p:cNvGrpSpPr/>
          <p:nvPr/>
        </p:nvGrpSpPr>
        <p:grpSpPr>
          <a:xfrm>
            <a:off x="8655497" y="2385111"/>
            <a:ext cx="2739014" cy="2133931"/>
            <a:chOff x="8655497" y="2385111"/>
            <a:chExt cx="2739014" cy="2133931"/>
          </a:xfrm>
        </p:grpSpPr>
        <p:sp>
          <p:nvSpPr>
            <p:cNvPr id="92" name="TextBox 91">
              <a:extLst>
                <a:ext uri="{FF2B5EF4-FFF2-40B4-BE49-F238E27FC236}">
                  <a16:creationId xmlns:a16="http://schemas.microsoft.com/office/drawing/2014/main" id="{6BDE497E-AD35-469B-BE74-064872325674}"/>
                </a:ext>
              </a:extLst>
            </p:cNvPr>
            <p:cNvSpPr txBox="1"/>
            <p:nvPr/>
          </p:nvSpPr>
          <p:spPr>
            <a:xfrm>
              <a:off x="8655497" y="3965044"/>
              <a:ext cx="2739014" cy="553998"/>
            </a:xfrm>
            <a:prstGeom prst="rect">
              <a:avLst/>
            </a:prstGeom>
            <a:noFill/>
          </p:spPr>
          <p:txBody>
            <a:bodyPr wrap="square" lIns="0" tIns="0" rIns="0" bIns="0" rtlCol="0">
              <a:spAutoFit/>
            </a:bodyPr>
            <a:lstStyle/>
            <a:p>
              <a:r>
                <a:rPr lang="en-US" dirty="0">
                  <a:solidFill>
                    <a:schemeClr val="bg1"/>
                  </a:solidFill>
                </a:rPr>
                <a:t>The Vault prints you any desired local  currency</a:t>
              </a:r>
            </a:p>
          </p:txBody>
        </p:sp>
        <p:sp>
          <p:nvSpPr>
            <p:cNvPr id="90" name="TextBox 89">
              <a:extLst>
                <a:ext uri="{FF2B5EF4-FFF2-40B4-BE49-F238E27FC236}">
                  <a16:creationId xmlns:a16="http://schemas.microsoft.com/office/drawing/2014/main" id="{E70BCD58-5F41-46C4-B5B2-C496E21410FE}"/>
                </a:ext>
              </a:extLst>
            </p:cNvPr>
            <p:cNvSpPr txBox="1"/>
            <p:nvPr/>
          </p:nvSpPr>
          <p:spPr>
            <a:xfrm>
              <a:off x="8884172" y="2385111"/>
              <a:ext cx="2467439" cy="584775"/>
            </a:xfrm>
            <a:prstGeom prst="rect">
              <a:avLst/>
            </a:prstGeom>
            <a:noFill/>
          </p:spPr>
          <p:txBody>
            <a:bodyPr wrap="square" rtlCol="0">
              <a:spAutoFit/>
            </a:bodyPr>
            <a:lstStyle/>
            <a:p>
              <a:pPr algn="ctr"/>
              <a:r>
                <a:rPr lang="en-US" sz="1600" dirty="0">
                  <a:solidFill>
                    <a:schemeClr val="bg1"/>
                  </a:solidFill>
                  <a:latin typeface="+mj-lt"/>
                </a:rPr>
                <a:t>125% for USDT and 200% and above for OKF</a:t>
              </a:r>
            </a:p>
          </p:txBody>
        </p:sp>
      </p:grpSp>
      <p:sp>
        <p:nvSpPr>
          <p:cNvPr id="5" name="TextBox 4">
            <a:extLst>
              <a:ext uri="{FF2B5EF4-FFF2-40B4-BE49-F238E27FC236}">
                <a16:creationId xmlns:a16="http://schemas.microsoft.com/office/drawing/2014/main" id="{D7B11B7F-B947-4807-B2AD-3FE90B58D3D2}"/>
              </a:ext>
            </a:extLst>
          </p:cNvPr>
          <p:cNvSpPr txBox="1"/>
          <p:nvPr/>
        </p:nvSpPr>
        <p:spPr>
          <a:xfrm>
            <a:off x="2778334" y="517428"/>
            <a:ext cx="6553845" cy="369332"/>
          </a:xfrm>
          <a:prstGeom prst="rect">
            <a:avLst/>
          </a:prstGeom>
          <a:noFill/>
        </p:spPr>
        <p:txBody>
          <a:bodyPr wrap="none" rtlCol="0">
            <a:spAutoFit/>
          </a:bodyPr>
          <a:lstStyle/>
          <a:p>
            <a:r>
              <a:rPr lang="en-US" dirty="0">
                <a:solidFill>
                  <a:schemeClr val="bg1"/>
                </a:solidFill>
              </a:rPr>
              <a:t>People like you and me who powers OK Flourish Protocol ecosystem</a:t>
            </a:r>
          </a:p>
        </p:txBody>
      </p:sp>
      <p:sp>
        <p:nvSpPr>
          <p:cNvPr id="7" name="TextBox 6">
            <a:extLst>
              <a:ext uri="{FF2B5EF4-FFF2-40B4-BE49-F238E27FC236}">
                <a16:creationId xmlns:a16="http://schemas.microsoft.com/office/drawing/2014/main" id="{81EA02E4-1107-4880-BBED-8C09EC91C73A}"/>
              </a:ext>
            </a:extLst>
          </p:cNvPr>
          <p:cNvSpPr txBox="1"/>
          <p:nvPr/>
        </p:nvSpPr>
        <p:spPr>
          <a:xfrm>
            <a:off x="8377372" y="1814018"/>
            <a:ext cx="3814249" cy="646331"/>
          </a:xfrm>
          <a:prstGeom prst="rect">
            <a:avLst/>
          </a:prstGeom>
          <a:noFill/>
        </p:spPr>
        <p:txBody>
          <a:bodyPr wrap="none" rtlCol="0">
            <a:spAutoFit/>
          </a:bodyPr>
          <a:lstStyle/>
          <a:p>
            <a:r>
              <a:rPr lang="en-US" dirty="0">
                <a:solidFill>
                  <a:schemeClr val="bg1"/>
                </a:solidFill>
              </a:rPr>
              <a:t>Deposit USDT or OKF into the vault to </a:t>
            </a:r>
          </a:p>
          <a:p>
            <a:r>
              <a:rPr lang="en-US" dirty="0">
                <a:solidFill>
                  <a:schemeClr val="bg1"/>
                </a:solidFill>
              </a:rPr>
              <a:t> print any local currency of your choice</a:t>
            </a:r>
          </a:p>
        </p:txBody>
      </p:sp>
      <p:sp>
        <p:nvSpPr>
          <p:cNvPr id="8" name="TextBox 7">
            <a:extLst>
              <a:ext uri="{FF2B5EF4-FFF2-40B4-BE49-F238E27FC236}">
                <a16:creationId xmlns:a16="http://schemas.microsoft.com/office/drawing/2014/main" id="{E9E595DE-C060-4FC1-A206-F4048F1C2215}"/>
              </a:ext>
            </a:extLst>
          </p:cNvPr>
          <p:cNvSpPr txBox="1"/>
          <p:nvPr/>
        </p:nvSpPr>
        <p:spPr>
          <a:xfrm>
            <a:off x="3914304" y="5846508"/>
            <a:ext cx="4793492" cy="646331"/>
          </a:xfrm>
          <a:prstGeom prst="rect">
            <a:avLst/>
          </a:prstGeom>
          <a:noFill/>
        </p:spPr>
        <p:txBody>
          <a:bodyPr wrap="none" rtlCol="0">
            <a:spAutoFit/>
          </a:bodyPr>
          <a:lstStyle/>
          <a:p>
            <a:r>
              <a:rPr lang="en-US" dirty="0">
                <a:solidFill>
                  <a:schemeClr val="bg1"/>
                </a:solidFill>
              </a:rPr>
              <a:t>Save Your stablecoins and earn high APY on them</a:t>
            </a:r>
          </a:p>
          <a:p>
            <a:r>
              <a:rPr lang="en-US" dirty="0">
                <a:solidFill>
                  <a:schemeClr val="bg1"/>
                </a:solidFill>
              </a:rPr>
              <a:t>Banks will not give you that</a:t>
            </a:r>
          </a:p>
        </p:txBody>
      </p:sp>
      <p:sp>
        <p:nvSpPr>
          <p:cNvPr id="11" name="TextBox 10">
            <a:extLst>
              <a:ext uri="{FF2B5EF4-FFF2-40B4-BE49-F238E27FC236}">
                <a16:creationId xmlns:a16="http://schemas.microsoft.com/office/drawing/2014/main" id="{54C358BD-76A2-4D16-8540-A236C2C3E92B}"/>
              </a:ext>
            </a:extLst>
          </p:cNvPr>
          <p:cNvSpPr txBox="1"/>
          <p:nvPr/>
        </p:nvSpPr>
        <p:spPr>
          <a:xfrm>
            <a:off x="5128139" y="152354"/>
            <a:ext cx="2156616" cy="461665"/>
          </a:xfrm>
          <a:prstGeom prst="rect">
            <a:avLst/>
          </a:prstGeom>
          <a:noFill/>
        </p:spPr>
        <p:txBody>
          <a:bodyPr wrap="none" rtlCol="0">
            <a:spAutoFit/>
          </a:bodyPr>
          <a:lstStyle/>
          <a:p>
            <a:r>
              <a:rPr lang="en-US" sz="2400" dirty="0">
                <a:solidFill>
                  <a:schemeClr val="bg1"/>
                </a:solidFill>
              </a:rPr>
              <a:t>HOW IT WORKS</a:t>
            </a:r>
          </a:p>
        </p:txBody>
      </p:sp>
    </p:spTree>
    <p:extLst>
      <p:ext uri="{BB962C8B-B14F-4D97-AF65-F5344CB8AC3E}">
        <p14:creationId xmlns:p14="http://schemas.microsoft.com/office/powerpoint/2010/main" val="287567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2" presetClass="entr" presetSubtype="4" fill="hold" nodeType="withEffect">
                                  <p:stCondLst>
                                    <p:cond delay="25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6917</TotalTime>
  <Words>769</Words>
  <Application>Microsoft Office PowerPoint</Application>
  <PresentationFormat>Widescreen</PresentationFormat>
  <Paragraphs>159</Paragraphs>
  <Slides>16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Black</vt:lpstr>
      <vt:lpstr>Calibri</vt:lpstr>
      <vt:lpstr>Calibri Light</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OKF TOKENOMICS </vt:lpstr>
      <vt:lpstr>SALE ROUNDS </vt:lpstr>
      <vt:lpstr>SEED FUNDING USAGE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Oladimeji Shekoni</cp:lastModifiedBy>
  <cp:revision>163</cp:revision>
  <dcterms:created xsi:type="dcterms:W3CDTF">2022-03-08T10:09:29Z</dcterms:created>
  <dcterms:modified xsi:type="dcterms:W3CDTF">2022-04-18T14:38:52Z</dcterms:modified>
</cp:coreProperties>
</file>