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7" r:id="rId14"/>
    <p:sldId id="268" r:id="rId15"/>
    <p:sldId id="269" r:id="rId16"/>
    <p:sldId id="270" r:id="rId17"/>
    <p:sldId id="271" r:id="rId18"/>
    <p:sldId id="272" r:id="rId19"/>
    <p:sldId id="276" r:id="rId20"/>
    <p:sldId id="278" r:id="rId21"/>
    <p:sldId id="273" r:id="rId22"/>
    <p:sldId id="274" r:id="rId23"/>
    <p:sldId id="267" r:id="rId2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12C1F-9160-4E55-9D7A-D235CCBAB44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E5FA-D8AF-4D20-8B56-4C947009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9E5FA-D8AF-4D20-8B56-4C947009D2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6E86-FFD4-4B0A-B546-EDA85FEAFDA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3BC3-7F30-4A47-A858-D36CA2A2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48992"/>
            <a:ext cx="5143500" cy="2391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" y="2255900"/>
            <a:ext cx="5829300" cy="1102519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>
                <a:solidFill>
                  <a:srgbClr val="FF0000"/>
                </a:solidFill>
              </a:rPr>
              <a:t/>
            </a:r>
            <a:br>
              <a:rPr lang="en-US" sz="4500" dirty="0">
                <a:solidFill>
                  <a:srgbClr val="FF0000"/>
                </a:solidFill>
              </a:rPr>
            </a:b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5579" y="3570348"/>
            <a:ext cx="4800600" cy="1314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5579" y="3570348"/>
            <a:ext cx="4800600" cy="1314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r="4684"/>
          <a:stretch/>
        </p:blipFill>
        <p:spPr>
          <a:xfrm>
            <a:off x="191729" y="1485359"/>
            <a:ext cx="6474542" cy="6798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6083" y="221226"/>
            <a:ext cx="6480188" cy="9424219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2547648" y="3918116"/>
            <a:ext cx="4647236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latin typeface="Trebuchet MS" panose="020B0603020202020204" pitchFamily="34" charset="0"/>
              </a:rPr>
              <a:t>Munim</a:t>
            </a:r>
            <a:r>
              <a:rPr lang="en-US" sz="2100" b="1" dirty="0">
                <a:latin typeface="Trebuchet MS" panose="020B0603020202020204" pitchFamily="34" charset="0"/>
              </a:rPr>
              <a:t> </a:t>
            </a:r>
            <a:r>
              <a:rPr lang="en-US" sz="2100" b="1" dirty="0" err="1">
                <a:latin typeface="Trebuchet MS" panose="020B0603020202020204" pitchFamily="34" charset="0"/>
              </a:rPr>
              <a:t>Ahemd</a:t>
            </a:r>
            <a:r>
              <a:rPr lang="en-US" sz="2100" b="1" dirty="0">
                <a:latin typeface="Trebuchet MS" panose="020B0603020202020204" pitchFamily="34" charset="0"/>
              </a:rPr>
              <a:t> </a:t>
            </a:r>
            <a:r>
              <a:rPr lang="bn-BD" sz="2100" b="1" dirty="0">
                <a:latin typeface="Trebuchet MS" panose="020B0603020202020204" pitchFamily="34" charset="0"/>
              </a:rPr>
              <a:t/>
            </a:r>
            <a:br>
              <a:rPr lang="bn-BD" sz="2100" b="1" dirty="0">
                <a:latin typeface="Trebuchet MS" panose="020B0603020202020204" pitchFamily="34" charset="0"/>
              </a:rPr>
            </a:br>
            <a:r>
              <a:rPr lang="en-US" sz="2100" b="1" dirty="0">
                <a:latin typeface="Trebuchet MS" panose="020B0603020202020204" pitchFamily="34" charset="0"/>
              </a:rPr>
              <a:t>(192-35-477)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r>
              <a:rPr lang="en-US" sz="1350" dirty="0"/>
              <a:t/>
            </a:r>
            <a:br>
              <a:rPr lang="en-US" sz="1350" dirty="0"/>
            </a:br>
            <a:endParaRPr lang="en-US" sz="135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204" y="2141599"/>
            <a:ext cx="5829300" cy="110251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/>
            </a:r>
            <a:br>
              <a:rPr lang="en-US" sz="3300" dirty="0"/>
            </a:br>
            <a:r>
              <a:rPr lang="en-US" sz="4500" dirty="0"/>
              <a:t> </a:t>
            </a:r>
            <a:br>
              <a:rPr lang="en-US" sz="4500" dirty="0"/>
            </a:br>
            <a:r>
              <a:rPr lang="en-US" sz="4500" dirty="0"/>
              <a:t>                     </a:t>
            </a:r>
            <a:r>
              <a:rPr lang="en-US" sz="4500" b="1" dirty="0">
                <a:latin typeface="Comic Sans MS" panose="030F0702030302020204" pitchFamily="66" charset="0"/>
              </a:rPr>
              <a:t>“</a:t>
            </a:r>
            <a:r>
              <a:rPr lang="bn-BD" sz="4500" b="1" dirty="0">
                <a:latin typeface="Comic Sans MS" panose="030F0702030302020204" pitchFamily="66" charset="0"/>
              </a:rPr>
              <a:t>PEACE</a:t>
            </a:r>
            <a:r>
              <a:rPr lang="en-US" sz="4500" b="1" dirty="0">
                <a:latin typeface="Trebuchet MS" panose="020B0603020202020204" pitchFamily="34" charset="0"/>
              </a:rPr>
              <a:t>”</a:t>
            </a:r>
            <a:r>
              <a:rPr lang="en-US" sz="2025" b="1" dirty="0">
                <a:latin typeface="Trebuchet MS" panose="020B0603020202020204" pitchFamily="34" charset="0"/>
              </a:rPr>
              <a:t>(</a:t>
            </a:r>
            <a:r>
              <a:rPr lang="bn-BD" sz="2025" dirty="0">
                <a:latin typeface="Trebuchet MS" panose="020B0603020202020204" pitchFamily="34" charset="0"/>
              </a:rPr>
              <a:t>A relaxation in your pocket</a:t>
            </a:r>
            <a:r>
              <a:rPr lang="en-US" sz="2025" dirty="0">
                <a:latin typeface="Trebuchet MS" panose="020B0603020202020204" pitchFamily="34" charset="0"/>
              </a:rPr>
              <a:t>)</a:t>
            </a:r>
            <a:r>
              <a:rPr lang="en-US" sz="2025" dirty="0"/>
              <a:t/>
            </a:r>
            <a:br>
              <a:rPr lang="en-US" sz="2025" dirty="0"/>
            </a:br>
            <a:endParaRPr lang="en-US" sz="2025" dirty="0"/>
          </a:p>
        </p:txBody>
      </p:sp>
      <p:sp>
        <p:nvSpPr>
          <p:cNvPr id="12" name="Rounded Rectangle 11"/>
          <p:cNvSpPr/>
          <p:nvPr/>
        </p:nvSpPr>
        <p:spPr>
          <a:xfrm flipV="1">
            <a:off x="1428750" y="3083727"/>
            <a:ext cx="4286250" cy="342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14301" y="103239"/>
            <a:ext cx="6629401" cy="96601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54204" y="4988272"/>
            <a:ext cx="5789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b="1" dirty="0">
                <a:latin typeface="Comic Sans MS" panose="030F0702030302020204" pitchFamily="66" charset="0"/>
              </a:rPr>
              <a:t>PEACE</a:t>
            </a:r>
            <a:r>
              <a:rPr lang="bn-BD" dirty="0"/>
              <a:t> is a meditation app that helps and process a depressed,anxiety and stress soul to a healthy,shine and beautiful mind.For those we make this app in an art to visible and virtual</a:t>
            </a:r>
            <a:br>
              <a:rPr lang="bn-BD" dirty="0"/>
            </a:br>
            <a:r>
              <a:rPr lang="bn-BD" dirty="0"/>
              <a:t>world.</a:t>
            </a:r>
            <a:br>
              <a:rPr lang="bn-BD" dirty="0"/>
            </a:br>
            <a:r>
              <a:rPr lang="bn-BD" dirty="0"/>
              <a:t>Our motto-  </a:t>
            </a:r>
            <a:r>
              <a:rPr lang="bn-BD" dirty="0">
                <a:latin typeface="Trebuchet MS" panose="020B0603020202020204" pitchFamily="34" charset="0"/>
              </a:rPr>
              <a:t>‘A relaxation in your pocket’</a:t>
            </a:r>
            <a:endParaRPr lang="en-US" dirty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89092" y="836258"/>
            <a:ext cx="3895032" cy="21374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4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latin typeface="Trebuchet MS" panose="020B0603020202020204" pitchFamily="34" charset="0"/>
              </a:rPr>
              <a:t>Use Case Diagram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5" y="4552606"/>
            <a:ext cx="552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latin typeface="Trebuchet MS" pitchFamily="34" charset="0"/>
              </a:rPr>
              <a:t>Defination</a:t>
            </a:r>
            <a:r>
              <a:rPr lang="en-US" sz="2000" b="1" u="sng" dirty="0" smtClean="0">
                <a:latin typeface="Trebuchet MS" pitchFamily="34" charset="0"/>
              </a:rPr>
              <a:t>:</a:t>
            </a:r>
            <a:r>
              <a:rPr lang="en-US" sz="2400" dirty="0" smtClean="0">
                <a:latin typeface="Trebuchet MS" pitchFamily="34" charset="0"/>
              </a:rPr>
              <a:t/>
            </a:r>
            <a:br>
              <a:rPr lang="en-US" sz="2400" dirty="0" smtClean="0">
                <a:latin typeface="Trebuchet MS" pitchFamily="34" charset="0"/>
              </a:rPr>
            </a:br>
            <a:r>
              <a:rPr lang="en-US" sz="2000" dirty="0">
                <a:latin typeface="+mj-lt"/>
              </a:rPr>
              <a:t>A use case diagram is a graphical depiction of a user's possible interactions with a system.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05249" y="2973741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38144" y="2973741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" b="1569"/>
          <a:stretch/>
        </p:blipFill>
        <p:spPr>
          <a:xfrm>
            <a:off x="-135969" y="0"/>
            <a:ext cx="7129938" cy="526042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03157" y="5576547"/>
            <a:ext cx="4914098" cy="4485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Use case Diagram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1358" y="5912290"/>
            <a:ext cx="319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Exclude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</a:t>
            </a:r>
            <a:br>
              <a:rPr lang="en-US" dirty="0" smtClean="0"/>
            </a:br>
            <a:r>
              <a:rPr lang="en-US" dirty="0" smtClean="0"/>
              <a:t>Blog</a:t>
            </a:r>
            <a:br>
              <a:rPr lang="en-US" dirty="0" smtClean="0"/>
            </a:br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412" y="6464966"/>
            <a:ext cx="123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Admin</a:t>
            </a: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7581" y="6469542"/>
            <a:ext cx="241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Usecase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Complain</a:t>
            </a:r>
            <a:br>
              <a:rPr lang="en-US" dirty="0"/>
            </a:br>
            <a:r>
              <a:rPr lang="en-US" dirty="0"/>
              <a:t>Collect data</a:t>
            </a:r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Action for help</a:t>
            </a:r>
            <a:br>
              <a:rPr lang="en-US" dirty="0"/>
            </a:br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6443" y="6485584"/>
            <a:ext cx="16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Include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21376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790768"/>
            <a:ext cx="5620979" cy="2716940"/>
          </a:xfrm>
        </p:spPr>
        <p:txBody>
          <a:bodyPr>
            <a:normAutofit/>
          </a:bodyPr>
          <a:lstStyle/>
          <a:p>
            <a:pPr algn="l"/>
            <a:r>
              <a:rPr lang="bn-BD" sz="2000" b="1" u="sng" dirty="0" smtClean="0">
                <a:latin typeface="Trebuchet MS" pitchFamily="34" charset="0"/>
              </a:rPr>
              <a:t>ER Diagram</a:t>
            </a:r>
            <a:r>
              <a:rPr lang="en-US" sz="2000" b="1" u="sng" dirty="0" smtClean="0">
                <a:latin typeface="Trebuchet MS" pitchFamily="34" charset="0"/>
              </a:rPr>
              <a:t>: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dirty="0">
                <a:latin typeface="+mj-lt"/>
              </a:rPr>
              <a:t>An Entity–relationship model (</a:t>
            </a:r>
            <a:r>
              <a:rPr lang="en-US" b="1" dirty="0">
                <a:latin typeface="+mj-lt"/>
              </a:rPr>
              <a:t>ER model</a:t>
            </a:r>
            <a:r>
              <a:rPr lang="en-US" dirty="0">
                <a:latin typeface="+mj-lt"/>
              </a:rPr>
              <a:t>) describes the structure of a database with the help of a diagram, which is known as </a:t>
            </a:r>
            <a:r>
              <a:rPr lang="en-US" b="1" dirty="0">
                <a:latin typeface="+mj-lt"/>
              </a:rPr>
              <a:t>Entity Relationship Diagram</a:t>
            </a:r>
            <a:endParaRPr lang="en-US" sz="20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14350" y="2064774"/>
            <a:ext cx="5829300" cy="166307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Chapter 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bn-BD" sz="3200" b="1" dirty="0" smtClean="0">
                <a:latin typeface="Trebuchet MS" panose="020B0603020202020204" pitchFamily="34" charset="0"/>
              </a:rPr>
              <a:t>ER Diagram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49493" y="3298207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82388" y="3298207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713"/>
            <a:ext cx="6858000" cy="423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0"/>
            <a:ext cx="6858000" cy="53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68308" y="806761"/>
            <a:ext cx="4742893" cy="21374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</a:t>
            </a:r>
            <a:r>
              <a:rPr lang="en-US" sz="3200" b="1" dirty="0" smtClean="0">
                <a:solidFill>
                  <a:srgbClr val="C00000"/>
                </a:solidFill>
              </a:rPr>
              <a:t>5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5" y="4552606"/>
            <a:ext cx="552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rebuchet MS" pitchFamily="34" charset="0"/>
              </a:rPr>
              <a:t>Feature:</a:t>
            </a:r>
            <a:br>
              <a:rPr lang="en-US" sz="2000" b="1" u="sng" dirty="0" smtClean="0">
                <a:latin typeface="Trebuchet MS" pitchFamily="34" charset="0"/>
              </a:rPr>
            </a:br>
            <a:r>
              <a:rPr lang="en-US" sz="2000" dirty="0">
                <a:latin typeface="+mj-lt"/>
              </a:rPr>
              <a:t>A </a:t>
            </a:r>
            <a:r>
              <a:rPr lang="en-US" sz="2000" b="1" dirty="0">
                <a:latin typeface="+mj-lt"/>
              </a:rPr>
              <a:t>feature specification</a:t>
            </a:r>
            <a:r>
              <a:rPr lang="en-US" sz="2000" dirty="0">
                <a:latin typeface="+mj-lt"/>
              </a:rPr>
              <a:t> is a written description of a feature of a system. · A feature of a system is user-visible aspect of the system that provides the user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75753" y="2973741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8648" y="2973741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2427" y="2121832"/>
            <a:ext cx="6520631" cy="822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Trebuchet MS" panose="020B0603020202020204" pitchFamily="34" charset="0"/>
              </a:rPr>
              <a:t>Features List</a:t>
            </a:r>
            <a:endParaRPr lang="en-US" sz="3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02" y="1129134"/>
            <a:ext cx="6268065" cy="81853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Registration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&amp; backend mechanism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1.1.  Multilingual registration screen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1.2.  Enter basic information about a user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1.3.  Email/password combination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1.4.  OTP support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1.5.  General OAuth 2.0 support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1.5.1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1.5.2.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1.5.3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&amp; backend mechanism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2.1.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Multilingual login screen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2.2.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Email/password combination to log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Ability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restore password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Home page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API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	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3.1.  </a:t>
            </a:r>
            <a:r>
              <a:rPr lang="bn-B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Favorites and Recent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cards (</a:t>
            </a:r>
            <a:r>
              <a:rPr lang="bn-B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the task user 	        add into thier fav list or thier recent activity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 </a:t>
            </a:r>
            <a:r>
              <a:rPr lang="bn-B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Featured Collection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bn-B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featured for the user 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bn-B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	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3.3.  Daily Round Activity(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Morning,Afternoon,Night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three category will be displayed)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3.4.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to support API for stats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and table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scans.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74214" y="925651"/>
            <a:ext cx="6268065" cy="81853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Specific Function Page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  Meditation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-Featured(like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Basic,Breathe,Letting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 of 		stress) 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-Recent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-Explore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Meditate Task(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Guidance,Step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step 		Card)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4.2.  Sleep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-Featured(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Music,Story,Podecast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-Recent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Sleep(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Guidance,Step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step Card)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4.3.  Move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-Featured(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Task,Exercise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-Recent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Explore Move(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Guidance,Step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step card)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4.4.   Focus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-Featured(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Breathing,Thoughts,Yoga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-Recent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-Explore Focus(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Guidance,Step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step cards)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Profile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5.1.   Reflect (User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progress,Check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 of activity)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5.2.   Stats (Starting to end journey Statistics)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5.3.   Buddies (Connecting with friends for 		         progress and quality time)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5.4.   Settings (Account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Subscription,Notification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Terms,User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Data)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36446" y="571690"/>
            <a:ext cx="6268065" cy="81853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Super Admin Feature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6.1.  Dashboard View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6.2.  User Subscription Management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6.3.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AccountProfile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Management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6.4.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API methods to get data, edit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information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manage information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  Non-Register User	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7.1.   All Existing Page and Service provided for 7 	        days trial version.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7.2.   Excluding Explore section(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Guidance,Step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	        step Cards)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790768"/>
            <a:ext cx="5620979" cy="2716940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>
                <a:latin typeface="Trebuchet MS" pitchFamily="34" charset="0"/>
              </a:rPr>
              <a:t>Database Table: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is a collection of related data held in a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format within </a:t>
            </a:r>
            <a:r>
              <a:rPr lang="en-US" sz="2000" dirty="0" smtClean="0">
                <a:latin typeface="+mj-lt"/>
              </a:rPr>
              <a:t>manipulate data. </a:t>
            </a:r>
            <a:r>
              <a:rPr lang="en-US" sz="2000" dirty="0">
                <a:latin typeface="+mj-lt"/>
              </a:rPr>
              <a:t>It consists of columns and rows.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14350" y="2064774"/>
            <a:ext cx="5829300" cy="16630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</a:t>
            </a:r>
            <a:r>
              <a:rPr lang="en-US" sz="3200" b="1" dirty="0" smtClean="0">
                <a:solidFill>
                  <a:srgbClr val="C00000"/>
                </a:solidFill>
              </a:rPr>
              <a:t>5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latin typeface="Trebuchet MS" panose="020B0603020202020204" pitchFamily="34" charset="0"/>
              </a:rPr>
              <a:t>Database Table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49493" y="3298207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82388" y="3298207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08705"/>
              </p:ext>
            </p:extLst>
          </p:nvPr>
        </p:nvGraphicFramePr>
        <p:xfrm>
          <a:off x="-886" y="284240"/>
          <a:ext cx="6858000" cy="2639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49253343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62197616"/>
                    </a:ext>
                  </a:extLst>
                </a:gridCol>
              </a:tblGrid>
              <a:tr h="65999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Age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90632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15-25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Task:1-Task:20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74046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25-40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Task:20-Task:40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30594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40-60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Task:40-Task:60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915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43327"/>
              </p:ext>
            </p:extLst>
          </p:nvPr>
        </p:nvGraphicFramePr>
        <p:xfrm>
          <a:off x="5" y="3226321"/>
          <a:ext cx="6858000" cy="3197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49253343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62197616"/>
                    </a:ext>
                  </a:extLst>
                </a:gridCol>
              </a:tblGrid>
              <a:tr h="65999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90632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Male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Task:30-Task:40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74046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Female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Task:20-Task:30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30594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Bisexual/Homosexual/Transgender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Task:30-Task:40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9156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8893"/>
              </p:ext>
            </p:extLst>
          </p:nvPr>
        </p:nvGraphicFramePr>
        <p:xfrm>
          <a:off x="-886" y="6714726"/>
          <a:ext cx="6858000" cy="3197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49253343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62197616"/>
                    </a:ext>
                  </a:extLst>
                </a:gridCol>
              </a:tblGrid>
              <a:tr h="65999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Preference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90632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Mindfulness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Task:30-Task:40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74046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Stress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&amp; </a:t>
                      </a:r>
                      <a:r>
                        <a:rPr lang="en-US" baseline="0" dirty="0" err="1" smtClean="0">
                          <a:solidFill>
                            <a:srgbClr val="C00000"/>
                          </a:solidFill>
                        </a:rPr>
                        <a:t>Anxiexty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Task:20-Task:30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30594"/>
                  </a:ext>
                </a:extLst>
              </a:tr>
              <a:tr h="6599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Sleep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Task:01-Task:10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Task:30-Task:40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Task:50-Task:60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9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32042" y="2042540"/>
            <a:ext cx="5053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3149" y="524041"/>
            <a:ext cx="44931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Software Requirement Specification </a:t>
            </a:r>
            <a:br>
              <a:rPr lang="en-US" sz="2000" b="1" dirty="0"/>
            </a:br>
            <a:r>
              <a:rPr lang="en-US" sz="2000" dirty="0">
                <a:solidFill>
                  <a:srgbClr val="C00000"/>
                </a:solidFill>
                <a:latin typeface="Comic Sans MS" pitchFamily="66" charset="0"/>
              </a:rPr>
              <a:t>PEACE</a:t>
            </a:r>
            <a:br>
              <a:rPr lang="en-US" sz="2000" dirty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n-US" sz="2000" b="1" dirty="0">
                <a:latin typeface="Trebuchet MS" panose="020B0603020202020204" pitchFamily="34" charset="0"/>
              </a:rPr>
              <a:t>(</a:t>
            </a:r>
            <a:r>
              <a:rPr lang="bn-BD" sz="2000" dirty="0">
                <a:latin typeface="Trebuchet MS" panose="020B0603020202020204" pitchFamily="34" charset="0"/>
              </a:rPr>
              <a:t>A relaxation in your pocket</a:t>
            </a:r>
            <a:r>
              <a:rPr lang="en-US" sz="2000" dirty="0">
                <a:latin typeface="Trebuchet MS" panose="020B0603020202020204" pitchFamily="34" charset="0"/>
              </a:rPr>
              <a:t>)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/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 smtClean="0">
                <a:latin typeface="Trebuchet MS" panose="020B0603020202020204" pitchFamily="34" charset="0"/>
              </a:rPr>
              <a:t/>
            </a:r>
            <a:br>
              <a:rPr lang="en-US" sz="2000" dirty="0" smtClean="0">
                <a:latin typeface="Trebuchet MS" panose="020B0603020202020204" pitchFamily="34" charset="0"/>
              </a:rPr>
            </a:br>
            <a:r>
              <a:rPr lang="en-US" sz="2000" b="1" dirty="0" smtClean="0"/>
              <a:t>Table </a:t>
            </a:r>
            <a:r>
              <a:rPr lang="en-US" sz="2000" b="1" dirty="0"/>
              <a:t>of Contents</a:t>
            </a:r>
          </a:p>
          <a:p>
            <a:pPr algn="ctr"/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3753" y="2821955"/>
            <a:ext cx="55719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latin typeface="+mj-lt"/>
                <a:cs typeface="Arial" pitchFamily="34" charset="0"/>
              </a:rPr>
              <a:t>Chapter1- Introduction</a:t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/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>Chapter2- User Profile</a:t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/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>Chapter3- The list of functional and non-functional requirement with requirement prioritization.</a:t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/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Chapter4- Use Case Diagram</a:t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/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Chapter5- Entity Relationship Diagram</a:t>
            </a:r>
            <a:r>
              <a:rPr lang="en-US" b="1" dirty="0">
                <a:latin typeface="+mj-lt"/>
                <a:cs typeface="Arial" pitchFamily="34" charset="0"/>
              </a:rPr>
              <a:t/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>
                <a:latin typeface="+mj-lt"/>
                <a:cs typeface="Arial" pitchFamily="34" charset="0"/>
              </a:rPr>
              <a:t/>
            </a:r>
            <a:br>
              <a:rPr lang="en-US" b="1" dirty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Chapter6- Storyboard</a:t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/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Chapter7- Database Table</a:t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/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Chapter8- Test Case</a:t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/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Chapter9- </a:t>
            </a:r>
            <a:r>
              <a:rPr lang="en-US" b="1" dirty="0" err="1" smtClean="0">
                <a:latin typeface="+mj-lt"/>
                <a:cs typeface="Arial" pitchFamily="34" charset="0"/>
              </a:rPr>
              <a:t>Tarceability</a:t>
            </a:r>
            <a:r>
              <a:rPr lang="en-US" b="1" dirty="0" smtClean="0">
                <a:latin typeface="+mj-lt"/>
                <a:cs typeface="Arial" pitchFamily="34" charset="0"/>
              </a:rPr>
              <a:t> Matrix</a:t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/>
            </a:r>
            <a:br>
              <a:rPr lang="en-US" b="1" dirty="0" smtClean="0">
                <a:latin typeface="+mj-lt"/>
                <a:cs typeface="Arial" pitchFamily="34" charset="0"/>
              </a:rPr>
            </a:br>
            <a:r>
              <a:rPr lang="en-US" b="1" dirty="0" smtClean="0">
                <a:latin typeface="+mj-lt"/>
                <a:cs typeface="Arial" pitchFamily="34" charset="0"/>
              </a:rPr>
              <a:t>Chapter10- Motive &amp; Exist Problem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45379" y="1542409"/>
            <a:ext cx="1150374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78274" y="1542409"/>
            <a:ext cx="1150374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51756"/>
              </p:ext>
            </p:extLst>
          </p:nvPr>
        </p:nvGraphicFramePr>
        <p:xfrm>
          <a:off x="152400" y="1662542"/>
          <a:ext cx="6580908" cy="456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227">
                  <a:extLst>
                    <a:ext uri="{9D8B030D-6E8A-4147-A177-3AD203B41FA5}">
                      <a16:colId xmlns:a16="http://schemas.microsoft.com/office/drawing/2014/main" val="2338466455"/>
                    </a:ext>
                  </a:extLst>
                </a:gridCol>
                <a:gridCol w="1645227">
                  <a:extLst>
                    <a:ext uri="{9D8B030D-6E8A-4147-A177-3AD203B41FA5}">
                      <a16:colId xmlns:a16="http://schemas.microsoft.com/office/drawing/2014/main" val="3632688679"/>
                    </a:ext>
                  </a:extLst>
                </a:gridCol>
                <a:gridCol w="1645227">
                  <a:extLst>
                    <a:ext uri="{9D8B030D-6E8A-4147-A177-3AD203B41FA5}">
                      <a16:colId xmlns:a16="http://schemas.microsoft.com/office/drawing/2014/main" val="3496215167"/>
                    </a:ext>
                  </a:extLst>
                </a:gridCol>
                <a:gridCol w="1645227">
                  <a:extLst>
                    <a:ext uri="{9D8B030D-6E8A-4147-A177-3AD203B41FA5}">
                      <a16:colId xmlns:a16="http://schemas.microsoft.com/office/drawing/2014/main" val="1625323860"/>
                    </a:ext>
                  </a:extLst>
                </a:gridCol>
              </a:tblGrid>
              <a:tr h="7758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Activity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00731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Task:1 - Task10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42742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Task:10 – Task:20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6453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Task:20 – Task:30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04080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Task:30 -</a:t>
                      </a:r>
                      <a:r>
                        <a:rPr lang="en-US" baseline="0" dirty="0" smtClean="0"/>
                        <a:t> Task:40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79623"/>
                  </a:ext>
                </a:extLst>
              </a:tr>
              <a:tr h="757382"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Task:50 - Task:60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5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790768"/>
            <a:ext cx="5620979" cy="2716940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>
                <a:latin typeface="Trebuchet MS" pitchFamily="34" charset="0"/>
              </a:rPr>
              <a:t>Database Table: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is a collection of related data held in a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format within </a:t>
            </a:r>
            <a:r>
              <a:rPr lang="en-US" sz="2000" dirty="0" smtClean="0">
                <a:latin typeface="+mj-lt"/>
              </a:rPr>
              <a:t>manipulate data. </a:t>
            </a:r>
            <a:r>
              <a:rPr lang="en-US" sz="2000" dirty="0">
                <a:latin typeface="+mj-lt"/>
              </a:rPr>
              <a:t>It consists of columns and rows.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14350" y="2064774"/>
            <a:ext cx="5829300" cy="16630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</a:t>
            </a:r>
            <a:r>
              <a:rPr lang="bn-BD" sz="3200" dirty="0">
                <a:solidFill>
                  <a:srgbClr val="C00000"/>
                </a:solidFill>
              </a:rPr>
              <a:t>6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bn-BD" sz="3200" b="1" dirty="0" smtClean="0">
                <a:latin typeface="Trebuchet MS" panose="020B0603020202020204" pitchFamily="34" charset="0"/>
              </a:rPr>
              <a:t>Test Case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49493" y="3298207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82388" y="3298207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790768"/>
            <a:ext cx="5620979" cy="2716940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>
                <a:latin typeface="Trebuchet MS" pitchFamily="34" charset="0"/>
              </a:rPr>
              <a:t>Database Table: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is a collection of related data held in a </a:t>
            </a:r>
            <a:r>
              <a:rPr lang="en-US" sz="2000" b="1" dirty="0">
                <a:latin typeface="+mj-lt"/>
              </a:rPr>
              <a:t>table</a:t>
            </a:r>
            <a:r>
              <a:rPr lang="en-US" sz="2000" dirty="0">
                <a:latin typeface="+mj-lt"/>
              </a:rPr>
              <a:t> format within </a:t>
            </a:r>
            <a:r>
              <a:rPr lang="en-US" sz="2000" dirty="0" smtClean="0">
                <a:latin typeface="+mj-lt"/>
              </a:rPr>
              <a:t>manipulate data. </a:t>
            </a:r>
            <a:r>
              <a:rPr lang="en-US" sz="2000" dirty="0">
                <a:latin typeface="+mj-lt"/>
              </a:rPr>
              <a:t>It consists of columns and rows.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14350" y="2064774"/>
            <a:ext cx="5829300" cy="16630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bn-BD" sz="3200" b="1" dirty="0" smtClean="0">
                <a:latin typeface="Trebuchet MS" panose="020B0603020202020204" pitchFamily="34" charset="0"/>
              </a:rPr>
              <a:t>StoryBoard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49493" y="3298207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82388" y="3298207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" y="2908653"/>
            <a:ext cx="6724650" cy="3200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5358" y="12150"/>
            <a:ext cx="5829300" cy="166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</a:rPr>
              <a:t> 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bn-BD" sz="3200" b="1" dirty="0" smtClean="0">
                <a:latin typeface="Trebuchet MS" panose="020B0603020202020204" pitchFamily="34" charset="0"/>
              </a:rPr>
              <a:t>Diagram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290501" y="1245583"/>
            <a:ext cx="1030246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3396" y="1245583"/>
            <a:ext cx="1030246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8387" y="6344580"/>
            <a:ext cx="59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Fig1.1:A diagram of Server Processing of Website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673" y="7800109"/>
            <a:ext cx="447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dirty="0"/>
              <a:t>কারা কারা আসতেছিস,১৫ ই এপ্রিল</a:t>
            </a:r>
            <a:r>
              <a:rPr lang="as-IN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5" y="1805818"/>
            <a:ext cx="5734050" cy="2593447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purpose of this document is to describe about our project named </a:t>
            </a:r>
            <a:r>
              <a:rPr lang="en-US" sz="2000" dirty="0" smtClean="0">
                <a:latin typeface="Comic Sans MS" pitchFamily="66" charset="0"/>
              </a:rPr>
              <a:t>PEACE</a:t>
            </a:r>
            <a:r>
              <a:rPr lang="en-US" sz="2000" dirty="0" smtClean="0"/>
              <a:t> (A Relaxation in your Pocket)with </a:t>
            </a:r>
            <a:r>
              <a:rPr lang="en-US" sz="2000" dirty="0"/>
              <a:t>first release. This document contains the functional and non-functional requirements of the project and also user profile, use case, database and storyboard. This document contains the guidelines for system engineers and designers to start working the </a:t>
            </a:r>
            <a:r>
              <a:rPr lang="en-US" sz="2000" dirty="0" smtClean="0"/>
              <a:t>project</a:t>
            </a:r>
            <a:r>
              <a:rPr lang="bn-BD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9" y="4399265"/>
            <a:ext cx="5886451" cy="4859035"/>
          </a:xfrm>
        </p:spPr>
        <p:txBody>
          <a:bodyPr>
            <a:normAutofit fontScale="85000" lnSpcReduction="20000"/>
          </a:bodyPr>
          <a:lstStyle/>
          <a:p>
            <a:pPr lvl="1" algn="l"/>
            <a:r>
              <a:rPr lang="en-US" sz="2800" b="1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/>
          </a:p>
          <a:p>
            <a:pPr marL="858713" lvl="1" indent="-342900" algn="l">
              <a:buFont typeface="Arial" pitchFamily="34" charset="0"/>
              <a:buChar char="•"/>
            </a:pPr>
            <a:r>
              <a:rPr lang="bn-BD" sz="2400" b="1" dirty="0" smtClean="0">
                <a:latin typeface="Comic Sans MS" panose="030F0702030302020204" pitchFamily="66" charset="0"/>
              </a:rPr>
              <a:t>PEACE</a:t>
            </a:r>
            <a:r>
              <a:rPr lang="bn-BD" sz="2400" dirty="0" smtClean="0">
                <a:latin typeface="+mj-lt"/>
              </a:rPr>
              <a:t> </a:t>
            </a:r>
            <a:r>
              <a:rPr lang="bn-BD" sz="2400" dirty="0">
                <a:latin typeface="+mj-lt"/>
              </a:rPr>
              <a:t>is a meditation app that helps and process a depressed,anxiety and stress soul to a healthy,shine and beautiful </a:t>
            </a:r>
            <a:r>
              <a:rPr lang="bn-BD" sz="2400" dirty="0" smtClean="0">
                <a:latin typeface="+mj-lt"/>
              </a:rPr>
              <a:t>mind</a:t>
            </a:r>
            <a:r>
              <a:rPr lang="en-US" sz="2400" dirty="0" smtClean="0">
                <a:latin typeface="+mj-lt"/>
              </a:rPr>
              <a:t>.</a:t>
            </a:r>
            <a:br>
              <a:rPr lang="en-US" sz="2400" dirty="0" smtClean="0">
                <a:latin typeface="+mj-lt"/>
              </a:rPr>
            </a:br>
            <a:endParaRPr lang="en-US" sz="2400" dirty="0" smtClean="0">
              <a:latin typeface="+mj-lt"/>
            </a:endParaRPr>
          </a:p>
          <a:p>
            <a:pPr marL="858713" lvl="1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Develop it for well mental health and mindfulness.</a:t>
            </a:r>
            <a:br>
              <a:rPr lang="en-US" sz="2400" dirty="0" smtClean="0">
                <a:latin typeface="+mj-lt"/>
              </a:rPr>
            </a:br>
            <a:endParaRPr lang="en-US" sz="2400" dirty="0" smtClean="0">
              <a:latin typeface="+mj-lt"/>
            </a:endParaRPr>
          </a:p>
          <a:p>
            <a:pPr marL="858713" lvl="1" indent="-342900" algn="l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ental well-being wanted human being help from it and can be focused in his life. </a:t>
            </a:r>
            <a:br>
              <a:rPr lang="en-US" sz="2400" dirty="0" smtClean="0">
                <a:latin typeface="+mj-lt"/>
              </a:rPr>
            </a:br>
            <a:endParaRPr lang="en-US" sz="2400" dirty="0" smtClean="0">
              <a:latin typeface="+mj-lt"/>
            </a:endParaRPr>
          </a:p>
          <a:p>
            <a:pPr marL="858713" lvl="1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By</a:t>
            </a:r>
            <a:r>
              <a:rPr lang="bn-BD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doing some activity and </a:t>
            </a:r>
            <a:r>
              <a:rPr lang="en-US" sz="2400" dirty="0" err="1" smtClean="0">
                <a:latin typeface="+mj-lt"/>
              </a:rPr>
              <a:t>podecast</a:t>
            </a:r>
            <a:r>
              <a:rPr lang="en-US" sz="2400" dirty="0" smtClean="0">
                <a:latin typeface="+mj-lt"/>
              </a:rPr>
              <a:t> they will gain their goal.</a:t>
            </a:r>
            <a:br>
              <a:rPr lang="en-US" sz="2400" dirty="0" smtClean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858713" lvl="1" indent="-342900" algn="l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dmin will generate or given the performance stage considering </a:t>
            </a:r>
            <a:r>
              <a:rPr lang="en-US" sz="2400" dirty="0" err="1" smtClean="0">
                <a:latin typeface="+mj-lt"/>
              </a:rPr>
              <a:t>age,gender,preference</a:t>
            </a:r>
            <a:r>
              <a:rPr lang="en-US" sz="2400" dirty="0" smtClean="0">
                <a:latin typeface="+mj-lt"/>
              </a:rPr>
              <a:t>.</a:t>
            </a:r>
            <a:br>
              <a:rPr lang="en-US" sz="2400" dirty="0" smtClean="0">
                <a:latin typeface="+mj-lt"/>
              </a:rPr>
            </a:br>
            <a:endParaRPr lang="en-US" sz="2400" dirty="0" smtClean="0">
              <a:latin typeface="+mj-lt"/>
            </a:endParaRPr>
          </a:p>
          <a:p>
            <a:pPr marL="858713" lvl="1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The project task begin In the 2022 March and Primary Ends will be In the Mid of May.(</a:t>
            </a:r>
            <a:r>
              <a:rPr lang="en-US" sz="2400" dirty="0" err="1" smtClean="0">
                <a:latin typeface="+mj-lt"/>
              </a:rPr>
              <a:t>Apprx</a:t>
            </a:r>
            <a:r>
              <a:rPr lang="en-US" sz="2400" dirty="0" smtClean="0">
                <a:latin typeface="+mj-lt"/>
              </a:rPr>
              <a:t>)</a:t>
            </a:r>
            <a:br>
              <a:rPr lang="en-US" sz="2400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4057" y="712161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Chapter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latin typeface="Trebuchet MS" panose="020B060302020202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20529" y="1497439"/>
            <a:ext cx="1150374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53424" y="1497439"/>
            <a:ext cx="1150374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9092" y="836258"/>
            <a:ext cx="3895032" cy="21374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Chapter </a:t>
            </a:r>
            <a:r>
              <a:rPr lang="en-US" sz="3200" b="1" dirty="0" smtClean="0">
                <a:solidFill>
                  <a:srgbClr val="C00000"/>
                </a:solidFill>
              </a:rPr>
              <a:t>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latin typeface="Trebuchet MS" panose="020B0603020202020204" pitchFamily="34" charset="0"/>
              </a:rPr>
              <a:t>User Profile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7485" y="4552606"/>
            <a:ext cx="552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latin typeface="Trebuchet MS" pitchFamily="34" charset="0"/>
              </a:rPr>
              <a:t>Defination</a:t>
            </a:r>
            <a:r>
              <a:rPr lang="en-US" sz="2400" b="1" u="sng" dirty="0" smtClean="0">
                <a:latin typeface="Trebuchet MS" pitchFamily="34" charset="0"/>
              </a:rPr>
              <a:t>:</a:t>
            </a:r>
            <a:r>
              <a:rPr lang="en-US" sz="2400" dirty="0" smtClean="0">
                <a:latin typeface="Trebuchet MS" pitchFamily="34" charset="0"/>
              </a:rPr>
              <a:t/>
            </a:r>
            <a:br>
              <a:rPr lang="en-US" sz="2400" dirty="0" smtClean="0">
                <a:latin typeface="Trebuchet MS" pitchFamily="34" charset="0"/>
              </a:rPr>
            </a:br>
            <a:r>
              <a:rPr lang="en-US" sz="2000" dirty="0" smtClean="0">
                <a:latin typeface="+mj-lt"/>
              </a:rPr>
              <a:t>A </a:t>
            </a:r>
            <a:r>
              <a:rPr lang="en-US" sz="2000" dirty="0">
                <a:latin typeface="+mj-lt"/>
              </a:rPr>
              <a:t>user profile is a visual display of personal data associated with a specific user, or a customized desktop environment.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53261" y="2957533"/>
            <a:ext cx="1150374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86156" y="2957533"/>
            <a:ext cx="1150374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50" y="114300"/>
            <a:ext cx="6629400" cy="9696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5825" y="1128056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User Profile-1</a:t>
            </a:r>
            <a:br>
              <a:rPr lang="en-US" sz="2400" b="1" dirty="0" smtClean="0">
                <a:latin typeface="Trebuchet MS" panose="020B0603020202020204" pitchFamily="34" charset="0"/>
              </a:rPr>
            </a:br>
            <a:r>
              <a:rPr lang="en-US" sz="2400" b="1" dirty="0" smtClean="0">
                <a:latin typeface="Trebuchet MS" panose="020B0603020202020204" pitchFamily="34" charset="0"/>
              </a:rPr>
              <a:t>(User)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79832"/>
              </p:ext>
            </p:extLst>
          </p:nvPr>
        </p:nvGraphicFramePr>
        <p:xfrm>
          <a:off x="237630" y="2686874"/>
          <a:ext cx="6344640" cy="4551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880">
                  <a:extLst>
                    <a:ext uri="{9D8B030D-6E8A-4147-A177-3AD203B41FA5}">
                      <a16:colId xmlns:a16="http://schemas.microsoft.com/office/drawing/2014/main" val="1286689237"/>
                    </a:ext>
                  </a:extLst>
                </a:gridCol>
                <a:gridCol w="2114880">
                  <a:extLst>
                    <a:ext uri="{9D8B030D-6E8A-4147-A177-3AD203B41FA5}">
                      <a16:colId xmlns:a16="http://schemas.microsoft.com/office/drawing/2014/main" val="2606133880"/>
                    </a:ext>
                  </a:extLst>
                </a:gridCol>
                <a:gridCol w="2114880">
                  <a:extLst>
                    <a:ext uri="{9D8B030D-6E8A-4147-A177-3AD203B41FA5}">
                      <a16:colId xmlns:a16="http://schemas.microsoft.com/office/drawing/2014/main" val="2864447623"/>
                    </a:ext>
                  </a:extLst>
                </a:gridCol>
              </a:tblGrid>
              <a:tr h="45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User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Character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j-lt"/>
                        </a:rPr>
                        <a:t>Requirement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5007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Type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User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Input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12989"/>
                  </a:ext>
                </a:extLst>
              </a:tr>
              <a:tr h="6416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Age Range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15-65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 Need</a:t>
                      </a:r>
                    </a:p>
                    <a:p>
                      <a:endParaRPr lang="en-US" sz="18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73567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Number of User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Unlimited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Subscription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7977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Language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English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Easy</a:t>
                      </a:r>
                      <a:r>
                        <a:rPr lang="en-US" sz="1800" baseline="0" dirty="0" smtClean="0">
                          <a:latin typeface="+mj-lt"/>
                        </a:rPr>
                        <a:t> Language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950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Training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1932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11643"/>
                  </a:ext>
                </a:extLst>
              </a:tr>
              <a:tr h="6416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Goal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 Relaxation</a:t>
                      </a:r>
                      <a:r>
                        <a:rPr lang="en-US" sz="1800" baseline="0" dirty="0" smtClean="0">
                          <a:latin typeface="+mj-lt"/>
                        </a:rPr>
                        <a:t> App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Any Electrical</a:t>
                      </a:r>
                      <a:r>
                        <a:rPr lang="en-US" sz="1800" baseline="0" dirty="0" smtClean="0">
                          <a:latin typeface="+mj-lt"/>
                        </a:rPr>
                        <a:t> </a:t>
                      </a:r>
                      <a:r>
                        <a:rPr lang="en-US" sz="1800" dirty="0" smtClean="0">
                          <a:latin typeface="+mj-lt"/>
                        </a:rPr>
                        <a:t>Device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5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50" y="114300"/>
            <a:ext cx="6629400" cy="9696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5825" y="1128056"/>
            <a:ext cx="50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rebuchet MS" panose="020B0603020202020204" pitchFamily="34" charset="0"/>
              </a:rPr>
              <a:t>User Profile-1</a:t>
            </a:r>
            <a:br>
              <a:rPr lang="en-US" sz="2400" b="1" dirty="0" smtClean="0">
                <a:latin typeface="Trebuchet MS" panose="020B0603020202020204" pitchFamily="34" charset="0"/>
              </a:rPr>
            </a:br>
            <a:r>
              <a:rPr lang="en-US" sz="2400" b="1" dirty="0" smtClean="0">
                <a:latin typeface="Trebuchet MS" panose="020B0603020202020204" pitchFamily="34" charset="0"/>
              </a:rPr>
              <a:t>(Admin)</a:t>
            </a:r>
            <a:endParaRPr lang="en-US" sz="24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65574"/>
              </p:ext>
            </p:extLst>
          </p:nvPr>
        </p:nvGraphicFramePr>
        <p:xfrm>
          <a:off x="237630" y="2686874"/>
          <a:ext cx="6344640" cy="4551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880">
                  <a:extLst>
                    <a:ext uri="{9D8B030D-6E8A-4147-A177-3AD203B41FA5}">
                      <a16:colId xmlns:a16="http://schemas.microsoft.com/office/drawing/2014/main" val="1286689237"/>
                    </a:ext>
                  </a:extLst>
                </a:gridCol>
                <a:gridCol w="2114880">
                  <a:extLst>
                    <a:ext uri="{9D8B030D-6E8A-4147-A177-3AD203B41FA5}">
                      <a16:colId xmlns:a16="http://schemas.microsoft.com/office/drawing/2014/main" val="2606133880"/>
                    </a:ext>
                  </a:extLst>
                </a:gridCol>
                <a:gridCol w="2114880">
                  <a:extLst>
                    <a:ext uri="{9D8B030D-6E8A-4147-A177-3AD203B41FA5}">
                      <a16:colId xmlns:a16="http://schemas.microsoft.com/office/drawing/2014/main" val="2864447623"/>
                    </a:ext>
                  </a:extLst>
                </a:gridCol>
              </a:tblGrid>
              <a:tr h="45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User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Character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j-lt"/>
                        </a:rPr>
                        <a:t>Requirement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5007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Type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Admin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Controlling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12989"/>
                  </a:ext>
                </a:extLst>
              </a:tr>
              <a:tr h="6416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Age Range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20-40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 Need</a:t>
                      </a:r>
                    </a:p>
                    <a:p>
                      <a:endParaRPr lang="en-US" sz="18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73567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Skill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Yes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7977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Language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English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Easy</a:t>
                      </a:r>
                      <a:r>
                        <a:rPr lang="en-US" sz="1800" baseline="0" dirty="0" smtClean="0">
                          <a:latin typeface="+mj-lt"/>
                        </a:rPr>
                        <a:t> Language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7950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Training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No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1932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11643"/>
                  </a:ext>
                </a:extLst>
              </a:tr>
              <a:tr h="6416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Goal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 Relaxation</a:t>
                      </a:r>
                      <a:r>
                        <a:rPr lang="en-US" sz="1800" baseline="0" dirty="0" smtClean="0">
                          <a:latin typeface="+mj-lt"/>
                        </a:rPr>
                        <a:t> App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Any Electrical</a:t>
                      </a:r>
                      <a:r>
                        <a:rPr lang="en-US" sz="1800" baseline="0" dirty="0" smtClean="0">
                          <a:latin typeface="+mj-lt"/>
                        </a:rPr>
                        <a:t> </a:t>
                      </a:r>
                      <a:r>
                        <a:rPr lang="en-US" sz="1800" dirty="0" smtClean="0">
                          <a:latin typeface="+mj-lt"/>
                        </a:rPr>
                        <a:t>Device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5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2428" y="921272"/>
            <a:ext cx="4594613" cy="213748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Chapter 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Functional Requirement</a:t>
            </a:r>
            <a:br>
              <a:rPr lang="en-US" sz="3200" dirty="0" smtClean="0"/>
            </a:br>
            <a:r>
              <a:rPr lang="en-US" sz="3200" dirty="0" smtClean="0"/>
              <a:t>&amp;</a:t>
            </a:r>
            <a:br>
              <a:rPr lang="en-US" sz="3200" dirty="0" smtClean="0"/>
            </a:br>
            <a:r>
              <a:rPr lang="en-US" sz="3200" dirty="0" smtClean="0"/>
              <a:t>Non-Functional Requirement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7485" y="4552606"/>
            <a:ext cx="5524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Berlin Sans FB" pitchFamily="34" charset="0"/>
              </a:rPr>
              <a:t>Functional Requirement:</a:t>
            </a:r>
            <a:r>
              <a:rPr lang="en-US" dirty="0" smtClean="0">
                <a:latin typeface="Berlin Sans FB" pitchFamily="34" charset="0"/>
              </a:rPr>
              <a:t/>
            </a:r>
            <a:br>
              <a:rPr lang="en-US" dirty="0" smtClean="0">
                <a:latin typeface="Berlin Sans FB" pitchFamily="34" charset="0"/>
              </a:rPr>
            </a:br>
            <a:r>
              <a:rPr lang="en-US" dirty="0" smtClean="0">
                <a:latin typeface="+mj-lt"/>
              </a:rPr>
              <a:t>A Functional Requirement (FR) is a description of the service that the software must offer.</a:t>
            </a:r>
          </a:p>
          <a:p>
            <a:endParaRPr lang="en-US" dirty="0" smtClean="0"/>
          </a:p>
          <a:p>
            <a:r>
              <a:rPr lang="en-US" u="sng" dirty="0" smtClean="0">
                <a:latin typeface="Berlin Sans FB" pitchFamily="34" charset="0"/>
              </a:rPr>
              <a:t>Non-Functional Requirement:</a:t>
            </a:r>
            <a:r>
              <a:rPr lang="en-US" dirty="0" smtClean="0">
                <a:latin typeface="Berlin Sans FB" pitchFamily="34" charset="0"/>
              </a:rPr>
              <a:t/>
            </a:r>
            <a:br>
              <a:rPr lang="en-US" dirty="0" smtClean="0">
                <a:latin typeface="Berlin Sans FB" pitchFamily="34" charset="0"/>
              </a:rPr>
            </a:br>
            <a:r>
              <a:rPr lang="en-US" dirty="0" smtClean="0">
                <a:latin typeface="+mj-lt"/>
              </a:rPr>
              <a:t>Nonfunctional Requirements (NFR) define system attributes such as security, reliability, performance, maintainability, scalability, and usability.</a:t>
            </a:r>
          </a:p>
          <a:p>
            <a:r>
              <a:rPr lang="en-US" dirty="0">
                <a:latin typeface="+mj-lt"/>
              </a:rPr>
              <a:t>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68003" y="3211198"/>
            <a:ext cx="108124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65871" y="3211198"/>
            <a:ext cx="1150374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85495"/>
              </p:ext>
            </p:extLst>
          </p:nvPr>
        </p:nvGraphicFramePr>
        <p:xfrm>
          <a:off x="235976" y="3123294"/>
          <a:ext cx="6292100" cy="4894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381">
                  <a:extLst>
                    <a:ext uri="{9D8B030D-6E8A-4147-A177-3AD203B41FA5}">
                      <a16:colId xmlns:a16="http://schemas.microsoft.com/office/drawing/2014/main" val="3099288027"/>
                    </a:ext>
                  </a:extLst>
                </a:gridCol>
                <a:gridCol w="3638309">
                  <a:extLst>
                    <a:ext uri="{9D8B030D-6E8A-4147-A177-3AD203B41FA5}">
                      <a16:colId xmlns:a16="http://schemas.microsoft.com/office/drawing/2014/main" val="2517754851"/>
                    </a:ext>
                  </a:extLst>
                </a:gridCol>
                <a:gridCol w="1466410">
                  <a:extLst>
                    <a:ext uri="{9D8B030D-6E8A-4147-A177-3AD203B41FA5}">
                      <a16:colId xmlns:a16="http://schemas.microsoft.com/office/drawing/2014/main" val="2102843278"/>
                    </a:ext>
                  </a:extLst>
                </a:gridCol>
              </a:tblGrid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Onboarding</a:t>
                      </a:r>
                      <a:r>
                        <a:rPr lang="en-US" sz="1600" baseline="0" dirty="0" smtClean="0">
                          <a:latin typeface="+mj-lt"/>
                        </a:rPr>
                        <a:t> Activity or Basic Exercise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Starting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35247"/>
                  </a:ext>
                </a:extLst>
              </a:tr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Meditation</a:t>
                      </a:r>
                      <a:r>
                        <a:rPr lang="en-US" sz="1600" baseline="0" dirty="0" smtClean="0">
                          <a:latin typeface="+mj-lt"/>
                        </a:rPr>
                        <a:t> Exercise Session</a:t>
                      </a:r>
                    </a:p>
                    <a:p>
                      <a:r>
                        <a:rPr lang="en-US" sz="1600" baseline="0" dirty="0" smtClean="0">
                          <a:latin typeface="+mj-lt"/>
                        </a:rPr>
                        <a:t>(Based on </a:t>
                      </a:r>
                      <a:r>
                        <a:rPr lang="en-US" sz="1600" baseline="0" dirty="0" err="1" smtClean="0">
                          <a:latin typeface="+mj-lt"/>
                        </a:rPr>
                        <a:t>Age,Gender,Preference</a:t>
                      </a:r>
                      <a:r>
                        <a:rPr lang="en-US" sz="1600" baseline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(</a:t>
                      </a:r>
                      <a:r>
                        <a:rPr lang="en-US" sz="1600" dirty="0" err="1" smtClean="0">
                          <a:latin typeface="+mj-lt"/>
                        </a:rPr>
                        <a:t>Sleep,Focus,Workout</a:t>
                      </a:r>
                      <a:r>
                        <a:rPr lang="en-US" sz="1600" dirty="0" smtClean="0">
                          <a:latin typeface="+mj-lt"/>
                        </a:rPr>
                        <a:t>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73933"/>
                  </a:ext>
                </a:extLst>
              </a:tr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Audio/Video for guided meditation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(</a:t>
                      </a:r>
                      <a:r>
                        <a:rPr lang="en-US" sz="1600" dirty="0" err="1" smtClean="0">
                          <a:latin typeface="+mj-lt"/>
                        </a:rPr>
                        <a:t>Sleep,Focus,Workout</a:t>
                      </a:r>
                      <a:r>
                        <a:rPr lang="en-US" sz="1600" dirty="0" smtClean="0">
                          <a:latin typeface="+mj-lt"/>
                        </a:rPr>
                        <a:t>)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59022"/>
                  </a:ext>
                </a:extLst>
              </a:tr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Meditation guide sessions and video consultation with experts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(</a:t>
                      </a:r>
                      <a:r>
                        <a:rPr lang="en-US" sz="1600" dirty="0" err="1" smtClean="0">
                          <a:latin typeface="+mj-lt"/>
                        </a:rPr>
                        <a:t>Sleep,Focus,Workout</a:t>
                      </a:r>
                      <a:r>
                        <a:rPr lang="en-US" sz="1600" dirty="0" smtClean="0">
                          <a:latin typeface="+mj-lt"/>
                        </a:rPr>
                        <a:t>)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655"/>
                  </a:ext>
                </a:extLst>
              </a:tr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Meditation sessions based on level </a:t>
                      </a:r>
                      <a:br>
                        <a:rPr lang="en-US" sz="1600" dirty="0" smtClean="0">
                          <a:latin typeface="+mj-lt"/>
                        </a:rPr>
                      </a:br>
                      <a:r>
                        <a:rPr lang="en-US" sz="1600" dirty="0" smtClean="0">
                          <a:latin typeface="+mj-lt"/>
                        </a:rPr>
                        <a:t>(beginner, intermediate or advanced</a:t>
                      </a:r>
                      <a:r>
                        <a:rPr lang="bn-BD" sz="1600" dirty="0" smtClean="0">
                          <a:latin typeface="+mj-lt"/>
                        </a:rPr>
                        <a:t>)</a:t>
                      </a:r>
                      <a:endParaRPr lang="en-US" sz="1600" dirty="0" smtClean="0">
                        <a:latin typeface="+mj-lt"/>
                      </a:endParaRP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(</a:t>
                      </a:r>
                      <a:r>
                        <a:rPr lang="en-US" sz="1600" dirty="0" err="1" smtClean="0">
                          <a:latin typeface="+mj-lt"/>
                        </a:rPr>
                        <a:t>Sleep,Focus,Workout</a:t>
                      </a:r>
                      <a:r>
                        <a:rPr lang="en-US" sz="1600" dirty="0" smtClean="0">
                          <a:latin typeface="+mj-lt"/>
                        </a:rPr>
                        <a:t>)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58939"/>
                  </a:ext>
                </a:extLst>
              </a:tr>
              <a:tr h="8087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FR06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Favorite meditation tracks and sessions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Profile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91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33440" y="1740904"/>
            <a:ext cx="3272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itchFamily="34" charset="0"/>
              </a:rPr>
              <a:t>Functional</a:t>
            </a:r>
            <a:br>
              <a:rPr lang="en-US" sz="24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 Requirement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3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2" y="152400"/>
            <a:ext cx="6434666" cy="9601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927"/>
              </p:ext>
            </p:extLst>
          </p:nvPr>
        </p:nvGraphicFramePr>
        <p:xfrm>
          <a:off x="218119" y="3625848"/>
          <a:ext cx="6303227" cy="3946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018">
                  <a:extLst>
                    <a:ext uri="{9D8B030D-6E8A-4147-A177-3AD203B41FA5}">
                      <a16:colId xmlns:a16="http://schemas.microsoft.com/office/drawing/2014/main" val="3677773352"/>
                    </a:ext>
                  </a:extLst>
                </a:gridCol>
                <a:gridCol w="3543148">
                  <a:extLst>
                    <a:ext uri="{9D8B030D-6E8A-4147-A177-3AD203B41FA5}">
                      <a16:colId xmlns:a16="http://schemas.microsoft.com/office/drawing/2014/main" val="3510812920"/>
                    </a:ext>
                  </a:extLst>
                </a:gridCol>
                <a:gridCol w="1483061">
                  <a:extLst>
                    <a:ext uri="{9D8B030D-6E8A-4147-A177-3AD203B41FA5}">
                      <a16:colId xmlns:a16="http://schemas.microsoft.com/office/drawing/2014/main" val="1601154500"/>
                    </a:ext>
                  </a:extLst>
                </a:gridCol>
              </a:tblGrid>
              <a:tr h="9724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NFR01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+mj-lt"/>
                        </a:rPr>
                        <a:t>Social Sign up &amp; Profile Management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Starting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1638"/>
                  </a:ext>
                </a:extLst>
              </a:tr>
              <a:tr h="7111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NFR02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Push notifications</a:t>
                      </a:r>
                    </a:p>
                    <a:p>
                      <a:r>
                        <a:rPr lang="en-US" sz="1600" dirty="0" smtClean="0">
                          <a:latin typeface="+mj-lt"/>
                        </a:rPr>
                        <a:t>for daily basis alert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Onboard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01075"/>
                  </a:ext>
                </a:extLst>
              </a:tr>
              <a:tr h="7111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NFR03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Track progress &amp; Analytics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Profile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16882"/>
                  </a:ext>
                </a:extLst>
              </a:tr>
              <a:tr h="7111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NFR04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Customer support &amp; Feedback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Profile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91810"/>
                  </a:ext>
                </a:extLst>
              </a:tr>
              <a:tr h="8402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NFR05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Add some Buddies for your connective</a:t>
                      </a:r>
                      <a:r>
                        <a:rPr lang="en-US" sz="1600" baseline="0" dirty="0" smtClean="0">
                          <a:latin typeface="+mj-lt"/>
                        </a:rPr>
                        <a:t> progress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Profile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6291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37853" y="2085807"/>
            <a:ext cx="2263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Berlin Sans FB" pitchFamily="34" charset="0"/>
              </a:rPr>
              <a:t>Non-Functional </a:t>
            </a:r>
            <a:br>
              <a:rPr lang="en-US" sz="24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Requirement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2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333</Words>
  <Application>Microsoft Office PowerPoint</Application>
  <PresentationFormat>A4 Paper (210x297 mm)</PresentationFormat>
  <Paragraphs>178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Comic Sans MS</vt:lpstr>
      <vt:lpstr>Tahoma</vt:lpstr>
      <vt:lpstr>Trebuchet MS</vt:lpstr>
      <vt:lpstr>Vrinda</vt:lpstr>
      <vt:lpstr>Office Theme</vt:lpstr>
      <vt:lpstr>PowerPoint Presentation</vt:lpstr>
      <vt:lpstr>PowerPoint Presentation</vt:lpstr>
      <vt:lpstr>  The purpose of this document is to describe about our project named PEACE (A Relaxation in your Pocket)with first release. This document contains the functional and non-functional requirements of the project and also user profile, use case, database and storyboard. This document contains the guidelines for system engineers and designers to start working the project. </vt:lpstr>
      <vt:lpstr>Chapter 2 User Profile</vt:lpstr>
      <vt:lpstr>PowerPoint Presentation</vt:lpstr>
      <vt:lpstr>PowerPoint Presentation</vt:lpstr>
      <vt:lpstr>Chapter 3 Functional Requirement &amp; Non-Functional Requirement</vt:lpstr>
      <vt:lpstr>PowerPoint Presentation</vt:lpstr>
      <vt:lpstr>PowerPoint Presentation</vt:lpstr>
      <vt:lpstr>Chapter 4 Use Case Diagram</vt:lpstr>
      <vt:lpstr>Use case Diagram</vt:lpstr>
      <vt:lpstr>Chapter   ER Diagram </vt:lpstr>
      <vt:lpstr>PowerPoint Presentation</vt:lpstr>
      <vt:lpstr>Chapter 5 </vt:lpstr>
      <vt:lpstr>PowerPoint Presentation</vt:lpstr>
      <vt:lpstr>PowerPoint Presentation</vt:lpstr>
      <vt:lpstr>PowerPoint Presentation</vt:lpstr>
      <vt:lpstr>Chapter 5 Database Table </vt:lpstr>
      <vt:lpstr>PowerPoint Presentation</vt:lpstr>
      <vt:lpstr>PowerPoint Presentation</vt:lpstr>
      <vt:lpstr>Chapter 6 Test Case </vt:lpstr>
      <vt:lpstr>Chapter  StoryBoard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2022-03-10T17:25:37Z</dcterms:created>
  <dcterms:modified xsi:type="dcterms:W3CDTF">2022-04-08T23:40:54Z</dcterms:modified>
</cp:coreProperties>
</file>