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0" autoAdjust="0"/>
    <p:restoredTop sz="94660"/>
  </p:normalViewPr>
  <p:slideViewPr>
    <p:cSldViewPr>
      <p:cViewPr varScale="1">
        <p:scale>
          <a:sx n="64" d="100"/>
          <a:sy n="64" d="100"/>
        </p:scale>
        <p:origin x="-131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B8EAA-B5ED-480E-86F1-0F86E580CEB1}" type="datetimeFigureOut">
              <a:rPr lang="en-US" smtClean="0"/>
              <a:t>8/27/2020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0DDAF7-2065-4EB3-9E4B-9264D75CBC48}" type="slidenum">
              <a:rPr lang="en-US" smtClean="0"/>
              <a:t>‹#›</a:t>
            </a:fld>
            <a:endParaRPr lang="en-US"/>
          </a:p>
        </p:txBody>
      </p:sp>
    </p:spTree>
    <p:extLst>
      <p:ext uri="{BB962C8B-B14F-4D97-AF65-F5344CB8AC3E}">
        <p14:creationId xmlns:p14="http://schemas.microsoft.com/office/powerpoint/2010/main" val="192510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D3613-868A-4160-8F13-212A40B7F414}" type="slidenum">
              <a:rPr lang="en-US" smtClean="0"/>
              <a:t>2</a:t>
            </a:fld>
            <a:endParaRPr lang="en-US"/>
          </a:p>
        </p:txBody>
      </p:sp>
    </p:spTree>
    <p:extLst>
      <p:ext uri="{BB962C8B-B14F-4D97-AF65-F5344CB8AC3E}">
        <p14:creationId xmlns:p14="http://schemas.microsoft.com/office/powerpoint/2010/main" val="300946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6298-5417-45A0-9354-759C01D25643}" type="slidenum">
              <a:rPr lang="en-US" smtClean="0"/>
              <a:t>10</a:t>
            </a:fld>
            <a:endParaRPr lang="en-US"/>
          </a:p>
        </p:txBody>
      </p:sp>
    </p:spTree>
    <p:extLst>
      <p:ext uri="{BB962C8B-B14F-4D97-AF65-F5344CB8AC3E}">
        <p14:creationId xmlns:p14="http://schemas.microsoft.com/office/powerpoint/2010/main" val="141022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jpe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6.jpeg"/><Relationship Id="rId13" Type="http://schemas.microsoft.com/office/2007/relationships/hdphoto" Target="../media/hdphoto7.wdp"/><Relationship Id="rId3" Type="http://schemas.openxmlformats.org/officeDocument/2006/relationships/image" Target="../media/image11.gif"/><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image" Target="../media/image10.jpg"/><Relationship Id="rId1" Type="http://schemas.openxmlformats.org/officeDocument/2006/relationships/slideLayout" Target="../slideLayouts/slideLayout1.xml"/><Relationship Id="rId6" Type="http://schemas.openxmlformats.org/officeDocument/2006/relationships/image" Target="../media/image14.png"/><Relationship Id="rId11" Type="http://schemas.microsoft.com/office/2007/relationships/hdphoto" Target="../media/hdphoto6.wdp"/><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microsoft.com/office/2007/relationships/hdphoto" Target="../media/hdphoto5.wdp"/></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microsoft.com/office/2007/relationships/hdphoto" Target="../media/hdphoto8.wdp"/><Relationship Id="rId2" Type="http://schemas.openxmlformats.org/officeDocument/2006/relationships/image" Target="../media/image21.jp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VnZE2v-6FSk" TargetMode="External"/><Relationship Id="rId1" Type="http://schemas.openxmlformats.org/officeDocument/2006/relationships/slideLayout" Target="../slideLayouts/slideLayout1.xml"/><Relationship Id="rId5" Type="http://schemas.microsoft.com/office/2007/relationships/hdphoto" Target="../media/hdphoto8.wdp"/><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5.png"/><Relationship Id="rId1" Type="http://schemas.openxmlformats.org/officeDocument/2006/relationships/slideLayout" Target="../slideLayouts/slideLayout1.xml"/><Relationship Id="rId5" Type="http://schemas.microsoft.com/office/2007/relationships/hdphoto" Target="../media/hdphoto8.wdp"/><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VnZE2v-6FSk"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mailto:terratrek11@gmail.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r.search.yahoo.com/cbclk/dWU9OEZDNUM4RUQ4QUMzNEFENyZ1dD0xNTk1MTY5Mjk3MTg4JnVvPTg0MzE5MDEyNzEwMDQ0Jmx0PTImcz0yJmVzPTZscFFTQXNHUFM4Z3lyd1E0S2dCSUF4SUNsd2lpempmbnE3dUFCbnBMQUc1Y2ctLQ--/RV=2/RE=1595198097/RO=10/RU=https:/www.bing.com/aclick?ld=e8uRQ_2FENR__zN9RAVoscLTVUCUxtu2HuktSVIXzrJc0IXotyBoKsL2OWrFlxsAwF6boKzpYAxeY3XoCqF5ccpAeyTORWifkdeL4EiwYJGhoEtlpK1k4_bos5da7n3yt0_05xnEVPgVYYEivX-8RF4TbsI1E&amp;u=aHR0cHMlM2ElMmYlMmZ3d3cuemFwbWV0YS53cyUyZndzJTNmcSUzZHRyYWNraW5nJTI1MjB0ZXh0JTI1MjBtZXNzYWdlcyUyNmFzaWQlM2R3c19iYV9nYzVfMDIlMjZkZSUzZGMlMjZhYyUzZDUyMDklMjZtc2Nsa2lkJTNkYzcwZjZkYWQyMTg0MTFkZTVjZmMzMmI5N2I5NWVjMzM&amp;rlid=c70f6dad218411de5cfc32b97b95ec33/RK=2/RS=gm7oTqfXYH0eXfnBLLxKMEMOtac-" TargetMode="External"/><Relationship Id="rId1" Type="http://schemas.openxmlformats.org/officeDocument/2006/relationships/slideLayout" Target="../slideLayouts/slideLayout1.xml"/><Relationship Id="rId4" Type="http://schemas.microsoft.com/office/2007/relationships/hdphoto" Target="../media/hdphoto10.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afifaswe.github.io/terra-trek-app/?fbclid=IwAR0ogX55tym1IX1b_6kGnDDmiCrcRqmdXYJ8iBED-ksgHrpntp5Ym4dPE6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84970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1371600" y="-76200"/>
            <a:ext cx="6248400" cy="2133600"/>
          </a:xfrm>
          <a:prstGeom prst="rect">
            <a:avLst/>
          </a:prstGeom>
          <a:solidFill>
            <a:schemeClr val="tx1"/>
          </a:solid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85800" y="1981200"/>
            <a:ext cx="7772400" cy="147002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Storyboard of ‘Terra Trek’</a:t>
            </a:r>
            <a:endParaRPr lang="en-US" dirty="0"/>
          </a:p>
        </p:txBody>
      </p:sp>
    </p:spTree>
    <p:extLst>
      <p:ext uri="{BB962C8B-B14F-4D97-AF65-F5344CB8AC3E}">
        <p14:creationId xmlns:p14="http://schemas.microsoft.com/office/powerpoint/2010/main" val="50680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609600"/>
            <a:ext cx="3048000" cy="76200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Agent</a:t>
            </a:r>
            <a:endParaRPr lang="en-US" sz="2400" dirty="0">
              <a:solidFill>
                <a:schemeClr val="tx1"/>
              </a:solidFill>
            </a:endParaRPr>
          </a:p>
        </p:txBody>
      </p:sp>
      <p:sp>
        <p:nvSpPr>
          <p:cNvPr id="11" name="Rectangle 10"/>
          <p:cNvSpPr/>
          <p:nvPr/>
        </p:nvSpPr>
        <p:spPr>
          <a:xfrm>
            <a:off x="6096000" y="609600"/>
            <a:ext cx="3048000" cy="762000"/>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Tourist</a:t>
            </a:r>
            <a:endParaRPr lang="en-US" sz="2400" dirty="0">
              <a:solidFill>
                <a:schemeClr val="tx1"/>
              </a:solidFill>
            </a:endParaRPr>
          </a:p>
        </p:txBody>
      </p:sp>
      <p:sp>
        <p:nvSpPr>
          <p:cNvPr id="12" name="Flowchart: Delay 11"/>
          <p:cNvSpPr/>
          <p:nvPr/>
        </p:nvSpPr>
        <p:spPr>
          <a:xfrm>
            <a:off x="3124200" y="609600"/>
            <a:ext cx="304800" cy="762000"/>
          </a:xfrm>
          <a:prstGeom prst="flowChartDelay">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lay 12"/>
          <p:cNvSpPr/>
          <p:nvPr/>
        </p:nvSpPr>
        <p:spPr>
          <a:xfrm rot="10800000">
            <a:off x="5715000" y="609600"/>
            <a:ext cx="304800" cy="762000"/>
          </a:xfrm>
          <a:prstGeom prst="flowChartDelay">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6" name="Oval 15"/>
          <p:cNvSpPr/>
          <p:nvPr/>
        </p:nvSpPr>
        <p:spPr>
          <a:xfrm>
            <a:off x="152400" y="609600"/>
            <a:ext cx="762000" cy="7620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t>T</a:t>
            </a:r>
            <a:endParaRPr lang="en-US" sz="3600" b="1" dirty="0"/>
          </a:p>
        </p:txBody>
      </p:sp>
      <p:sp>
        <p:nvSpPr>
          <p:cNvPr id="17" name="Oval 16"/>
          <p:cNvSpPr/>
          <p:nvPr/>
        </p:nvSpPr>
        <p:spPr>
          <a:xfrm>
            <a:off x="8249392" y="6096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A</a:t>
            </a:r>
            <a:r>
              <a:rPr lang="en-US" dirty="0" smtClean="0"/>
              <a:t>`</a:t>
            </a:r>
            <a:endParaRPr lang="en-US" dirty="0"/>
          </a:p>
        </p:txBody>
      </p:sp>
      <p:pic>
        <p:nvPicPr>
          <p:cNvPr id="24" name="Picture 23"/>
          <p:cNvPicPr>
            <a:picLocks noChangeAspect="1"/>
          </p:cNvPicPr>
          <p:nvPr/>
        </p:nvPicPr>
        <p:blipFill>
          <a:blip r:embed="rId2">
            <a:extLst>
              <a:ext uri="{BEBA8EAE-BF5A-486C-A8C5-ECC9F3942E4B}">
                <a14:imgProps xmlns:a14="http://schemas.microsoft.com/office/drawing/2010/main">
                  <a14:imgLayer r:embed="rId3">
                    <a14:imgEffect>
                      <a14:sharpenSoften amount="12000"/>
                    </a14:imgEffect>
                    <a14:imgEffect>
                      <a14:brightnessContrast bright="-24000"/>
                    </a14:imgEffect>
                  </a14:imgLayer>
                </a14:imgProps>
              </a:ext>
              <a:ext uri="{28A0092B-C50C-407E-A947-70E740481C1C}">
                <a14:useLocalDpi xmlns:a14="http://schemas.microsoft.com/office/drawing/2010/main" val="0"/>
              </a:ext>
            </a:extLst>
          </a:blip>
          <a:stretch>
            <a:fillRect/>
          </a:stretch>
        </p:blipFill>
        <p:spPr>
          <a:xfrm>
            <a:off x="609600" y="1676399"/>
            <a:ext cx="8020792" cy="5289805"/>
          </a:xfrm>
          <a:prstGeom prst="rect">
            <a:avLst/>
          </a:prstGeom>
          <a:ln>
            <a:solidFill>
              <a:schemeClr val="tx2">
                <a:lumMod val="40000"/>
                <a:lumOff val="60000"/>
                <a:alpha val="0"/>
              </a:schemeClr>
            </a:solidFill>
          </a:ln>
          <a:effectLst>
            <a:softEdge rad="355600"/>
          </a:effectLst>
        </p:spPr>
      </p:pic>
      <p:sp>
        <p:nvSpPr>
          <p:cNvPr id="3" name="Chevron 2"/>
          <p:cNvSpPr/>
          <p:nvPr/>
        </p:nvSpPr>
        <p:spPr>
          <a:xfrm>
            <a:off x="8534400" y="3886200"/>
            <a:ext cx="304800" cy="533400"/>
          </a:xfrm>
          <a:prstGeom prst="chevron">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6703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lowchart: Delay 4"/>
          <p:cNvSpPr/>
          <p:nvPr/>
        </p:nvSpPr>
        <p:spPr>
          <a:xfrm>
            <a:off x="3124200" y="533400"/>
            <a:ext cx="304800" cy="762000"/>
          </a:xfrm>
          <a:prstGeom prst="flowChartDelay">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 y="533400"/>
            <a:ext cx="762000" cy="7620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t>T</a:t>
            </a:r>
            <a:endParaRPr lang="en-US" sz="3600" b="1" dirty="0"/>
          </a:p>
        </p:txBody>
      </p:sp>
      <p:sp>
        <p:nvSpPr>
          <p:cNvPr id="10" name="Pentagon 9"/>
          <p:cNvSpPr/>
          <p:nvPr/>
        </p:nvSpPr>
        <p:spPr>
          <a:xfrm rot="5400000">
            <a:off x="384722" y="1207560"/>
            <a:ext cx="236518" cy="396361"/>
          </a:xfrm>
          <a:prstGeom prst="homePlat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533400"/>
            <a:ext cx="3048000" cy="7620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Agent</a:t>
            </a:r>
            <a:endParaRPr lang="en-US" sz="2400" dirty="0">
              <a:solidFill>
                <a:schemeClr val="tx1"/>
              </a:solidFill>
            </a:endParaRPr>
          </a:p>
        </p:txBody>
      </p:sp>
      <p:sp>
        <p:nvSpPr>
          <p:cNvPr id="20" name="Flowchart: Delay 19"/>
          <p:cNvSpPr/>
          <p:nvPr/>
        </p:nvSpPr>
        <p:spPr>
          <a:xfrm>
            <a:off x="3124200" y="533400"/>
            <a:ext cx="304800" cy="762000"/>
          </a:xfrm>
          <a:prstGeom prst="flowChartDelay">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96000" y="609600"/>
            <a:ext cx="3048000" cy="7620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Tourist</a:t>
            </a:r>
            <a:endParaRPr lang="en-US" sz="2400" dirty="0">
              <a:solidFill>
                <a:schemeClr val="tx1"/>
              </a:solidFill>
            </a:endParaRPr>
          </a:p>
        </p:txBody>
      </p:sp>
      <p:sp>
        <p:nvSpPr>
          <p:cNvPr id="22" name="Flowchart: Delay 21"/>
          <p:cNvSpPr/>
          <p:nvPr/>
        </p:nvSpPr>
        <p:spPr>
          <a:xfrm rot="10800000">
            <a:off x="5715000" y="609600"/>
            <a:ext cx="304800" cy="762000"/>
          </a:xfrm>
          <a:prstGeom prst="flowChartDelay">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 y="533400"/>
            <a:ext cx="762000" cy="7620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t>T</a:t>
            </a:r>
            <a:endParaRPr lang="en-US" sz="3600" b="1" dirty="0"/>
          </a:p>
        </p:txBody>
      </p:sp>
      <p:sp>
        <p:nvSpPr>
          <p:cNvPr id="24" name="Oval 23"/>
          <p:cNvSpPr/>
          <p:nvPr/>
        </p:nvSpPr>
        <p:spPr>
          <a:xfrm>
            <a:off x="8249392" y="6096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A</a:t>
            </a:r>
            <a:r>
              <a:rPr lang="en-US" dirty="0" smtClean="0"/>
              <a:t>`</a:t>
            </a:r>
            <a:endParaRPr lang="en-US" dirty="0"/>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84000"/>
                    </a14:imgEffect>
                    <a14:imgEffect>
                      <a14:brightnessContrast bright="-18000" contrast="-32000"/>
                    </a14:imgEffect>
                  </a14:imgLayer>
                </a14:imgProps>
              </a:ext>
              <a:ext uri="{28A0092B-C50C-407E-A947-70E740481C1C}">
                <a14:useLocalDpi xmlns:a14="http://schemas.microsoft.com/office/drawing/2010/main" val="0"/>
              </a:ext>
            </a:extLst>
          </a:blip>
          <a:stretch>
            <a:fillRect/>
          </a:stretch>
        </p:blipFill>
        <p:spPr>
          <a:xfrm>
            <a:off x="1" y="2044840"/>
            <a:ext cx="9144000" cy="4813160"/>
          </a:xfrm>
          <a:prstGeom prst="rect">
            <a:avLst/>
          </a:prstGeom>
          <a:effectLst>
            <a:softEdge rad="254000"/>
          </a:effectLst>
        </p:spPr>
      </p:pic>
      <p:sp>
        <p:nvSpPr>
          <p:cNvPr id="25" name="Rectangle 24"/>
          <p:cNvSpPr/>
          <p:nvPr/>
        </p:nvSpPr>
        <p:spPr>
          <a:xfrm>
            <a:off x="153390" y="1528455"/>
            <a:ext cx="2895600" cy="381000"/>
          </a:xfrm>
          <a:prstGeom prst="rect">
            <a:avLst/>
          </a:prstGeom>
          <a:solidFill>
            <a:schemeClr val="bg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Bahnschrift Light" pitchFamily="34" charset="0"/>
              </a:rPr>
              <a:t>U</a:t>
            </a:r>
            <a:r>
              <a:rPr lang="en-US" sz="1400" dirty="0" smtClean="0">
                <a:solidFill>
                  <a:schemeClr val="bg1">
                    <a:lumMod val="50000"/>
                  </a:schemeClr>
                </a:solidFill>
                <a:latin typeface="Bahnschrift Light" pitchFamily="34" charset="0"/>
              </a:rPr>
              <a:t>sername</a:t>
            </a:r>
            <a:endParaRPr lang="en-US" sz="1400" dirty="0">
              <a:solidFill>
                <a:schemeClr val="bg1">
                  <a:lumMod val="50000"/>
                </a:schemeClr>
              </a:solidFill>
              <a:latin typeface="Bahnschrift Light" pitchFamily="34" charset="0"/>
            </a:endParaRPr>
          </a:p>
        </p:txBody>
      </p:sp>
      <p:pic>
        <p:nvPicPr>
          <p:cNvPr id="34" name="Content Placeholder 11"/>
          <p:cNvPicPr>
            <a:picLocks noChangeAspect="1"/>
          </p:cNvPicPr>
          <p:nvPr/>
        </p:nvPicPr>
        <p:blipFill>
          <a:blip r:embed="rId4">
            <a:extLst>
              <a:ext uri="{BEBA8EAE-BF5A-486C-A8C5-ECC9F3942E4B}">
                <a14:imgProps xmlns:a14="http://schemas.microsoft.com/office/drawing/2010/main">
                  <a14:imgLayer r:embed="rId5">
                    <a14:imgEffect>
                      <a14:sharpenSoften amount="-26000"/>
                    </a14:imgEffect>
                    <a14:imgEffect>
                      <a14:brightnessContrast bright="-30000" contrast="-8000"/>
                    </a14:imgEffect>
                  </a14:imgLayer>
                </a14:imgProps>
              </a:ext>
              <a:ext uri="{28A0092B-C50C-407E-A947-70E740481C1C}">
                <a14:useLocalDpi xmlns:a14="http://schemas.microsoft.com/office/drawing/2010/main" val="0"/>
              </a:ext>
            </a:extLst>
          </a:blip>
          <a:stretch>
            <a:fillRect/>
          </a:stretch>
        </p:blipFill>
        <p:spPr>
          <a:xfrm>
            <a:off x="0" y="2086548"/>
            <a:ext cx="9131965" cy="4771452"/>
          </a:xfrm>
          <a:prstGeom prst="rect">
            <a:avLst/>
          </a:prstGeom>
          <a:effectLst>
            <a:softEdge rad="317500"/>
          </a:effectLst>
        </p:spPr>
      </p:pic>
      <p:sp>
        <p:nvSpPr>
          <p:cNvPr id="35" name="Rectangle 34"/>
          <p:cNvSpPr/>
          <p:nvPr/>
        </p:nvSpPr>
        <p:spPr>
          <a:xfrm>
            <a:off x="152400" y="1905000"/>
            <a:ext cx="2895600" cy="381000"/>
          </a:xfrm>
          <a:prstGeom prst="rect">
            <a:avLst/>
          </a:prstGeom>
          <a:solidFill>
            <a:schemeClr val="bg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lumMod val="50000"/>
                  </a:schemeClr>
                </a:solidFill>
                <a:latin typeface="Bahnschrift Light" pitchFamily="34" charset="0"/>
              </a:rPr>
              <a:t>Password</a:t>
            </a:r>
            <a:endParaRPr lang="en-US" sz="1400" dirty="0">
              <a:solidFill>
                <a:schemeClr val="bg1">
                  <a:lumMod val="50000"/>
                </a:schemeClr>
              </a:solidFill>
              <a:latin typeface="Bahnschrift Light" pitchFamily="34" charset="0"/>
            </a:endParaRPr>
          </a:p>
        </p:txBody>
      </p:sp>
      <p:sp>
        <p:nvSpPr>
          <p:cNvPr id="36" name="Rectangle 35"/>
          <p:cNvSpPr/>
          <p:nvPr/>
        </p:nvSpPr>
        <p:spPr>
          <a:xfrm>
            <a:off x="152400" y="2328553"/>
            <a:ext cx="2895600" cy="381000"/>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Light" pitchFamily="34" charset="0"/>
                <a:cs typeface="Calibri Light" pitchFamily="34" charset="0"/>
              </a:rPr>
              <a:t>Log in</a:t>
            </a:r>
            <a:endParaRPr lang="en-US" dirty="0">
              <a:solidFill>
                <a:schemeClr val="tx1"/>
              </a:solidFill>
              <a:latin typeface="Calibri Light" pitchFamily="34" charset="0"/>
              <a:cs typeface="Calibri Light" pitchFamily="34" charset="0"/>
            </a:endParaRPr>
          </a:p>
        </p:txBody>
      </p:sp>
      <p:sp>
        <p:nvSpPr>
          <p:cNvPr id="37" name="Rectangle 36"/>
          <p:cNvSpPr/>
          <p:nvPr/>
        </p:nvSpPr>
        <p:spPr>
          <a:xfrm>
            <a:off x="152400" y="2895600"/>
            <a:ext cx="2895600" cy="3581400"/>
          </a:xfrm>
          <a:prstGeom prst="rect">
            <a:avLst/>
          </a:prstGeom>
          <a:solidFill>
            <a:schemeClr val="bg2"/>
          </a:solid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28600" y="5410200"/>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lumMod val="50000"/>
                  </a:schemeClr>
                </a:solidFill>
              </a:rPr>
              <a:t>NID/Birth Certificate</a:t>
            </a:r>
            <a:r>
              <a:rPr lang="en-US" dirty="0" smtClean="0">
                <a:solidFill>
                  <a:schemeClr val="bg2"/>
                </a:solidFill>
              </a:rPr>
              <a:t>/</a:t>
            </a:r>
            <a:endParaRPr lang="en-US" dirty="0">
              <a:solidFill>
                <a:schemeClr val="bg2"/>
              </a:solidFill>
            </a:endParaRPr>
          </a:p>
        </p:txBody>
      </p:sp>
      <p:sp>
        <p:nvSpPr>
          <p:cNvPr id="39" name="Rectangle 38"/>
          <p:cNvSpPr/>
          <p:nvPr/>
        </p:nvSpPr>
        <p:spPr>
          <a:xfrm>
            <a:off x="228600" y="3644735"/>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lumMod val="50000"/>
                  </a:schemeClr>
                </a:solidFill>
                <a:latin typeface="Bahnschrift Light" pitchFamily="34" charset="0"/>
              </a:rPr>
              <a:t>Name</a:t>
            </a:r>
            <a:endParaRPr lang="en-US" sz="1400" dirty="0">
              <a:solidFill>
                <a:schemeClr val="bg1">
                  <a:lumMod val="50000"/>
                </a:schemeClr>
              </a:solidFill>
              <a:latin typeface="Bahnschrift Light" pitchFamily="34" charset="0"/>
            </a:endParaRPr>
          </a:p>
        </p:txBody>
      </p:sp>
      <p:sp>
        <p:nvSpPr>
          <p:cNvPr id="40" name="Rectangle 39"/>
          <p:cNvSpPr/>
          <p:nvPr/>
        </p:nvSpPr>
        <p:spPr>
          <a:xfrm>
            <a:off x="228600" y="4191000"/>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lumMod val="50000"/>
                  </a:schemeClr>
                </a:solidFill>
                <a:latin typeface="Bahnschrift Light" pitchFamily="34" charset="0"/>
              </a:rPr>
              <a:t>Email</a:t>
            </a:r>
            <a:endParaRPr lang="en-US" sz="1400" dirty="0">
              <a:solidFill>
                <a:schemeClr val="bg1">
                  <a:lumMod val="50000"/>
                </a:schemeClr>
              </a:solidFill>
              <a:latin typeface="Bahnschrift Light" pitchFamily="34" charset="0"/>
            </a:endParaRPr>
          </a:p>
        </p:txBody>
      </p:sp>
      <p:sp>
        <p:nvSpPr>
          <p:cNvPr id="41" name="Rectangle 40"/>
          <p:cNvSpPr/>
          <p:nvPr/>
        </p:nvSpPr>
        <p:spPr>
          <a:xfrm>
            <a:off x="228600" y="4800600"/>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lumMod val="50000"/>
                  </a:schemeClr>
                </a:solidFill>
                <a:latin typeface="Bahnschrift Light" pitchFamily="34" charset="0"/>
              </a:rPr>
              <a:t>Password</a:t>
            </a:r>
            <a:endParaRPr lang="en-US" sz="1400" dirty="0">
              <a:solidFill>
                <a:schemeClr val="bg1">
                  <a:lumMod val="50000"/>
                </a:schemeClr>
              </a:solidFill>
              <a:latin typeface="Bahnschrift Light" pitchFamily="34" charset="0"/>
            </a:endParaRPr>
          </a:p>
        </p:txBody>
      </p:sp>
      <p:sp>
        <p:nvSpPr>
          <p:cNvPr id="42" name="Rounded Rectangle 41"/>
          <p:cNvSpPr/>
          <p:nvPr/>
        </p:nvSpPr>
        <p:spPr>
          <a:xfrm>
            <a:off x="563819" y="5943600"/>
            <a:ext cx="2103181" cy="381000"/>
          </a:xfrm>
          <a:prstGeom prst="round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Bahnschrift Light" pitchFamily="34" charset="0"/>
              </a:rPr>
              <a:t>Register</a:t>
            </a:r>
            <a:endParaRPr lang="en-US" sz="1600" dirty="0">
              <a:solidFill>
                <a:schemeClr val="tx1"/>
              </a:solidFill>
              <a:latin typeface="Bahnschrift Light" pitchFamily="34" charset="0"/>
            </a:endParaRPr>
          </a:p>
        </p:txBody>
      </p:sp>
      <p:sp>
        <p:nvSpPr>
          <p:cNvPr id="26" name="Chevron 25"/>
          <p:cNvSpPr/>
          <p:nvPr/>
        </p:nvSpPr>
        <p:spPr>
          <a:xfrm>
            <a:off x="8763000" y="3886200"/>
            <a:ext cx="304800" cy="533400"/>
          </a:xfrm>
          <a:prstGeom prst="chevron">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8043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Pentagon 6"/>
          <p:cNvSpPr/>
          <p:nvPr/>
        </p:nvSpPr>
        <p:spPr>
          <a:xfrm rot="5400000">
            <a:off x="8446560" y="1207562"/>
            <a:ext cx="236518" cy="396361"/>
          </a:xfrm>
          <a:prstGeom prst="homePlat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p:cNvSpPr/>
          <p:nvPr/>
        </p:nvSpPr>
        <p:spPr>
          <a:xfrm>
            <a:off x="0" y="533400"/>
            <a:ext cx="3048000" cy="762000"/>
          </a:xfrm>
          <a:prstGeom prst="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Agent</a:t>
            </a:r>
            <a:endParaRPr lang="en-US" sz="2400" dirty="0">
              <a:solidFill>
                <a:schemeClr val="tx1"/>
              </a:solidFill>
            </a:endParaRPr>
          </a:p>
        </p:txBody>
      </p:sp>
      <p:sp>
        <p:nvSpPr>
          <p:cNvPr id="18" name="Flowchart: Delay 17"/>
          <p:cNvSpPr/>
          <p:nvPr/>
        </p:nvSpPr>
        <p:spPr>
          <a:xfrm>
            <a:off x="3124200" y="533400"/>
            <a:ext cx="304800" cy="762000"/>
          </a:xfrm>
          <a:prstGeom prst="flowChartDelay">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52400" y="533400"/>
            <a:ext cx="762000" cy="7620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t>T</a:t>
            </a:r>
            <a:endParaRPr lang="en-US" sz="3600" b="1" dirty="0"/>
          </a:p>
        </p:txBody>
      </p:sp>
      <p:sp>
        <p:nvSpPr>
          <p:cNvPr id="26" name="Rectangle 25"/>
          <p:cNvSpPr/>
          <p:nvPr/>
        </p:nvSpPr>
        <p:spPr>
          <a:xfrm>
            <a:off x="0" y="533400"/>
            <a:ext cx="3048000" cy="7620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Agent</a:t>
            </a:r>
            <a:endParaRPr lang="en-US" sz="2400" dirty="0">
              <a:solidFill>
                <a:schemeClr val="tx1"/>
              </a:solidFill>
            </a:endParaRPr>
          </a:p>
        </p:txBody>
      </p:sp>
      <p:sp>
        <p:nvSpPr>
          <p:cNvPr id="27" name="Flowchart: Delay 26"/>
          <p:cNvSpPr/>
          <p:nvPr/>
        </p:nvSpPr>
        <p:spPr>
          <a:xfrm>
            <a:off x="3124200" y="533400"/>
            <a:ext cx="304800" cy="762000"/>
          </a:xfrm>
          <a:prstGeom prst="flowChartDelay">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609600"/>
            <a:ext cx="3048000" cy="7620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Tourist</a:t>
            </a:r>
            <a:endParaRPr lang="en-US" sz="2400" dirty="0">
              <a:solidFill>
                <a:schemeClr val="tx1"/>
              </a:solidFill>
            </a:endParaRPr>
          </a:p>
        </p:txBody>
      </p:sp>
      <p:sp>
        <p:nvSpPr>
          <p:cNvPr id="29" name="Flowchart: Delay 28"/>
          <p:cNvSpPr/>
          <p:nvPr/>
        </p:nvSpPr>
        <p:spPr>
          <a:xfrm rot="10800000">
            <a:off x="5715000" y="609600"/>
            <a:ext cx="304800" cy="762000"/>
          </a:xfrm>
          <a:prstGeom prst="flowChartDelay">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52400" y="533400"/>
            <a:ext cx="762000" cy="7620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t>T</a:t>
            </a:r>
            <a:endParaRPr lang="en-US" sz="3600" b="1" dirty="0"/>
          </a:p>
        </p:txBody>
      </p:sp>
      <p:sp>
        <p:nvSpPr>
          <p:cNvPr id="31" name="Oval 30"/>
          <p:cNvSpPr/>
          <p:nvPr/>
        </p:nvSpPr>
        <p:spPr>
          <a:xfrm>
            <a:off x="8249392" y="609600"/>
            <a:ext cx="7620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A</a:t>
            </a:r>
            <a:r>
              <a:rPr lang="en-US" dirty="0" smtClean="0"/>
              <a:t>`</a:t>
            </a:r>
            <a:endParaRPr lang="en-US" dirty="0"/>
          </a:p>
        </p:txBody>
      </p:sp>
      <p:pic>
        <p:nvPicPr>
          <p:cNvPr id="21" name="Picture 20"/>
          <p:cNvPicPr>
            <a:picLocks noChangeAspect="1"/>
          </p:cNvPicPr>
          <p:nvPr/>
        </p:nvPicPr>
        <p:blipFill>
          <a:blip r:embed="rId2">
            <a:extLst>
              <a:ext uri="{BEBA8EAE-BF5A-486C-A8C5-ECC9F3942E4B}">
                <a14:imgProps xmlns:a14="http://schemas.microsoft.com/office/drawing/2010/main">
                  <a14:imgLayer r:embed="rId3">
                    <a14:imgEffect>
                      <a14:sharpenSoften amount="-29000"/>
                    </a14:imgEffect>
                    <a14:imgEffect>
                      <a14:brightnessContrast bright="-22000" contrast="-28000"/>
                    </a14:imgEffect>
                  </a14:imgLayer>
                </a14:imgProps>
              </a:ext>
              <a:ext uri="{28A0092B-C50C-407E-A947-70E740481C1C}">
                <a14:useLocalDpi xmlns:a14="http://schemas.microsoft.com/office/drawing/2010/main" val="0"/>
              </a:ext>
            </a:extLst>
          </a:blip>
          <a:stretch>
            <a:fillRect/>
          </a:stretch>
        </p:blipFill>
        <p:spPr>
          <a:xfrm>
            <a:off x="207818" y="1693562"/>
            <a:ext cx="8610600" cy="5183241"/>
          </a:xfrm>
          <a:prstGeom prst="rect">
            <a:avLst/>
          </a:prstGeom>
          <a:effectLst>
            <a:softEdge rad="368300"/>
          </a:effectLst>
        </p:spPr>
      </p:pic>
      <p:sp>
        <p:nvSpPr>
          <p:cNvPr id="22" name="Rectangle 21"/>
          <p:cNvSpPr/>
          <p:nvPr/>
        </p:nvSpPr>
        <p:spPr>
          <a:xfrm>
            <a:off x="5944590" y="1528455"/>
            <a:ext cx="2895600" cy="381000"/>
          </a:xfrm>
          <a:prstGeom prst="rect">
            <a:avLst/>
          </a:prstGeom>
          <a:solidFill>
            <a:schemeClr val="bg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bg1">
                    <a:lumMod val="50000"/>
                  </a:schemeClr>
                </a:solidFill>
                <a:latin typeface="Bahnschrift Light" pitchFamily="34" charset="0"/>
              </a:rPr>
              <a:t>U</a:t>
            </a:r>
            <a:r>
              <a:rPr lang="en-US" sz="1400" dirty="0" smtClean="0">
                <a:solidFill>
                  <a:schemeClr val="bg1">
                    <a:lumMod val="50000"/>
                  </a:schemeClr>
                </a:solidFill>
                <a:latin typeface="Bahnschrift Light" pitchFamily="34" charset="0"/>
              </a:rPr>
              <a:t>sername</a:t>
            </a:r>
            <a:endParaRPr lang="en-US" sz="1400" dirty="0">
              <a:solidFill>
                <a:schemeClr val="bg1">
                  <a:lumMod val="50000"/>
                </a:schemeClr>
              </a:solidFill>
              <a:latin typeface="Bahnschrift Light" pitchFamily="34" charset="0"/>
            </a:endParaRPr>
          </a:p>
        </p:txBody>
      </p:sp>
      <p:sp>
        <p:nvSpPr>
          <p:cNvPr id="23" name="Rectangle 22"/>
          <p:cNvSpPr/>
          <p:nvPr/>
        </p:nvSpPr>
        <p:spPr>
          <a:xfrm>
            <a:off x="5943600" y="1905000"/>
            <a:ext cx="2895600" cy="381000"/>
          </a:xfrm>
          <a:prstGeom prst="rect">
            <a:avLst/>
          </a:prstGeom>
          <a:solidFill>
            <a:schemeClr val="bg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bg1">
                    <a:lumMod val="50000"/>
                  </a:schemeClr>
                </a:solidFill>
                <a:latin typeface="Bahnschrift Light" pitchFamily="34" charset="0"/>
              </a:rPr>
              <a:t>Password</a:t>
            </a:r>
            <a:endParaRPr lang="en-US" sz="1400" dirty="0">
              <a:solidFill>
                <a:schemeClr val="bg1">
                  <a:lumMod val="50000"/>
                </a:schemeClr>
              </a:solidFill>
              <a:latin typeface="Bahnschrift Light" pitchFamily="34" charset="0"/>
            </a:endParaRPr>
          </a:p>
        </p:txBody>
      </p:sp>
      <p:sp>
        <p:nvSpPr>
          <p:cNvPr id="24" name="Rectangle 23"/>
          <p:cNvSpPr/>
          <p:nvPr/>
        </p:nvSpPr>
        <p:spPr>
          <a:xfrm>
            <a:off x="5943600" y="2328553"/>
            <a:ext cx="2895600" cy="381000"/>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latin typeface="Calibri Light" pitchFamily="34" charset="0"/>
                <a:cs typeface="Calibri Light" pitchFamily="34" charset="0"/>
              </a:rPr>
              <a:t>Log in</a:t>
            </a:r>
            <a:endParaRPr lang="en-US" dirty="0">
              <a:solidFill>
                <a:schemeClr val="tx1"/>
              </a:solidFill>
              <a:latin typeface="Calibri Light" pitchFamily="34" charset="0"/>
              <a:cs typeface="Calibri Light" pitchFamily="34" charset="0"/>
            </a:endParaRPr>
          </a:p>
        </p:txBody>
      </p:sp>
      <p:sp>
        <p:nvSpPr>
          <p:cNvPr id="25" name="Rectangle 24"/>
          <p:cNvSpPr/>
          <p:nvPr/>
        </p:nvSpPr>
        <p:spPr>
          <a:xfrm>
            <a:off x="5943600" y="2895600"/>
            <a:ext cx="2895600" cy="3581400"/>
          </a:xfrm>
          <a:prstGeom prst="rect">
            <a:avLst/>
          </a:prstGeom>
          <a:solidFill>
            <a:schemeClr val="bg2"/>
          </a:solid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6019800" y="5410200"/>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bg1">
                    <a:lumMod val="50000"/>
                  </a:schemeClr>
                </a:solidFill>
              </a:rPr>
              <a:t>NID/Birth Certificate</a:t>
            </a:r>
            <a:r>
              <a:rPr lang="en-US" dirty="0" smtClean="0">
                <a:solidFill>
                  <a:schemeClr val="bg2"/>
                </a:solidFill>
              </a:rPr>
              <a:t>/</a:t>
            </a:r>
            <a:endParaRPr lang="en-US" dirty="0">
              <a:solidFill>
                <a:schemeClr val="bg2"/>
              </a:solidFill>
            </a:endParaRPr>
          </a:p>
        </p:txBody>
      </p:sp>
      <p:sp>
        <p:nvSpPr>
          <p:cNvPr id="33" name="Rectangle 32"/>
          <p:cNvSpPr/>
          <p:nvPr/>
        </p:nvSpPr>
        <p:spPr>
          <a:xfrm>
            <a:off x="6019800" y="3644735"/>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bg1">
                    <a:lumMod val="50000"/>
                  </a:schemeClr>
                </a:solidFill>
                <a:latin typeface="Bahnschrift Light" pitchFamily="34" charset="0"/>
              </a:rPr>
              <a:t>Name</a:t>
            </a:r>
            <a:endParaRPr lang="en-US" sz="1400" dirty="0">
              <a:solidFill>
                <a:schemeClr val="bg1">
                  <a:lumMod val="50000"/>
                </a:schemeClr>
              </a:solidFill>
              <a:latin typeface="Bahnschrift Light" pitchFamily="34" charset="0"/>
            </a:endParaRPr>
          </a:p>
        </p:txBody>
      </p:sp>
      <p:sp>
        <p:nvSpPr>
          <p:cNvPr id="34" name="Rectangle 33"/>
          <p:cNvSpPr/>
          <p:nvPr/>
        </p:nvSpPr>
        <p:spPr>
          <a:xfrm>
            <a:off x="6019800" y="4191000"/>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bg1">
                    <a:lumMod val="50000"/>
                  </a:schemeClr>
                </a:solidFill>
                <a:latin typeface="Bahnschrift Light" pitchFamily="34" charset="0"/>
              </a:rPr>
              <a:t>Email</a:t>
            </a:r>
            <a:endParaRPr lang="en-US" sz="1400" dirty="0">
              <a:solidFill>
                <a:schemeClr val="bg1">
                  <a:lumMod val="50000"/>
                </a:schemeClr>
              </a:solidFill>
              <a:latin typeface="Bahnschrift Light" pitchFamily="34" charset="0"/>
            </a:endParaRPr>
          </a:p>
        </p:txBody>
      </p:sp>
      <p:sp>
        <p:nvSpPr>
          <p:cNvPr id="35" name="Rectangle 34"/>
          <p:cNvSpPr/>
          <p:nvPr/>
        </p:nvSpPr>
        <p:spPr>
          <a:xfrm>
            <a:off x="6019800" y="4800600"/>
            <a:ext cx="2743200" cy="381000"/>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bg1">
                    <a:lumMod val="50000"/>
                  </a:schemeClr>
                </a:solidFill>
                <a:latin typeface="Bahnschrift Light" pitchFamily="34" charset="0"/>
              </a:rPr>
              <a:t>Password</a:t>
            </a:r>
            <a:endParaRPr lang="en-US" sz="1400" dirty="0">
              <a:solidFill>
                <a:schemeClr val="bg1">
                  <a:lumMod val="50000"/>
                </a:schemeClr>
              </a:solidFill>
              <a:latin typeface="Bahnschrift Light" pitchFamily="34" charset="0"/>
            </a:endParaRPr>
          </a:p>
        </p:txBody>
      </p:sp>
      <p:sp>
        <p:nvSpPr>
          <p:cNvPr id="36" name="Rounded Rectangle 35"/>
          <p:cNvSpPr/>
          <p:nvPr/>
        </p:nvSpPr>
        <p:spPr>
          <a:xfrm>
            <a:off x="6355019" y="5943600"/>
            <a:ext cx="2103181" cy="381000"/>
          </a:xfrm>
          <a:prstGeom prst="round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Bahnschrift Light" pitchFamily="34" charset="0"/>
              </a:rPr>
              <a:t>Register</a:t>
            </a:r>
            <a:endParaRPr lang="en-US" sz="1600" dirty="0">
              <a:solidFill>
                <a:schemeClr val="tx1"/>
              </a:solidFill>
              <a:latin typeface="Bahnschrift Light" pitchFamily="34" charset="0"/>
            </a:endParaRPr>
          </a:p>
        </p:txBody>
      </p:sp>
      <p:sp>
        <p:nvSpPr>
          <p:cNvPr id="37" name="Chevron 36"/>
          <p:cNvSpPr/>
          <p:nvPr/>
        </p:nvSpPr>
        <p:spPr>
          <a:xfrm rot="10800000">
            <a:off x="304800" y="3886200"/>
            <a:ext cx="304800" cy="533400"/>
          </a:xfrm>
          <a:prstGeom prst="chevron">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73265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457200"/>
            <a:ext cx="1600200" cy="16002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2800" y="-457200"/>
            <a:ext cx="3251200" cy="2438400"/>
          </a:xfrm>
          <a:prstGeom prst="rect">
            <a:avLst/>
          </a:prstGeom>
        </p:spPr>
      </p:pic>
      <p:sp>
        <p:nvSpPr>
          <p:cNvPr id="9" name="Rounded Rectangle 8"/>
          <p:cNvSpPr/>
          <p:nvPr/>
        </p:nvSpPr>
        <p:spPr>
          <a:xfrm>
            <a:off x="0" y="1894114"/>
            <a:ext cx="362693" cy="496388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794419" y="1894114"/>
            <a:ext cx="362693" cy="4963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781307" y="1885208"/>
            <a:ext cx="362693" cy="496388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evron 11"/>
          <p:cNvSpPr/>
          <p:nvPr/>
        </p:nvSpPr>
        <p:spPr>
          <a:xfrm>
            <a:off x="181346" y="4038600"/>
            <a:ext cx="181347" cy="337457"/>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4" name="Chevron 13"/>
          <p:cNvSpPr/>
          <p:nvPr/>
        </p:nvSpPr>
        <p:spPr>
          <a:xfrm rot="10800000">
            <a:off x="8768380" y="4038599"/>
            <a:ext cx="166874" cy="337458"/>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5" name="Rectangle 14"/>
          <p:cNvSpPr/>
          <p:nvPr/>
        </p:nvSpPr>
        <p:spPr>
          <a:xfrm>
            <a:off x="1153391" y="6019800"/>
            <a:ext cx="2322121" cy="85997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Home</a:t>
            </a:r>
            <a:endParaRPr lang="en-US" sz="2400" dirty="0">
              <a:solidFill>
                <a:schemeClr val="tx1"/>
              </a:solidFill>
            </a:endParaRPr>
          </a:p>
        </p:txBody>
      </p:sp>
      <p:sp>
        <p:nvSpPr>
          <p:cNvPr id="16" name="Rectangle 15"/>
          <p:cNvSpPr/>
          <p:nvPr/>
        </p:nvSpPr>
        <p:spPr>
          <a:xfrm>
            <a:off x="3475512" y="6019800"/>
            <a:ext cx="2315688" cy="85997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About</a:t>
            </a:r>
            <a:endParaRPr lang="en-US" sz="2400" dirty="0">
              <a:solidFill>
                <a:schemeClr val="tx1"/>
              </a:solidFill>
            </a:endParaRPr>
          </a:p>
        </p:txBody>
      </p:sp>
      <p:sp>
        <p:nvSpPr>
          <p:cNvPr id="18" name="Rectangle 17"/>
          <p:cNvSpPr/>
          <p:nvPr/>
        </p:nvSpPr>
        <p:spPr>
          <a:xfrm>
            <a:off x="5791200" y="6019800"/>
            <a:ext cx="2108200" cy="85997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Contact</a:t>
            </a:r>
            <a:endParaRPr lang="en-US" sz="2400" dirty="0">
              <a:solidFill>
                <a:schemeClr val="tx1"/>
              </a:solidFill>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9625" y="6043797"/>
            <a:ext cx="465612" cy="465612"/>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9126" y="6118760"/>
            <a:ext cx="390649" cy="390649"/>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9400" y="6085484"/>
            <a:ext cx="457200" cy="457200"/>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796238">
            <a:off x="515442" y="432841"/>
            <a:ext cx="956717" cy="956717"/>
          </a:xfrm>
          <a:prstGeom prst="rect">
            <a:avLst/>
          </a:prstGeom>
        </p:spPr>
      </p:pic>
      <p:sp>
        <p:nvSpPr>
          <p:cNvPr id="3" name="TextBox 2"/>
          <p:cNvSpPr txBox="1"/>
          <p:nvPr/>
        </p:nvSpPr>
        <p:spPr>
          <a:xfrm>
            <a:off x="725183" y="773668"/>
            <a:ext cx="570217" cy="369332"/>
          </a:xfrm>
          <a:prstGeom prst="rect">
            <a:avLst/>
          </a:prstGeom>
          <a:noFill/>
        </p:spPr>
        <p:txBody>
          <a:bodyPr wrap="square" rtlCol="0">
            <a:spAutoFit/>
          </a:bodyPr>
          <a:lstStyle/>
          <a:p>
            <a:r>
              <a:rPr lang="en-US" b="1" dirty="0" smtClean="0"/>
              <a:t>Ask</a:t>
            </a:r>
            <a:endParaRPr lang="en-US" b="1" dirty="0"/>
          </a:p>
        </p:txBody>
      </p:sp>
      <p:sp>
        <p:nvSpPr>
          <p:cNvPr id="13" name="TextBox 12"/>
          <p:cNvSpPr txBox="1"/>
          <p:nvPr/>
        </p:nvSpPr>
        <p:spPr>
          <a:xfrm>
            <a:off x="4038600" y="2009745"/>
            <a:ext cx="2057400" cy="400110"/>
          </a:xfrm>
          <a:prstGeom prst="rect">
            <a:avLst/>
          </a:prstGeom>
          <a:noFill/>
        </p:spPr>
        <p:txBody>
          <a:bodyPr wrap="square" rtlCol="0">
            <a:spAutoFit/>
          </a:bodyPr>
          <a:lstStyle/>
          <a:p>
            <a:r>
              <a:rPr lang="en-US" sz="2000" b="1" dirty="0" smtClean="0">
                <a:latin typeface="Maiandra GD" pitchFamily="34" charset="0"/>
              </a:rPr>
              <a:t>User</a:t>
            </a:r>
            <a:endParaRPr lang="en-US" sz="2000" b="1" dirty="0">
              <a:latin typeface="Maiandra GD" pitchFamily="34" charset="0"/>
            </a:endParaRPr>
          </a:p>
        </p:txBody>
      </p:sp>
    </p:spTree>
    <p:extLst>
      <p:ext uri="{BB962C8B-B14F-4D97-AF65-F5344CB8AC3E}">
        <p14:creationId xmlns:p14="http://schemas.microsoft.com/office/powerpoint/2010/main" val="1475317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6200"/>
            <a:ext cx="1600200" cy="1600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2800" y="-228600"/>
            <a:ext cx="3251200" cy="2438400"/>
          </a:xfrm>
          <a:prstGeom prst="rect">
            <a:avLst/>
          </a:prstGeom>
        </p:spPr>
      </p:pic>
      <p:sp>
        <p:nvSpPr>
          <p:cNvPr id="6" name="Rounded Rectangle 5"/>
          <p:cNvSpPr/>
          <p:nvPr/>
        </p:nvSpPr>
        <p:spPr>
          <a:xfrm>
            <a:off x="0" y="1894114"/>
            <a:ext cx="362693" cy="496388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794419" y="1894114"/>
            <a:ext cx="362693" cy="4963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81307" y="1885208"/>
            <a:ext cx="362693" cy="496388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8"/>
          <p:cNvSpPr/>
          <p:nvPr/>
        </p:nvSpPr>
        <p:spPr>
          <a:xfrm>
            <a:off x="181346" y="4038600"/>
            <a:ext cx="181347" cy="337457"/>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0" name="Chevron 9"/>
          <p:cNvSpPr/>
          <p:nvPr/>
        </p:nvSpPr>
        <p:spPr>
          <a:xfrm rot="10800000">
            <a:off x="8768380" y="4038599"/>
            <a:ext cx="166874" cy="337458"/>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1" name="Rectangle 10"/>
          <p:cNvSpPr/>
          <p:nvPr/>
        </p:nvSpPr>
        <p:spPr>
          <a:xfrm>
            <a:off x="1153391" y="6019800"/>
            <a:ext cx="2322121" cy="85997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Home</a:t>
            </a:r>
            <a:endParaRPr lang="en-US" sz="2400" dirty="0">
              <a:solidFill>
                <a:schemeClr val="tx1"/>
              </a:solidFill>
            </a:endParaRPr>
          </a:p>
        </p:txBody>
      </p:sp>
      <p:sp>
        <p:nvSpPr>
          <p:cNvPr id="12" name="Rectangle 11"/>
          <p:cNvSpPr/>
          <p:nvPr/>
        </p:nvSpPr>
        <p:spPr>
          <a:xfrm>
            <a:off x="3475512" y="6019800"/>
            <a:ext cx="2315688" cy="85997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About</a:t>
            </a:r>
            <a:endParaRPr lang="en-US" sz="2400" dirty="0">
              <a:solidFill>
                <a:schemeClr val="tx1"/>
              </a:solidFill>
            </a:endParaRPr>
          </a:p>
        </p:txBody>
      </p:sp>
      <p:sp>
        <p:nvSpPr>
          <p:cNvPr id="13" name="Rectangle 12"/>
          <p:cNvSpPr/>
          <p:nvPr/>
        </p:nvSpPr>
        <p:spPr>
          <a:xfrm>
            <a:off x="5791200" y="6019800"/>
            <a:ext cx="2108200" cy="85997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Contact</a:t>
            </a:r>
            <a:endParaRPr lang="en-US" sz="2400" dirty="0">
              <a:solidFill>
                <a:schemeClr val="tx1"/>
              </a:solidFill>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9625" y="6043797"/>
            <a:ext cx="465612" cy="465612"/>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9126" y="6118760"/>
            <a:ext cx="390649" cy="390649"/>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9400" y="6085484"/>
            <a:ext cx="457200" cy="4572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796238">
            <a:off x="515442" y="591642"/>
            <a:ext cx="956717" cy="956717"/>
          </a:xfrm>
          <a:prstGeom prst="rect">
            <a:avLst/>
          </a:prstGeom>
        </p:spPr>
      </p:pic>
      <p:sp>
        <p:nvSpPr>
          <p:cNvPr id="18" name="TextBox 17"/>
          <p:cNvSpPr txBox="1"/>
          <p:nvPr/>
        </p:nvSpPr>
        <p:spPr>
          <a:xfrm>
            <a:off x="725183" y="932469"/>
            <a:ext cx="570217" cy="369332"/>
          </a:xfrm>
          <a:prstGeom prst="rect">
            <a:avLst/>
          </a:prstGeom>
          <a:noFill/>
        </p:spPr>
        <p:txBody>
          <a:bodyPr wrap="square" rtlCol="0">
            <a:spAutoFit/>
          </a:bodyPr>
          <a:lstStyle/>
          <a:p>
            <a:r>
              <a:rPr lang="en-US" b="1" dirty="0" smtClean="0"/>
              <a:t>Ask</a:t>
            </a:r>
            <a:endParaRPr lang="en-US" b="1" dirty="0"/>
          </a:p>
        </p:txBody>
      </p:sp>
      <p:sp>
        <p:nvSpPr>
          <p:cNvPr id="22" name="Rectangle 21"/>
          <p:cNvSpPr/>
          <p:nvPr/>
        </p:nvSpPr>
        <p:spPr>
          <a:xfrm>
            <a:off x="2999509" y="2277094"/>
            <a:ext cx="2895600" cy="3581400"/>
          </a:xfrm>
          <a:prstGeom prst="rect">
            <a:avLst/>
          </a:prstGeom>
          <a:solidFill>
            <a:schemeClr val="tx1"/>
          </a:solid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p:cNvSpPr/>
          <p:nvPr/>
        </p:nvSpPr>
        <p:spPr>
          <a:xfrm>
            <a:off x="2999509" y="5099958"/>
            <a:ext cx="2895599" cy="75853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Bahnschrift Light" pitchFamily="34" charset="0"/>
              </a:rPr>
              <a:t>Settings</a:t>
            </a:r>
            <a:endParaRPr lang="en-US" b="1" dirty="0">
              <a:solidFill>
                <a:schemeClr val="tx1"/>
              </a:solidFill>
              <a:latin typeface="Bahnschrift Light" pitchFamily="34" charset="0"/>
            </a:endParaRPr>
          </a:p>
        </p:txBody>
      </p:sp>
      <p:sp>
        <p:nvSpPr>
          <p:cNvPr id="24" name="Rectangle 23"/>
          <p:cNvSpPr/>
          <p:nvPr/>
        </p:nvSpPr>
        <p:spPr>
          <a:xfrm>
            <a:off x="3048000" y="3568534"/>
            <a:ext cx="2819400" cy="784149"/>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lumMod val="50000"/>
                  </a:schemeClr>
                </a:solidFill>
                <a:latin typeface="Bahnschrift Light" pitchFamily="34" charset="0"/>
              </a:rPr>
              <a:t>Name</a:t>
            </a:r>
            <a:endParaRPr lang="en-US" sz="1400" dirty="0">
              <a:solidFill>
                <a:schemeClr val="bg1">
                  <a:lumMod val="50000"/>
                </a:schemeClr>
              </a:solidFill>
              <a:latin typeface="Bahnschrift Light" pitchFamily="34" charset="0"/>
            </a:endParaRPr>
          </a:p>
        </p:txBody>
      </p:sp>
      <p:sp>
        <p:nvSpPr>
          <p:cNvPr id="25" name="Rectangle 24"/>
          <p:cNvSpPr/>
          <p:nvPr/>
        </p:nvSpPr>
        <p:spPr>
          <a:xfrm>
            <a:off x="3048000" y="3962400"/>
            <a:ext cx="2819400" cy="75853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lumMod val="50000"/>
                  </a:schemeClr>
                </a:solidFill>
                <a:latin typeface="Bahnschrift Light" pitchFamily="34" charset="0"/>
              </a:rPr>
              <a:t>Email</a:t>
            </a:r>
            <a:endParaRPr lang="en-US" sz="1400" dirty="0">
              <a:solidFill>
                <a:schemeClr val="bg1">
                  <a:lumMod val="50000"/>
                </a:schemeClr>
              </a:solidFill>
              <a:latin typeface="Bahnschrift Light" pitchFamily="34" charset="0"/>
            </a:endParaRPr>
          </a:p>
        </p:txBody>
      </p:sp>
      <p:sp>
        <p:nvSpPr>
          <p:cNvPr id="26" name="Rectangle 25"/>
          <p:cNvSpPr/>
          <p:nvPr/>
        </p:nvSpPr>
        <p:spPr>
          <a:xfrm>
            <a:off x="2999509" y="4339936"/>
            <a:ext cx="2895600" cy="765464"/>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latin typeface="Bahnschrift Light" pitchFamily="34" charset="0"/>
              </a:rPr>
              <a:t>Favourite</a:t>
            </a:r>
            <a:endParaRPr lang="en-US" b="1" dirty="0">
              <a:solidFill>
                <a:schemeClr val="tx1"/>
              </a:solidFill>
              <a:latin typeface="Bahnschrift Light" pitchFamily="34" charset="0"/>
            </a:endParaRPr>
          </a:p>
        </p:txBody>
      </p:sp>
      <p:sp>
        <p:nvSpPr>
          <p:cNvPr id="29" name="TextBox 28"/>
          <p:cNvSpPr txBox="1"/>
          <p:nvPr/>
        </p:nvSpPr>
        <p:spPr>
          <a:xfrm>
            <a:off x="3340925" y="1428690"/>
            <a:ext cx="2057400" cy="400110"/>
          </a:xfrm>
          <a:prstGeom prst="rect">
            <a:avLst/>
          </a:prstGeom>
          <a:solidFill>
            <a:schemeClr val="bg1">
              <a:lumMod val="85000"/>
            </a:schemeClr>
          </a:solidFill>
        </p:spPr>
        <p:txBody>
          <a:bodyPr wrap="square" rtlCol="0">
            <a:spAutoFit/>
          </a:bodyPr>
          <a:lstStyle/>
          <a:p>
            <a:r>
              <a:rPr lang="en-US" sz="2000" b="1" dirty="0" smtClean="0">
                <a:latin typeface="Maiandra GD" pitchFamily="34" charset="0"/>
              </a:rPr>
              <a:t>         User</a:t>
            </a:r>
            <a:endParaRPr lang="en-US" sz="2000" b="1" dirty="0">
              <a:latin typeface="Maiandra GD" pitchFamily="34" charset="0"/>
            </a:endParaRPr>
          </a:p>
        </p:txBody>
      </p:sp>
      <p:sp>
        <p:nvSpPr>
          <p:cNvPr id="30" name="Rectangle 29"/>
          <p:cNvSpPr/>
          <p:nvPr/>
        </p:nvSpPr>
        <p:spPr>
          <a:xfrm>
            <a:off x="2999509" y="3584864"/>
            <a:ext cx="2895600" cy="75853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Bahnschrift Light" pitchFamily="34" charset="0"/>
              </a:rPr>
              <a:t>Photo Album</a:t>
            </a:r>
            <a:endParaRPr lang="en-US" b="1" dirty="0">
              <a:solidFill>
                <a:schemeClr val="tx1"/>
              </a:solidFill>
              <a:latin typeface="Bahnschrift Light" pitchFamily="34" charset="0"/>
            </a:endParaRPr>
          </a:p>
        </p:txBody>
      </p:sp>
      <p:sp>
        <p:nvSpPr>
          <p:cNvPr id="31" name="Rectangle 30"/>
          <p:cNvSpPr/>
          <p:nvPr/>
        </p:nvSpPr>
        <p:spPr>
          <a:xfrm>
            <a:off x="2971799" y="1905000"/>
            <a:ext cx="2923309" cy="6858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Light" pitchFamily="34" charset="0"/>
                <a:cs typeface="Calibri Light" pitchFamily="34" charset="0"/>
              </a:rPr>
              <a:t>My Trip</a:t>
            </a:r>
            <a:endParaRPr lang="en-US" sz="2400" b="1" dirty="0">
              <a:solidFill>
                <a:schemeClr val="tx1"/>
              </a:solidFill>
              <a:latin typeface="Calibri Light" pitchFamily="34" charset="0"/>
              <a:cs typeface="Calibri Light" pitchFamily="34" charset="0"/>
            </a:endParaRPr>
          </a:p>
        </p:txBody>
      </p:sp>
      <p:sp>
        <p:nvSpPr>
          <p:cNvPr id="32" name="Rectangle 31"/>
          <p:cNvSpPr/>
          <p:nvPr/>
        </p:nvSpPr>
        <p:spPr>
          <a:xfrm>
            <a:off x="2999508" y="2806534"/>
            <a:ext cx="2893291" cy="778329"/>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Bahnschrift Light" pitchFamily="34" charset="0"/>
              </a:rPr>
              <a:t>Bonus point</a:t>
            </a:r>
            <a:endParaRPr lang="en-US" b="1" dirty="0">
              <a:solidFill>
                <a:schemeClr val="tx1"/>
              </a:solidFill>
              <a:latin typeface="Bahnschrift Light" pitchFamily="34" charset="0"/>
            </a:endParaRPr>
          </a:p>
        </p:txBody>
      </p:sp>
      <p:pic>
        <p:nvPicPr>
          <p:cNvPr id="35" name="Picture 34"/>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8000"/>
                    </a14:imgEffect>
                  </a14:imgLayer>
                </a14:imgProps>
              </a:ext>
              <a:ext uri="{28A0092B-C50C-407E-A947-70E740481C1C}">
                <a14:useLocalDpi xmlns:a14="http://schemas.microsoft.com/office/drawing/2010/main" val="0"/>
              </a:ext>
            </a:extLst>
          </a:blip>
          <a:stretch>
            <a:fillRect/>
          </a:stretch>
        </p:blipFill>
        <p:spPr>
          <a:xfrm>
            <a:off x="5044528" y="2971800"/>
            <a:ext cx="441872" cy="440535"/>
          </a:xfrm>
          <a:prstGeom prst="rect">
            <a:avLst/>
          </a:prstGeom>
        </p:spPr>
      </p:pic>
      <p:pic>
        <p:nvPicPr>
          <p:cNvPr id="36" name="Picture 35"/>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4000"/>
                    </a14:imgEffect>
                  </a14:imgLayer>
                </a14:imgProps>
              </a:ext>
              <a:ext uri="{28A0092B-C50C-407E-A947-70E740481C1C}">
                <a14:useLocalDpi xmlns:a14="http://schemas.microsoft.com/office/drawing/2010/main" val="0"/>
              </a:ext>
            </a:extLst>
          </a:blip>
          <a:stretch>
            <a:fillRect/>
          </a:stretch>
        </p:blipFill>
        <p:spPr>
          <a:xfrm>
            <a:off x="5029200" y="5257800"/>
            <a:ext cx="381000" cy="381000"/>
          </a:xfrm>
          <a:prstGeom prst="rect">
            <a:avLst/>
          </a:prstGeom>
        </p:spPr>
      </p:pic>
      <p:pic>
        <p:nvPicPr>
          <p:cNvPr id="2" name="Picture 1"/>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090204" y="3856809"/>
            <a:ext cx="350519" cy="350519"/>
          </a:xfrm>
          <a:prstGeom prst="rect">
            <a:avLst/>
          </a:prstGeom>
        </p:spPr>
      </p:pic>
    </p:spTree>
    <p:extLst>
      <p:ext uri="{BB962C8B-B14F-4D97-AF65-F5344CB8AC3E}">
        <p14:creationId xmlns:p14="http://schemas.microsoft.com/office/powerpoint/2010/main" val="61939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98369"/>
            <a:ext cx="1447800" cy="5559631"/>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5" name="Rounded Rectangle 4"/>
          <p:cNvSpPr/>
          <p:nvPr/>
        </p:nvSpPr>
        <p:spPr>
          <a:xfrm>
            <a:off x="0" y="55655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0" y="42701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0" y="2929246"/>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0" y="15269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7696200" y="56417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7696200" y="43463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7696200" y="3005446"/>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7696200" y="16031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1298369"/>
            <a:ext cx="1447800" cy="5559631"/>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6" name="Rounded Rectangle 15"/>
          <p:cNvSpPr/>
          <p:nvPr/>
        </p:nvSpPr>
        <p:spPr>
          <a:xfrm>
            <a:off x="0" y="4876800"/>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Discussion</a:t>
            </a:r>
            <a:endParaRPr lang="en-US" b="1" dirty="0"/>
          </a:p>
        </p:txBody>
      </p:sp>
      <p:sp>
        <p:nvSpPr>
          <p:cNvPr id="17" name="Rounded Rectangle 16"/>
          <p:cNvSpPr/>
          <p:nvPr/>
        </p:nvSpPr>
        <p:spPr>
          <a:xfrm>
            <a:off x="0" y="3429000"/>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Package</a:t>
            </a:r>
            <a:endParaRPr lang="en-US" b="1" dirty="0"/>
          </a:p>
        </p:txBody>
      </p:sp>
      <p:sp>
        <p:nvSpPr>
          <p:cNvPr id="18" name="Rounded Rectangle 17"/>
          <p:cNvSpPr/>
          <p:nvPr/>
        </p:nvSpPr>
        <p:spPr>
          <a:xfrm>
            <a:off x="0" y="1978231"/>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Location</a:t>
            </a:r>
            <a:endParaRPr lang="en-US" b="1" dirty="0"/>
          </a:p>
        </p:txBody>
      </p:sp>
      <p:sp>
        <p:nvSpPr>
          <p:cNvPr id="19" name="Rectangle 18"/>
          <p:cNvSpPr/>
          <p:nvPr/>
        </p:nvSpPr>
        <p:spPr>
          <a:xfrm>
            <a:off x="3697679" y="6098969"/>
            <a:ext cx="1712521" cy="756062"/>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Home</a:t>
            </a:r>
            <a:endParaRPr lang="en-US" sz="2400" dirty="0">
              <a:solidFill>
                <a:schemeClr val="tx1"/>
              </a:solidFill>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3751" y="6118760"/>
            <a:ext cx="390649" cy="390649"/>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5370" y="260739"/>
            <a:ext cx="1037630" cy="103763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919" y="-304800"/>
            <a:ext cx="2108200" cy="158115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796238">
            <a:off x="1022413" y="186016"/>
            <a:ext cx="620371" cy="620371"/>
          </a:xfrm>
          <a:prstGeom prst="rect">
            <a:avLst/>
          </a:prstGeom>
        </p:spPr>
      </p:pic>
      <p:sp>
        <p:nvSpPr>
          <p:cNvPr id="26" name="Rounded Rectangle 25"/>
          <p:cNvSpPr/>
          <p:nvPr/>
        </p:nvSpPr>
        <p:spPr>
          <a:xfrm>
            <a:off x="7848600" y="55655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7848600" y="42701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7848600" y="2929246"/>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7848600" y="1526969"/>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696200" y="1298369"/>
            <a:ext cx="1447800" cy="5559631"/>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33" name="Rounded Rectangle 32"/>
          <p:cNvSpPr/>
          <p:nvPr/>
        </p:nvSpPr>
        <p:spPr>
          <a:xfrm>
            <a:off x="7838704" y="3996046"/>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Information&amp;Security</a:t>
            </a:r>
            <a:endParaRPr lang="en-US" sz="1400" b="1" dirty="0"/>
          </a:p>
        </p:txBody>
      </p:sp>
      <p:sp>
        <p:nvSpPr>
          <p:cNvPr id="34" name="Rounded Rectangle 33"/>
          <p:cNvSpPr/>
          <p:nvPr/>
        </p:nvSpPr>
        <p:spPr>
          <a:xfrm>
            <a:off x="7838704" y="2472046"/>
            <a:ext cx="1295400" cy="1066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Booking</a:t>
            </a:r>
            <a:endParaRPr lang="en-US" b="1" dirty="0"/>
          </a:p>
        </p:txBody>
      </p:sp>
    </p:spTree>
    <p:extLst>
      <p:ext uri="{BB962C8B-B14F-4D97-AF65-F5344CB8AC3E}">
        <p14:creationId xmlns:p14="http://schemas.microsoft.com/office/powerpoint/2010/main" val="2204520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596" y="-1"/>
            <a:ext cx="5943204" cy="685845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4493" y="3810000"/>
            <a:ext cx="592959" cy="592959"/>
          </a:xfrm>
          <a:prstGeom prst="rect">
            <a:avLst/>
          </a:prstGeom>
          <a:scene3d>
            <a:camera prst="perspectiveLeft"/>
            <a:lightRig rig="threePt" dir="t"/>
          </a:scene3d>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2877420"/>
            <a:ext cx="518160" cy="518160"/>
          </a:xfrm>
          <a:prstGeom prst="rect">
            <a:avLst/>
          </a:prstGeom>
          <a:scene3d>
            <a:camera prst="perspectiveLeft"/>
            <a:lightRig rig="threePt" dir="t"/>
          </a:scene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1600200"/>
            <a:ext cx="518160" cy="518160"/>
          </a:xfrm>
          <a:prstGeom prst="rect">
            <a:avLst/>
          </a:prstGeom>
          <a:scene3d>
            <a:camera prst="perspectiveLeft"/>
            <a:lightRig rig="threePt" dir="t"/>
          </a:scene3d>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2255520"/>
            <a:ext cx="518160" cy="518160"/>
          </a:xfrm>
          <a:prstGeom prst="rect">
            <a:avLst/>
          </a:prstGeom>
          <a:scene3d>
            <a:camera prst="perspectiveLeft"/>
            <a:lightRig rig="threePt" dir="t"/>
          </a:scene3d>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4419600"/>
            <a:ext cx="518160" cy="518160"/>
          </a:xfrm>
          <a:prstGeom prst="rect">
            <a:avLst/>
          </a:prstGeom>
          <a:scene3d>
            <a:camera prst="perspectiveLeft"/>
            <a:lightRig rig="threePt" dir="t"/>
          </a:scene3d>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0050" y="4046813"/>
            <a:ext cx="524296" cy="524296"/>
          </a:xfrm>
          <a:prstGeom prst="rect">
            <a:avLst/>
          </a:prstGeom>
          <a:scene3d>
            <a:camera prst="perspectiveLeft"/>
            <a:lightRig rig="threePt" dir="t"/>
          </a:scene3d>
        </p:spPr>
      </p:pic>
      <p:pic>
        <p:nvPicPr>
          <p:cNvPr id="2" name="Picture 1"/>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8000" contrast="44000"/>
                    </a14:imgEffect>
                  </a14:imgLayer>
                </a14:imgProps>
              </a:ext>
              <a:ext uri="{28A0092B-C50C-407E-A947-70E740481C1C}">
                <a14:useLocalDpi xmlns:a14="http://schemas.microsoft.com/office/drawing/2010/main" val="0"/>
              </a:ext>
            </a:extLst>
          </a:blip>
          <a:stretch>
            <a:fillRect/>
          </a:stretch>
        </p:blipFill>
        <p:spPr>
          <a:xfrm>
            <a:off x="7848600" y="152400"/>
            <a:ext cx="457200" cy="457200"/>
          </a:xfrm>
          <a:prstGeom prst="rect">
            <a:avLst/>
          </a:prstGeom>
        </p:spPr>
      </p:pic>
      <p:pic>
        <p:nvPicPr>
          <p:cNvPr id="14" name="Picture 1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8000" contrast="44000"/>
                    </a14:imgEffect>
                  </a14:imgLayer>
                </a14:imgProps>
              </a:ext>
              <a:ext uri="{28A0092B-C50C-407E-A947-70E740481C1C}">
                <a14:useLocalDpi xmlns:a14="http://schemas.microsoft.com/office/drawing/2010/main" val="0"/>
              </a:ext>
            </a:extLst>
          </a:blip>
          <a:stretch>
            <a:fillRect/>
          </a:stretch>
        </p:blipFill>
        <p:spPr>
          <a:xfrm rot="10800000">
            <a:off x="8434286" y="152400"/>
            <a:ext cx="457200" cy="457200"/>
          </a:xfrm>
          <a:prstGeom prst="rect">
            <a:avLst/>
          </a:prstGeom>
        </p:spPr>
      </p:pic>
    </p:spTree>
    <p:extLst>
      <p:ext uri="{BB962C8B-B14F-4D97-AF65-F5344CB8AC3E}">
        <p14:creationId xmlns:p14="http://schemas.microsoft.com/office/powerpoint/2010/main" val="2495492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0"/>
            <a:ext cx="8610600" cy="5181600"/>
          </a:xfrm>
        </p:spPr>
        <p:txBody>
          <a:bodyPr>
            <a:normAutofit/>
          </a:bodyPr>
          <a:lstStyle/>
          <a:p>
            <a:pPr algn="l"/>
            <a:r>
              <a:rPr lang="en-US" sz="2400" dirty="0" smtClean="0">
                <a:solidFill>
                  <a:schemeClr val="tx1"/>
                </a:solidFill>
              </a:rPr>
              <a:t/>
            </a:r>
            <a:br>
              <a:rPr lang="en-US" sz="2400" dirty="0" smtClean="0">
                <a:solidFill>
                  <a:schemeClr val="tx1"/>
                </a:solidFill>
              </a:rPr>
            </a:br>
            <a:r>
              <a:rPr lang="en-US" sz="2400" b="1" dirty="0" smtClean="0">
                <a:solidFill>
                  <a:schemeClr val="tx1"/>
                </a:solidFill>
                <a:latin typeface="+mj-lt"/>
              </a:rPr>
              <a:t>Area for trip: </a:t>
            </a:r>
            <a:r>
              <a:rPr lang="en-US" sz="2400" dirty="0" smtClean="0">
                <a:solidFill>
                  <a:schemeClr val="tx1"/>
                </a:solidFill>
              </a:rPr>
              <a:t/>
            </a:r>
            <a:br>
              <a:rPr lang="en-US" sz="2400" dirty="0" smtClean="0">
                <a:solidFill>
                  <a:schemeClr val="tx1"/>
                </a:solidFill>
              </a:rPr>
            </a:br>
            <a:r>
              <a:rPr lang="en-US" sz="2400" dirty="0" err="1" smtClean="0">
                <a:solidFill>
                  <a:schemeClr val="tx1"/>
                </a:solidFill>
              </a:rPr>
              <a:t>Srimongol.Shah</a:t>
            </a:r>
            <a:r>
              <a:rPr lang="en-US" sz="2400" dirty="0" smtClean="0">
                <a:solidFill>
                  <a:schemeClr val="tx1"/>
                </a:solidFill>
              </a:rPr>
              <a:t> </a:t>
            </a:r>
            <a:r>
              <a:rPr lang="en-US" sz="2400" dirty="0" err="1">
                <a:solidFill>
                  <a:schemeClr val="tx1"/>
                </a:solidFill>
              </a:rPr>
              <a:t>P</a:t>
            </a:r>
            <a:r>
              <a:rPr lang="en-US" sz="2400" dirty="0" err="1" smtClean="0">
                <a:solidFill>
                  <a:schemeClr val="tx1"/>
                </a:solidFill>
              </a:rPr>
              <a:t>oran</a:t>
            </a:r>
            <a:r>
              <a:rPr lang="en-US" sz="2400" dirty="0" smtClean="0">
                <a:solidFill>
                  <a:schemeClr val="tx1"/>
                </a:solidFill>
              </a:rPr>
              <a:t> </a:t>
            </a:r>
            <a:r>
              <a:rPr lang="en-US" sz="2400" dirty="0" err="1">
                <a:solidFill>
                  <a:schemeClr val="tx1"/>
                </a:solidFill>
              </a:rPr>
              <a:t>M</a:t>
            </a:r>
            <a:r>
              <a:rPr lang="en-US" sz="2400" dirty="0" err="1" smtClean="0">
                <a:solidFill>
                  <a:schemeClr val="tx1"/>
                </a:solidFill>
              </a:rPr>
              <a:t>ajar,Ratargul,Bichanakandi,Lalakhal</a:t>
            </a:r>
            <a:r>
              <a:rPr lang="en-US" sz="2400" dirty="0" smtClean="0">
                <a:solidFill>
                  <a:schemeClr val="tx1"/>
                </a:solidFill>
              </a:rPr>
              <a:t>,</a:t>
            </a:r>
            <a:br>
              <a:rPr lang="en-US" sz="2400" dirty="0" smtClean="0">
                <a:solidFill>
                  <a:schemeClr val="tx1"/>
                </a:solidFill>
              </a:rPr>
            </a:br>
            <a:r>
              <a:rPr lang="en-US" sz="2400" dirty="0" err="1" smtClean="0">
                <a:solidFill>
                  <a:schemeClr val="tx1"/>
                </a:solidFill>
              </a:rPr>
              <a:t>Jaflong,Panthumai</a:t>
            </a:r>
            <a:r>
              <a:rPr lang="en-US" sz="2400" dirty="0" smtClean="0">
                <a:solidFill>
                  <a:schemeClr val="tx1"/>
                </a:solidFill>
              </a:rPr>
              <a:t>.</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b="1" dirty="0" smtClean="0">
                <a:solidFill>
                  <a:schemeClr val="tx1"/>
                </a:solidFill>
              </a:rPr>
              <a:t>Photo: </a:t>
            </a:r>
            <a:r>
              <a:rPr lang="en-US" sz="2400" dirty="0" smtClean="0">
                <a:hlinkClick r:id="rId2"/>
              </a:rPr>
              <a:t>//</a:t>
            </a:r>
            <a:r>
              <a:rPr lang="en-US" sz="2400" dirty="0" err="1" smtClean="0">
                <a:hlinkClick r:id="rId2"/>
              </a:rPr>
              <a:t>Photo.link</a:t>
            </a:r>
            <a:r>
              <a:rPr lang="en-US" sz="2400" dirty="0" smtClean="0"/>
              <a:t/>
            </a:r>
            <a:br>
              <a:rPr lang="en-US" sz="2400" dirty="0" smtClean="0"/>
            </a:br>
            <a:r>
              <a:rPr lang="en-US" sz="2400" dirty="0" smtClean="0"/>
              <a:t/>
            </a:r>
            <a:br>
              <a:rPr lang="en-US" sz="2400" dirty="0" smtClean="0"/>
            </a:br>
            <a:r>
              <a:rPr lang="en-US" sz="2400" b="1" dirty="0" smtClean="0">
                <a:solidFill>
                  <a:schemeClr val="tx1"/>
                </a:solidFill>
                <a:latin typeface="+mj-lt"/>
              </a:rPr>
              <a:t>Video: </a:t>
            </a:r>
            <a:r>
              <a:rPr lang="en-US" sz="2400" dirty="0" smtClean="0">
                <a:hlinkClick r:id="rId2"/>
              </a:rPr>
              <a:t>//Video.link</a:t>
            </a:r>
            <a:endParaRPr lang="en-US" sz="2400" dirty="0"/>
          </a:p>
        </p:txBody>
      </p:sp>
      <p:sp>
        <p:nvSpPr>
          <p:cNvPr id="4" name="Rectangle 3"/>
          <p:cNvSpPr/>
          <p:nvPr/>
        </p:nvSpPr>
        <p:spPr>
          <a:xfrm>
            <a:off x="-990" y="457200"/>
            <a:ext cx="3277590" cy="838200"/>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1"/>
                </a:solidFill>
              </a:rPr>
              <a:t>   </a:t>
            </a:r>
            <a:r>
              <a:rPr lang="en-US" sz="3200" b="1" dirty="0" err="1" smtClean="0">
                <a:solidFill>
                  <a:schemeClr val="tx1"/>
                </a:solidFill>
              </a:rPr>
              <a:t>Sylhet</a:t>
            </a:r>
            <a:r>
              <a:rPr lang="en-US" sz="3200" b="1" dirty="0" smtClean="0">
                <a:solidFill>
                  <a:schemeClr val="tx1"/>
                </a:solidFill>
              </a:rPr>
              <a:t> </a:t>
            </a:r>
            <a:endParaRPr lang="en-US" sz="3200" b="1" dirty="0">
              <a:solidFill>
                <a:schemeClr val="tx1"/>
              </a:solidFill>
            </a:endParaRPr>
          </a:p>
        </p:txBody>
      </p:sp>
      <p:sp>
        <p:nvSpPr>
          <p:cNvPr id="5" name="Rectangle 4"/>
          <p:cNvSpPr/>
          <p:nvPr/>
        </p:nvSpPr>
        <p:spPr>
          <a:xfrm>
            <a:off x="3621479" y="6019800"/>
            <a:ext cx="2322121" cy="85997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Home</a:t>
            </a:r>
            <a:endParaRPr lang="en-US" sz="2400" dirty="0">
              <a:solidFill>
                <a:schemeClr val="tx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2351" y="6118760"/>
            <a:ext cx="390649" cy="390649"/>
          </a:xfrm>
          <a:prstGeom prst="rect">
            <a:avLst/>
          </a:prstGeom>
        </p:spPr>
      </p:pic>
      <p:pic>
        <p:nvPicPr>
          <p:cNvPr id="11" name="Picture 1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36000" contrast="44000"/>
                    </a14:imgEffect>
                  </a14:imgLayer>
                </a14:imgProps>
              </a:ext>
              <a:ext uri="{28A0092B-C50C-407E-A947-70E740481C1C}">
                <a14:useLocalDpi xmlns:a14="http://schemas.microsoft.com/office/drawing/2010/main" val="0"/>
              </a:ext>
            </a:extLst>
          </a:blip>
          <a:stretch>
            <a:fillRect/>
          </a:stretch>
        </p:blipFill>
        <p:spPr>
          <a:xfrm>
            <a:off x="7848600" y="152400"/>
            <a:ext cx="457200" cy="457200"/>
          </a:xfrm>
          <a:prstGeom prst="rect">
            <a:avLst/>
          </a:prstGeom>
        </p:spPr>
      </p:pic>
      <p:pic>
        <p:nvPicPr>
          <p:cNvPr id="12" name="Picture 1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36000" contrast="44000"/>
                    </a14:imgEffect>
                  </a14:imgLayer>
                </a14:imgProps>
              </a:ext>
              <a:ext uri="{28A0092B-C50C-407E-A947-70E740481C1C}">
                <a14:useLocalDpi xmlns:a14="http://schemas.microsoft.com/office/drawing/2010/main" val="0"/>
              </a:ext>
            </a:extLst>
          </a:blip>
          <a:stretch>
            <a:fillRect/>
          </a:stretch>
        </p:blipFill>
        <p:spPr>
          <a:xfrm rot="10800000">
            <a:off x="8458200" y="152400"/>
            <a:ext cx="457200" cy="457200"/>
          </a:xfrm>
          <a:prstGeom prst="rect">
            <a:avLst/>
          </a:prstGeom>
        </p:spPr>
      </p:pic>
    </p:spTree>
    <p:extLst>
      <p:ext uri="{BB962C8B-B14F-4D97-AF65-F5344CB8AC3E}">
        <p14:creationId xmlns:p14="http://schemas.microsoft.com/office/powerpoint/2010/main" val="1266623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381000"/>
            <a:ext cx="2743200" cy="335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10" name="Rectangle 9"/>
          <p:cNvSpPr/>
          <p:nvPr/>
        </p:nvSpPr>
        <p:spPr>
          <a:xfrm>
            <a:off x="385948" y="1219200"/>
            <a:ext cx="2533007" cy="8382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Location: </a:t>
            </a:r>
            <a:r>
              <a:rPr lang="en-US" dirty="0" smtClean="0">
                <a:solidFill>
                  <a:schemeClr val="tx1"/>
                </a:solidFill>
              </a:rPr>
              <a:t>A,X,Y,Z(4)</a:t>
            </a:r>
            <a:endParaRPr lang="en-US" dirty="0">
              <a:solidFill>
                <a:schemeClr val="tx1"/>
              </a:solidFill>
            </a:endParaRPr>
          </a:p>
        </p:txBody>
      </p:sp>
      <p:sp>
        <p:nvSpPr>
          <p:cNvPr id="12" name="Rectangle 11"/>
          <p:cNvSpPr/>
          <p:nvPr/>
        </p:nvSpPr>
        <p:spPr>
          <a:xfrm>
            <a:off x="381000" y="2057401"/>
            <a:ext cx="2537460" cy="7088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Service: 1,2</a:t>
            </a:r>
            <a:endParaRPr lang="en-US" b="1" dirty="0">
              <a:solidFill>
                <a:schemeClr val="tx1"/>
              </a:solidFill>
            </a:endParaRPr>
          </a:p>
        </p:txBody>
      </p:sp>
      <p:sp>
        <p:nvSpPr>
          <p:cNvPr id="14" name="TextBox 13"/>
          <p:cNvSpPr txBox="1"/>
          <p:nvPr/>
        </p:nvSpPr>
        <p:spPr>
          <a:xfrm>
            <a:off x="630876" y="4495800"/>
            <a:ext cx="8034647" cy="2123658"/>
          </a:xfrm>
          <a:prstGeom prst="rect">
            <a:avLst/>
          </a:prstGeom>
          <a:noFill/>
        </p:spPr>
        <p:txBody>
          <a:bodyPr wrap="square" rtlCol="0">
            <a:spAutoFit/>
          </a:bodyPr>
          <a:lstStyle/>
          <a:p>
            <a:r>
              <a:rPr lang="en-US" sz="2800" b="1" dirty="0" smtClean="0"/>
              <a:t>Service:</a:t>
            </a:r>
            <a:br>
              <a:rPr lang="en-US" sz="2800" b="1" dirty="0" smtClean="0"/>
            </a:br>
            <a:r>
              <a:rPr lang="en-US" sz="2400" dirty="0" smtClean="0"/>
              <a:t>1.Transport,Hotel,Food,Sightseeing,Photography,Guideline</a:t>
            </a:r>
            <a:br>
              <a:rPr lang="en-US" sz="2400" dirty="0" smtClean="0"/>
            </a:br>
            <a:r>
              <a:rPr lang="en-US" sz="2400" dirty="0" smtClean="0"/>
              <a:t>2.Transport,Hotel,Food,Sightseeing,Photography</a:t>
            </a:r>
            <a:br>
              <a:rPr lang="en-US" sz="2400" dirty="0" smtClean="0"/>
            </a:br>
            <a:r>
              <a:rPr lang="en-US" sz="2400" dirty="0" smtClean="0"/>
              <a:t>3.Transport,Hotel,Food,Sightseeing</a:t>
            </a:r>
            <a:r>
              <a:rPr lang="en-US" sz="2800" b="1" dirty="0" smtClean="0"/>
              <a:t/>
            </a:r>
            <a:br>
              <a:rPr lang="en-US" sz="2800" b="1" dirty="0" smtClean="0"/>
            </a:br>
            <a:endParaRPr lang="en-US" sz="2800" b="1" dirty="0"/>
          </a:p>
        </p:txBody>
      </p:sp>
      <p:sp>
        <p:nvSpPr>
          <p:cNvPr id="15" name="TextBox 14"/>
          <p:cNvSpPr txBox="1"/>
          <p:nvPr/>
        </p:nvSpPr>
        <p:spPr>
          <a:xfrm>
            <a:off x="762000" y="545068"/>
            <a:ext cx="1600200" cy="369332"/>
          </a:xfrm>
          <a:prstGeom prst="rect">
            <a:avLst/>
          </a:prstGeom>
          <a:noFill/>
        </p:spPr>
        <p:txBody>
          <a:bodyPr wrap="square" rtlCol="0">
            <a:spAutoFit/>
          </a:bodyPr>
          <a:lstStyle/>
          <a:p>
            <a:pPr algn="ctr"/>
            <a:r>
              <a:rPr lang="en-US" b="1" dirty="0" smtClean="0">
                <a:solidFill>
                  <a:schemeClr val="bg2"/>
                </a:solidFill>
              </a:rPr>
              <a:t>Pack 1</a:t>
            </a:r>
            <a:endParaRPr lang="en-US" b="1" dirty="0">
              <a:solidFill>
                <a:schemeClr val="bg2"/>
              </a:solidFill>
            </a:endParaRPr>
          </a:p>
        </p:txBody>
      </p:sp>
      <p:sp>
        <p:nvSpPr>
          <p:cNvPr id="16" name="Rectangle 15"/>
          <p:cNvSpPr/>
          <p:nvPr/>
        </p:nvSpPr>
        <p:spPr>
          <a:xfrm>
            <a:off x="3276600" y="381000"/>
            <a:ext cx="2764490" cy="3359233"/>
          </a:xfrm>
          <a:prstGeom prst="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429000" y="1219200"/>
            <a:ext cx="2552665" cy="8414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Location: </a:t>
            </a:r>
            <a:r>
              <a:rPr lang="en-US" dirty="0" smtClean="0">
                <a:solidFill>
                  <a:schemeClr val="tx1"/>
                </a:solidFill>
              </a:rPr>
              <a:t>X,Y,Z(3)</a:t>
            </a:r>
            <a:endParaRPr lang="en-US" dirty="0">
              <a:solidFill>
                <a:schemeClr val="tx1"/>
              </a:solidFill>
            </a:endParaRPr>
          </a:p>
        </p:txBody>
      </p:sp>
      <p:sp>
        <p:nvSpPr>
          <p:cNvPr id="18" name="Rectangle 17"/>
          <p:cNvSpPr/>
          <p:nvPr/>
        </p:nvSpPr>
        <p:spPr>
          <a:xfrm>
            <a:off x="3429000" y="2057401"/>
            <a:ext cx="2557153" cy="7088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Service: 1,2</a:t>
            </a:r>
            <a:endParaRPr lang="en-US" b="1" dirty="0">
              <a:solidFill>
                <a:schemeClr val="tx1"/>
              </a:solidFill>
            </a:endParaRPr>
          </a:p>
        </p:txBody>
      </p:sp>
      <p:sp>
        <p:nvSpPr>
          <p:cNvPr id="19" name="TextBox 18"/>
          <p:cNvSpPr txBox="1"/>
          <p:nvPr/>
        </p:nvSpPr>
        <p:spPr>
          <a:xfrm>
            <a:off x="3810000" y="545068"/>
            <a:ext cx="1600200" cy="369332"/>
          </a:xfrm>
          <a:prstGeom prst="rect">
            <a:avLst/>
          </a:prstGeom>
          <a:noFill/>
        </p:spPr>
        <p:txBody>
          <a:bodyPr wrap="square" rtlCol="0">
            <a:spAutoFit/>
          </a:bodyPr>
          <a:lstStyle/>
          <a:p>
            <a:pPr algn="ctr"/>
            <a:r>
              <a:rPr lang="en-US" b="1" dirty="0" smtClean="0">
                <a:solidFill>
                  <a:schemeClr val="bg2"/>
                </a:solidFill>
              </a:rPr>
              <a:t>Pack 2</a:t>
            </a:r>
            <a:endParaRPr lang="en-US" b="1" dirty="0">
              <a:solidFill>
                <a:schemeClr val="bg2"/>
              </a:solidFill>
            </a:endParaRPr>
          </a:p>
        </p:txBody>
      </p:sp>
      <p:sp>
        <p:nvSpPr>
          <p:cNvPr id="22" name="Rectangle 21"/>
          <p:cNvSpPr/>
          <p:nvPr/>
        </p:nvSpPr>
        <p:spPr>
          <a:xfrm>
            <a:off x="6248400" y="374568"/>
            <a:ext cx="2743200" cy="3365666"/>
          </a:xfrm>
          <a:prstGeom prst="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382393" y="1219200"/>
            <a:ext cx="2533007" cy="8382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Location: </a:t>
            </a:r>
            <a:r>
              <a:rPr lang="en-US" dirty="0" smtClean="0">
                <a:solidFill>
                  <a:schemeClr val="tx1"/>
                </a:solidFill>
              </a:rPr>
              <a:t>X,Y,Z(3)</a:t>
            </a:r>
            <a:endParaRPr lang="en-US" dirty="0">
              <a:solidFill>
                <a:schemeClr val="tx1"/>
              </a:solidFill>
            </a:endParaRPr>
          </a:p>
        </p:txBody>
      </p:sp>
      <p:sp>
        <p:nvSpPr>
          <p:cNvPr id="24" name="Rectangle 23"/>
          <p:cNvSpPr/>
          <p:nvPr/>
        </p:nvSpPr>
        <p:spPr>
          <a:xfrm>
            <a:off x="6377940" y="2060616"/>
            <a:ext cx="2537460" cy="7199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Service: 2,3</a:t>
            </a:r>
            <a:endParaRPr lang="en-US" b="1" dirty="0">
              <a:solidFill>
                <a:schemeClr val="tx1"/>
              </a:solidFill>
            </a:endParaRPr>
          </a:p>
        </p:txBody>
      </p:sp>
      <p:sp>
        <p:nvSpPr>
          <p:cNvPr id="25" name="TextBox 24"/>
          <p:cNvSpPr txBox="1"/>
          <p:nvPr/>
        </p:nvSpPr>
        <p:spPr>
          <a:xfrm>
            <a:off x="6941820" y="468868"/>
            <a:ext cx="1440180" cy="377710"/>
          </a:xfrm>
          <a:prstGeom prst="rect">
            <a:avLst/>
          </a:prstGeom>
          <a:noFill/>
        </p:spPr>
        <p:txBody>
          <a:bodyPr wrap="square" rtlCol="0">
            <a:spAutoFit/>
          </a:bodyPr>
          <a:lstStyle/>
          <a:p>
            <a:pPr algn="ctr"/>
            <a:r>
              <a:rPr lang="en-US" b="1" dirty="0" smtClean="0">
                <a:solidFill>
                  <a:schemeClr val="bg2"/>
                </a:solidFill>
              </a:rPr>
              <a:t>Pack 3</a:t>
            </a:r>
            <a:endParaRPr lang="en-US" b="1" dirty="0">
              <a:solidFill>
                <a:schemeClr val="bg2"/>
              </a:solidFill>
            </a:endParaRPr>
          </a:p>
        </p:txBody>
      </p:sp>
      <p:sp>
        <p:nvSpPr>
          <p:cNvPr id="2" name="Rounded Rectangle 1"/>
          <p:cNvSpPr/>
          <p:nvPr/>
        </p:nvSpPr>
        <p:spPr>
          <a:xfrm>
            <a:off x="554676" y="3886200"/>
            <a:ext cx="2112324" cy="457200"/>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+Add</a:t>
            </a:r>
            <a:endParaRPr lang="en-US" b="1" dirty="0">
              <a:solidFill>
                <a:schemeClr val="tx1"/>
              </a:solidFill>
            </a:endParaRPr>
          </a:p>
        </p:txBody>
      </p:sp>
      <p:sp>
        <p:nvSpPr>
          <p:cNvPr id="20" name="Rectangle 19"/>
          <p:cNvSpPr/>
          <p:nvPr/>
        </p:nvSpPr>
        <p:spPr>
          <a:xfrm>
            <a:off x="342107" y="2929741"/>
            <a:ext cx="2576847" cy="632608"/>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Price:4,500/-</a:t>
            </a:r>
            <a:br>
              <a:rPr lang="en-US" b="1" dirty="0" smtClean="0">
                <a:solidFill>
                  <a:schemeClr val="tx1"/>
                </a:solidFill>
              </a:rPr>
            </a:br>
            <a:r>
              <a:rPr lang="en-US" b="1" dirty="0" smtClean="0">
                <a:solidFill>
                  <a:schemeClr val="tx1"/>
                </a:solidFill>
              </a:rPr>
              <a:t>(5% Discount)</a:t>
            </a:r>
            <a:endParaRPr lang="en-US" b="1" dirty="0">
              <a:solidFill>
                <a:schemeClr val="tx1"/>
              </a:solidFill>
            </a:endParaRPr>
          </a:p>
        </p:txBody>
      </p:sp>
      <p:sp>
        <p:nvSpPr>
          <p:cNvPr id="21" name="Rectangle 20"/>
          <p:cNvSpPr/>
          <p:nvPr/>
        </p:nvSpPr>
        <p:spPr>
          <a:xfrm>
            <a:off x="3418015" y="2929741"/>
            <a:ext cx="2537460" cy="6326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Price:4</a:t>
            </a:r>
            <a:br>
              <a:rPr lang="en-US" b="1" dirty="0" smtClean="0">
                <a:solidFill>
                  <a:schemeClr val="tx1"/>
                </a:solidFill>
              </a:rPr>
            </a:br>
            <a:r>
              <a:rPr lang="en-US" b="1" dirty="0" smtClean="0">
                <a:solidFill>
                  <a:schemeClr val="tx1"/>
                </a:solidFill>
              </a:rPr>
              <a:t>Price:4000/-</a:t>
            </a:r>
            <a:r>
              <a:rPr lang="en-US" b="1" dirty="0">
                <a:solidFill>
                  <a:schemeClr val="tx1"/>
                </a:solidFill>
              </a:rPr>
              <a:t/>
            </a:r>
            <a:br>
              <a:rPr lang="en-US" b="1" dirty="0">
                <a:solidFill>
                  <a:schemeClr val="tx1"/>
                </a:solidFill>
              </a:rPr>
            </a:br>
            <a:r>
              <a:rPr lang="en-US" b="1" dirty="0">
                <a:solidFill>
                  <a:schemeClr val="tx1"/>
                </a:solidFill>
              </a:rPr>
              <a:t>(5% Discount)</a:t>
            </a:r>
          </a:p>
          <a:p>
            <a:endParaRPr lang="en-US" b="1" dirty="0">
              <a:solidFill>
                <a:schemeClr val="tx1"/>
              </a:solidFill>
            </a:endParaRPr>
          </a:p>
        </p:txBody>
      </p:sp>
      <p:sp>
        <p:nvSpPr>
          <p:cNvPr id="26" name="Rectangle 25"/>
          <p:cNvSpPr/>
          <p:nvPr/>
        </p:nvSpPr>
        <p:spPr>
          <a:xfrm>
            <a:off x="6351270" y="2929741"/>
            <a:ext cx="2537460" cy="6326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Price:3,500</a:t>
            </a:r>
            <a:r>
              <a:rPr lang="en-US" b="1" dirty="0">
                <a:solidFill>
                  <a:schemeClr val="tx1"/>
                </a:solidFill>
              </a:rPr>
              <a:t>/-</a:t>
            </a:r>
            <a:br>
              <a:rPr lang="en-US" b="1" dirty="0">
                <a:solidFill>
                  <a:schemeClr val="tx1"/>
                </a:solidFill>
              </a:rPr>
            </a:br>
            <a:r>
              <a:rPr lang="en-US" b="1" dirty="0">
                <a:solidFill>
                  <a:schemeClr val="tx1"/>
                </a:solidFill>
              </a:rPr>
              <a:t>(5% Discount)</a:t>
            </a:r>
          </a:p>
        </p:txBody>
      </p:sp>
    </p:spTree>
    <p:extLst>
      <p:ext uri="{BB962C8B-B14F-4D97-AF65-F5344CB8AC3E}">
        <p14:creationId xmlns:p14="http://schemas.microsoft.com/office/powerpoint/2010/main" val="1021657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078"/>
            <a:ext cx="7772400" cy="1470025"/>
          </a:xfrm>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FF00"/>
                </a:solidFill>
              </a:rPr>
              <a:t>“Terra Trek”</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287439" y="2057400"/>
            <a:ext cx="6400800" cy="1752600"/>
          </a:xfrm>
        </p:spPr>
        <p:txBody>
          <a:bodyPr/>
          <a:lstStyle/>
          <a:p>
            <a:pPr algn="l"/>
            <a:r>
              <a:rPr lang="en-US" b="1" dirty="0" smtClean="0">
                <a:solidFill>
                  <a:schemeClr val="bg1"/>
                </a:solidFill>
              </a:rPr>
              <a:t>Group name</a:t>
            </a:r>
            <a:r>
              <a:rPr lang="en-US" dirty="0" smtClean="0">
                <a:solidFill>
                  <a:schemeClr val="bg1">
                    <a:lumMod val="95000"/>
                  </a:schemeClr>
                </a:solidFill>
              </a:rPr>
              <a:t>:  </a:t>
            </a:r>
            <a:r>
              <a:rPr lang="en-US" dirty="0" smtClean="0">
                <a:solidFill>
                  <a:schemeClr val="tx2">
                    <a:lumMod val="40000"/>
                    <a:lumOff val="60000"/>
                  </a:schemeClr>
                </a:solidFill>
              </a:rPr>
              <a:t>”Cyan”</a:t>
            </a:r>
            <a:r>
              <a:rPr lang="en-US" dirty="0" smtClean="0"/>
              <a:t/>
            </a:r>
            <a:br>
              <a:rPr lang="en-US" dirty="0" smtClean="0"/>
            </a:br>
            <a:r>
              <a:rPr lang="en-US" dirty="0" smtClean="0"/>
              <a:t/>
            </a:r>
            <a:br>
              <a:rPr lang="en-US" dirty="0" smtClean="0"/>
            </a:br>
            <a:endParaRPr lang="en-US" dirty="0"/>
          </a:p>
        </p:txBody>
      </p:sp>
      <p:sp>
        <p:nvSpPr>
          <p:cNvPr id="5" name="TextBox 4"/>
          <p:cNvSpPr txBox="1"/>
          <p:nvPr/>
        </p:nvSpPr>
        <p:spPr>
          <a:xfrm>
            <a:off x="280685" y="3657600"/>
            <a:ext cx="6196315" cy="4616648"/>
          </a:xfrm>
          <a:prstGeom prst="rect">
            <a:avLst/>
          </a:prstGeom>
          <a:noFill/>
        </p:spPr>
        <p:txBody>
          <a:bodyPr wrap="square" rtlCol="0">
            <a:spAutoFit/>
          </a:bodyPr>
          <a:lstStyle/>
          <a:p>
            <a:pPr marL="285750" indent="-285750">
              <a:buFont typeface="Arial" pitchFamily="34" charset="0"/>
              <a:buChar char="•"/>
            </a:pPr>
            <a:r>
              <a:rPr lang="en-US" sz="2800" dirty="0" err="1" smtClean="0">
                <a:solidFill>
                  <a:schemeClr val="bg1"/>
                </a:solidFill>
              </a:rPr>
              <a:t>Munim</a:t>
            </a:r>
            <a:r>
              <a:rPr lang="en-US" sz="2800" dirty="0" smtClean="0">
                <a:solidFill>
                  <a:schemeClr val="bg1"/>
                </a:solidFill>
              </a:rPr>
              <a:t> </a:t>
            </a:r>
            <a:r>
              <a:rPr lang="en-US" sz="2800" dirty="0" err="1" smtClean="0">
                <a:solidFill>
                  <a:schemeClr val="bg1"/>
                </a:solidFill>
              </a:rPr>
              <a:t>Ahemd</a:t>
            </a:r>
            <a:r>
              <a:rPr lang="en-US" sz="2800" dirty="0">
                <a:solidFill>
                  <a:schemeClr val="bg1"/>
                </a:solidFill>
              </a:rPr>
              <a:t> </a:t>
            </a:r>
            <a:r>
              <a:rPr lang="en-US" sz="2800" dirty="0" smtClean="0">
                <a:solidFill>
                  <a:schemeClr val="bg1"/>
                </a:solidFill>
              </a:rPr>
              <a:t>(192-35-477)</a:t>
            </a:r>
            <a:r>
              <a:rPr lang="en-US" sz="2800" dirty="0">
                <a:solidFill>
                  <a:schemeClr val="bg1"/>
                </a:solidFill>
              </a:rPr>
              <a:t> </a:t>
            </a:r>
            <a:r>
              <a:rPr lang="en-US" sz="2800" dirty="0" smtClean="0">
                <a:solidFill>
                  <a:schemeClr val="bg1"/>
                </a:solidFill>
              </a:rPr>
              <a:t>34%</a:t>
            </a:r>
          </a:p>
          <a:p>
            <a:pPr marL="285750" indent="-285750">
              <a:buFont typeface="Arial" pitchFamily="34" charset="0"/>
              <a:buChar char="•"/>
            </a:pPr>
            <a:r>
              <a:rPr lang="en-US" sz="2800" dirty="0" err="1" smtClean="0">
                <a:solidFill>
                  <a:schemeClr val="bg1"/>
                </a:solidFill>
              </a:rPr>
              <a:t>Tisha</a:t>
            </a:r>
            <a:r>
              <a:rPr lang="en-US" sz="2800" dirty="0" smtClean="0">
                <a:solidFill>
                  <a:schemeClr val="bg1"/>
                </a:solidFill>
              </a:rPr>
              <a:t> </a:t>
            </a:r>
            <a:r>
              <a:rPr lang="en-US" sz="2800" dirty="0" err="1" smtClean="0">
                <a:solidFill>
                  <a:schemeClr val="bg1"/>
                </a:solidFill>
              </a:rPr>
              <a:t>Khandokar</a:t>
            </a:r>
            <a:r>
              <a:rPr lang="en-US" sz="2800" dirty="0">
                <a:solidFill>
                  <a:schemeClr val="bg1"/>
                </a:solidFill>
              </a:rPr>
              <a:t> </a:t>
            </a:r>
            <a:r>
              <a:rPr lang="en-US" sz="2800" dirty="0" smtClean="0">
                <a:solidFill>
                  <a:schemeClr val="bg1"/>
                </a:solidFill>
              </a:rPr>
              <a:t>(192-35-459) 33%</a:t>
            </a:r>
          </a:p>
          <a:p>
            <a:pPr marL="285750" indent="-285750">
              <a:buFont typeface="Arial" pitchFamily="34" charset="0"/>
              <a:buChar char="•"/>
            </a:pPr>
            <a:r>
              <a:rPr lang="en-US" sz="2800" dirty="0" err="1" smtClean="0">
                <a:solidFill>
                  <a:schemeClr val="bg1"/>
                </a:solidFill>
              </a:rPr>
              <a:t>Afifa</a:t>
            </a:r>
            <a:r>
              <a:rPr lang="en-US" sz="2800" dirty="0" smtClean="0">
                <a:solidFill>
                  <a:schemeClr val="bg1"/>
                </a:solidFill>
              </a:rPr>
              <a:t> </a:t>
            </a:r>
            <a:r>
              <a:rPr lang="en-US" sz="2800" dirty="0" err="1" smtClean="0">
                <a:solidFill>
                  <a:schemeClr val="bg1"/>
                </a:solidFill>
              </a:rPr>
              <a:t>Hossain</a:t>
            </a:r>
            <a:r>
              <a:rPr lang="en-US" sz="2800" dirty="0" smtClean="0">
                <a:solidFill>
                  <a:schemeClr val="bg1"/>
                </a:solidFill>
              </a:rPr>
              <a:t> (192-35-453) 33%</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rgbClr val="FF0000"/>
                </a:solidFill>
              </a:rPr>
              <a:t>Date:27/08/2020</a:t>
            </a:r>
            <a:r>
              <a:rPr lang="en-US" sz="2400" dirty="0" smtClean="0"/>
              <a:t/>
            </a:r>
            <a:br>
              <a:rPr lang="en-US" sz="24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0911" y="4986450"/>
            <a:ext cx="2070904" cy="1871550"/>
          </a:xfrm>
          <a:prstGeom prst="rect">
            <a:avLst/>
          </a:prstGeom>
        </p:spPr>
      </p:pic>
      <p:sp>
        <p:nvSpPr>
          <p:cNvPr id="7" name="Rectangle 6"/>
          <p:cNvSpPr/>
          <p:nvPr/>
        </p:nvSpPr>
        <p:spPr>
          <a:xfrm>
            <a:off x="2286000" y="-76200"/>
            <a:ext cx="4495800" cy="1600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Berlin Sans FB" pitchFamily="34" charset="0"/>
              </a:rPr>
              <a:t/>
            </a:r>
            <a:br>
              <a:rPr lang="en-US" sz="3200" dirty="0">
                <a:solidFill>
                  <a:schemeClr val="tx1"/>
                </a:solidFill>
                <a:latin typeface="Berlin Sans FB" pitchFamily="34" charset="0"/>
              </a:rPr>
            </a:br>
            <a:r>
              <a:rPr lang="en-US" sz="3200" dirty="0">
                <a:solidFill>
                  <a:schemeClr val="tx1"/>
                </a:solidFill>
                <a:latin typeface="Berlin Sans FB" pitchFamily="34" charset="0"/>
              </a:rPr>
              <a:t> </a:t>
            </a:r>
            <a:br>
              <a:rPr lang="en-US" sz="3200" dirty="0">
                <a:solidFill>
                  <a:schemeClr val="tx1"/>
                </a:solidFill>
                <a:latin typeface="Berlin Sans FB" pitchFamily="34" charset="0"/>
              </a:rPr>
            </a:br>
            <a:r>
              <a:rPr lang="en-US" sz="3200" dirty="0">
                <a:solidFill>
                  <a:schemeClr val="tx1"/>
                </a:solidFill>
                <a:latin typeface="Berlin Sans FB" pitchFamily="34" charset="0"/>
              </a:rPr>
              <a:t>“Terra Trek”</a:t>
            </a:r>
            <a:br>
              <a:rPr lang="en-US" sz="3200" dirty="0">
                <a:solidFill>
                  <a:schemeClr val="tx1"/>
                </a:solidFill>
                <a:latin typeface="Berlin Sans FB" pitchFamily="34" charset="0"/>
              </a:rPr>
            </a:br>
            <a:endParaRPr lang="en-US" sz="3200" dirty="0">
              <a:solidFill>
                <a:schemeClr val="tx1"/>
              </a:solidFill>
              <a:latin typeface="Berlin Sans FB" pitchFamily="34" charset="0"/>
            </a:endParaRPr>
          </a:p>
        </p:txBody>
      </p:sp>
    </p:spTree>
    <p:extLst>
      <p:ext uri="{BB962C8B-B14F-4D97-AF65-F5344CB8AC3E}">
        <p14:creationId xmlns:p14="http://schemas.microsoft.com/office/powerpoint/2010/main" val="2142712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2743200" cy="335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pACK</a:t>
            </a:r>
            <a:endParaRPr lang="en-US" dirty="0"/>
          </a:p>
        </p:txBody>
      </p:sp>
      <p:sp>
        <p:nvSpPr>
          <p:cNvPr id="5" name="Rectangle 4"/>
          <p:cNvSpPr/>
          <p:nvPr/>
        </p:nvSpPr>
        <p:spPr>
          <a:xfrm>
            <a:off x="385948" y="1218458"/>
            <a:ext cx="2533007"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Location: </a:t>
            </a:r>
            <a:r>
              <a:rPr lang="en-US" dirty="0" smtClean="0">
                <a:solidFill>
                  <a:schemeClr val="tx1"/>
                </a:solidFill>
              </a:rPr>
              <a:t>A,X,Y,Z(4)</a:t>
            </a:r>
            <a:endParaRPr lang="en-US" dirty="0">
              <a:solidFill>
                <a:schemeClr val="tx1"/>
              </a:solidFill>
            </a:endParaRPr>
          </a:p>
        </p:txBody>
      </p:sp>
      <p:sp>
        <p:nvSpPr>
          <p:cNvPr id="6" name="Rectangle 5"/>
          <p:cNvSpPr/>
          <p:nvPr/>
        </p:nvSpPr>
        <p:spPr>
          <a:xfrm>
            <a:off x="381000" y="2439884"/>
            <a:ext cx="2537460" cy="11415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Service: 1,2</a:t>
            </a:r>
            <a:endParaRPr lang="en-US" b="1" dirty="0">
              <a:solidFill>
                <a:schemeClr val="tx1"/>
              </a:solidFill>
            </a:endParaRPr>
          </a:p>
        </p:txBody>
      </p:sp>
      <p:sp>
        <p:nvSpPr>
          <p:cNvPr id="7" name="TextBox 6"/>
          <p:cNvSpPr txBox="1"/>
          <p:nvPr/>
        </p:nvSpPr>
        <p:spPr>
          <a:xfrm>
            <a:off x="457200" y="4114800"/>
            <a:ext cx="8034647" cy="2123658"/>
          </a:xfrm>
          <a:prstGeom prst="rect">
            <a:avLst/>
          </a:prstGeom>
          <a:noFill/>
        </p:spPr>
        <p:txBody>
          <a:bodyPr wrap="square" rtlCol="0">
            <a:spAutoFit/>
          </a:bodyPr>
          <a:lstStyle/>
          <a:p>
            <a:r>
              <a:rPr lang="en-US" sz="2800" b="1" dirty="0" smtClean="0"/>
              <a:t>Service:</a:t>
            </a:r>
            <a:br>
              <a:rPr lang="en-US" sz="2800" b="1" dirty="0" smtClean="0"/>
            </a:br>
            <a:r>
              <a:rPr lang="en-US" sz="2400" dirty="0" smtClean="0"/>
              <a:t>1.Transport,Hotel,Food,Sightseeing,Photography,Guideline</a:t>
            </a:r>
            <a:br>
              <a:rPr lang="en-US" sz="2400" dirty="0" smtClean="0"/>
            </a:br>
            <a:r>
              <a:rPr lang="en-US" sz="2400" dirty="0" smtClean="0"/>
              <a:t>2.Transport,Hotel,Food,Sightseeing,Photography</a:t>
            </a:r>
            <a:br>
              <a:rPr lang="en-US" sz="2400" dirty="0" smtClean="0"/>
            </a:br>
            <a:r>
              <a:rPr lang="en-US" sz="2400" dirty="0" smtClean="0"/>
              <a:t>3.Transport,Hotel,Food,Sightseeing</a:t>
            </a:r>
            <a:r>
              <a:rPr lang="en-US" sz="2800" b="1" dirty="0" smtClean="0"/>
              <a:t/>
            </a:r>
            <a:br>
              <a:rPr lang="en-US" sz="2800" b="1" dirty="0" smtClean="0"/>
            </a:br>
            <a:endParaRPr lang="en-US" sz="2800" b="1" dirty="0"/>
          </a:p>
        </p:txBody>
      </p:sp>
      <p:sp>
        <p:nvSpPr>
          <p:cNvPr id="8" name="TextBox 7"/>
          <p:cNvSpPr txBox="1"/>
          <p:nvPr/>
        </p:nvSpPr>
        <p:spPr>
          <a:xfrm>
            <a:off x="762000" y="545068"/>
            <a:ext cx="1600200" cy="369332"/>
          </a:xfrm>
          <a:prstGeom prst="rect">
            <a:avLst/>
          </a:prstGeom>
          <a:noFill/>
        </p:spPr>
        <p:txBody>
          <a:bodyPr wrap="square" rtlCol="0">
            <a:spAutoFit/>
          </a:bodyPr>
          <a:lstStyle/>
          <a:p>
            <a:pPr algn="ctr"/>
            <a:r>
              <a:rPr lang="en-US" b="1" dirty="0" smtClean="0">
                <a:solidFill>
                  <a:schemeClr val="bg2"/>
                </a:solidFill>
              </a:rPr>
              <a:t>Pack 1</a:t>
            </a:r>
            <a:endParaRPr lang="en-US" b="1" dirty="0">
              <a:solidFill>
                <a:schemeClr val="bg2"/>
              </a:solidFill>
            </a:endParaRPr>
          </a:p>
        </p:txBody>
      </p:sp>
      <p:sp>
        <p:nvSpPr>
          <p:cNvPr id="17" name="Rounded Rectangle 16"/>
          <p:cNvSpPr/>
          <p:nvPr/>
        </p:nvSpPr>
        <p:spPr>
          <a:xfrm>
            <a:off x="3352800" y="838200"/>
            <a:ext cx="2438400" cy="533400"/>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Add Service</a:t>
            </a:r>
            <a:endParaRPr lang="en-US" b="1" dirty="0">
              <a:solidFill>
                <a:schemeClr val="tx1"/>
              </a:solidFill>
            </a:endParaRPr>
          </a:p>
        </p:txBody>
      </p:sp>
      <p:sp>
        <p:nvSpPr>
          <p:cNvPr id="18" name="Rounded Rectangle 17"/>
          <p:cNvSpPr/>
          <p:nvPr/>
        </p:nvSpPr>
        <p:spPr>
          <a:xfrm>
            <a:off x="3351810" y="1447800"/>
            <a:ext cx="2438400" cy="533400"/>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+Add Location</a:t>
            </a:r>
            <a:endParaRPr lang="en-US" b="1" dirty="0">
              <a:solidFill>
                <a:schemeClr val="tx1"/>
              </a:solidFill>
            </a:endParaRPr>
          </a:p>
        </p:txBody>
      </p:sp>
      <p:sp>
        <p:nvSpPr>
          <p:cNvPr id="19" name="Rounded Rectangle 18"/>
          <p:cNvSpPr/>
          <p:nvPr/>
        </p:nvSpPr>
        <p:spPr>
          <a:xfrm>
            <a:off x="3048000" y="381000"/>
            <a:ext cx="152400" cy="3359233"/>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p:cNvSpPr/>
          <p:nvPr/>
        </p:nvSpPr>
        <p:spPr>
          <a:xfrm rot="13100567">
            <a:off x="2937484" y="1224731"/>
            <a:ext cx="395477" cy="47775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 contrast="100000"/>
                    </a14:imgEffect>
                  </a14:imgLayer>
                </a14:imgProps>
              </a:ext>
              <a:ext uri="{28A0092B-C50C-407E-A947-70E740481C1C}">
                <a14:useLocalDpi xmlns:a14="http://schemas.microsoft.com/office/drawing/2010/main" val="0"/>
              </a:ext>
            </a:extLst>
          </a:blip>
          <a:stretch>
            <a:fillRect/>
          </a:stretch>
        </p:blipFill>
        <p:spPr>
          <a:xfrm>
            <a:off x="7315200" y="304800"/>
            <a:ext cx="457200" cy="457200"/>
          </a:xfrm>
          <a:prstGeom prst="rect">
            <a:avLst/>
          </a:prstGeom>
        </p:spPr>
      </p:pic>
      <p:pic>
        <p:nvPicPr>
          <p:cNvPr id="23" name="Picture 2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 contrast="100000"/>
                    </a14:imgEffect>
                  </a14:imgLayer>
                </a14:imgProps>
              </a:ext>
              <a:ext uri="{28A0092B-C50C-407E-A947-70E740481C1C}">
                <a14:useLocalDpi xmlns:a14="http://schemas.microsoft.com/office/drawing/2010/main" val="0"/>
              </a:ext>
            </a:extLst>
          </a:blip>
          <a:stretch>
            <a:fillRect/>
          </a:stretch>
        </p:blipFill>
        <p:spPr>
          <a:xfrm rot="10800000">
            <a:off x="7924800" y="304799"/>
            <a:ext cx="457200" cy="457200"/>
          </a:xfrm>
          <a:prstGeom prst="rect">
            <a:avLst/>
          </a:prstGeom>
        </p:spPr>
      </p:pic>
      <p:sp>
        <p:nvSpPr>
          <p:cNvPr id="24" name="Rectangle 23"/>
          <p:cNvSpPr/>
          <p:nvPr/>
        </p:nvSpPr>
        <p:spPr>
          <a:xfrm>
            <a:off x="3429000" y="6317053"/>
            <a:ext cx="1712521" cy="540947"/>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Home</a:t>
            </a:r>
            <a:endParaRPr lang="en-US" sz="2400" dirty="0">
              <a:solidFill>
                <a:schemeClr val="tx1"/>
              </a:solidFill>
            </a:endParaRP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6324600"/>
            <a:ext cx="314449" cy="314449"/>
          </a:xfrm>
          <a:prstGeom prst="rect">
            <a:avLst/>
          </a:prstGeom>
        </p:spPr>
      </p:pic>
    </p:spTree>
    <p:extLst>
      <p:ext uri="{BB962C8B-B14F-4D97-AF65-F5344CB8AC3E}">
        <p14:creationId xmlns:p14="http://schemas.microsoft.com/office/powerpoint/2010/main" val="3609277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0" y="457200"/>
            <a:ext cx="3429000" cy="990600"/>
          </a:xfrm>
          <a:prstGeom prst="homePlat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2"/>
                </a:solidFill>
              </a:rPr>
              <a:t>Discussion</a:t>
            </a:r>
            <a:endParaRPr lang="en-US" sz="2800" b="1" dirty="0">
              <a:solidFill>
                <a:schemeClr val="bg2"/>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796238">
            <a:off x="6992442" y="432841"/>
            <a:ext cx="956717" cy="956717"/>
          </a:xfrm>
          <a:prstGeom prst="rect">
            <a:avLst/>
          </a:prstGeom>
        </p:spPr>
      </p:pic>
      <p:sp>
        <p:nvSpPr>
          <p:cNvPr id="9" name="TextBox 8"/>
          <p:cNvSpPr txBox="1"/>
          <p:nvPr/>
        </p:nvSpPr>
        <p:spPr>
          <a:xfrm>
            <a:off x="7202183" y="773668"/>
            <a:ext cx="570217" cy="369332"/>
          </a:xfrm>
          <a:prstGeom prst="rect">
            <a:avLst/>
          </a:prstGeom>
          <a:noFill/>
        </p:spPr>
        <p:txBody>
          <a:bodyPr wrap="square" rtlCol="0">
            <a:spAutoFit/>
          </a:bodyPr>
          <a:lstStyle/>
          <a:p>
            <a:r>
              <a:rPr lang="en-US" b="1" dirty="0" smtClean="0"/>
              <a:t>Ask</a:t>
            </a:r>
            <a:endParaRPr lang="en-US" b="1" dirty="0"/>
          </a:p>
        </p:txBody>
      </p:sp>
      <p:sp>
        <p:nvSpPr>
          <p:cNvPr id="11" name="Rectangle 10"/>
          <p:cNvSpPr/>
          <p:nvPr/>
        </p:nvSpPr>
        <p:spPr>
          <a:xfrm>
            <a:off x="6705600" y="1905000"/>
            <a:ext cx="2438400" cy="23622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 y="1905000"/>
            <a:ext cx="6019800" cy="48006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i="1" dirty="0" smtClean="0">
                <a:solidFill>
                  <a:schemeClr val="bg1">
                    <a:lumMod val="65000"/>
                  </a:schemeClr>
                </a:solidFill>
              </a:rPr>
              <a:t>Open Text! </a:t>
            </a:r>
            <a:endParaRPr lang="en-US" sz="3600" i="1" dirty="0">
              <a:solidFill>
                <a:schemeClr val="bg1">
                  <a:lumMod val="65000"/>
                </a:schemeClr>
              </a:solidFill>
            </a:endParaRPr>
          </a:p>
        </p:txBody>
      </p:sp>
      <p:sp>
        <p:nvSpPr>
          <p:cNvPr id="16" name="Rounded Rectangle 15"/>
          <p:cNvSpPr/>
          <p:nvPr/>
        </p:nvSpPr>
        <p:spPr>
          <a:xfrm>
            <a:off x="6781800" y="3824844"/>
            <a:ext cx="1828800" cy="381000"/>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Chat</a:t>
            </a:r>
            <a:endParaRPr lang="en-US" dirty="0">
              <a:solidFill>
                <a:schemeClr val="bg1">
                  <a:lumMod val="50000"/>
                </a:schemeClr>
              </a:solidFill>
            </a:endParaRPr>
          </a:p>
        </p:txBody>
      </p:sp>
      <p:sp>
        <p:nvSpPr>
          <p:cNvPr id="17" name="Oval 16"/>
          <p:cNvSpPr/>
          <p:nvPr/>
        </p:nvSpPr>
        <p:spPr>
          <a:xfrm>
            <a:off x="8686800" y="3824844"/>
            <a:ext cx="381000" cy="381000"/>
          </a:xfrm>
          <a:prstGeom prst="ellipse">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50000"/>
                  </a:schemeClr>
                </a:solidFill>
              </a:rPr>
              <a:t>+</a:t>
            </a:r>
            <a:endParaRPr lang="en-US" sz="2400" b="1" dirty="0">
              <a:solidFill>
                <a:schemeClr val="bg1">
                  <a:lumMod val="50000"/>
                </a:schemeClr>
              </a:solidFill>
            </a:endParaRPr>
          </a:p>
        </p:txBody>
      </p:sp>
      <p:sp>
        <p:nvSpPr>
          <p:cNvPr id="2" name="TextBox 1"/>
          <p:cNvSpPr txBox="1"/>
          <p:nvPr/>
        </p:nvSpPr>
        <p:spPr>
          <a:xfrm>
            <a:off x="304800" y="1981200"/>
            <a:ext cx="2057400" cy="923330"/>
          </a:xfrm>
          <a:prstGeom prst="rect">
            <a:avLst/>
          </a:prstGeom>
          <a:noFill/>
        </p:spPr>
        <p:txBody>
          <a:bodyPr wrap="square" rtlCol="0">
            <a:spAutoFit/>
          </a:bodyPr>
          <a:lstStyle/>
          <a:p>
            <a:r>
              <a:rPr lang="en-US" dirty="0" smtClean="0">
                <a:solidFill>
                  <a:schemeClr val="bg1">
                    <a:lumMod val="65000"/>
                  </a:schemeClr>
                </a:solidFill>
              </a:rPr>
              <a:t/>
            </a:r>
            <a:br>
              <a:rPr lang="en-US" dirty="0" smtClean="0">
                <a:solidFill>
                  <a:schemeClr val="bg1">
                    <a:lumMod val="65000"/>
                  </a:schemeClr>
                </a:solidFill>
              </a:rPr>
            </a:br>
            <a:r>
              <a:rPr lang="en-US" dirty="0" smtClean="0">
                <a:solidFill>
                  <a:schemeClr val="bg1">
                    <a:lumMod val="65000"/>
                  </a:schemeClr>
                </a:solidFill>
              </a:rPr>
              <a:t/>
            </a:r>
            <a:br>
              <a:rPr lang="en-US" dirty="0" smtClean="0">
                <a:solidFill>
                  <a:schemeClr val="bg1">
                    <a:lumMod val="65000"/>
                  </a:schemeClr>
                </a:solidFill>
              </a:rPr>
            </a:br>
            <a:endParaRPr lang="en-US" dirty="0">
              <a:solidFill>
                <a:schemeClr val="bg1">
                  <a:lumMod val="65000"/>
                </a:schemeClr>
              </a:solidFill>
            </a:endParaRPr>
          </a:p>
        </p:txBody>
      </p:sp>
      <p:sp>
        <p:nvSpPr>
          <p:cNvPr id="3" name="Rectangle 2"/>
          <p:cNvSpPr/>
          <p:nvPr/>
        </p:nvSpPr>
        <p:spPr>
          <a:xfrm>
            <a:off x="6705600" y="4495800"/>
            <a:ext cx="2438400" cy="22098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Call</a:t>
            </a:r>
            <a:endParaRPr lang="en-US" dirty="0">
              <a:solidFill>
                <a:schemeClr val="bg1"/>
              </a:solidFill>
            </a:endParaRPr>
          </a:p>
        </p:txBody>
      </p:sp>
      <p:sp>
        <p:nvSpPr>
          <p:cNvPr id="4" name="TextBox 3"/>
          <p:cNvSpPr txBox="1"/>
          <p:nvPr/>
        </p:nvSpPr>
        <p:spPr>
          <a:xfrm>
            <a:off x="6781801" y="4800600"/>
            <a:ext cx="2209800" cy="1600438"/>
          </a:xfrm>
          <a:prstGeom prst="rect">
            <a:avLst/>
          </a:prstGeom>
          <a:noFill/>
        </p:spPr>
        <p:txBody>
          <a:bodyPr wrap="square" rtlCol="0">
            <a:spAutoFit/>
          </a:bodyPr>
          <a:lstStyle/>
          <a:p>
            <a:r>
              <a:rPr lang="en-US" b="1" dirty="0" smtClean="0"/>
              <a:t>Cell:</a:t>
            </a:r>
            <a:br>
              <a:rPr lang="en-US" b="1" dirty="0" smtClean="0"/>
            </a:br>
            <a:r>
              <a:rPr lang="en-US" sz="1600" dirty="0" smtClean="0"/>
              <a:t>018………</a:t>
            </a:r>
            <a:br>
              <a:rPr lang="en-US" sz="1600" dirty="0" smtClean="0"/>
            </a:br>
            <a:r>
              <a:rPr lang="en-US" sz="1600" dirty="0" smtClean="0"/>
              <a:t>019……….</a:t>
            </a:r>
            <a:br>
              <a:rPr lang="en-US" sz="1600" dirty="0" smtClean="0"/>
            </a:br>
            <a:r>
              <a:rPr lang="en-US" sz="1600" dirty="0" smtClean="0"/>
              <a:t/>
            </a:r>
            <a:br>
              <a:rPr lang="en-US" sz="1600" dirty="0" smtClean="0"/>
            </a:br>
            <a:r>
              <a:rPr lang="en-US" sz="1600" b="1" dirty="0" smtClean="0"/>
              <a:t>Email:</a:t>
            </a:r>
            <a:br>
              <a:rPr lang="en-US" sz="1600" b="1" dirty="0" smtClean="0"/>
            </a:br>
            <a:r>
              <a:rPr lang="en-US" sz="1600" i="1" u="sng" dirty="0" smtClean="0"/>
              <a:t>terratrek11@gmail.com</a:t>
            </a:r>
            <a:endParaRPr lang="en-US" sz="1600" i="1" u="sng" dirty="0"/>
          </a:p>
        </p:txBody>
      </p:sp>
      <p:sp>
        <p:nvSpPr>
          <p:cNvPr id="6" name="Rectangle 5"/>
          <p:cNvSpPr/>
          <p:nvPr/>
        </p:nvSpPr>
        <p:spPr>
          <a:xfrm>
            <a:off x="6705600" y="1905000"/>
            <a:ext cx="2438400" cy="4572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aiandra GD" pitchFamily="34" charset="0"/>
              </a:rPr>
              <a:t>              User</a:t>
            </a:r>
            <a:endParaRPr lang="en-US" dirty="0">
              <a:solidFill>
                <a:schemeClr val="tx1"/>
              </a:solidFill>
              <a:latin typeface="Maiandra GD"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0" y="1905000"/>
            <a:ext cx="457200" cy="457200"/>
          </a:xfrm>
          <a:prstGeom prst="rect">
            <a:avLst/>
          </a:prstGeom>
        </p:spPr>
      </p:pic>
      <p:pic>
        <p:nvPicPr>
          <p:cNvPr id="15" name="Picture 1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 contrast="100000"/>
                    </a14:imgEffect>
                  </a14:imgLayer>
                </a14:imgProps>
              </a:ext>
              <a:ext uri="{28A0092B-C50C-407E-A947-70E740481C1C}">
                <a14:useLocalDpi xmlns:a14="http://schemas.microsoft.com/office/drawing/2010/main" val="0"/>
              </a:ext>
            </a:extLst>
          </a:blip>
          <a:stretch>
            <a:fillRect/>
          </a:stretch>
        </p:blipFill>
        <p:spPr>
          <a:xfrm>
            <a:off x="8132618" y="152400"/>
            <a:ext cx="457200" cy="457200"/>
          </a:xfrm>
          <a:prstGeom prst="rect">
            <a:avLst/>
          </a:prstGeom>
        </p:spPr>
      </p:pic>
      <p:pic>
        <p:nvPicPr>
          <p:cNvPr id="18" name="Picture 1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 contrast="100000"/>
                    </a14:imgEffect>
                  </a14:imgLayer>
                </a14:imgProps>
              </a:ext>
              <a:ext uri="{28A0092B-C50C-407E-A947-70E740481C1C}">
                <a14:useLocalDpi xmlns:a14="http://schemas.microsoft.com/office/drawing/2010/main" val="0"/>
              </a:ext>
            </a:extLst>
          </a:blip>
          <a:stretch>
            <a:fillRect/>
          </a:stretch>
        </p:blipFill>
        <p:spPr>
          <a:xfrm rot="10800000">
            <a:off x="8686800" y="152400"/>
            <a:ext cx="457200" cy="457200"/>
          </a:xfrm>
          <a:prstGeom prst="rect">
            <a:avLst/>
          </a:prstGeom>
        </p:spPr>
      </p:pic>
    </p:spTree>
    <p:extLst>
      <p:ext uri="{BB962C8B-B14F-4D97-AF65-F5344CB8AC3E}">
        <p14:creationId xmlns:p14="http://schemas.microsoft.com/office/powerpoint/2010/main" val="1922582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8458200" cy="5334000"/>
          </a:xfrm>
        </p:spPr>
        <p:txBody>
          <a:bodyPr/>
          <a:lstStyle/>
          <a:p>
            <a:pPr algn="l"/>
            <a:r>
              <a:rPr lang="en-US" sz="2000" b="1" dirty="0">
                <a:solidFill>
                  <a:schemeClr val="tx1"/>
                </a:solidFill>
              </a:rPr>
              <a:t/>
            </a:r>
            <a:br>
              <a:rPr lang="en-US" sz="2000" b="1" dirty="0">
                <a:solidFill>
                  <a:schemeClr val="tx1"/>
                </a:solidFill>
              </a:rPr>
            </a:br>
            <a:r>
              <a:rPr lang="en-US" sz="2000" b="1" dirty="0" smtClean="0">
                <a:solidFill>
                  <a:schemeClr val="tx1"/>
                </a:solidFill>
              </a:rPr>
              <a:t>Division:</a:t>
            </a:r>
            <a:r>
              <a:rPr lang="en-US" sz="2000" b="1" dirty="0">
                <a:solidFill>
                  <a:schemeClr val="tx1"/>
                </a:solidFill>
              </a:rPr>
              <a:t/>
            </a:r>
            <a:br>
              <a:rPr lang="en-US" sz="2000" b="1" dirty="0">
                <a:solidFill>
                  <a:schemeClr val="tx1"/>
                </a:solidFill>
              </a:rPr>
            </a:br>
            <a:r>
              <a:rPr lang="en-US" sz="2000" b="1" dirty="0" smtClean="0">
                <a:solidFill>
                  <a:schemeClr val="tx1"/>
                </a:solidFill>
              </a:rPr>
              <a:t>Pack:</a:t>
            </a:r>
            <a:br>
              <a:rPr lang="en-US" sz="2000" b="1" dirty="0" smtClean="0">
                <a:solidFill>
                  <a:schemeClr val="tx1"/>
                </a:solidFill>
              </a:rPr>
            </a:br>
            <a:r>
              <a:rPr lang="en-US" sz="2000" b="1" dirty="0" smtClean="0">
                <a:solidFill>
                  <a:schemeClr val="tx1"/>
                </a:solidFill>
              </a:rPr>
              <a:t>Pack No:</a:t>
            </a:r>
            <a:br>
              <a:rPr lang="en-US" sz="2000" b="1" dirty="0" smtClean="0">
                <a:solidFill>
                  <a:schemeClr val="tx1"/>
                </a:solidFill>
              </a:rPr>
            </a:br>
            <a:r>
              <a:rPr lang="en-US" sz="2000" b="1" dirty="0" smtClean="0">
                <a:solidFill>
                  <a:schemeClr val="tx1"/>
                </a:solidFill>
              </a:rPr>
              <a:t>Price:</a:t>
            </a:r>
            <a:br>
              <a:rPr lang="en-US" sz="2000" b="1" dirty="0" smtClean="0">
                <a:solidFill>
                  <a:schemeClr val="tx1"/>
                </a:solidFill>
              </a:rPr>
            </a:b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                                                </a:t>
            </a:r>
            <a:r>
              <a:rPr lang="en-US" sz="2000" b="1" dirty="0" smtClean="0">
                <a:solidFill>
                  <a:schemeClr val="bg2">
                    <a:lumMod val="25000"/>
                  </a:schemeClr>
                </a:solidFill>
              </a:rPr>
              <a:t> Personal Details</a:t>
            </a:r>
            <a:r>
              <a:rPr lang="en-US" dirty="0" smtClean="0"/>
              <a:t/>
            </a:r>
            <a:br>
              <a:rPr lang="en-US" dirty="0" smtClean="0"/>
            </a:br>
            <a:r>
              <a:rPr lang="en-US" dirty="0" smtClean="0"/>
              <a:t/>
            </a:r>
            <a:br>
              <a:rPr lang="en-US" dirty="0" smtClean="0"/>
            </a:br>
            <a:r>
              <a:rPr lang="en-US" sz="2000" b="1" dirty="0" smtClean="0">
                <a:solidFill>
                  <a:schemeClr val="bg2">
                    <a:lumMod val="25000"/>
                  </a:schemeClr>
                </a:solidFill>
              </a:rPr>
              <a:t>Name:</a:t>
            </a:r>
            <a:br>
              <a:rPr lang="en-US" sz="2000" b="1" dirty="0" smtClean="0">
                <a:solidFill>
                  <a:schemeClr val="bg2">
                    <a:lumMod val="25000"/>
                  </a:schemeClr>
                </a:solidFill>
              </a:rPr>
            </a:br>
            <a:r>
              <a:rPr lang="en-US" sz="2000" b="1" dirty="0" smtClean="0">
                <a:solidFill>
                  <a:schemeClr val="bg2">
                    <a:lumMod val="25000"/>
                  </a:schemeClr>
                </a:solidFill>
              </a:rPr>
              <a:t>Address:</a:t>
            </a:r>
            <a:br>
              <a:rPr lang="en-US" sz="2000" b="1" dirty="0" smtClean="0">
                <a:solidFill>
                  <a:schemeClr val="bg2">
                    <a:lumMod val="25000"/>
                  </a:schemeClr>
                </a:solidFill>
              </a:rPr>
            </a:br>
            <a:r>
              <a:rPr lang="en-US" sz="2000" b="1" dirty="0" smtClean="0">
                <a:solidFill>
                  <a:schemeClr val="bg2">
                    <a:lumMod val="25000"/>
                  </a:schemeClr>
                </a:solidFill>
              </a:rPr>
              <a:t>Mobile:</a:t>
            </a:r>
            <a:br>
              <a:rPr lang="en-US" sz="2000" b="1" dirty="0" smtClean="0">
                <a:solidFill>
                  <a:schemeClr val="bg2">
                    <a:lumMod val="25000"/>
                  </a:schemeClr>
                </a:solidFill>
              </a:rPr>
            </a:br>
            <a:r>
              <a:rPr lang="en-US" sz="2000" b="1" dirty="0" smtClean="0">
                <a:solidFill>
                  <a:schemeClr val="bg2">
                    <a:lumMod val="25000"/>
                  </a:schemeClr>
                </a:solidFill>
              </a:rPr>
              <a:t>Mail:</a:t>
            </a:r>
            <a:br>
              <a:rPr lang="en-US" sz="2000" b="1" dirty="0" smtClean="0">
                <a:solidFill>
                  <a:schemeClr val="bg2">
                    <a:lumMod val="25000"/>
                  </a:schemeClr>
                </a:solidFill>
              </a:rPr>
            </a:br>
            <a:r>
              <a:rPr lang="en-US" sz="2000" b="1" dirty="0" smtClean="0">
                <a:solidFill>
                  <a:schemeClr val="bg2">
                    <a:lumMod val="25000"/>
                  </a:schemeClr>
                </a:solidFill>
              </a:rPr>
              <a:t>                               </a:t>
            </a:r>
            <a:br>
              <a:rPr lang="en-US" sz="2000" b="1" dirty="0" smtClean="0">
                <a:solidFill>
                  <a:schemeClr val="bg2">
                    <a:lumMod val="25000"/>
                  </a:schemeClr>
                </a:solidFill>
              </a:rPr>
            </a:br>
            <a:r>
              <a:rPr lang="en-US" sz="2000" b="1" dirty="0" smtClean="0">
                <a:solidFill>
                  <a:schemeClr val="bg2">
                    <a:lumMod val="25000"/>
                  </a:schemeClr>
                </a:solidFill>
              </a:rPr>
              <a:t>       </a:t>
            </a:r>
            <a:endParaRPr lang="en-US" sz="2000" b="1" dirty="0">
              <a:solidFill>
                <a:schemeClr val="bg2">
                  <a:lumMod val="25000"/>
                </a:schemeClr>
              </a:solidFill>
            </a:endParaRPr>
          </a:p>
        </p:txBody>
      </p:sp>
      <p:sp>
        <p:nvSpPr>
          <p:cNvPr id="4" name="Pentagon 3"/>
          <p:cNvSpPr/>
          <p:nvPr/>
        </p:nvSpPr>
        <p:spPr>
          <a:xfrm>
            <a:off x="0" y="381000"/>
            <a:ext cx="2590800" cy="838200"/>
          </a:xfrm>
          <a:prstGeom prst="homePlat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rPr>
              <a:t>Booking</a:t>
            </a:r>
            <a:endParaRPr lang="en-US" sz="2400" b="1" dirty="0">
              <a:solidFill>
                <a:schemeClr val="bg2"/>
              </a:solidFill>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0000"/>
                    </a14:imgEffect>
                    <a14:imgEffect>
                      <a14:brightnessContrast bright="-18000" contrast="-4000"/>
                    </a14:imgEffect>
                  </a14:imgLayer>
                </a14:imgProps>
              </a:ext>
              <a:ext uri="{28A0092B-C50C-407E-A947-70E740481C1C}">
                <a14:useLocalDpi xmlns:a14="http://schemas.microsoft.com/office/drawing/2010/main" val="0"/>
              </a:ext>
            </a:extLst>
          </a:blip>
          <a:srcRect/>
          <a:stretch>
            <a:fillRect/>
          </a:stretch>
        </p:blipFill>
        <p:spPr bwMode="auto">
          <a:xfrm>
            <a:off x="6705600" y="5791200"/>
            <a:ext cx="388937" cy="437982"/>
          </a:xfrm>
          <a:prstGeom prst="rect">
            <a:avLst/>
          </a:prstGeom>
          <a:noFill/>
          <a:ln>
            <a:noFill/>
          </a:ln>
          <a:effectLst>
            <a:glow rad="127000">
              <a:schemeClr val="bg1">
                <a:lumMod val="75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0000"/>
                    </a14:imgEffect>
                    <a14:imgEffect>
                      <a14:brightnessContrast bright="-18000" contrast="-4000"/>
                    </a14:imgEffect>
                  </a14:imgLayer>
                </a14:imgProps>
              </a:ext>
              <a:ext uri="{28A0092B-C50C-407E-A947-70E740481C1C}">
                <a14:useLocalDpi xmlns:a14="http://schemas.microsoft.com/office/drawing/2010/main" val="0"/>
              </a:ext>
            </a:extLst>
          </a:blip>
          <a:srcRect/>
          <a:stretch>
            <a:fillRect/>
          </a:stretch>
        </p:blipFill>
        <p:spPr bwMode="auto">
          <a:xfrm>
            <a:off x="7078663" y="5791200"/>
            <a:ext cx="388937" cy="437982"/>
          </a:xfrm>
          <a:prstGeom prst="rect">
            <a:avLst/>
          </a:prstGeom>
          <a:noFill/>
          <a:ln>
            <a:noFill/>
          </a:ln>
          <a:effectLst>
            <a:glow rad="127000">
              <a:schemeClr val="bg1">
                <a:lumMod val="75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752600" y="16764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52600" y="19812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0" y="22860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52600" y="25908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05000" y="40386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905000" y="43434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05000" y="46482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0" y="4953000"/>
            <a:ext cx="1524000"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73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0" y="0"/>
            <a:ext cx="3834913" cy="713317"/>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smtClean="0">
                <a:solidFill>
                  <a:schemeClr val="bg2"/>
                </a:solidFill>
              </a:rPr>
              <a:t>Members Information</a:t>
            </a:r>
            <a:endParaRPr lang="en-US" sz="2400" b="1" dirty="0">
              <a:solidFill>
                <a:schemeClr val="bg2"/>
              </a:solidFill>
            </a:endParaRPr>
          </a:p>
        </p:txBody>
      </p:sp>
      <p:sp>
        <p:nvSpPr>
          <p:cNvPr id="5" name="Subtitle 2"/>
          <p:cNvSpPr txBox="1">
            <a:spLocks/>
          </p:cNvSpPr>
          <p:nvPr/>
        </p:nvSpPr>
        <p:spPr>
          <a:xfrm>
            <a:off x="533400" y="914400"/>
            <a:ext cx="8610600" cy="54102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200" b="1" dirty="0" smtClean="0">
                <a:solidFill>
                  <a:schemeClr val="tx1"/>
                </a:solidFill>
              </a:rPr>
              <a:t>Members List/Name:</a:t>
            </a: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                               </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r>
              <a:rPr lang="en-US" b="1" dirty="0" smtClean="0">
                <a:solidFill>
                  <a:schemeClr val="tx1"/>
                </a:solidFill>
              </a:rPr>
              <a:t/>
            </a:r>
            <a:br>
              <a:rPr lang="en-US" b="1" dirty="0" smtClean="0">
                <a:solidFill>
                  <a:schemeClr val="tx1"/>
                </a:solidFill>
              </a:rPr>
            </a:br>
            <a:r>
              <a:rPr lang="en-US" sz="2600" dirty="0" smtClean="0">
                <a:solidFill>
                  <a:schemeClr val="tx1"/>
                </a:solidFill>
              </a:rPr>
              <a:t>                      </a:t>
            </a:r>
            <a:br>
              <a:rPr lang="en-US" sz="2600" dirty="0" smtClean="0">
                <a:solidFill>
                  <a:schemeClr val="tx1"/>
                </a:solidFill>
              </a:rPr>
            </a:br>
            <a:r>
              <a:rPr lang="en-US" sz="2600" dirty="0" smtClean="0">
                <a:solidFill>
                  <a:schemeClr val="tx1"/>
                </a:solidFill>
              </a:rPr>
              <a:t> </a:t>
            </a:r>
            <a:br>
              <a:rPr lang="en-US" sz="2600" dirty="0" smtClean="0">
                <a:solidFill>
                  <a:schemeClr val="tx1"/>
                </a:solidFill>
              </a:rPr>
            </a:br>
            <a:r>
              <a:rPr lang="en-US" sz="2600" dirty="0" smtClean="0">
                <a:solidFill>
                  <a:schemeClr val="tx1"/>
                </a:solidFill>
              </a:rPr>
              <a:t>                     </a:t>
            </a:r>
            <a:r>
              <a:rPr lang="en-US" sz="2200" dirty="0" smtClean="0">
                <a:solidFill>
                  <a:schemeClr val="tx1"/>
                </a:solidFill>
              </a:rPr>
              <a:t>Amount:</a:t>
            </a:r>
            <a:br>
              <a:rPr lang="en-US" sz="2200" dirty="0" smtClean="0">
                <a:solidFill>
                  <a:schemeClr val="tx1"/>
                </a:solidFill>
              </a:rPr>
            </a:br>
            <a:r>
              <a:rPr lang="en-US" sz="2200" dirty="0" smtClean="0">
                <a:solidFill>
                  <a:schemeClr val="tx1"/>
                </a:solidFill>
              </a:rPr>
              <a:t>                         Date:</a:t>
            </a:r>
            <a:br>
              <a:rPr lang="en-US" sz="2200" dirty="0" smtClean="0">
                <a:solidFill>
                  <a:schemeClr val="tx1"/>
                </a:solidFill>
              </a:rPr>
            </a:br>
            <a:r>
              <a:rPr lang="en-US" sz="2200" dirty="0" smtClean="0">
                <a:solidFill>
                  <a:schemeClr val="tx1"/>
                </a:solidFill>
              </a:rPr>
              <a:t>                         Payment Method:</a:t>
            </a:r>
            <a:r>
              <a:rPr lang="en-US" b="1" dirty="0" smtClean="0">
                <a:solidFill>
                  <a:schemeClr val="tx1"/>
                </a:solidFill>
              </a:rPr>
              <a:t/>
            </a:r>
            <a:br>
              <a:rPr lang="en-US" b="1" dirty="0" smtClean="0">
                <a:solidFill>
                  <a:schemeClr val="tx1"/>
                </a:solidFill>
              </a:rPr>
            </a:br>
            <a:endParaRPr lang="en-US" b="1" dirty="0">
              <a:solidFill>
                <a:schemeClr val="tx1"/>
              </a:solidFill>
            </a:endParaRPr>
          </a:p>
        </p:txBody>
      </p:sp>
      <p:sp>
        <p:nvSpPr>
          <p:cNvPr id="6" name="Rectangle 5"/>
          <p:cNvSpPr/>
          <p:nvPr/>
        </p:nvSpPr>
        <p:spPr>
          <a:xfrm>
            <a:off x="3429000" y="2590800"/>
            <a:ext cx="2376566" cy="558800"/>
          </a:xfrm>
          <a:prstGeom prst="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Payment System</a:t>
            </a:r>
            <a:endParaRPr lang="en-US" sz="2000" b="1" dirty="0"/>
          </a:p>
        </p:txBody>
      </p:sp>
      <p:sp>
        <p:nvSpPr>
          <p:cNvPr id="7" name="Rectangle 6"/>
          <p:cNvSpPr/>
          <p:nvPr/>
        </p:nvSpPr>
        <p:spPr>
          <a:xfrm>
            <a:off x="2576946" y="3276600"/>
            <a:ext cx="4052454" cy="457200"/>
          </a:xfrm>
          <a:prstGeom prst="rect">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Total Amount</a:t>
            </a:r>
            <a:endParaRPr lang="en-US" sz="1600" b="1" dirty="0"/>
          </a:p>
        </p:txBody>
      </p:sp>
      <p:sp>
        <p:nvSpPr>
          <p:cNvPr id="8" name="Rectangle 7"/>
          <p:cNvSpPr/>
          <p:nvPr/>
        </p:nvSpPr>
        <p:spPr>
          <a:xfrm>
            <a:off x="2576946" y="3733800"/>
            <a:ext cx="2026227" cy="457200"/>
          </a:xfrm>
          <a:prstGeom prst="rect">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Pay Now (70%) </a:t>
            </a:r>
            <a:endParaRPr lang="en-US" b="1" dirty="0"/>
          </a:p>
        </p:txBody>
      </p:sp>
      <p:sp>
        <p:nvSpPr>
          <p:cNvPr id="9" name="Rectangle 8"/>
          <p:cNvSpPr/>
          <p:nvPr/>
        </p:nvSpPr>
        <p:spPr>
          <a:xfrm>
            <a:off x="4724401" y="3733800"/>
            <a:ext cx="1905000" cy="457200"/>
          </a:xfrm>
          <a:prstGeom prst="rect">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Pay later(30%)</a:t>
            </a:r>
            <a:endParaRPr lang="en-US" b="1" dirty="0"/>
          </a:p>
        </p:txBody>
      </p:sp>
      <p:sp>
        <p:nvSpPr>
          <p:cNvPr id="10" name="Rectangle 9"/>
          <p:cNvSpPr/>
          <p:nvPr/>
        </p:nvSpPr>
        <p:spPr>
          <a:xfrm>
            <a:off x="4571999" y="4800600"/>
            <a:ext cx="1447801"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0516" y="5410200"/>
            <a:ext cx="1462166" cy="304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Bkash</a:t>
            </a:r>
            <a:r>
              <a:rPr lang="en-US" dirty="0" smtClean="0">
                <a:solidFill>
                  <a:schemeClr val="tx1"/>
                </a:solidFill>
              </a:rPr>
              <a:t>/Rocket</a:t>
            </a:r>
            <a:endParaRPr lang="en-US" dirty="0">
              <a:solidFill>
                <a:schemeClr val="tx1"/>
              </a:solidFill>
            </a:endParaRPr>
          </a:p>
        </p:txBody>
      </p:sp>
      <p:sp>
        <p:nvSpPr>
          <p:cNvPr id="12" name="Rectangle 11"/>
          <p:cNvSpPr/>
          <p:nvPr/>
        </p:nvSpPr>
        <p:spPr>
          <a:xfrm>
            <a:off x="4571999" y="5111338"/>
            <a:ext cx="1447801" cy="228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9000" y="914400"/>
            <a:ext cx="4114800" cy="11430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76600" y="6248400"/>
            <a:ext cx="2756082" cy="457200"/>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Confirm</a:t>
            </a:r>
            <a:endParaRPr lang="en-US" dirty="0">
              <a:solidFill>
                <a:schemeClr val="tx1"/>
              </a:solidFill>
            </a:endParaRPr>
          </a:p>
        </p:txBody>
      </p:sp>
      <p:sp>
        <p:nvSpPr>
          <p:cNvPr id="17" name="Rectangle 16"/>
          <p:cNvSpPr/>
          <p:nvPr/>
        </p:nvSpPr>
        <p:spPr>
          <a:xfrm>
            <a:off x="4572000" y="5715000"/>
            <a:ext cx="1462166" cy="304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Card pay</a:t>
            </a:r>
            <a:endParaRPr lang="en-US" dirty="0">
              <a:solidFill>
                <a:schemeClr val="tx1"/>
              </a:solidFill>
            </a:endParaRPr>
          </a:p>
        </p:txBody>
      </p:sp>
    </p:spTree>
    <p:extLst>
      <p:ext uri="{BB962C8B-B14F-4D97-AF65-F5344CB8AC3E}">
        <p14:creationId xmlns:p14="http://schemas.microsoft.com/office/powerpoint/2010/main" val="675464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828800"/>
            <a:ext cx="6858000" cy="1828800"/>
          </a:xfrm>
        </p:spPr>
        <p:txBody>
          <a:bodyPr>
            <a:normAutofit/>
          </a:bodyPr>
          <a:lstStyle/>
          <a:p>
            <a:pPr algn="l"/>
            <a:r>
              <a:rPr lang="en-US" sz="2400" dirty="0" smtClean="0">
                <a:solidFill>
                  <a:schemeClr val="tx1"/>
                </a:solidFill>
              </a:rPr>
              <a:t>Information about this trip: </a:t>
            </a:r>
            <a:r>
              <a:rPr lang="en-US" sz="2400" dirty="0" smtClean="0">
                <a:solidFill>
                  <a:schemeClr val="tx1"/>
                </a:solidFill>
                <a:hlinkClick r:id="rId2"/>
              </a:rPr>
              <a:t>//Confirmation Info..</a:t>
            </a:r>
            <a:r>
              <a:rPr lang="en-US" sz="2400" dirty="0" smtClean="0">
                <a:solidFill>
                  <a:schemeClr val="tx1"/>
                </a:solidFill>
              </a:rPr>
              <a:t/>
            </a:r>
            <a:br>
              <a:rPr lang="en-US" sz="2400" dirty="0" smtClean="0">
                <a:solidFill>
                  <a:schemeClr val="tx1"/>
                </a:solidFill>
              </a:rPr>
            </a:br>
            <a:endParaRPr lang="en-US" sz="2400" dirty="0" smtClean="0">
              <a:solidFill>
                <a:schemeClr val="tx1"/>
              </a:solidFill>
            </a:endParaRPr>
          </a:p>
          <a:p>
            <a:pPr algn="l"/>
            <a:r>
              <a:rPr lang="en-US" sz="2400" dirty="0" smtClean="0">
                <a:solidFill>
                  <a:schemeClr val="tx1"/>
                </a:solidFill>
              </a:rPr>
              <a:t>About all of your trip: </a:t>
            </a:r>
            <a:r>
              <a:rPr lang="en-US" sz="2400" dirty="0" smtClean="0">
                <a:solidFill>
                  <a:schemeClr val="tx1"/>
                </a:solidFill>
                <a:hlinkClick r:id="rId2"/>
              </a:rPr>
              <a:t>//User all trip</a:t>
            </a:r>
            <a:endParaRPr lang="en-US" sz="2400" dirty="0">
              <a:solidFill>
                <a:schemeClr val="tx1"/>
              </a:solidFill>
            </a:endParaRPr>
          </a:p>
        </p:txBody>
      </p:sp>
      <p:sp>
        <p:nvSpPr>
          <p:cNvPr id="4" name="Pentagon 3"/>
          <p:cNvSpPr/>
          <p:nvPr/>
        </p:nvSpPr>
        <p:spPr>
          <a:xfrm>
            <a:off x="0" y="381000"/>
            <a:ext cx="3352800" cy="990600"/>
          </a:xfrm>
          <a:prstGeom prst="homePlat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rPr>
              <a:t>Information</a:t>
            </a:r>
            <a:endParaRPr lang="en-US" sz="2400" b="1" dirty="0">
              <a:solidFill>
                <a:schemeClr val="bg2"/>
              </a:solidFill>
            </a:endParaRPr>
          </a:p>
        </p:txBody>
      </p:sp>
      <p:sp>
        <p:nvSpPr>
          <p:cNvPr id="6" name="Pentagon 5"/>
          <p:cNvSpPr/>
          <p:nvPr/>
        </p:nvSpPr>
        <p:spPr>
          <a:xfrm>
            <a:off x="0" y="3657600"/>
            <a:ext cx="3352800" cy="990600"/>
          </a:xfrm>
          <a:prstGeom prst="homePlat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rPr>
              <a:t>Security</a:t>
            </a:r>
            <a:endParaRPr lang="en-US" sz="2400" b="1" dirty="0">
              <a:solidFill>
                <a:schemeClr val="bg2"/>
              </a:solidFill>
            </a:endParaRPr>
          </a:p>
        </p:txBody>
      </p:sp>
      <p:sp>
        <p:nvSpPr>
          <p:cNvPr id="7" name="TextBox 6"/>
          <p:cNvSpPr txBox="1"/>
          <p:nvPr/>
        </p:nvSpPr>
        <p:spPr>
          <a:xfrm>
            <a:off x="838200" y="4953000"/>
            <a:ext cx="6858000" cy="923330"/>
          </a:xfrm>
          <a:prstGeom prst="rect">
            <a:avLst/>
          </a:prstGeom>
          <a:noFill/>
        </p:spPr>
        <p:txBody>
          <a:bodyPr wrap="square" rtlCol="0">
            <a:spAutoFit/>
          </a:bodyPr>
          <a:lstStyle/>
          <a:p>
            <a:r>
              <a:rPr lang="en-US" dirty="0" smtClean="0"/>
              <a:t>NID/Birth Certificate No: 1809-2304-</a:t>
            </a:r>
            <a:r>
              <a:rPr lang="en-US" dirty="0" smtClean="0">
                <a:solidFill>
                  <a:schemeClr val="bg1">
                    <a:lumMod val="50000"/>
                  </a:schemeClr>
                </a:solidFill>
              </a:rPr>
              <a:t>xxxx-xxxx</a:t>
            </a:r>
            <a:br>
              <a:rPr lang="en-US" dirty="0" smtClean="0">
                <a:solidFill>
                  <a:schemeClr val="bg1">
                    <a:lumMod val="50000"/>
                  </a:schemeClr>
                </a:solidFill>
              </a:rPr>
            </a:br>
            <a:r>
              <a:rPr lang="en-US" dirty="0" smtClean="0">
                <a:solidFill>
                  <a:schemeClr val="bg1">
                    <a:lumMod val="50000"/>
                  </a:schemeClr>
                </a:solidFill>
              </a:rPr>
              <a:t/>
            </a:r>
            <a:br>
              <a:rPr lang="en-US" dirty="0" smtClean="0">
                <a:solidFill>
                  <a:schemeClr val="bg1">
                    <a:lumMod val="50000"/>
                  </a:schemeClr>
                </a:solidFill>
              </a:rPr>
            </a:br>
            <a:r>
              <a:rPr lang="en-US" dirty="0" smtClean="0"/>
              <a:t>NID/Certificate File(</a:t>
            </a:r>
            <a:r>
              <a:rPr lang="en-US" dirty="0" err="1" smtClean="0"/>
              <a:t>png</a:t>
            </a:r>
            <a:r>
              <a:rPr lang="en-US" dirty="0" smtClean="0"/>
              <a:t>/jpg):</a:t>
            </a:r>
          </a:p>
        </p:txBody>
      </p:sp>
      <p:sp>
        <p:nvSpPr>
          <p:cNvPr id="8" name="Rectangle 7"/>
          <p:cNvSpPr/>
          <p:nvPr/>
        </p:nvSpPr>
        <p:spPr>
          <a:xfrm>
            <a:off x="3733800" y="5562600"/>
            <a:ext cx="1981200" cy="31373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2700000" scaled="1"/>
            <a:tileRect/>
          </a:gra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+File</a:t>
            </a:r>
            <a:endParaRPr lang="en-US" b="1" dirty="0">
              <a:solidFill>
                <a:schemeClr val="tx1"/>
              </a:solidFill>
            </a:endParaRPr>
          </a:p>
        </p:txBody>
      </p:sp>
      <p:sp>
        <p:nvSpPr>
          <p:cNvPr id="9" name="Flowchart: Internal Storage 8"/>
          <p:cNvSpPr/>
          <p:nvPr/>
        </p:nvSpPr>
        <p:spPr>
          <a:xfrm>
            <a:off x="4191000" y="5643265"/>
            <a:ext cx="152400" cy="152400"/>
          </a:xfrm>
          <a:prstGeom prst="flowChartInternalStorag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86200" y="6355580"/>
            <a:ext cx="1828800" cy="5241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Home</a:t>
            </a:r>
            <a:endParaRPr lang="en-US" sz="2400" dirty="0">
              <a:solidFill>
                <a:schemeClr val="tx1"/>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5366" y="6281766"/>
            <a:ext cx="423834" cy="423834"/>
          </a:xfrm>
          <a:prstGeom prst="rect">
            <a:avLst/>
          </a:prstGeom>
        </p:spPr>
      </p:pic>
    </p:spTree>
    <p:extLst>
      <p:ext uri="{BB962C8B-B14F-4D97-AF65-F5344CB8AC3E}">
        <p14:creationId xmlns:p14="http://schemas.microsoft.com/office/powerpoint/2010/main" val="4032956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771"/>
            <a:ext cx="7772400" cy="1470025"/>
          </a:xfrm>
        </p:spPr>
        <p:txBody>
          <a:bodyPr/>
          <a:lstStyle/>
          <a:p>
            <a:pPr algn="l"/>
            <a:r>
              <a:rPr lang="en-US" dirty="0" smtClean="0">
                <a:solidFill>
                  <a:schemeClr val="bg1">
                    <a:lumMod val="85000"/>
                  </a:schemeClr>
                </a:solidFill>
              </a:rPr>
              <a:t>About us</a:t>
            </a:r>
            <a:endParaRPr lang="en-US" dirty="0">
              <a:solidFill>
                <a:schemeClr val="bg1">
                  <a:lumMod val="85000"/>
                </a:schemeClr>
              </a:solidFill>
            </a:endParaRPr>
          </a:p>
        </p:txBody>
      </p:sp>
      <p:sp>
        <p:nvSpPr>
          <p:cNvPr id="4" name="Rounded Rectangle 3"/>
          <p:cNvSpPr/>
          <p:nvPr/>
        </p:nvSpPr>
        <p:spPr>
          <a:xfrm>
            <a:off x="6096000" y="1905000"/>
            <a:ext cx="45719" cy="4648200"/>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762000"/>
            <a:ext cx="1523999" cy="1177037"/>
          </a:xfrm>
          <a:prstGeom prst="rect">
            <a:avLst/>
          </a:prstGeom>
        </p:spPr>
      </p:pic>
      <p:sp>
        <p:nvSpPr>
          <p:cNvPr id="6" name="TextBox 5"/>
          <p:cNvSpPr txBox="1"/>
          <p:nvPr/>
        </p:nvSpPr>
        <p:spPr>
          <a:xfrm>
            <a:off x="6172200" y="3530025"/>
            <a:ext cx="2590800" cy="584775"/>
          </a:xfrm>
          <a:prstGeom prst="rect">
            <a:avLst/>
          </a:prstGeom>
          <a:noFill/>
        </p:spPr>
        <p:txBody>
          <a:bodyPr wrap="square" rtlCol="0">
            <a:spAutoFit/>
          </a:bodyPr>
          <a:lstStyle/>
          <a:p>
            <a:r>
              <a:rPr lang="en-US" sz="3200" b="1" dirty="0" smtClean="0">
                <a:solidFill>
                  <a:schemeClr val="bg1"/>
                </a:solidFill>
              </a:rPr>
              <a:t>     </a:t>
            </a:r>
            <a:endParaRPr lang="en-US" sz="3200" b="1" dirty="0">
              <a:solidFill>
                <a:schemeClr val="bg1"/>
              </a:solidFill>
            </a:endParaRPr>
          </a:p>
        </p:txBody>
      </p:sp>
      <p:sp>
        <p:nvSpPr>
          <p:cNvPr id="7" name="Rectangle 6"/>
          <p:cNvSpPr/>
          <p:nvPr/>
        </p:nvSpPr>
        <p:spPr>
          <a:xfrm>
            <a:off x="609600" y="1783140"/>
            <a:ext cx="4572000" cy="2308324"/>
          </a:xfrm>
          <a:prstGeom prst="rect">
            <a:avLst/>
          </a:prstGeom>
        </p:spPr>
        <p:txBody>
          <a:bodyPr>
            <a:spAutoFit/>
          </a:bodyPr>
          <a:lstStyle/>
          <a:p>
            <a:r>
              <a:rPr lang="en-US" sz="2400" dirty="0">
                <a:solidFill>
                  <a:srgbClr val="FFFF00"/>
                </a:solidFill>
              </a:rPr>
              <a:t>“Terra Trek“ </a:t>
            </a:r>
            <a:r>
              <a:rPr lang="en-US" sz="2400" dirty="0">
                <a:solidFill>
                  <a:schemeClr val="bg1"/>
                </a:solidFill>
              </a:rPr>
              <a:t>Helps and </a:t>
            </a:r>
            <a:r>
              <a:rPr lang="en-US" sz="2400" dirty="0" err="1">
                <a:solidFill>
                  <a:schemeClr val="bg1"/>
                </a:solidFill>
              </a:rPr>
              <a:t>procceses</a:t>
            </a:r>
            <a:r>
              <a:rPr lang="en-US" sz="2400" dirty="0">
                <a:solidFill>
                  <a:schemeClr val="bg1"/>
                </a:solidFill>
              </a:rPr>
              <a:t> us to make a good </a:t>
            </a:r>
            <a:r>
              <a:rPr lang="en-US" sz="2400" dirty="0" err="1">
                <a:solidFill>
                  <a:schemeClr val="bg1"/>
                </a:solidFill>
              </a:rPr>
              <a:t>trip.For</a:t>
            </a:r>
            <a:r>
              <a:rPr lang="en-US" sz="2400" dirty="0">
                <a:solidFill>
                  <a:schemeClr val="bg1"/>
                </a:solidFill>
              </a:rPr>
              <a:t> those we connected An agent and Tourist each other.</a:t>
            </a:r>
            <a:br>
              <a:rPr lang="en-US" sz="2400" dirty="0">
                <a:solidFill>
                  <a:schemeClr val="bg1"/>
                </a:solidFill>
              </a:rPr>
            </a:br>
            <a:r>
              <a:rPr lang="en-US" sz="2400" dirty="0">
                <a:solidFill>
                  <a:schemeClr val="bg1"/>
                </a:solidFill>
              </a:rPr>
              <a:t>Our motto, </a:t>
            </a:r>
            <a:r>
              <a:rPr lang="en-US" sz="2400" dirty="0">
                <a:solidFill>
                  <a:srgbClr val="FF0000"/>
                </a:solidFill>
              </a:rPr>
              <a:t>”Travelling is pleasant.”</a:t>
            </a:r>
            <a:r>
              <a:rPr lang="en-US" sz="2400" dirty="0">
                <a:solidFill>
                  <a:schemeClr val="bg1"/>
                </a:solidFill>
              </a:rPr>
              <a:t/>
            </a:r>
            <a:br>
              <a:rPr lang="en-US" sz="2400" dirty="0">
                <a:solidFill>
                  <a:schemeClr val="bg1"/>
                </a:solidFill>
              </a:rPr>
            </a:br>
            <a:endParaRPr lang="en-US" sz="2400" dirty="0">
              <a:solidFill>
                <a:schemeClr val="bg1"/>
              </a:solidFill>
            </a:endParaRPr>
          </a:p>
        </p:txBody>
      </p:sp>
      <p:sp>
        <p:nvSpPr>
          <p:cNvPr id="3" name="Rectangle 2"/>
          <p:cNvSpPr/>
          <p:nvPr/>
        </p:nvSpPr>
        <p:spPr>
          <a:xfrm>
            <a:off x="6565074" y="2046599"/>
            <a:ext cx="1864998" cy="584775"/>
          </a:xfrm>
          <a:prstGeom prst="rect">
            <a:avLst/>
          </a:prstGeom>
        </p:spPr>
        <p:txBody>
          <a:bodyPr wrap="none">
            <a:spAutoFit/>
          </a:bodyPr>
          <a:lstStyle/>
          <a:p>
            <a:pPr lvl="0"/>
            <a:r>
              <a:rPr lang="en-US" sz="3200" b="1" dirty="0">
                <a:solidFill>
                  <a:prstClr val="white"/>
                </a:solidFill>
              </a:rPr>
              <a:t>Terra Trek</a:t>
            </a:r>
          </a:p>
        </p:txBody>
      </p:sp>
      <p:sp>
        <p:nvSpPr>
          <p:cNvPr id="9" name="TextBox 8"/>
          <p:cNvSpPr txBox="1"/>
          <p:nvPr/>
        </p:nvSpPr>
        <p:spPr>
          <a:xfrm>
            <a:off x="6324600" y="2907268"/>
            <a:ext cx="2438400" cy="3970318"/>
          </a:xfrm>
          <a:prstGeom prst="rect">
            <a:avLst/>
          </a:prstGeom>
          <a:noFill/>
        </p:spPr>
        <p:txBody>
          <a:bodyPr wrap="square" rtlCol="0">
            <a:spAutoFit/>
          </a:bodyPr>
          <a:lstStyle/>
          <a:p>
            <a:r>
              <a:rPr lang="en-US" b="1" dirty="0" smtClean="0">
                <a:solidFill>
                  <a:schemeClr val="bg1"/>
                </a:solidFill>
              </a:rPr>
              <a:t>Address:</a:t>
            </a:r>
            <a:br>
              <a:rPr lang="en-US" b="1" dirty="0" smtClean="0">
                <a:solidFill>
                  <a:schemeClr val="bg1"/>
                </a:solidFill>
              </a:rPr>
            </a:br>
            <a:r>
              <a:rPr lang="en-US" dirty="0" smtClean="0">
                <a:solidFill>
                  <a:schemeClr val="bg1"/>
                </a:solidFill>
              </a:rPr>
              <a:t>12/A,K </a:t>
            </a:r>
            <a:r>
              <a:rPr lang="en-US" dirty="0" err="1" smtClean="0">
                <a:solidFill>
                  <a:schemeClr val="bg1"/>
                </a:solidFill>
              </a:rPr>
              <a:t>block,Baridhara</a:t>
            </a:r>
            <a:r>
              <a:rPr lang="en-US" dirty="0" smtClean="0">
                <a:solidFill>
                  <a:schemeClr val="bg1"/>
                </a:solidFill>
              </a:rPr>
              <a:t>,</a:t>
            </a:r>
            <a:br>
              <a:rPr lang="en-US" dirty="0" smtClean="0">
                <a:solidFill>
                  <a:schemeClr val="bg1"/>
                </a:solidFill>
              </a:rPr>
            </a:br>
            <a:r>
              <a:rPr lang="en-US" dirty="0" err="1" smtClean="0">
                <a:solidFill>
                  <a:schemeClr val="bg1"/>
                </a:solidFill>
              </a:rPr>
              <a:t>Dhaka,Bangladesh</a:t>
            </a:r>
            <a:r>
              <a:rPr lang="en-US" b="1" dirty="0" smtClean="0">
                <a:solidFill>
                  <a:schemeClr val="bg1"/>
                </a:solidFill>
              </a:rPr>
              <a:t>.</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Email:</a:t>
            </a:r>
            <a:br>
              <a:rPr lang="en-US" b="1" dirty="0" smtClean="0">
                <a:solidFill>
                  <a:schemeClr val="bg1"/>
                </a:solidFill>
              </a:rPr>
            </a:br>
            <a:r>
              <a:rPr lang="en-US" dirty="0" smtClean="0">
                <a:solidFill>
                  <a:schemeClr val="bg1"/>
                </a:solidFill>
                <a:hlinkClick r:id="rId3"/>
              </a:rPr>
              <a:t>terratrek11@gmail.com</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r>
              <a:rPr lang="en-US" b="1" dirty="0" smtClean="0">
                <a:solidFill>
                  <a:schemeClr val="bg1"/>
                </a:solidFill>
              </a:rPr>
              <a:t>Facebook Page:</a:t>
            </a:r>
            <a:r>
              <a:rPr lang="en-US" dirty="0" smtClean="0">
                <a:solidFill>
                  <a:schemeClr val="bg1"/>
                </a:solidFill>
              </a:rPr>
              <a:t/>
            </a:r>
            <a:br>
              <a:rPr lang="en-US" dirty="0" smtClean="0">
                <a:solidFill>
                  <a:schemeClr val="bg1"/>
                </a:solidFill>
              </a:rPr>
            </a:br>
            <a:r>
              <a:rPr lang="en-US" u="sng" dirty="0" smtClean="0">
                <a:solidFill>
                  <a:schemeClr val="bg1"/>
                </a:solidFill>
              </a:rPr>
              <a:t>//.terra.trek.11</a:t>
            </a:r>
            <a:br>
              <a:rPr lang="en-US" u="sng" dirty="0" smtClean="0">
                <a:solidFill>
                  <a:schemeClr val="bg1"/>
                </a:solidFill>
              </a:rPr>
            </a:br>
            <a:r>
              <a:rPr lang="en-US" dirty="0" smtClean="0">
                <a:solidFill>
                  <a:schemeClr val="bg1"/>
                </a:solidFill>
              </a:rPr>
              <a:t/>
            </a:r>
            <a:br>
              <a:rPr lang="en-US" dirty="0" smtClean="0">
                <a:solidFill>
                  <a:schemeClr val="bg1"/>
                </a:solidFill>
              </a:rPr>
            </a:br>
            <a:r>
              <a:rPr lang="en-US" b="1" dirty="0" err="1" smtClean="0">
                <a:solidFill>
                  <a:schemeClr val="bg1"/>
                </a:solidFill>
              </a:rPr>
              <a:t>Insta</a:t>
            </a:r>
            <a:r>
              <a:rPr lang="en-US" b="1" dirty="0" smtClean="0">
                <a:solidFill>
                  <a:schemeClr val="bg1"/>
                </a:solidFill>
              </a:rPr>
              <a:t> follow:</a:t>
            </a:r>
            <a:r>
              <a:rPr lang="en-US" dirty="0" smtClean="0">
                <a:solidFill>
                  <a:schemeClr val="bg1"/>
                </a:solidFill>
              </a:rPr>
              <a:t/>
            </a:r>
            <a:br>
              <a:rPr lang="en-US" dirty="0" smtClean="0">
                <a:solidFill>
                  <a:schemeClr val="bg1"/>
                </a:solidFill>
              </a:rPr>
            </a:br>
            <a:r>
              <a:rPr lang="en-US" dirty="0" err="1" smtClean="0">
                <a:solidFill>
                  <a:schemeClr val="bg1"/>
                </a:solidFill>
              </a:rPr>
              <a:t>Terra_Trek</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141" y="6522691"/>
            <a:ext cx="685859" cy="335309"/>
          </a:xfrm>
          <a:prstGeom prst="rect">
            <a:avLst/>
          </a:prstGeom>
        </p:spPr>
      </p:pic>
    </p:spTree>
    <p:extLst>
      <p:ext uri="{BB962C8B-B14F-4D97-AF65-F5344CB8AC3E}">
        <p14:creationId xmlns:p14="http://schemas.microsoft.com/office/powerpoint/2010/main" val="4176547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225"/>
            <a:ext cx="7772400" cy="1470025"/>
          </a:xfrm>
        </p:spPr>
        <p:txBody>
          <a:bodyPr/>
          <a:lstStyle/>
          <a:p>
            <a:pPr algn="l"/>
            <a:r>
              <a:rPr lang="en-US" dirty="0" smtClean="0">
                <a:solidFill>
                  <a:schemeClr val="bg1">
                    <a:lumMod val="85000"/>
                  </a:schemeClr>
                </a:solidFill>
              </a:rPr>
              <a:t>Contact us</a:t>
            </a:r>
            <a:endParaRPr lang="en-US" dirty="0">
              <a:solidFill>
                <a:schemeClr val="bg1">
                  <a:lumMod val="85000"/>
                </a:schemeClr>
              </a:solidFill>
            </a:endParaRPr>
          </a:p>
        </p:txBody>
      </p:sp>
      <p:sp>
        <p:nvSpPr>
          <p:cNvPr id="3" name="Subtitle 2"/>
          <p:cNvSpPr>
            <a:spLocks noGrp="1"/>
          </p:cNvSpPr>
          <p:nvPr>
            <p:ph type="subTitle" idx="1"/>
          </p:nvPr>
        </p:nvSpPr>
        <p:spPr>
          <a:xfrm>
            <a:off x="762000" y="2688121"/>
            <a:ext cx="8077200" cy="5105400"/>
          </a:xfrm>
        </p:spPr>
        <p:txBody>
          <a:bodyPr>
            <a:normAutofit fontScale="92500" lnSpcReduction="10000"/>
          </a:bodyPr>
          <a:lstStyle/>
          <a:p>
            <a:pPr algn="l"/>
            <a:r>
              <a:rPr lang="en-US" sz="2400" dirty="0" smtClean="0">
                <a:solidFill>
                  <a:schemeClr val="bg1"/>
                </a:solidFill>
              </a:rPr>
              <a:t/>
            </a:r>
            <a:br>
              <a:rPr lang="en-US" sz="2400" dirty="0" smtClean="0">
                <a:solidFill>
                  <a:schemeClr val="bg1"/>
                </a:solidFill>
              </a:rPr>
            </a:br>
            <a:r>
              <a:rPr lang="en-US" sz="2400" b="1" dirty="0" smtClean="0">
                <a:solidFill>
                  <a:schemeClr val="bg2"/>
                </a:solidFill>
              </a:rPr>
              <a:t>Address of office:</a:t>
            </a:r>
            <a:br>
              <a:rPr lang="en-US" sz="2400" b="1" dirty="0" smtClean="0">
                <a:solidFill>
                  <a:schemeClr val="bg2"/>
                </a:solidFill>
              </a:rPr>
            </a:br>
            <a:r>
              <a:rPr lang="en-US" sz="2400" i="1" dirty="0" smtClean="0">
                <a:solidFill>
                  <a:schemeClr val="bg1"/>
                </a:solidFill>
              </a:rPr>
              <a:t>12/A K block , </a:t>
            </a:r>
            <a:r>
              <a:rPr lang="en-US" sz="2400" i="1" dirty="0" err="1" smtClean="0">
                <a:solidFill>
                  <a:schemeClr val="bg1"/>
                </a:solidFill>
              </a:rPr>
              <a:t>Baridhara</a:t>
            </a:r>
            <a:r>
              <a:rPr lang="en-US" sz="2400" i="1" dirty="0" smtClean="0">
                <a:solidFill>
                  <a:schemeClr val="bg1"/>
                </a:solidFill>
              </a:rPr>
              <a:t> , Dhaka , Bangladesh</a:t>
            </a:r>
            <a:r>
              <a:rPr lang="en-US" sz="2400" dirty="0" smtClean="0">
                <a:solidFill>
                  <a:schemeClr val="bg1"/>
                </a:solidFill>
              </a:rPr>
              <a:t>.</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b="1" dirty="0" smtClean="0">
                <a:solidFill>
                  <a:schemeClr val="bg2"/>
                </a:solidFill>
              </a:rPr>
              <a:t>Email:</a:t>
            </a:r>
            <a:r>
              <a:rPr lang="en-US" sz="2400" dirty="0" smtClean="0">
                <a:solidFill>
                  <a:schemeClr val="bg1"/>
                </a:solidFill>
              </a:rPr>
              <a:t/>
            </a:r>
            <a:br>
              <a:rPr lang="en-US" sz="2400" dirty="0" smtClean="0">
                <a:solidFill>
                  <a:schemeClr val="bg1"/>
                </a:solidFill>
              </a:rPr>
            </a:br>
            <a:r>
              <a:rPr lang="en-US" sz="2400" i="1" u="sng" dirty="0" smtClean="0">
                <a:solidFill>
                  <a:schemeClr val="bg1"/>
                </a:solidFill>
              </a:rPr>
              <a:t>terratrek11@gmail.com</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b="1" dirty="0" smtClean="0">
                <a:solidFill>
                  <a:schemeClr val="bg2"/>
                </a:solidFill>
              </a:rPr>
              <a:t>Cell:</a:t>
            </a:r>
            <a:r>
              <a:rPr lang="en-US" sz="2400" dirty="0" smtClean="0">
                <a:solidFill>
                  <a:schemeClr val="bg1"/>
                </a:solidFill>
              </a:rPr>
              <a:t/>
            </a:r>
            <a:br>
              <a:rPr lang="en-US" sz="2400" dirty="0" smtClean="0">
                <a:solidFill>
                  <a:schemeClr val="bg1"/>
                </a:solidFill>
              </a:rPr>
            </a:br>
            <a:r>
              <a:rPr lang="en-US" sz="2400" dirty="0" smtClean="0">
                <a:solidFill>
                  <a:schemeClr val="bg1"/>
                </a:solidFill>
              </a:rPr>
              <a:t>019…………..</a:t>
            </a:r>
            <a:r>
              <a:rPr lang="en-US" sz="2400" dirty="0">
                <a:solidFill>
                  <a:schemeClr val="bg1"/>
                </a:solidFill>
              </a:rPr>
              <a:t/>
            </a:r>
            <a:br>
              <a:rPr lang="en-US" sz="2400" dirty="0">
                <a:solidFill>
                  <a:schemeClr val="bg1"/>
                </a:solidFill>
              </a:rPr>
            </a:br>
            <a:r>
              <a:rPr lang="en-US" sz="2400" dirty="0" smtClean="0">
                <a:solidFill>
                  <a:schemeClr val="bg1"/>
                </a:solidFill>
              </a:rPr>
              <a:t>018…………..</a:t>
            </a:r>
            <a:br>
              <a:rPr lang="en-US" sz="2400" dirty="0" smtClean="0">
                <a:solidFill>
                  <a:schemeClr val="bg1"/>
                </a:solidFill>
              </a:rPr>
            </a:br>
            <a:endParaRPr lang="en-US" sz="2400" dirty="0" smtClean="0">
              <a:solidFill>
                <a:schemeClr val="bg1"/>
              </a:solidFill>
            </a:endParaRPr>
          </a:p>
          <a:p>
            <a:pPr algn="l"/>
            <a:r>
              <a:rPr lang="en-US" sz="2400" b="1" dirty="0" smtClean="0">
                <a:solidFill>
                  <a:schemeClr val="bg2"/>
                </a:solidFill>
              </a:rPr>
              <a:t>Inbox us:</a:t>
            </a:r>
            <a:r>
              <a:rPr lang="en-US" sz="2400" b="1" dirty="0" smtClean="0">
                <a:solidFill>
                  <a:schemeClr val="bg2"/>
                </a:solidFill>
                <a:hlinkClick r:id="rId2"/>
              </a:rPr>
              <a:t>//Terra Trek Box</a:t>
            </a:r>
            <a:r>
              <a:rPr lang="en-US" sz="2400" b="1" dirty="0" smtClean="0">
                <a:solidFill>
                  <a:schemeClr val="bg2"/>
                </a:solidFill>
              </a:rPr>
              <a:t> </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endParaRPr lang="en-US" sz="2400" dirty="0" smtClean="0">
              <a:solidFill>
                <a:schemeClr val="bg1"/>
              </a:solidFill>
            </a:endParaRPr>
          </a:p>
          <a:p>
            <a:pPr algn="l"/>
            <a:r>
              <a:rPr lang="en-US" sz="2400" dirty="0">
                <a:solidFill>
                  <a:schemeClr val="bg1"/>
                </a:solidFill>
              </a:rPr>
              <a:t/>
            </a:r>
            <a:br>
              <a:rPr lang="en-US" sz="2400" dirty="0">
                <a:solidFill>
                  <a:schemeClr val="bg1"/>
                </a:solidFill>
              </a:rPr>
            </a:br>
            <a:endParaRPr lang="en-US" sz="2400" dirty="0">
              <a:solidFill>
                <a:schemeClr val="bg1"/>
              </a:solidFill>
            </a:endParaRPr>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sharpenSoften amount="-21000"/>
                    </a14:imgEffect>
                    <a14:imgEffect>
                      <a14:brightnessContrast bright="-30000" contrast="42000"/>
                    </a14:imgEffect>
                  </a14:imgLayer>
                </a14:imgProps>
              </a:ext>
              <a:ext uri="{28A0092B-C50C-407E-A947-70E740481C1C}">
                <a14:useLocalDpi xmlns:a14="http://schemas.microsoft.com/office/drawing/2010/main" val="0"/>
              </a:ext>
            </a:extLst>
          </a:blip>
          <a:stretch>
            <a:fillRect/>
          </a:stretch>
        </p:blipFill>
        <p:spPr>
          <a:xfrm>
            <a:off x="5334000" y="533400"/>
            <a:ext cx="2667000" cy="2059549"/>
          </a:xfrm>
          <a:prstGeom prst="rect">
            <a:avLst/>
          </a:prstGeom>
          <a:effectLst>
            <a:softEdge rad="520700"/>
          </a:effectLst>
          <a:scene3d>
            <a:camera prst="perspectiveLeft"/>
            <a:lightRig rig="threePt" dir="t"/>
          </a:scene3d>
          <a:sp3d z="184150" extrusionH="336550" prstMaterial="metal">
            <a:bevelB prst="convex"/>
            <a:extrusionClr>
              <a:schemeClr val="tx1"/>
            </a:extrusionClr>
          </a:sp3d>
        </p:spPr>
      </p:pic>
      <p:sp>
        <p:nvSpPr>
          <p:cNvPr id="5" name="Rounded Rectangle 4"/>
          <p:cNvSpPr/>
          <p:nvPr/>
        </p:nvSpPr>
        <p:spPr>
          <a:xfrm rot="16200000">
            <a:off x="4737569" y="4532492"/>
            <a:ext cx="49862" cy="4648200"/>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827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88708533"/>
              </p:ext>
            </p:extLst>
          </p:nvPr>
        </p:nvGraphicFramePr>
        <p:xfrm>
          <a:off x="685800" y="1905000"/>
          <a:ext cx="7924800" cy="3657600"/>
        </p:xfrm>
        <a:graphic>
          <a:graphicData uri="http://schemas.openxmlformats.org/drawingml/2006/table">
            <a:tbl>
              <a:tblPr firstRow="1" bandRow="1">
                <a:tableStyleId>{073A0DAA-6AF3-43AB-8588-CEC1D06C72B9}</a:tableStyleId>
              </a:tblPr>
              <a:tblGrid>
                <a:gridCol w="1143000"/>
                <a:gridCol w="1219200"/>
                <a:gridCol w="1295400"/>
                <a:gridCol w="1371600"/>
                <a:gridCol w="1676400"/>
                <a:gridCol w="1219200"/>
              </a:tblGrid>
              <a:tr h="685800">
                <a:tc>
                  <a:txBody>
                    <a:bodyPr/>
                    <a:lstStyle/>
                    <a:p>
                      <a:r>
                        <a:rPr lang="en-US" dirty="0" smtClean="0"/>
                        <a:t>Case</a:t>
                      </a:r>
                      <a:br>
                        <a:rPr lang="en-US" dirty="0" smtClean="0"/>
                      </a:br>
                      <a:r>
                        <a:rPr lang="en-US" dirty="0" smtClean="0"/>
                        <a:t>No</a:t>
                      </a:r>
                      <a:endParaRPr lang="en-US" dirty="0"/>
                    </a:p>
                  </a:txBody>
                  <a:tcPr/>
                </a:tc>
                <a:tc>
                  <a:txBody>
                    <a:bodyPr/>
                    <a:lstStyle/>
                    <a:p>
                      <a:r>
                        <a:rPr lang="en-US" dirty="0" smtClean="0"/>
                        <a:t>Agent</a:t>
                      </a:r>
                      <a:r>
                        <a:rPr lang="en-US" dirty="0" smtClean="0"/>
                        <a:t/>
                      </a:r>
                      <a:br>
                        <a:rPr lang="en-US" dirty="0" smtClean="0"/>
                      </a:br>
                      <a:r>
                        <a:rPr lang="en-US" dirty="0" smtClean="0"/>
                        <a:t>ID</a:t>
                      </a:r>
                      <a:endParaRPr lang="en-US" dirty="0"/>
                    </a:p>
                  </a:txBody>
                  <a:tcPr/>
                </a:tc>
                <a:tc>
                  <a:txBody>
                    <a:bodyPr/>
                    <a:lstStyle/>
                    <a:p>
                      <a:r>
                        <a:rPr lang="en-US" dirty="0" smtClean="0"/>
                        <a:t>Tourist</a:t>
                      </a:r>
                      <a:br>
                        <a:rPr lang="en-US" dirty="0" smtClean="0"/>
                      </a:br>
                      <a:r>
                        <a:rPr lang="en-US" dirty="0" smtClean="0"/>
                        <a:t>ID</a:t>
                      </a:r>
                      <a:endParaRPr lang="en-US" dirty="0"/>
                    </a:p>
                  </a:txBody>
                  <a:tcPr/>
                </a:tc>
                <a:tc>
                  <a:txBody>
                    <a:bodyPr/>
                    <a:lstStyle/>
                    <a:p>
                      <a:r>
                        <a:rPr lang="en-US" dirty="0" smtClean="0"/>
                        <a:t>Case</a:t>
                      </a:r>
                      <a:endParaRPr lang="en-US" dirty="0"/>
                    </a:p>
                  </a:txBody>
                  <a:tcPr/>
                </a:tc>
                <a:tc>
                  <a:txBody>
                    <a:bodyPr/>
                    <a:lstStyle/>
                    <a:p>
                      <a:r>
                        <a:rPr lang="en-US" dirty="0" smtClean="0"/>
                        <a:t>Step</a:t>
                      </a:r>
                      <a:endParaRPr lang="en-US" dirty="0"/>
                    </a:p>
                  </a:txBody>
                  <a:tcPr/>
                </a:tc>
                <a:tc>
                  <a:txBody>
                    <a:bodyPr/>
                    <a:lstStyle/>
                    <a:p>
                      <a:r>
                        <a:rPr lang="en-US" dirty="0" smtClean="0"/>
                        <a:t>Expect</a:t>
                      </a:r>
                      <a:endParaRPr lang="en-US" dirty="0"/>
                    </a:p>
                  </a:txBody>
                  <a:tcPr/>
                </a:tc>
              </a:tr>
              <a:tr h="685800">
                <a:tc>
                  <a:txBody>
                    <a:bodyPr/>
                    <a:lstStyle/>
                    <a:p>
                      <a:r>
                        <a:rPr lang="en-US" dirty="0" smtClean="0"/>
                        <a:t>01</a:t>
                      </a:r>
                      <a:endParaRPr lang="en-US" dirty="0"/>
                    </a:p>
                  </a:txBody>
                  <a:tcPr/>
                </a:tc>
                <a:tc>
                  <a:txBody>
                    <a:bodyPr/>
                    <a:lstStyle/>
                    <a:p>
                      <a:r>
                        <a:rPr lang="en-US" dirty="0" smtClean="0"/>
                        <a:t>ag01</a:t>
                      </a:r>
                      <a:endParaRPr lang="en-US" dirty="0"/>
                    </a:p>
                  </a:txBody>
                  <a:tcPr/>
                </a:tc>
                <a:tc>
                  <a:txBody>
                    <a:bodyPr/>
                    <a:lstStyle/>
                    <a:p>
                      <a:r>
                        <a:rPr lang="en-US" dirty="0" smtClean="0"/>
                        <a:t>tr01</a:t>
                      </a:r>
                      <a:endParaRPr lang="en-US" dirty="0"/>
                    </a:p>
                  </a:txBody>
                  <a:tcPr/>
                </a:tc>
                <a:tc>
                  <a:txBody>
                    <a:bodyPr/>
                    <a:lstStyle/>
                    <a:p>
                      <a:r>
                        <a:rPr lang="en-US" dirty="0" smtClean="0"/>
                        <a:t>Registration</a:t>
                      </a:r>
                      <a:endParaRPr lang="en-US" dirty="0"/>
                    </a:p>
                  </a:txBody>
                  <a:tcPr/>
                </a:tc>
                <a:tc>
                  <a:txBody>
                    <a:bodyPr/>
                    <a:lstStyle/>
                    <a:p>
                      <a:r>
                        <a:rPr lang="en-US" dirty="0" smtClean="0"/>
                        <a:t>1.Username</a:t>
                      </a:r>
                      <a:br>
                        <a:rPr lang="en-US" dirty="0" smtClean="0"/>
                      </a:br>
                      <a:r>
                        <a:rPr lang="en-US" dirty="0" smtClean="0"/>
                        <a:t>2.Password</a:t>
                      </a:r>
                      <a:br>
                        <a:rPr lang="en-US" dirty="0" smtClean="0"/>
                      </a:br>
                      <a:r>
                        <a:rPr lang="en-US" dirty="0" smtClean="0"/>
                        <a:t>3.NID/BC</a:t>
                      </a:r>
                      <a:endParaRPr lang="en-US" dirty="0"/>
                    </a:p>
                  </a:txBody>
                  <a:tcPr/>
                </a:tc>
                <a:tc>
                  <a:txBody>
                    <a:bodyPr/>
                    <a:lstStyle/>
                    <a:p>
                      <a:r>
                        <a:rPr lang="en-US" dirty="0" smtClean="0"/>
                        <a:t>Successful</a:t>
                      </a:r>
                      <a:endParaRPr lang="en-US" dirty="0"/>
                    </a:p>
                  </a:txBody>
                  <a:tcPr/>
                </a:tc>
              </a:tr>
              <a:tr h="685800">
                <a:tc>
                  <a:txBody>
                    <a:bodyPr/>
                    <a:lstStyle/>
                    <a:p>
                      <a:r>
                        <a:rPr lang="en-US" dirty="0" smtClean="0"/>
                        <a:t>02</a:t>
                      </a:r>
                      <a:endParaRPr lang="en-US" dirty="0"/>
                    </a:p>
                  </a:txBody>
                  <a:tcPr/>
                </a:tc>
                <a:tc>
                  <a:txBody>
                    <a:bodyPr/>
                    <a:lstStyle/>
                    <a:p>
                      <a:r>
                        <a:rPr lang="en-US" dirty="0" smtClean="0"/>
                        <a:t>ag02</a:t>
                      </a:r>
                      <a:endParaRPr lang="en-US" dirty="0"/>
                    </a:p>
                  </a:txBody>
                  <a:tcPr/>
                </a:tc>
                <a:tc>
                  <a:txBody>
                    <a:bodyPr/>
                    <a:lstStyle/>
                    <a:p>
                      <a:r>
                        <a:rPr lang="en-US" dirty="0" smtClean="0"/>
                        <a:t>tr02</a:t>
                      </a:r>
                      <a:endParaRPr lang="en-US" dirty="0"/>
                    </a:p>
                  </a:txBody>
                  <a:tcPr/>
                </a:tc>
                <a:tc>
                  <a:txBody>
                    <a:bodyPr/>
                    <a:lstStyle/>
                    <a:p>
                      <a:r>
                        <a:rPr lang="en-US" dirty="0" smtClean="0"/>
                        <a:t>Log in</a:t>
                      </a:r>
                      <a:endParaRPr lang="en-US" dirty="0"/>
                    </a:p>
                  </a:txBody>
                  <a:tcPr/>
                </a:tc>
                <a:tc>
                  <a:txBody>
                    <a:bodyPr/>
                    <a:lstStyle/>
                    <a:p>
                      <a:r>
                        <a:rPr lang="en-US" dirty="0" smtClean="0"/>
                        <a:t>1.Username</a:t>
                      </a:r>
                      <a:br>
                        <a:rPr lang="en-US" dirty="0" smtClean="0"/>
                      </a:br>
                      <a:r>
                        <a:rPr lang="en-US" dirty="0" smtClean="0"/>
                        <a:t>2.Password</a:t>
                      </a:r>
                      <a:endParaRPr lang="en-US" dirty="0"/>
                    </a:p>
                  </a:txBody>
                  <a:tcPr/>
                </a:tc>
                <a:tc>
                  <a:txBody>
                    <a:bodyPr/>
                    <a:lstStyle/>
                    <a:p>
                      <a:r>
                        <a:rPr lang="en-US" dirty="0" smtClean="0"/>
                        <a:t>      “</a:t>
                      </a:r>
                      <a:endParaRPr lang="en-US" dirty="0"/>
                    </a:p>
                  </a:txBody>
                  <a:tcPr/>
                </a:tc>
              </a:tr>
              <a:tr h="685800">
                <a:tc>
                  <a:txBody>
                    <a:bodyPr/>
                    <a:lstStyle/>
                    <a:p>
                      <a:r>
                        <a:rPr lang="en-US" dirty="0" smtClean="0"/>
                        <a:t>03</a:t>
                      </a:r>
                      <a:endParaRPr lang="en-US" dirty="0"/>
                    </a:p>
                  </a:txBody>
                  <a:tcPr/>
                </a:tc>
                <a:tc>
                  <a:txBody>
                    <a:bodyPr/>
                    <a:lstStyle/>
                    <a:p>
                      <a:r>
                        <a:rPr lang="en-US" dirty="0" smtClean="0"/>
                        <a:t>ag03</a:t>
                      </a:r>
                      <a:endParaRPr lang="en-US" dirty="0"/>
                    </a:p>
                  </a:txBody>
                  <a:tcPr/>
                </a:tc>
                <a:tc>
                  <a:txBody>
                    <a:bodyPr/>
                    <a:lstStyle/>
                    <a:p>
                      <a:r>
                        <a:rPr lang="en-US" dirty="0" smtClean="0"/>
                        <a:t>tr03</a:t>
                      </a:r>
                      <a:endParaRPr lang="en-US" dirty="0"/>
                    </a:p>
                  </a:txBody>
                  <a:tcPr/>
                </a:tc>
                <a:tc>
                  <a:txBody>
                    <a:bodyPr/>
                    <a:lstStyle/>
                    <a:p>
                      <a:r>
                        <a:rPr lang="en-US" dirty="0" smtClean="0"/>
                        <a:t>Visit site</a:t>
                      </a:r>
                      <a:endParaRPr lang="en-US" dirty="0"/>
                    </a:p>
                  </a:txBody>
                  <a:tcPr/>
                </a:tc>
                <a:tc>
                  <a:txBody>
                    <a:bodyPr/>
                    <a:lstStyle/>
                    <a:p>
                      <a:r>
                        <a:rPr lang="en-US" dirty="0" smtClean="0"/>
                        <a:t>1.Enter link</a:t>
                      </a:r>
                      <a:br>
                        <a:rPr lang="en-US" dirty="0" smtClean="0"/>
                      </a:br>
                      <a:r>
                        <a:rPr lang="en-US" dirty="0" smtClean="0"/>
                        <a:t>2.Database</a:t>
                      </a:r>
                      <a:endParaRPr lang="en-US" dirty="0"/>
                    </a:p>
                  </a:txBody>
                  <a:tcPr/>
                </a:tc>
                <a:tc>
                  <a:txBody>
                    <a:bodyPr/>
                    <a:lstStyle/>
                    <a:p>
                      <a:r>
                        <a:rPr lang="en-US" dirty="0" smtClean="0"/>
                        <a:t>Running</a:t>
                      </a:r>
                      <a:br>
                        <a:rPr lang="en-US" dirty="0" smtClean="0"/>
                      </a:br>
                      <a:endParaRPr lang="en-US" dirty="0"/>
                    </a:p>
                  </a:txBody>
                  <a:tcPr/>
                </a:tc>
              </a:tr>
              <a:tr h="685800">
                <a:tc>
                  <a:txBody>
                    <a:bodyPr/>
                    <a:lstStyle/>
                    <a:p>
                      <a:r>
                        <a:rPr lang="en-US" dirty="0" smtClean="0"/>
                        <a:t>04</a:t>
                      </a:r>
                      <a:endParaRPr lang="en-US" dirty="0"/>
                    </a:p>
                  </a:txBody>
                  <a:tcPr/>
                </a:tc>
                <a:tc>
                  <a:txBody>
                    <a:bodyPr/>
                    <a:lstStyle/>
                    <a:p>
                      <a:r>
                        <a:rPr lang="en-US" dirty="0" smtClean="0"/>
                        <a:t>ag04</a:t>
                      </a:r>
                      <a:endParaRPr lang="en-US" dirty="0"/>
                    </a:p>
                  </a:txBody>
                  <a:tcPr/>
                </a:tc>
                <a:tc>
                  <a:txBody>
                    <a:bodyPr/>
                    <a:lstStyle/>
                    <a:p>
                      <a:r>
                        <a:rPr lang="en-US" dirty="0" smtClean="0"/>
                        <a:t>tr04</a:t>
                      </a:r>
                      <a:endParaRPr lang="en-US" dirty="0"/>
                    </a:p>
                  </a:txBody>
                  <a:tcPr/>
                </a:tc>
                <a:tc>
                  <a:txBody>
                    <a:bodyPr/>
                    <a:lstStyle/>
                    <a:p>
                      <a:r>
                        <a:rPr lang="en-US" dirty="0" smtClean="0"/>
                        <a:t>Rating</a:t>
                      </a:r>
                      <a:endParaRPr lang="en-US" dirty="0"/>
                    </a:p>
                  </a:txBody>
                  <a:tcPr/>
                </a:tc>
                <a:tc>
                  <a:txBody>
                    <a:bodyPr/>
                    <a:lstStyle/>
                    <a:p>
                      <a:r>
                        <a:rPr lang="en-US" dirty="0" smtClean="0"/>
                        <a:t>1.Enter</a:t>
                      </a:r>
                      <a:endParaRPr lang="en-US" dirty="0"/>
                    </a:p>
                  </a:txBody>
                  <a:tcPr/>
                </a:tc>
                <a:tc>
                  <a:txBody>
                    <a:bodyPr/>
                    <a:lstStyle/>
                    <a:p>
                      <a:r>
                        <a:rPr lang="en-US" dirty="0" smtClean="0"/>
                        <a:t>5 Star</a:t>
                      </a:r>
                      <a:endParaRPr lang="en-US" dirty="0"/>
                    </a:p>
                  </a:txBody>
                  <a:tcPr/>
                </a:tc>
              </a:tr>
            </a:tbl>
          </a:graphicData>
        </a:graphic>
      </p:graphicFrame>
      <p:sp>
        <p:nvSpPr>
          <p:cNvPr id="6" name="TextBox 5"/>
          <p:cNvSpPr txBox="1"/>
          <p:nvPr/>
        </p:nvSpPr>
        <p:spPr>
          <a:xfrm>
            <a:off x="685800" y="655060"/>
            <a:ext cx="2971800" cy="584775"/>
          </a:xfrm>
          <a:prstGeom prst="rect">
            <a:avLst/>
          </a:prstGeom>
          <a:noFill/>
        </p:spPr>
        <p:txBody>
          <a:bodyPr wrap="square" rtlCol="0">
            <a:spAutoFit/>
          </a:bodyPr>
          <a:lstStyle/>
          <a:p>
            <a:r>
              <a:rPr lang="en-US" sz="3200" u="sng" dirty="0" smtClean="0">
                <a:solidFill>
                  <a:schemeClr val="bg2"/>
                </a:solidFill>
                <a:latin typeface="Berlin Sans FB" pitchFamily="34" charset="0"/>
              </a:rPr>
              <a:t>Test case table:</a:t>
            </a:r>
            <a:endParaRPr lang="en-US" sz="3200" u="sng" dirty="0">
              <a:solidFill>
                <a:schemeClr val="bg2"/>
              </a:solidFill>
              <a:latin typeface="Berlin Sans FB" pitchFamily="34" charset="0"/>
            </a:endParaRPr>
          </a:p>
        </p:txBody>
      </p:sp>
    </p:spTree>
    <p:extLst>
      <p:ext uri="{BB962C8B-B14F-4D97-AF65-F5344CB8AC3E}">
        <p14:creationId xmlns:p14="http://schemas.microsoft.com/office/powerpoint/2010/main" val="474966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88148032"/>
              </p:ext>
            </p:extLst>
          </p:nvPr>
        </p:nvGraphicFramePr>
        <p:xfrm>
          <a:off x="990600" y="1066800"/>
          <a:ext cx="7543800" cy="5105400"/>
        </p:xfrm>
        <a:graphic>
          <a:graphicData uri="http://schemas.openxmlformats.org/drawingml/2006/table">
            <a:tbl>
              <a:tblPr firstRow="1" bandRow="1">
                <a:tableStyleId>{073A0DAA-6AF3-43AB-8588-CEC1D06C72B9}</a:tableStyleId>
              </a:tblPr>
              <a:tblGrid>
                <a:gridCol w="1508760"/>
                <a:gridCol w="1508760"/>
                <a:gridCol w="1508760"/>
                <a:gridCol w="1508760"/>
                <a:gridCol w="1508760"/>
              </a:tblGrid>
              <a:tr h="1021080">
                <a:tc>
                  <a:txBody>
                    <a:bodyPr/>
                    <a:lstStyle/>
                    <a:p>
                      <a:r>
                        <a:rPr lang="en-US" dirty="0" smtClean="0"/>
                        <a:t>Traceability</a:t>
                      </a:r>
                      <a:endParaRPr lang="en-US" dirty="0"/>
                    </a:p>
                  </a:txBody>
                  <a:tcPr/>
                </a:tc>
                <a:tc>
                  <a:txBody>
                    <a:bodyPr/>
                    <a:lstStyle/>
                    <a:p>
                      <a:r>
                        <a:rPr lang="en-US" dirty="0" smtClean="0"/>
                        <a:t>FR.S01</a:t>
                      </a:r>
                      <a:endParaRPr lang="en-US" dirty="0"/>
                    </a:p>
                  </a:txBody>
                  <a:tcPr>
                    <a:solidFill>
                      <a:schemeClr val="bg2"/>
                    </a:solidFill>
                  </a:tcPr>
                </a:tc>
                <a:tc>
                  <a:txBody>
                    <a:bodyPr/>
                    <a:lstStyle/>
                    <a:p>
                      <a:r>
                        <a:rPr lang="en-US" dirty="0" smtClean="0"/>
                        <a:t>FR.S02</a:t>
                      </a:r>
                      <a:endParaRPr lang="en-US" dirty="0"/>
                    </a:p>
                  </a:txBody>
                  <a:tcPr>
                    <a:solidFill>
                      <a:schemeClr val="bg2"/>
                    </a:solidFill>
                  </a:tcPr>
                </a:tc>
                <a:tc>
                  <a:txBody>
                    <a:bodyPr/>
                    <a:lstStyle/>
                    <a:p>
                      <a:r>
                        <a:rPr lang="en-US" dirty="0" smtClean="0"/>
                        <a:t> FR.S03</a:t>
                      </a:r>
                      <a:endParaRPr lang="en-US" dirty="0"/>
                    </a:p>
                  </a:txBody>
                  <a:tcPr>
                    <a:solidFill>
                      <a:schemeClr val="bg2"/>
                    </a:solidFill>
                  </a:tcPr>
                </a:tc>
                <a:tc>
                  <a:txBody>
                    <a:bodyPr/>
                    <a:lstStyle/>
                    <a:p>
                      <a:r>
                        <a:rPr lang="en-US" dirty="0" smtClean="0"/>
                        <a:t>FRS.04</a:t>
                      </a:r>
                      <a:endParaRPr lang="en-US" dirty="0"/>
                    </a:p>
                  </a:txBody>
                  <a:tcPr>
                    <a:solidFill>
                      <a:schemeClr val="bg2"/>
                    </a:solidFill>
                  </a:tcPr>
                </a:tc>
              </a:tr>
              <a:tr h="1021080">
                <a:tc>
                  <a:txBody>
                    <a:bodyPr/>
                    <a:lstStyle/>
                    <a:p>
                      <a:r>
                        <a:rPr lang="en-US" dirty="0" smtClean="0"/>
                        <a:t>TC01</a:t>
                      </a:r>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a:p>
                  </a:txBody>
                  <a:tcPr>
                    <a:solidFill>
                      <a:schemeClr val="bg2"/>
                    </a:solidFill>
                  </a:tcPr>
                </a:tc>
                <a:tc>
                  <a:txBody>
                    <a:bodyPr/>
                    <a:lstStyle/>
                    <a:p>
                      <a:endParaRPr lang="en-US"/>
                    </a:p>
                  </a:txBody>
                  <a:tcPr>
                    <a:solidFill>
                      <a:schemeClr val="bg2"/>
                    </a:solidFill>
                  </a:tcPr>
                </a:tc>
              </a:tr>
              <a:tr h="1021080">
                <a:tc>
                  <a:txBody>
                    <a:bodyPr/>
                    <a:lstStyle/>
                    <a:p>
                      <a:r>
                        <a:rPr lang="en-US" dirty="0" smtClean="0"/>
                        <a:t>TC02</a:t>
                      </a:r>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a:p>
                  </a:txBody>
                  <a:tcPr>
                    <a:solidFill>
                      <a:schemeClr val="bg2"/>
                    </a:solidFill>
                  </a:tcPr>
                </a:tc>
              </a:tr>
              <a:tr h="1021080">
                <a:tc>
                  <a:txBody>
                    <a:bodyPr/>
                    <a:lstStyle/>
                    <a:p>
                      <a:r>
                        <a:rPr lang="en-US" dirty="0" smtClean="0"/>
                        <a:t>TC03</a:t>
                      </a:r>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a:p>
                  </a:txBody>
                  <a:tcPr>
                    <a:solidFill>
                      <a:schemeClr val="bg2"/>
                    </a:solidFill>
                  </a:tcPr>
                </a:tc>
              </a:tr>
              <a:tr h="1021080">
                <a:tc>
                  <a:txBody>
                    <a:bodyPr/>
                    <a:lstStyle/>
                    <a:p>
                      <a:r>
                        <a:rPr lang="en-US" dirty="0" smtClean="0"/>
                        <a:t>TC04</a:t>
                      </a:r>
                      <a:endParaRPr lang="en-US" dirty="0"/>
                    </a:p>
                  </a:txBody>
                  <a:tcPr>
                    <a:solidFill>
                      <a:schemeClr val="bg2"/>
                    </a:solidFill>
                  </a:tcPr>
                </a:tc>
                <a:tc>
                  <a:txBody>
                    <a:bodyPr/>
                    <a:lstStyle/>
                    <a:p>
                      <a:endParaRPr lang="en-US"/>
                    </a:p>
                  </a:txBody>
                  <a:tcPr>
                    <a:solidFill>
                      <a:schemeClr val="bg2"/>
                    </a:solidFill>
                  </a:tcPr>
                </a:tc>
                <a:tc>
                  <a:txBody>
                    <a:bodyPr/>
                    <a:lstStyle/>
                    <a:p>
                      <a:endParaRPr lang="en-US"/>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r>
            </a:tbl>
          </a:graphicData>
        </a:graphic>
      </p:graphicFrame>
      <p:sp>
        <p:nvSpPr>
          <p:cNvPr id="5" name="Half Frame 4"/>
          <p:cNvSpPr/>
          <p:nvPr/>
        </p:nvSpPr>
        <p:spPr>
          <a:xfrm rot="12925492">
            <a:off x="2985685" y="2112345"/>
            <a:ext cx="221282" cy="573859"/>
          </a:xfrm>
          <a:prstGeom prst="halfFrame">
            <a:avLst/>
          </a:prstGeom>
          <a:solidFill>
            <a:srgbClr val="00B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 name="Half Frame 5"/>
          <p:cNvSpPr/>
          <p:nvPr/>
        </p:nvSpPr>
        <p:spPr>
          <a:xfrm rot="12925492">
            <a:off x="4413032" y="3135214"/>
            <a:ext cx="221282" cy="573859"/>
          </a:xfrm>
          <a:prstGeom prst="halfFrame">
            <a:avLst/>
          </a:prstGeom>
          <a:solidFill>
            <a:srgbClr val="00B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7" name="Half Frame 6"/>
          <p:cNvSpPr/>
          <p:nvPr/>
        </p:nvSpPr>
        <p:spPr>
          <a:xfrm rot="12925492">
            <a:off x="5860831" y="4125814"/>
            <a:ext cx="221282" cy="573859"/>
          </a:xfrm>
          <a:prstGeom prst="halfFrame">
            <a:avLst/>
          </a:prstGeom>
          <a:solidFill>
            <a:srgbClr val="00B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Half Frame 7"/>
          <p:cNvSpPr/>
          <p:nvPr/>
        </p:nvSpPr>
        <p:spPr>
          <a:xfrm rot="12925492">
            <a:off x="7308632" y="5116414"/>
            <a:ext cx="221282" cy="573859"/>
          </a:xfrm>
          <a:prstGeom prst="halfFrame">
            <a:avLst/>
          </a:prstGeom>
          <a:solidFill>
            <a:srgbClr val="00B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 name="TextBox 8"/>
          <p:cNvSpPr txBox="1"/>
          <p:nvPr/>
        </p:nvSpPr>
        <p:spPr>
          <a:xfrm>
            <a:off x="904504" y="228600"/>
            <a:ext cx="3609273" cy="584775"/>
          </a:xfrm>
          <a:prstGeom prst="rect">
            <a:avLst/>
          </a:prstGeom>
          <a:noFill/>
        </p:spPr>
        <p:txBody>
          <a:bodyPr wrap="square" rtlCol="0">
            <a:spAutoFit/>
          </a:bodyPr>
          <a:lstStyle/>
          <a:p>
            <a:r>
              <a:rPr lang="en-US" sz="3200" u="sng" dirty="0" smtClean="0">
                <a:solidFill>
                  <a:schemeClr val="bg2"/>
                </a:solidFill>
                <a:latin typeface="Berlin Sans FB" pitchFamily="34" charset="0"/>
              </a:rPr>
              <a:t>Traceability Matrix</a:t>
            </a:r>
            <a:endParaRPr lang="en-US" sz="3200" u="sng" dirty="0">
              <a:solidFill>
                <a:schemeClr val="bg2"/>
              </a:solidFill>
              <a:latin typeface="Berlin Sans FB" pitchFamily="34" charset="0"/>
            </a:endParaRPr>
          </a:p>
        </p:txBody>
      </p:sp>
    </p:spTree>
    <p:extLst>
      <p:ext uri="{BB962C8B-B14F-4D97-AF65-F5344CB8AC3E}">
        <p14:creationId xmlns:p14="http://schemas.microsoft.com/office/powerpoint/2010/main" val="2262188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927"/>
            <a:ext cx="7772400" cy="1470025"/>
          </a:xfrm>
        </p:spPr>
        <p:txBody>
          <a:bodyPr>
            <a:normAutofit/>
          </a:bodyPr>
          <a:lstStyle/>
          <a:p>
            <a:pPr algn="l"/>
            <a:r>
              <a:rPr lang="en-US" sz="3600" u="sng" dirty="0" smtClean="0">
                <a:solidFill>
                  <a:schemeClr val="bg2"/>
                </a:solidFill>
                <a:latin typeface="Berlin Sans FB" pitchFamily="34" charset="0"/>
              </a:rPr>
              <a:t>Conflict Management</a:t>
            </a:r>
            <a:endParaRPr lang="en-US" sz="3600" u="sng" dirty="0">
              <a:solidFill>
                <a:schemeClr val="bg2"/>
              </a:solidFill>
              <a:latin typeface="Berlin Sans FB" pitchFamily="34" charset="0"/>
            </a:endParaRPr>
          </a:p>
        </p:txBody>
      </p:sp>
      <p:sp>
        <p:nvSpPr>
          <p:cNvPr id="3" name="Subtitle 2"/>
          <p:cNvSpPr>
            <a:spLocks noGrp="1"/>
          </p:cNvSpPr>
          <p:nvPr>
            <p:ph type="subTitle" idx="1"/>
          </p:nvPr>
        </p:nvSpPr>
        <p:spPr>
          <a:xfrm>
            <a:off x="685800" y="1219200"/>
            <a:ext cx="8382000" cy="5257800"/>
          </a:xfrm>
        </p:spPr>
        <p:txBody>
          <a:bodyPr>
            <a:normAutofit/>
          </a:bodyPr>
          <a:lstStyle/>
          <a:p>
            <a:pPr algn="l"/>
            <a:r>
              <a:rPr lang="en-US" sz="2400" dirty="0">
                <a:solidFill>
                  <a:schemeClr val="bg2"/>
                </a:solidFill>
              </a:rPr>
              <a:t>Conflict management is the practice of being able to identify and handle conflicts sensibly, fairly, and </a:t>
            </a:r>
            <a:r>
              <a:rPr lang="en-US" sz="2400" dirty="0" smtClean="0">
                <a:solidFill>
                  <a:schemeClr val="bg2"/>
                </a:solidFill>
              </a:rPr>
              <a:t>efficiently.</a:t>
            </a:r>
            <a:r>
              <a:rPr lang="en-US" sz="2400" dirty="0" smtClean="0"/>
              <a:t/>
            </a:r>
            <a:br>
              <a:rPr lang="en-US" sz="2400" dirty="0" smtClean="0"/>
            </a:br>
            <a:r>
              <a:rPr lang="en-US" sz="2400" dirty="0" smtClean="0"/>
              <a:t/>
            </a:r>
            <a:br>
              <a:rPr lang="en-US" sz="2400" dirty="0" smtClean="0"/>
            </a:br>
            <a:endParaRPr lang="en-US" sz="2400" dirty="0">
              <a:solidFill>
                <a:schemeClr val="bg2"/>
              </a:solidFill>
            </a:endParaRPr>
          </a:p>
        </p:txBody>
      </p:sp>
      <p:sp>
        <p:nvSpPr>
          <p:cNvPr id="6" name="TextBox 5"/>
          <p:cNvSpPr txBox="1"/>
          <p:nvPr/>
        </p:nvSpPr>
        <p:spPr>
          <a:xfrm>
            <a:off x="677883" y="2514600"/>
            <a:ext cx="8229600" cy="3046988"/>
          </a:xfrm>
          <a:prstGeom prst="rect">
            <a:avLst/>
          </a:prstGeom>
          <a:noFill/>
        </p:spPr>
        <p:txBody>
          <a:bodyPr wrap="square" rtlCol="0">
            <a:spAutoFit/>
          </a:bodyPr>
          <a:lstStyle/>
          <a:p>
            <a:r>
              <a:rPr lang="en-US" sz="2400" dirty="0" smtClean="0">
                <a:solidFill>
                  <a:schemeClr val="bg2"/>
                </a:solidFill>
              </a:rPr>
              <a:t>Analysis:</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Conflict </a:t>
            </a:r>
            <a:r>
              <a:rPr lang="en-US" sz="2400" dirty="0">
                <a:solidFill>
                  <a:schemeClr val="bg2"/>
                </a:solidFill>
              </a:rPr>
              <a:t>analysis is the first step in resolving and managing conflict because it enables you to understand the underlying cause of the conflict. Often, the true cause of the conflict is different than what we initially presume. Without a thorough understanding of the base cause of a problem, you will never be able to effectively address it.</a:t>
            </a:r>
            <a:endParaRPr lang="en-US" sz="2400" dirty="0">
              <a:solidFill>
                <a:schemeClr val="bg2"/>
              </a:solidFill>
            </a:endParaRPr>
          </a:p>
        </p:txBody>
      </p:sp>
    </p:spTree>
    <p:extLst>
      <p:ext uri="{BB962C8B-B14F-4D97-AF65-F5344CB8AC3E}">
        <p14:creationId xmlns:p14="http://schemas.microsoft.com/office/powerpoint/2010/main" val="234375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03248"/>
            <a:ext cx="8305800" cy="3048000"/>
          </a:xfrm>
        </p:spPr>
        <p:txBody>
          <a:bodyPr>
            <a:normAutofit/>
          </a:bodyPr>
          <a:lstStyle/>
          <a:p>
            <a:pPr algn="l"/>
            <a:r>
              <a:rPr lang="en-US" sz="3600" dirty="0" smtClean="0">
                <a:solidFill>
                  <a:srgbClr val="FFFF00"/>
                </a:solidFill>
              </a:rPr>
              <a:t>“Terra Trek“ </a:t>
            </a:r>
            <a:r>
              <a:rPr lang="en-US" sz="2800" dirty="0" smtClean="0">
                <a:solidFill>
                  <a:schemeClr val="bg1"/>
                </a:solidFill>
              </a:rPr>
              <a:t>Helps and </a:t>
            </a:r>
            <a:r>
              <a:rPr lang="en-US" sz="2800" dirty="0" err="1" smtClean="0">
                <a:solidFill>
                  <a:schemeClr val="bg1"/>
                </a:solidFill>
              </a:rPr>
              <a:t>procceses</a:t>
            </a:r>
            <a:r>
              <a:rPr lang="en-US" sz="2800" dirty="0" smtClean="0">
                <a:solidFill>
                  <a:schemeClr val="bg1"/>
                </a:solidFill>
              </a:rPr>
              <a:t> us to make a good </a:t>
            </a:r>
            <a:r>
              <a:rPr lang="en-US" sz="2800" dirty="0" err="1" smtClean="0">
                <a:solidFill>
                  <a:schemeClr val="bg1"/>
                </a:solidFill>
              </a:rPr>
              <a:t>trip.For</a:t>
            </a:r>
            <a:r>
              <a:rPr lang="en-US" sz="2800" dirty="0" smtClean="0">
                <a:solidFill>
                  <a:schemeClr val="bg1"/>
                </a:solidFill>
              </a:rPr>
              <a:t> those we connected An agent and Tourist each other.</a:t>
            </a:r>
            <a:br>
              <a:rPr lang="en-US" sz="2800" dirty="0" smtClean="0">
                <a:solidFill>
                  <a:schemeClr val="bg1"/>
                </a:solidFill>
              </a:rPr>
            </a:br>
            <a:r>
              <a:rPr lang="en-US" sz="2800" dirty="0" smtClean="0">
                <a:solidFill>
                  <a:schemeClr val="bg1"/>
                </a:solidFill>
              </a:rPr>
              <a:t>Our motto, </a:t>
            </a:r>
            <a:r>
              <a:rPr lang="en-US" sz="2800" dirty="0" smtClean="0">
                <a:solidFill>
                  <a:srgbClr val="FF0000"/>
                </a:solidFill>
              </a:rPr>
              <a:t>”Travelling is pleasant.”</a:t>
            </a:r>
            <a:r>
              <a:rPr lang="en-US" sz="2800" dirty="0" smtClean="0">
                <a:solidFill>
                  <a:schemeClr val="bg1"/>
                </a:solidFill>
              </a:rPr>
              <a:t/>
            </a:r>
            <a:br>
              <a:rPr lang="en-US" sz="2800" dirty="0" smtClean="0">
                <a:solidFill>
                  <a:schemeClr val="bg1"/>
                </a:solidFill>
              </a:rPr>
            </a:br>
            <a:endParaRPr lang="en-US" sz="28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398362"/>
            <a:ext cx="3868572" cy="2987831"/>
          </a:xfrm>
          <a:prstGeom prst="rect">
            <a:avLst/>
          </a:prstGeom>
        </p:spPr>
      </p:pic>
    </p:spTree>
    <p:extLst>
      <p:ext uri="{BB962C8B-B14F-4D97-AF65-F5344CB8AC3E}">
        <p14:creationId xmlns:p14="http://schemas.microsoft.com/office/powerpoint/2010/main" val="1822350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4267200"/>
            <a:ext cx="6400800" cy="1752600"/>
          </a:xfrm>
        </p:spPr>
        <p:txBody>
          <a:bodyPr/>
          <a:lstStyle/>
          <a:p>
            <a:pPr algn="l"/>
            <a:r>
              <a:rPr lang="en-US" u="sng" dirty="0" err="1" smtClean="0">
                <a:solidFill>
                  <a:schemeClr val="bg2"/>
                </a:solidFill>
                <a:latin typeface="Berlin Sans FB" pitchFamily="34" charset="0"/>
              </a:rPr>
              <a:t>Decission</a:t>
            </a:r>
            <a:r>
              <a:rPr lang="en-US" u="sng" dirty="0" smtClean="0">
                <a:solidFill>
                  <a:schemeClr val="bg2"/>
                </a:solidFill>
                <a:latin typeface="Berlin Sans FB" pitchFamily="34" charset="0"/>
              </a:rPr>
              <a:t> Matrix:</a:t>
            </a:r>
            <a:endParaRPr lang="en-US" u="sng" dirty="0">
              <a:solidFill>
                <a:schemeClr val="bg2"/>
              </a:solidFill>
              <a:latin typeface="Berlin Sans FB"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57852577"/>
              </p:ext>
            </p:extLst>
          </p:nvPr>
        </p:nvGraphicFramePr>
        <p:xfrm>
          <a:off x="762000" y="1371600"/>
          <a:ext cx="7924800" cy="2776489"/>
        </p:xfrm>
        <a:graphic>
          <a:graphicData uri="http://schemas.openxmlformats.org/drawingml/2006/table">
            <a:tbl>
              <a:tblPr firstRow="1" bandRow="1">
                <a:tableStyleId>{073A0DAA-6AF3-43AB-8588-CEC1D06C72B9}</a:tableStyleId>
              </a:tblPr>
              <a:tblGrid>
                <a:gridCol w="2641600"/>
                <a:gridCol w="2641600"/>
                <a:gridCol w="2641600"/>
              </a:tblGrid>
              <a:tr h="508538">
                <a:tc>
                  <a:txBody>
                    <a:bodyPr/>
                    <a:lstStyle/>
                    <a:p>
                      <a:r>
                        <a:rPr lang="en-US" u="sng" dirty="0" smtClean="0"/>
                        <a:t>Category</a:t>
                      </a:r>
                      <a:endParaRPr lang="en-US" u="sng" dirty="0"/>
                    </a:p>
                  </a:txBody>
                  <a:tcPr/>
                </a:tc>
                <a:tc>
                  <a:txBody>
                    <a:bodyPr/>
                    <a:lstStyle/>
                    <a:p>
                      <a:r>
                        <a:rPr lang="en-US" u="sng" dirty="0" smtClean="0"/>
                        <a:t>Conflict</a:t>
                      </a:r>
                      <a:r>
                        <a:rPr lang="en-US" u="sng" baseline="0" dirty="0" smtClean="0"/>
                        <a:t> </a:t>
                      </a:r>
                      <a:endParaRPr lang="en-US" u="sng" dirty="0"/>
                    </a:p>
                  </a:txBody>
                  <a:tcPr/>
                </a:tc>
                <a:tc>
                  <a:txBody>
                    <a:bodyPr/>
                    <a:lstStyle/>
                    <a:p>
                      <a:r>
                        <a:rPr lang="en-US" dirty="0" smtClean="0"/>
                        <a:t>Conflict Mutuality</a:t>
                      </a:r>
                      <a:endParaRPr lang="en-US" dirty="0"/>
                    </a:p>
                  </a:txBody>
                  <a:tcPr/>
                </a:tc>
              </a:tr>
              <a:tr h="1079231">
                <a:tc>
                  <a:txBody>
                    <a:bodyPr/>
                    <a:lstStyle/>
                    <a:p>
                      <a:r>
                        <a:rPr lang="en-US" u="sng" dirty="0" smtClean="0"/>
                        <a:t>Package</a:t>
                      </a:r>
                      <a:endParaRPr lang="en-US" u="sng" dirty="0"/>
                    </a:p>
                  </a:txBody>
                  <a:tcPr/>
                </a:tc>
                <a:tc>
                  <a:txBody>
                    <a:bodyPr/>
                    <a:lstStyle/>
                    <a:p>
                      <a:r>
                        <a:rPr lang="en-US" u="sng" dirty="0" smtClean="0"/>
                        <a:t>In package discount some of profile has been approved.</a:t>
                      </a:r>
                      <a:r>
                        <a:rPr lang="en-US" u="sng" baseline="0" dirty="0" smtClean="0"/>
                        <a:t> And there has</a:t>
                      </a:r>
                      <a:br>
                        <a:rPr lang="en-US" u="sng" baseline="0" dirty="0" smtClean="0"/>
                      </a:br>
                      <a:r>
                        <a:rPr lang="en-US" u="sng" baseline="0" dirty="0" smtClean="0"/>
                        <a:t>many kind of pack.</a:t>
                      </a:r>
                      <a:endParaRPr lang="en-US" u="sn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there has many kind of pack.</a:t>
                      </a:r>
                      <a:endParaRPr lang="en-US" dirty="0" smtClean="0"/>
                    </a:p>
                    <a:p>
                      <a:endParaRPr lang="en-US" dirty="0"/>
                    </a:p>
                  </a:txBody>
                  <a:tcPr/>
                </a:tc>
              </a:tr>
              <a:tr h="1079231">
                <a:tc>
                  <a:txBody>
                    <a:bodyPr/>
                    <a:lstStyle/>
                    <a:p>
                      <a:r>
                        <a:rPr lang="en-US" dirty="0" smtClean="0"/>
                        <a:t>Security</a:t>
                      </a:r>
                      <a:endParaRPr lang="en-US" dirty="0"/>
                    </a:p>
                  </a:txBody>
                  <a:tcPr/>
                </a:tc>
                <a:tc>
                  <a:txBody>
                    <a:bodyPr/>
                    <a:lstStyle/>
                    <a:p>
                      <a:r>
                        <a:rPr lang="en-US" dirty="0" smtClean="0"/>
                        <a:t>In there need</a:t>
                      </a:r>
                      <a:r>
                        <a:rPr lang="en-US" baseline="0" dirty="0" smtClean="0"/>
                        <a:t> security system</a:t>
                      </a:r>
                      <a:endParaRPr lang="en-US" dirty="0"/>
                    </a:p>
                  </a:txBody>
                  <a:tcPr/>
                </a:tc>
                <a:tc>
                  <a:txBody>
                    <a:bodyPr/>
                    <a:lstStyle/>
                    <a:p>
                      <a:r>
                        <a:rPr lang="en-US" dirty="0" smtClean="0"/>
                        <a:t>For this we add NID and</a:t>
                      </a:r>
                      <a:r>
                        <a:rPr lang="en-US" baseline="0" dirty="0" smtClean="0"/>
                        <a:t> Birth Certificate document</a:t>
                      </a:r>
                      <a:endParaRPr lang="en-US" dirty="0"/>
                    </a:p>
                  </a:txBody>
                  <a:tcPr/>
                </a:tc>
              </a:tr>
            </a:tbl>
          </a:graphicData>
        </a:graphic>
      </p:graphicFrame>
      <p:sp>
        <p:nvSpPr>
          <p:cNvPr id="5" name="TextBox 4"/>
          <p:cNvSpPr txBox="1"/>
          <p:nvPr/>
        </p:nvSpPr>
        <p:spPr>
          <a:xfrm>
            <a:off x="533400" y="533400"/>
            <a:ext cx="4038600" cy="584775"/>
          </a:xfrm>
          <a:prstGeom prst="rect">
            <a:avLst/>
          </a:prstGeom>
          <a:noFill/>
        </p:spPr>
        <p:txBody>
          <a:bodyPr wrap="square" rtlCol="0">
            <a:spAutoFit/>
          </a:bodyPr>
          <a:lstStyle/>
          <a:p>
            <a:r>
              <a:rPr lang="en-US" sz="3200" u="sng" dirty="0" smtClean="0">
                <a:solidFill>
                  <a:schemeClr val="bg2"/>
                </a:solidFill>
                <a:latin typeface="Berlin Sans FB" pitchFamily="34" charset="0"/>
              </a:rPr>
              <a:t>Conflict &amp;Mutuality</a:t>
            </a:r>
            <a:endParaRPr lang="en-US" sz="3200" u="sng" dirty="0">
              <a:solidFill>
                <a:schemeClr val="bg2"/>
              </a:solidFill>
              <a:latin typeface="Berlin Sans FB"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50482169"/>
              </p:ext>
            </p:extLst>
          </p:nvPr>
        </p:nvGraphicFramePr>
        <p:xfrm>
          <a:off x="838200" y="4953000"/>
          <a:ext cx="5486400" cy="751840"/>
        </p:xfrm>
        <a:graphic>
          <a:graphicData uri="http://schemas.openxmlformats.org/drawingml/2006/table">
            <a:tbl>
              <a:tblPr firstRow="1" bandRow="1">
                <a:tableStyleId>{073A0DAA-6AF3-43AB-8588-CEC1D06C72B9}</a:tableStyleId>
              </a:tblPr>
              <a:tblGrid>
                <a:gridCol w="1097281"/>
                <a:gridCol w="1447137"/>
                <a:gridCol w="1431234"/>
                <a:gridCol w="1272209"/>
                <a:gridCol w="238539"/>
              </a:tblGrid>
              <a:tr h="381000">
                <a:tc>
                  <a:txBody>
                    <a:bodyPr/>
                    <a:lstStyle/>
                    <a:p>
                      <a:endParaRPr lang="en-US" dirty="0"/>
                    </a:p>
                  </a:txBody>
                  <a:tcPr/>
                </a:tc>
                <a:tc>
                  <a:txBody>
                    <a:bodyPr/>
                    <a:lstStyle/>
                    <a:p>
                      <a:r>
                        <a:rPr lang="en-US" dirty="0" smtClean="0"/>
                        <a:t>Solution 1</a:t>
                      </a:r>
                      <a:endParaRPr lang="en-US" dirty="0"/>
                    </a:p>
                  </a:txBody>
                  <a:tcPr/>
                </a:tc>
                <a:tc>
                  <a:txBody>
                    <a:bodyPr/>
                    <a:lstStyle/>
                    <a:p>
                      <a:r>
                        <a:rPr lang="en-US" dirty="0" smtClean="0"/>
                        <a:t>Solution 2</a:t>
                      </a:r>
                      <a:endParaRPr lang="en-US" dirty="0"/>
                    </a:p>
                  </a:txBody>
                  <a:tcPr/>
                </a:tc>
                <a:tc>
                  <a:txBody>
                    <a:bodyPr/>
                    <a:lstStyle/>
                    <a:p>
                      <a:r>
                        <a:rPr lang="en-US" dirty="0" smtClean="0"/>
                        <a:t>Solution 3</a:t>
                      </a:r>
                      <a:endParaRPr lang="en-US" dirty="0"/>
                    </a:p>
                  </a:txBody>
                  <a:tcPr/>
                </a:tc>
                <a:tc>
                  <a:txBody>
                    <a:bodyPr/>
                    <a:lstStyle/>
                    <a:p>
                      <a:endParaRPr lang="en-US"/>
                    </a:p>
                  </a:txBody>
                  <a:tcPr/>
                </a:tc>
              </a:tr>
              <a:tr h="370840">
                <a:tc>
                  <a:txBody>
                    <a:bodyPr/>
                    <a:lstStyle/>
                    <a:p>
                      <a:r>
                        <a:rPr lang="en-US" dirty="0" smtClean="0"/>
                        <a:t>Criteria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ectangle 7"/>
          <p:cNvSpPr/>
          <p:nvPr/>
        </p:nvSpPr>
        <p:spPr>
          <a:xfrm>
            <a:off x="3823942" y="3244334"/>
            <a:ext cx="1496115" cy="369332"/>
          </a:xfrm>
          <a:prstGeom prst="rect">
            <a:avLst/>
          </a:prstGeom>
        </p:spPr>
        <p:txBody>
          <a:bodyPr wrap="none">
            <a:spAutoFit/>
          </a:bodyPr>
          <a:lstStyle/>
          <a:p>
            <a:r>
              <a:rPr lang="en-US" dirty="0"/>
              <a:t>And there has</a:t>
            </a:r>
          </a:p>
        </p:txBody>
      </p:sp>
      <p:graphicFrame>
        <p:nvGraphicFramePr>
          <p:cNvPr id="9" name="Table 8"/>
          <p:cNvGraphicFramePr>
            <a:graphicFrameLocks noGrp="1"/>
          </p:cNvGraphicFramePr>
          <p:nvPr>
            <p:extLst>
              <p:ext uri="{D42A27DB-BD31-4B8C-83A1-F6EECF244321}">
                <p14:modId xmlns:p14="http://schemas.microsoft.com/office/powerpoint/2010/main" val="2930989802"/>
              </p:ext>
            </p:extLst>
          </p:nvPr>
        </p:nvGraphicFramePr>
        <p:xfrm>
          <a:off x="838200" y="5715000"/>
          <a:ext cx="5462242" cy="736600"/>
        </p:xfrm>
        <a:graphic>
          <a:graphicData uri="http://schemas.openxmlformats.org/drawingml/2006/table">
            <a:tbl>
              <a:tblPr firstRow="1" bandRow="1">
                <a:tableStyleId>{073A0DAA-6AF3-43AB-8588-CEC1D06C72B9}</a:tableStyleId>
              </a:tblPr>
              <a:tblGrid>
                <a:gridCol w="1215541"/>
                <a:gridCol w="1400180"/>
                <a:gridCol w="1384794"/>
                <a:gridCol w="1230928"/>
                <a:gridCol w="230799"/>
              </a:tblGrid>
              <a:tr h="152400">
                <a:tc>
                  <a:txBody>
                    <a:bodyPr/>
                    <a:lstStyle/>
                    <a:p>
                      <a:endParaRPr lang="en-US" dirty="0"/>
                    </a:p>
                  </a:txBody>
                  <a:tcPr/>
                </a:tc>
                <a:tc>
                  <a:txBody>
                    <a:bodyPr/>
                    <a:lstStyle/>
                    <a:p>
                      <a:r>
                        <a:rPr lang="en-US" dirty="0" smtClean="0"/>
                        <a:t>Solution 1</a:t>
                      </a:r>
                      <a:endParaRPr lang="en-US" dirty="0"/>
                    </a:p>
                  </a:txBody>
                  <a:tcPr/>
                </a:tc>
                <a:tc>
                  <a:txBody>
                    <a:bodyPr/>
                    <a:lstStyle/>
                    <a:p>
                      <a:r>
                        <a:rPr lang="en-US" dirty="0" smtClean="0"/>
                        <a:t>Solution 2</a:t>
                      </a:r>
                      <a:endParaRPr lang="en-US" dirty="0"/>
                    </a:p>
                  </a:txBody>
                  <a:tcPr/>
                </a:tc>
                <a:tc>
                  <a:txBody>
                    <a:bodyPr/>
                    <a:lstStyle/>
                    <a:p>
                      <a:r>
                        <a:rPr lang="en-US" dirty="0" smtClean="0"/>
                        <a:t>Solution 3</a:t>
                      </a:r>
                      <a:endParaRPr lang="en-US" dirty="0"/>
                    </a:p>
                  </a:txBody>
                  <a:tcPr/>
                </a:tc>
                <a:tc>
                  <a:txBody>
                    <a:bodyPr/>
                    <a:lstStyle/>
                    <a:p>
                      <a:endParaRPr lang="en-US"/>
                    </a:p>
                  </a:txBody>
                  <a:tcPr/>
                </a:tc>
              </a:tr>
              <a:tr h="370840">
                <a:tc>
                  <a:txBody>
                    <a:bodyPr/>
                    <a:lstStyle/>
                    <a:p>
                      <a:r>
                        <a:rPr lang="en-US" dirty="0" smtClean="0"/>
                        <a:t>Terra Trek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72015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normAutofit fontScale="90000"/>
          </a:bodyPr>
          <a:lstStyle/>
          <a:p>
            <a:r>
              <a:rPr lang="en-US" dirty="0" smtClean="0">
                <a:solidFill>
                  <a:srgbClr val="FFFF00"/>
                </a:solidFill>
              </a:rPr>
              <a:t>“Terra Trek”</a:t>
            </a:r>
            <a:br>
              <a:rPr lang="en-US" dirty="0" smtClean="0">
                <a:solidFill>
                  <a:srgbClr val="FFFF00"/>
                </a:solidFill>
              </a:rPr>
            </a:br>
            <a:r>
              <a:rPr lang="en-US" dirty="0" smtClean="0">
                <a:solidFill>
                  <a:srgbClr val="FFFF00"/>
                </a:solidFill>
              </a:rPr>
              <a:t/>
            </a:r>
            <a:br>
              <a:rPr lang="en-US" dirty="0" smtClean="0">
                <a:solidFill>
                  <a:srgbClr val="FFFF00"/>
                </a:solidFill>
              </a:rPr>
            </a:br>
            <a:r>
              <a:rPr lang="en-US" dirty="0" smtClean="0">
                <a:solidFill>
                  <a:schemeClr val="bg1"/>
                </a:solidFill>
              </a:rPr>
              <a:t/>
            </a:r>
            <a:br>
              <a:rPr lang="en-US" dirty="0" smtClean="0">
                <a:solidFill>
                  <a:schemeClr val="bg1"/>
                </a:solidFill>
              </a:rPr>
            </a:br>
            <a:r>
              <a:rPr lang="en-US" sz="3100" dirty="0" smtClean="0">
                <a:solidFill>
                  <a:schemeClr val="bg1"/>
                </a:solidFill>
              </a:rPr>
              <a:t>Space in </a:t>
            </a:r>
            <a:r>
              <a:rPr lang="en-US" sz="3100" u="sng" dirty="0" smtClean="0">
                <a:solidFill>
                  <a:srgbClr val="000099"/>
                </a:solidFill>
              </a:rPr>
              <a:t>github.com</a:t>
            </a:r>
            <a:r>
              <a:rPr lang="en-US" sz="3100" dirty="0" smtClean="0">
                <a:solidFill>
                  <a:schemeClr val="bg1"/>
                </a:solidFill>
              </a:rPr>
              <a:t/>
            </a:r>
            <a:br>
              <a:rPr lang="en-US" sz="3100" dirty="0" smtClean="0">
                <a:solidFill>
                  <a:schemeClr val="bg1"/>
                </a:solidFill>
              </a:rPr>
            </a:br>
            <a:r>
              <a:rPr lang="en-US" sz="3100" dirty="0" smtClean="0">
                <a:solidFill>
                  <a:schemeClr val="bg1"/>
                </a:solidFill>
              </a:rPr>
              <a:t>Designed by </a:t>
            </a:r>
            <a:r>
              <a:rPr lang="en-US" sz="3100" u="sng" dirty="0" smtClean="0">
                <a:solidFill>
                  <a:srgbClr val="000099"/>
                </a:solidFill>
              </a:rPr>
              <a:t>html.CSS</a:t>
            </a:r>
            <a:br>
              <a:rPr lang="en-US" sz="3100" u="sng" dirty="0" smtClean="0">
                <a:solidFill>
                  <a:srgbClr val="000099"/>
                </a:solidFill>
              </a:rPr>
            </a:br>
            <a:r>
              <a:rPr lang="en-US" sz="3100" u="sng" dirty="0" smtClean="0">
                <a:solidFill>
                  <a:srgbClr val="000099"/>
                </a:solidFill>
                <a:hlinkClick r:id="rId2"/>
              </a:rPr>
              <a:t>https://terra-trek</a:t>
            </a:r>
            <a:endParaRPr lang="en-US" sz="3100" u="sng" dirty="0">
              <a:solidFill>
                <a:srgbClr val="000099"/>
              </a:solidFill>
            </a:endParaRPr>
          </a:p>
        </p:txBody>
      </p:sp>
      <p:sp>
        <p:nvSpPr>
          <p:cNvPr id="3" name="TextBox 2"/>
          <p:cNvSpPr txBox="1"/>
          <p:nvPr/>
        </p:nvSpPr>
        <p:spPr>
          <a:xfrm>
            <a:off x="6553200" y="6381690"/>
            <a:ext cx="5334000" cy="400110"/>
          </a:xfrm>
          <a:prstGeom prst="rect">
            <a:avLst/>
          </a:prstGeom>
          <a:noFill/>
        </p:spPr>
        <p:txBody>
          <a:bodyPr wrap="square" rtlCol="0">
            <a:spAutoFit/>
          </a:bodyPr>
          <a:lstStyle/>
          <a:p>
            <a:r>
              <a:rPr lang="en-US" sz="2000" dirty="0" smtClean="0">
                <a:solidFill>
                  <a:srgbClr val="FFFF00"/>
                </a:solidFill>
                <a:latin typeface="Berlin Sans FB" pitchFamily="34" charset="0"/>
              </a:rPr>
              <a:t>“Terra Trek”</a:t>
            </a:r>
            <a:r>
              <a:rPr lang="en-US" sz="2000" dirty="0" smtClean="0">
                <a:solidFill>
                  <a:schemeClr val="bg1"/>
                </a:solidFill>
                <a:latin typeface="Berlin Sans FB" pitchFamily="34" charset="0"/>
              </a:rPr>
              <a:t> is coming……</a:t>
            </a:r>
            <a:endParaRPr lang="en-US" sz="2000" dirty="0">
              <a:solidFill>
                <a:schemeClr val="bg1"/>
              </a:solidFill>
              <a:latin typeface="Berlin Sans FB" pitchFamily="34" charset="0"/>
            </a:endParaRPr>
          </a:p>
        </p:txBody>
      </p:sp>
    </p:spTree>
    <p:extLst>
      <p:ext uri="{BB962C8B-B14F-4D97-AF65-F5344CB8AC3E}">
        <p14:creationId xmlns:p14="http://schemas.microsoft.com/office/powerpoint/2010/main" val="63420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470025"/>
          </a:xfrm>
        </p:spPr>
        <p:txBody>
          <a:bodyPr>
            <a:normAutofit/>
          </a:bodyPr>
          <a:lstStyle/>
          <a:p>
            <a:pPr algn="l"/>
            <a:r>
              <a:rPr lang="en-US" sz="3600" u="sng" dirty="0" smtClean="0">
                <a:solidFill>
                  <a:schemeClr val="bg2"/>
                </a:solidFill>
                <a:latin typeface="Berlin Sans FB" pitchFamily="34" charset="0"/>
              </a:rPr>
              <a:t>Software User:</a:t>
            </a:r>
            <a:endParaRPr lang="en-US" sz="3600" u="sng" dirty="0">
              <a:solidFill>
                <a:schemeClr val="bg2"/>
              </a:solidFill>
              <a:latin typeface="Berlin Sans FB" pitchFamily="34" charset="0"/>
            </a:endParaRPr>
          </a:p>
        </p:txBody>
      </p:sp>
      <p:sp>
        <p:nvSpPr>
          <p:cNvPr id="3" name="Subtitle 2"/>
          <p:cNvSpPr>
            <a:spLocks noGrp="1"/>
          </p:cNvSpPr>
          <p:nvPr>
            <p:ph type="subTitle" idx="1"/>
          </p:nvPr>
        </p:nvSpPr>
        <p:spPr>
          <a:xfrm>
            <a:off x="609600" y="1654215"/>
            <a:ext cx="8382000" cy="5181600"/>
          </a:xfrm>
        </p:spPr>
        <p:txBody>
          <a:bodyPr>
            <a:normAutofit/>
          </a:bodyPr>
          <a:lstStyle/>
          <a:p>
            <a:pPr algn="l"/>
            <a:r>
              <a:rPr lang="en-US" sz="2400" dirty="0" smtClean="0">
                <a:solidFill>
                  <a:schemeClr val="bg1"/>
                </a:solidFill>
              </a:rPr>
              <a:t>2 types of user profile will be there.</a:t>
            </a:r>
            <a:endParaRPr lang="en-US" sz="2400" dirty="0">
              <a:solidFill>
                <a:schemeClr val="bg1"/>
              </a:solidFill>
            </a:endParaRPr>
          </a:p>
        </p:txBody>
      </p:sp>
      <p:sp>
        <p:nvSpPr>
          <p:cNvPr id="4" name="TextBox 3"/>
          <p:cNvSpPr txBox="1"/>
          <p:nvPr/>
        </p:nvSpPr>
        <p:spPr>
          <a:xfrm>
            <a:off x="666509" y="2133600"/>
            <a:ext cx="6096000" cy="830997"/>
          </a:xfrm>
          <a:prstGeom prst="rect">
            <a:avLst/>
          </a:prstGeom>
          <a:noFill/>
        </p:spPr>
        <p:txBody>
          <a:bodyPr wrap="square" rtlCol="0">
            <a:spAutoFit/>
          </a:bodyPr>
          <a:lstStyle/>
          <a:p>
            <a:pPr marL="285750" indent="-285750">
              <a:buFont typeface="Arial" pitchFamily="34" charset="0"/>
              <a:buChar char="•"/>
            </a:pPr>
            <a:r>
              <a:rPr lang="en-US" sz="2400" dirty="0" smtClean="0">
                <a:solidFill>
                  <a:schemeClr val="bg1"/>
                </a:solidFill>
              </a:rPr>
              <a:t>Agent user </a:t>
            </a:r>
          </a:p>
          <a:p>
            <a:pPr marL="285750" indent="-285750">
              <a:buFont typeface="Arial" pitchFamily="34" charset="0"/>
              <a:buChar char="•"/>
            </a:pPr>
            <a:r>
              <a:rPr lang="en-US" sz="2400" dirty="0" smtClean="0">
                <a:solidFill>
                  <a:schemeClr val="bg1"/>
                </a:solidFill>
              </a:rPr>
              <a:t>Tourist user </a:t>
            </a:r>
          </a:p>
        </p:txBody>
      </p:sp>
      <p:sp>
        <p:nvSpPr>
          <p:cNvPr id="5" name="TextBox 4"/>
          <p:cNvSpPr txBox="1"/>
          <p:nvPr/>
        </p:nvSpPr>
        <p:spPr>
          <a:xfrm>
            <a:off x="609600" y="3358139"/>
            <a:ext cx="8382000" cy="2862322"/>
          </a:xfrm>
          <a:prstGeom prst="rect">
            <a:avLst/>
          </a:prstGeom>
          <a:noFill/>
        </p:spPr>
        <p:txBody>
          <a:bodyPr wrap="square" rtlCol="0">
            <a:spAutoFit/>
          </a:bodyPr>
          <a:lstStyle/>
          <a:p>
            <a:r>
              <a:rPr lang="en-US" sz="2400" dirty="0" smtClean="0">
                <a:solidFill>
                  <a:schemeClr val="bg1"/>
                </a:solidFill>
              </a:rPr>
              <a:t/>
            </a:r>
            <a:br>
              <a:rPr lang="en-US" sz="2400" dirty="0" smtClean="0">
                <a:solidFill>
                  <a:schemeClr val="bg1"/>
                </a:solidFill>
              </a:rPr>
            </a:br>
            <a:r>
              <a:rPr lang="en-US" sz="2400" dirty="0" smtClean="0">
                <a:solidFill>
                  <a:schemeClr val="bg1"/>
                </a:solidFill>
              </a:rPr>
              <a:t>Agent user :This user will provide such kind of service what’s tourist demand!</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Tourist </a:t>
            </a:r>
            <a:r>
              <a:rPr lang="en-US" sz="2400" dirty="0" err="1" smtClean="0">
                <a:solidFill>
                  <a:schemeClr val="bg1"/>
                </a:solidFill>
              </a:rPr>
              <a:t>user:And</a:t>
            </a:r>
            <a:r>
              <a:rPr lang="en-US" sz="2400" dirty="0" smtClean="0">
                <a:solidFill>
                  <a:schemeClr val="bg1"/>
                </a:solidFill>
              </a:rPr>
              <a:t> this user will take the service of </a:t>
            </a:r>
            <a:r>
              <a:rPr lang="en-US" sz="2400" dirty="0" err="1" smtClean="0">
                <a:solidFill>
                  <a:schemeClr val="bg1"/>
                </a:solidFill>
              </a:rPr>
              <a:t>agent.Also</a:t>
            </a:r>
            <a:r>
              <a:rPr lang="en-US" sz="2400" dirty="0" smtClean="0">
                <a:solidFill>
                  <a:schemeClr val="bg1"/>
                </a:solidFill>
              </a:rPr>
              <a:t> they can be added anything of the service.</a:t>
            </a:r>
            <a:br>
              <a:rPr lang="en-US" sz="2400" dirty="0" smtClean="0">
                <a:solidFill>
                  <a:schemeClr val="bg1"/>
                </a:solidFill>
              </a:rPr>
            </a:b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2052333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470025"/>
          </a:xfrm>
        </p:spPr>
        <p:txBody>
          <a:bodyPr>
            <a:normAutofit/>
          </a:bodyPr>
          <a:lstStyle/>
          <a:p>
            <a:pPr algn="l"/>
            <a:r>
              <a:rPr lang="en-US" sz="3200" u="sng" dirty="0" smtClean="0">
                <a:solidFill>
                  <a:schemeClr val="bg1">
                    <a:lumMod val="95000"/>
                  </a:schemeClr>
                </a:solidFill>
                <a:latin typeface="Berlin Sans FB" pitchFamily="34" charset="0"/>
              </a:rPr>
              <a:t>Agent profile:</a:t>
            </a:r>
            <a:endParaRPr lang="en-US" sz="3200" u="sng" dirty="0">
              <a:solidFill>
                <a:schemeClr val="bg1">
                  <a:lumMod val="95000"/>
                </a:schemeClr>
              </a:solidFill>
              <a:latin typeface="Berlin Sans FB" pitchFamily="34" charset="0"/>
            </a:endParaRP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64732"/>
            <a:ext cx="7929093" cy="5573916"/>
          </a:xfrm>
          <a:prstGeom prst="rect">
            <a:avLst/>
          </a:prstGeom>
        </p:spPr>
      </p:pic>
    </p:spTree>
    <p:extLst>
      <p:ext uri="{BB962C8B-B14F-4D97-AF65-F5344CB8AC3E}">
        <p14:creationId xmlns:p14="http://schemas.microsoft.com/office/powerpoint/2010/main" val="3416106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7153"/>
            <a:ext cx="7924801" cy="5860847"/>
          </a:xfrm>
          <a:prstGeom prst="rect">
            <a:avLst/>
          </a:prstGeom>
        </p:spPr>
      </p:pic>
      <p:sp>
        <p:nvSpPr>
          <p:cNvPr id="5" name="TextBox 4"/>
          <p:cNvSpPr txBox="1"/>
          <p:nvPr/>
        </p:nvSpPr>
        <p:spPr>
          <a:xfrm>
            <a:off x="609600" y="177225"/>
            <a:ext cx="2667000" cy="584775"/>
          </a:xfrm>
          <a:prstGeom prst="rect">
            <a:avLst/>
          </a:prstGeom>
          <a:noFill/>
        </p:spPr>
        <p:txBody>
          <a:bodyPr wrap="square" rtlCol="0">
            <a:spAutoFit/>
          </a:bodyPr>
          <a:lstStyle/>
          <a:p>
            <a:r>
              <a:rPr lang="en-US" sz="3200" u="sng" dirty="0" smtClean="0">
                <a:solidFill>
                  <a:schemeClr val="bg1">
                    <a:lumMod val="95000"/>
                  </a:schemeClr>
                </a:solidFill>
                <a:latin typeface="Berlin Sans FB" pitchFamily="34" charset="0"/>
              </a:rPr>
              <a:t>Tourist profile</a:t>
            </a:r>
            <a:r>
              <a:rPr lang="en-US" sz="3200" u="sng" dirty="0">
                <a:solidFill>
                  <a:schemeClr val="bg1">
                    <a:lumMod val="95000"/>
                  </a:schemeClr>
                </a:solidFill>
                <a:latin typeface="Berlin Sans FB" pitchFamily="34" charset="0"/>
              </a:rPr>
              <a:t>:</a:t>
            </a:r>
            <a:endParaRPr lang="en-US" sz="3200" dirty="0"/>
          </a:p>
        </p:txBody>
      </p:sp>
    </p:spTree>
    <p:extLst>
      <p:ext uri="{BB962C8B-B14F-4D97-AF65-F5344CB8AC3E}">
        <p14:creationId xmlns:p14="http://schemas.microsoft.com/office/powerpoint/2010/main" val="927221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609600" y="35626"/>
            <a:ext cx="7772400" cy="1470025"/>
          </a:xfrm>
        </p:spPr>
        <p:txBody>
          <a:bodyPr>
            <a:normAutofit/>
          </a:bodyPr>
          <a:lstStyle/>
          <a:p>
            <a:pPr algn="l"/>
            <a:r>
              <a:rPr lang="en-US" sz="3600" u="sng" dirty="0" smtClean="0">
                <a:solidFill>
                  <a:schemeClr val="bg1">
                    <a:lumMod val="95000"/>
                  </a:schemeClr>
                </a:solidFill>
                <a:latin typeface="Berlin Sans FB" pitchFamily="34" charset="0"/>
              </a:rPr>
              <a:t>Functional :</a:t>
            </a:r>
            <a:endParaRPr lang="en-US" sz="3600" u="sng" dirty="0">
              <a:solidFill>
                <a:schemeClr val="bg1">
                  <a:lumMod val="95000"/>
                </a:schemeClr>
              </a:solidFill>
              <a:latin typeface="Berlin Sans FB" pitchFamily="34" charset="0"/>
            </a:endParaRPr>
          </a:p>
        </p:txBody>
      </p:sp>
      <p:sp>
        <p:nvSpPr>
          <p:cNvPr id="7" name="Subtitle 2"/>
          <p:cNvSpPr>
            <a:spLocks noGrp="1"/>
          </p:cNvSpPr>
          <p:nvPr>
            <p:ph type="subTitle" idx="1"/>
          </p:nvPr>
        </p:nvSpPr>
        <p:spPr>
          <a:xfrm>
            <a:off x="609600" y="1828800"/>
            <a:ext cx="8534400" cy="5181600"/>
          </a:xfrm>
        </p:spPr>
        <p:txBody>
          <a:bodyPr>
            <a:normAutofit fontScale="92500" lnSpcReduction="20000"/>
          </a:bodyPr>
          <a:lstStyle/>
          <a:p>
            <a:pPr algn="l"/>
            <a:r>
              <a:rPr lang="en-US" sz="2800" dirty="0" smtClean="0">
                <a:solidFill>
                  <a:schemeClr val="bg1"/>
                </a:solidFill>
              </a:rPr>
              <a:t>1.People can visit the apps by </a:t>
            </a:r>
            <a:r>
              <a:rPr lang="en-US" sz="2800" dirty="0">
                <a:solidFill>
                  <a:schemeClr val="bg1"/>
                </a:solidFill>
              </a:rPr>
              <a:t>their </a:t>
            </a:r>
            <a:r>
              <a:rPr lang="en-US" sz="2800" dirty="0" smtClean="0">
                <a:solidFill>
                  <a:schemeClr val="bg1"/>
                </a:solidFill>
              </a:rPr>
              <a:t>accounts.</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2.Sharing </a:t>
            </a:r>
            <a:r>
              <a:rPr lang="en-US" sz="2800" dirty="0">
                <a:solidFill>
                  <a:schemeClr val="bg1"/>
                </a:solidFill>
              </a:rPr>
              <a:t>location and different services</a:t>
            </a:r>
            <a:r>
              <a:rPr lang="en-US" sz="2800" dirty="0" smtClean="0">
                <a:solidFill>
                  <a:schemeClr val="bg1"/>
                </a:solidFill>
              </a:rPr>
              <a:t>.</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3.Agent and public user can communicate with each </a:t>
            </a:r>
            <a:br>
              <a:rPr lang="en-US" sz="2800" dirty="0" smtClean="0">
                <a:solidFill>
                  <a:schemeClr val="bg1"/>
                </a:solidFill>
              </a:rPr>
            </a:br>
            <a:r>
              <a:rPr lang="en-US" sz="2800" dirty="0" smtClean="0">
                <a:solidFill>
                  <a:schemeClr val="bg1"/>
                </a:solidFill>
              </a:rPr>
              <a:t>other.</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4.Agent can upload and Public user can view the all of their </a:t>
            </a:r>
            <a:br>
              <a:rPr lang="en-US" sz="2800" dirty="0" smtClean="0">
                <a:solidFill>
                  <a:schemeClr val="bg1"/>
                </a:solidFill>
              </a:rPr>
            </a:br>
            <a:r>
              <a:rPr lang="en-US" sz="2800" dirty="0" smtClean="0">
                <a:solidFill>
                  <a:schemeClr val="bg1"/>
                </a:solidFill>
              </a:rPr>
              <a:t>tour managing system from start to end.</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5.They have different kind of option to choose.</a:t>
            </a:r>
            <a:r>
              <a:rPr lang="en-US" dirty="0" smtClean="0"/>
              <a:t/>
            </a:r>
            <a:br>
              <a:rPr lang="en-US"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754390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52400"/>
            <a:ext cx="7772400" cy="1470025"/>
          </a:xfrm>
        </p:spPr>
        <p:txBody>
          <a:bodyPr/>
          <a:lstStyle/>
          <a:p>
            <a:pPr algn="l"/>
            <a:r>
              <a:rPr lang="en-US" sz="3600" u="sng" dirty="0" smtClean="0">
                <a:solidFill>
                  <a:schemeClr val="bg1"/>
                </a:solidFill>
                <a:latin typeface="Berlin Sans FB" pitchFamily="34" charset="0"/>
              </a:rPr>
              <a:t>Non-Functional</a:t>
            </a:r>
            <a:r>
              <a:rPr lang="en-US" u="sng" dirty="0" smtClean="0">
                <a:solidFill>
                  <a:schemeClr val="bg1"/>
                </a:solidFill>
                <a:latin typeface="Berlin Sans FB" pitchFamily="34" charset="0"/>
              </a:rPr>
              <a:t>:</a:t>
            </a:r>
            <a:endParaRPr lang="en-US" u="sng" dirty="0">
              <a:solidFill>
                <a:schemeClr val="bg1"/>
              </a:solidFill>
              <a:latin typeface="Berlin Sans FB" pitchFamily="34" charset="0"/>
            </a:endParaRPr>
          </a:p>
        </p:txBody>
      </p:sp>
      <p:sp>
        <p:nvSpPr>
          <p:cNvPr id="5" name="Subtitle 2"/>
          <p:cNvSpPr>
            <a:spLocks noGrp="1"/>
          </p:cNvSpPr>
          <p:nvPr>
            <p:ph type="subTitle" idx="1"/>
          </p:nvPr>
        </p:nvSpPr>
        <p:spPr>
          <a:xfrm>
            <a:off x="762000" y="1524000"/>
            <a:ext cx="8001000" cy="5105400"/>
          </a:xfrm>
        </p:spPr>
        <p:txBody>
          <a:bodyPr>
            <a:normAutofit lnSpcReduction="10000"/>
          </a:bodyPr>
          <a:lstStyle/>
          <a:p>
            <a:pPr algn="l"/>
            <a:r>
              <a:rPr lang="en-US" sz="2400" dirty="0" smtClean="0">
                <a:solidFill>
                  <a:schemeClr val="bg1"/>
                </a:solidFill>
              </a:rPr>
              <a:t>1.In home page search bar will be added.</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2.By booking or taking packs notification system will be alarming.</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3.A guideline can be a man of yours local area.</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4.Some written information and data will be add for good trip</a:t>
            </a:r>
            <a:r>
              <a:rPr lang="en-US" dirty="0" smtClean="0">
                <a:solidFill>
                  <a:schemeClr val="bg1"/>
                </a:solidFill>
              </a:rPr>
              <a:t>.</a:t>
            </a:r>
          </a:p>
          <a:p>
            <a:pPr algn="l"/>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258503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67000" y="0"/>
            <a:ext cx="6553200" cy="6858000"/>
          </a:xfrm>
          <a:prstGeom prst="rect">
            <a:avLst/>
          </a:prstGeom>
        </p:spPr>
      </p:pic>
      <p:sp>
        <p:nvSpPr>
          <p:cNvPr id="5" name="TextBox 4"/>
          <p:cNvSpPr txBox="1"/>
          <p:nvPr/>
        </p:nvSpPr>
        <p:spPr>
          <a:xfrm>
            <a:off x="457200" y="2743200"/>
            <a:ext cx="2209800" cy="1077218"/>
          </a:xfrm>
          <a:prstGeom prst="rect">
            <a:avLst/>
          </a:prstGeom>
          <a:noFill/>
        </p:spPr>
        <p:txBody>
          <a:bodyPr wrap="square" rtlCol="0">
            <a:spAutoFit/>
          </a:bodyPr>
          <a:lstStyle/>
          <a:p>
            <a:r>
              <a:rPr lang="en-US" sz="3200" dirty="0" smtClean="0">
                <a:solidFill>
                  <a:schemeClr val="bg1"/>
                </a:solidFill>
                <a:latin typeface="Berlin Sans FB" pitchFamily="34" charset="0"/>
              </a:rPr>
              <a:t>Use-case diagram:</a:t>
            </a:r>
            <a:endParaRPr lang="en-US" sz="3200" dirty="0">
              <a:solidFill>
                <a:schemeClr val="bg1"/>
              </a:solidFill>
              <a:latin typeface="Berlin Sans FB" pitchFamily="34" charset="0"/>
            </a:endParaRPr>
          </a:p>
        </p:txBody>
      </p:sp>
    </p:spTree>
    <p:extLst>
      <p:ext uri="{BB962C8B-B14F-4D97-AF65-F5344CB8AC3E}">
        <p14:creationId xmlns:p14="http://schemas.microsoft.com/office/powerpoint/2010/main" val="363686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443</Words>
  <Application>Microsoft Office PowerPoint</Application>
  <PresentationFormat>On-screen Show (4:3)</PresentationFormat>
  <Paragraphs>209</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   “Terra Trek” </vt:lpstr>
      <vt:lpstr>PowerPoint Presentation</vt:lpstr>
      <vt:lpstr>Software User:</vt:lpstr>
      <vt:lpstr>Agent profile:</vt:lpstr>
      <vt:lpstr>PowerPoint Presentation</vt:lpstr>
      <vt:lpstr>Functional :</vt:lpstr>
      <vt:lpstr>Non-Functional: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us</vt:lpstr>
      <vt:lpstr>Contact us</vt:lpstr>
      <vt:lpstr>PowerPoint Presentation</vt:lpstr>
      <vt:lpstr> </vt:lpstr>
      <vt:lpstr>Conflict Management</vt:lpstr>
      <vt:lpstr>PowerPoint Presentation</vt:lpstr>
      <vt:lpstr>“Terra Trek”   Space in github.com Designed by html.CSS https://terra-trek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Windows User</cp:lastModifiedBy>
  <cp:revision>8</cp:revision>
  <dcterms:created xsi:type="dcterms:W3CDTF">2006-08-16T00:00:00Z</dcterms:created>
  <dcterms:modified xsi:type="dcterms:W3CDTF">2020-08-27T13:39:58Z</dcterms:modified>
</cp:coreProperties>
</file>