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507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“Terra Trek”</a:t>
            </a: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7439" y="2057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1"/>
                </a:solidFill>
              </a:rPr>
              <a:t>Group 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”Cyan”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685" y="3657600"/>
            <a:ext cx="61963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Munim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Ahemd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(192-35-477)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Tisha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Khandokar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(192-35-459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Afifa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Hossain</a:t>
            </a:r>
            <a:r>
              <a:rPr lang="en-US" sz="2800" dirty="0" smtClean="0">
                <a:solidFill>
                  <a:schemeClr val="bg1"/>
                </a:solidFill>
              </a:rPr>
              <a:t> (192-35-453)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-76200"/>
            <a:ext cx="4495800" cy="160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erlin Sans FB" pitchFamily="34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Berlin Sans FB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Berlin Sans FB" pitchFamily="34" charset="0"/>
              </a:rPr>
              <a:t>Use case</a:t>
            </a:r>
            <a:endParaRPr lang="en-US" sz="3200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9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8077200" cy="147002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A use </a:t>
            </a:r>
            <a:r>
              <a:rPr lang="en-US" sz="2400" dirty="0">
                <a:solidFill>
                  <a:schemeClr val="bg1"/>
                </a:solidFill>
              </a:rPr>
              <a:t>case diagram is the primary form of </a:t>
            </a:r>
            <a:r>
              <a:rPr lang="en-US" sz="2400" dirty="0" smtClean="0">
                <a:solidFill>
                  <a:schemeClr val="bg1"/>
                </a:solidFill>
              </a:rPr>
              <a:t>system or software </a:t>
            </a:r>
            <a:r>
              <a:rPr lang="en-US" sz="2400" dirty="0">
                <a:solidFill>
                  <a:schemeClr val="bg1"/>
                </a:solidFill>
              </a:rPr>
              <a:t>requirements for a new software program underdeveloped.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305800" cy="17526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It is </a:t>
            </a:r>
            <a:r>
              <a:rPr lang="en-US" sz="2400" dirty="0">
                <a:solidFill>
                  <a:schemeClr val="bg1"/>
                </a:solidFill>
              </a:rPr>
              <a:t>usually simple. It does not show the detail of the use cases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</a:t>
            </a:r>
            <a:r>
              <a:rPr lang="en-US" sz="2400" dirty="0">
                <a:solidFill>
                  <a:schemeClr val="bg1"/>
                </a:solidFill>
              </a:rPr>
              <a:t>only summarizes some of the relationships between use cases, actors, and systems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</a:t>
            </a:r>
            <a:r>
              <a:rPr lang="en-US" sz="2400" dirty="0">
                <a:solidFill>
                  <a:schemeClr val="bg1"/>
                </a:solidFill>
              </a:rPr>
              <a:t>does not show the order in which steps are performed to achieve the goals of each use case.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334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Berlin Sans FB" pitchFamily="34" charset="0"/>
              </a:rPr>
              <a:t>What is use case</a:t>
            </a:r>
            <a:endParaRPr lang="en-US" sz="3200" dirty="0">
              <a:solidFill>
                <a:schemeClr val="bg2"/>
              </a:solidFill>
              <a:latin typeface="Berlin Sans FB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1118175"/>
            <a:ext cx="8305800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1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8486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Berlin Sans FB" pitchFamily="34" charset="0"/>
              </a:rPr>
              <a:t>Actor of use case:</a:t>
            </a:r>
            <a:endParaRPr lang="en-US" sz="32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8458200" cy="1752600"/>
          </a:xfrm>
        </p:spPr>
        <p:txBody>
          <a:bodyPr>
            <a:noAutofit/>
          </a:bodyPr>
          <a:lstStyle/>
          <a:p>
            <a:pPr algn="l"/>
            <a:r>
              <a:rPr lang="en-US" sz="2400" u="sng" dirty="0">
                <a:solidFill>
                  <a:schemeClr val="bg1"/>
                </a:solidFill>
              </a:rPr>
              <a:t>Primary Actor: 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user whose defined user goal and is fulfilled by the </a:t>
            </a:r>
            <a:r>
              <a:rPr lang="en-US" sz="2400" dirty="0" smtClean="0">
                <a:solidFill>
                  <a:schemeClr val="bg1"/>
                </a:solidFill>
              </a:rPr>
              <a:t>system.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primary actor is often, but not always, the actor who triggers the use case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u="sng" dirty="0">
                <a:solidFill>
                  <a:schemeClr val="bg1"/>
                </a:solidFill>
              </a:rPr>
              <a:t>Supporting </a:t>
            </a:r>
            <a:r>
              <a:rPr lang="en-US" sz="2400" u="sng" dirty="0" smtClean="0">
                <a:solidFill>
                  <a:schemeClr val="bg1"/>
                </a:solidFill>
              </a:rPr>
              <a:t>Actor: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user </a:t>
            </a:r>
            <a:r>
              <a:rPr lang="en-US" sz="2400" dirty="0">
                <a:solidFill>
                  <a:schemeClr val="bg1"/>
                </a:solidFill>
              </a:rPr>
              <a:t>who provides a service </a:t>
            </a:r>
            <a:r>
              <a:rPr lang="en-US" sz="2400" dirty="0" smtClean="0">
                <a:solidFill>
                  <a:schemeClr val="bg1"/>
                </a:solidFill>
              </a:rPr>
              <a:t>information.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A supporting actor </a:t>
            </a:r>
            <a:r>
              <a:rPr lang="en-US" sz="2400" dirty="0" smtClean="0">
                <a:solidFill>
                  <a:schemeClr val="bg1"/>
                </a:solidFill>
              </a:rPr>
              <a:t>also </a:t>
            </a:r>
            <a:r>
              <a:rPr lang="en-US" sz="2400" dirty="0">
                <a:solidFill>
                  <a:schemeClr val="bg1"/>
                </a:solidFill>
              </a:rPr>
              <a:t>known as a secondary </a:t>
            </a:r>
            <a:r>
              <a:rPr lang="en-US" sz="2400" dirty="0" smtClean="0">
                <a:solidFill>
                  <a:schemeClr val="bg1"/>
                </a:solidFill>
              </a:rPr>
              <a:t>actor. </a:t>
            </a:r>
            <a:r>
              <a:rPr lang="en-US" sz="2400" dirty="0">
                <a:solidFill>
                  <a:schemeClr val="bg1"/>
                </a:solidFill>
              </a:rPr>
              <a:t>in a use case in an external actor that provides a service to the system under design.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118175"/>
            <a:ext cx="8305800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1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2"/>
                </a:solidFill>
                <a:latin typeface="Berlin Sans FB" pitchFamily="34" charset="0"/>
              </a:rPr>
              <a:t>Include &amp; Exclude of use case</a:t>
            </a:r>
            <a:endParaRPr lang="en-US" sz="3200" dirty="0">
              <a:solidFill>
                <a:schemeClr val="bg2"/>
              </a:solidFill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305800" cy="17526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>
                <a:solidFill>
                  <a:schemeClr val="bg2"/>
                </a:solidFill>
              </a:rPr>
              <a:t>Use case include is a directed relationship between two </a:t>
            </a:r>
            <a:r>
              <a:rPr lang="en-US" sz="9600" dirty="0" smtClean="0">
                <a:solidFill>
                  <a:schemeClr val="bg2"/>
                </a:solidFill>
              </a:rPr>
              <a:t>use </a:t>
            </a:r>
            <a:r>
              <a:rPr lang="en-US" sz="9600" dirty="0">
                <a:solidFill>
                  <a:schemeClr val="bg2"/>
                </a:solidFill>
              </a:rPr>
              <a:t>cases which is used to show that behavior of </a:t>
            </a:r>
            <a:r>
              <a:rPr lang="en-US" sz="9600" dirty="0" smtClean="0">
                <a:solidFill>
                  <a:schemeClr val="bg2"/>
                </a:solidFill>
              </a:rPr>
              <a:t>the user.</a:t>
            </a:r>
            <a:br>
              <a:rPr lang="en-US" sz="9600" dirty="0" smtClean="0">
                <a:solidFill>
                  <a:schemeClr val="bg2"/>
                </a:solidFill>
              </a:rPr>
            </a:br>
            <a:r>
              <a:rPr lang="en-US" sz="9600" dirty="0" smtClean="0">
                <a:solidFill>
                  <a:schemeClr val="bg2"/>
                </a:solidFill>
              </a:rPr>
              <a:t/>
            </a:r>
            <a:br>
              <a:rPr lang="en-US" sz="9600" dirty="0" smtClean="0">
                <a:solidFill>
                  <a:schemeClr val="bg2"/>
                </a:solidFill>
              </a:rPr>
            </a:br>
            <a:r>
              <a:rPr lang="en-US" sz="9600" dirty="0">
                <a:solidFill>
                  <a:schemeClr val="bg2"/>
                </a:solidFill>
              </a:rPr>
              <a:t>The include relationship could be used:</a:t>
            </a: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9600" dirty="0">
                <a:solidFill>
                  <a:schemeClr val="bg2"/>
                </a:solidFill>
              </a:rPr>
              <a:t>to simplify large use case by splitting it into several use </a:t>
            </a:r>
            <a:r>
              <a:rPr lang="en-US" sz="9600" dirty="0" smtClean="0">
                <a:solidFill>
                  <a:schemeClr val="bg2"/>
                </a:solidFill>
              </a:rPr>
              <a:t>cases.</a:t>
            </a:r>
            <a:endParaRPr lang="en-US" sz="9600" dirty="0">
              <a:solidFill>
                <a:schemeClr val="bg2"/>
              </a:solidFill>
            </a:endParaRP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9600" dirty="0">
                <a:solidFill>
                  <a:schemeClr val="bg2"/>
                </a:solidFill>
              </a:rPr>
              <a:t>to extract common parts of the behaviors of two or more use cases</a:t>
            </a:r>
            <a:r>
              <a:rPr lang="en-US" sz="9600" dirty="0" smtClean="0">
                <a:solidFill>
                  <a:schemeClr val="bg2"/>
                </a:solidFill>
              </a:rPr>
              <a:t>.</a:t>
            </a:r>
            <a:br>
              <a:rPr lang="en-US" sz="9600" dirty="0" smtClean="0">
                <a:solidFill>
                  <a:schemeClr val="bg2"/>
                </a:solidFill>
              </a:rPr>
            </a:br>
            <a:endParaRPr lang="en-US" sz="9600" dirty="0" smtClean="0">
              <a:solidFill>
                <a:schemeClr val="bg1"/>
              </a:solidFill>
            </a:endParaRPr>
          </a:p>
          <a:p>
            <a:pPr algn="l"/>
            <a:r>
              <a:rPr lang="en-US" sz="9600" dirty="0">
                <a:solidFill>
                  <a:schemeClr val="bg2"/>
                </a:solidFill>
              </a:rPr>
              <a:t>The extending use case is dependent on the base use </a:t>
            </a:r>
            <a:r>
              <a:rPr lang="en-US" sz="9600" dirty="0" smtClean="0">
                <a:solidFill>
                  <a:schemeClr val="bg2"/>
                </a:solidFill>
              </a:rPr>
              <a:t>case</a:t>
            </a:r>
            <a:r>
              <a:rPr lang="en-US" sz="9600" dirty="0">
                <a:solidFill>
                  <a:schemeClr val="bg2"/>
                </a:solidFill>
              </a:rPr>
              <a:t>.</a:t>
            </a:r>
            <a:r>
              <a:rPr lang="en-US" sz="9600" dirty="0" smtClean="0">
                <a:solidFill>
                  <a:schemeClr val="bg2"/>
                </a:solidFill>
              </a:rPr>
              <a:t> </a:t>
            </a:r>
            <a:br>
              <a:rPr lang="en-US" sz="9600" dirty="0" smtClean="0">
                <a:solidFill>
                  <a:schemeClr val="bg2"/>
                </a:solidFill>
              </a:rPr>
            </a:br>
            <a:r>
              <a:rPr lang="en-US" sz="9600" dirty="0" smtClean="0">
                <a:solidFill>
                  <a:schemeClr val="bg2"/>
                </a:solidFill>
              </a:rPr>
              <a:t/>
            </a:r>
            <a:br>
              <a:rPr lang="en-US" sz="9600" dirty="0" smtClean="0">
                <a:solidFill>
                  <a:schemeClr val="bg2"/>
                </a:solidFill>
              </a:rPr>
            </a:br>
            <a:r>
              <a:rPr lang="en-US" sz="9600" dirty="0" smtClean="0">
                <a:solidFill>
                  <a:schemeClr val="bg2"/>
                </a:solidFill>
              </a:rPr>
              <a:t>it </a:t>
            </a:r>
            <a:r>
              <a:rPr lang="en-US" sz="9600" dirty="0">
                <a:solidFill>
                  <a:schemeClr val="bg2"/>
                </a:solidFill>
              </a:rPr>
              <a:t>literally extends the behavior described by the base use case</a:t>
            </a:r>
            <a:r>
              <a:rPr lang="en-US" sz="9600" dirty="0" smtClean="0">
                <a:solidFill>
                  <a:schemeClr val="bg2"/>
                </a:solidFill>
              </a:rPr>
              <a:t>.</a:t>
            </a:r>
            <a:br>
              <a:rPr lang="en-US" sz="9600" dirty="0" smtClean="0">
                <a:solidFill>
                  <a:schemeClr val="bg2"/>
                </a:solidFill>
              </a:rPr>
            </a:br>
            <a:r>
              <a:rPr lang="en-US" sz="9600" dirty="0">
                <a:solidFill>
                  <a:schemeClr val="bg2"/>
                </a:solidFill>
              </a:rPr>
              <a:t>It can be used to extract out subsequences of the base use case, especially when they represent ‘exceptional’ complex behavior with its own alternative flows.</a:t>
            </a:r>
          </a:p>
          <a:p>
            <a:pPr algn="l"/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1118175"/>
            <a:ext cx="8305800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5532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743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" pitchFamily="34" charset="0"/>
              </a:rPr>
              <a:t>Use-case diagram:</a:t>
            </a:r>
            <a:endParaRPr lang="en-US" sz="3200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4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 use case diagram is the primary form of system or software requirements for a new software program underdeveloped.</vt:lpstr>
      <vt:lpstr>Actor of use case:</vt:lpstr>
      <vt:lpstr>Include &amp; Exclude of use case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Windows User</cp:lastModifiedBy>
  <cp:revision>5</cp:revision>
  <dcterms:created xsi:type="dcterms:W3CDTF">2006-08-16T00:00:00Z</dcterms:created>
  <dcterms:modified xsi:type="dcterms:W3CDTF">2020-08-27T12:11:36Z</dcterms:modified>
</cp:coreProperties>
</file>