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0" r:id="rId25"/>
    <p:sldId id="278" r:id="rId26"/>
    <p:sldId id="279" r:id="rId27"/>
    <p:sldId id="287" r:id="rId28"/>
    <p:sldId id="286" r:id="rId29"/>
    <p:sldId id="288" r:id="rId30"/>
    <p:sldId id="280" r:id="rId31"/>
    <p:sldId id="290" r:id="rId32"/>
    <p:sldId id="292" r:id="rId33"/>
    <p:sldId id="293" r:id="rId34"/>
    <p:sldId id="294" r:id="rId35"/>
    <p:sldId id="281" r:id="rId36"/>
    <p:sldId id="282" r:id="rId37"/>
    <p:sldId id="295" r:id="rId38"/>
    <p:sldId id="296" r:id="rId39"/>
    <p:sldId id="299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680ca3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680ca3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680ca3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680ca3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711f28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711f28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711f28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711f28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711f28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711f28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711f284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711f284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711f28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711f28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680ca3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680ca3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711f28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711f28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711f284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711f284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680ca3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680ca3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680ca3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680ca3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680ca3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680ca3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680ca3c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680ca3c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680ca3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680ca3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711f28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711f28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1253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FE0BC"/>
              </a:buClr>
              <a:buSzPts val="1400"/>
              <a:buFont typeface="Twentieth Century"/>
              <a:buNone/>
            </a:pPr>
            <a:r>
              <a:rPr lang="en-US" sz="1900" dirty="0">
                <a:solidFill>
                  <a:srgbClr val="FFFFFF"/>
                </a:solidFill>
              </a:rPr>
              <a:t>SUPERVISED BY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MIR LUTFUR RAHMAN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LECTURER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NORTH EAST UNIVERSITY BANGLADESH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/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/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 smtClean="0">
                <a:solidFill>
                  <a:srgbClr val="FFFFFF"/>
                </a:solidFill>
              </a:rPr>
              <a:t>By</a:t>
            </a:r>
            <a:r>
              <a:rPr lang="en-US" sz="1900" dirty="0">
                <a:solidFill>
                  <a:srgbClr val="FFFFFF"/>
                </a:solidFill>
              </a:rPr>
              <a:t/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AYON DEY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REG. NO:160103020015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 smtClean="0">
                <a:solidFill>
                  <a:srgbClr val="FFFFFF"/>
                </a:solidFill>
              </a:rPr>
              <a:t>SEMESTER:12(A</a:t>
            </a:r>
            <a:r>
              <a:rPr lang="en-US" sz="1900" dirty="0">
                <a:solidFill>
                  <a:srgbClr val="FFFFFF"/>
                </a:solidFill>
              </a:rPr>
              <a:t>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702025" y="3048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sz="2800" b="1" dirty="0"/>
              <a:t>Unsupervised </a:t>
            </a:r>
            <a:r>
              <a:rPr lang="en-US" sz="2800" b="1" dirty="0" smtClean="0"/>
              <a:t>Bangla Word </a:t>
            </a:r>
            <a:r>
              <a:rPr lang="en-US" sz="2800" b="1" dirty="0"/>
              <a:t>Segmentation </a:t>
            </a:r>
            <a:r>
              <a:rPr lang="en-US" sz="2800" b="1" dirty="0" smtClean="0"/>
              <a:t>Using Transitional Probability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79050" y="228600"/>
            <a:ext cx="904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400"/>
            </a:pPr>
            <a:r>
              <a:rPr lang="en-US" b="1" dirty="0" smtClean="0"/>
              <a:t>Literature Review(Cont.)</a:t>
            </a:r>
            <a:endParaRPr b="1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paper[2] they used two steps-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Finding words that appear as substrings of other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words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Detecting changes in transitional probabilities.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 perform unsupervised learning of morphemes they use an algorithm that has methodologies-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Build Trees with probabilities based on corpus.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Score Word fragments using these trees to obtain a large list of morphemes.</a:t>
            </a:r>
            <a:endParaRPr/>
          </a:p>
          <a:p>
            <a:pPr marL="640080" lvl="1" indent="-15875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None/>
            </a:pPr>
            <a:endParaRPr/>
          </a:p>
          <a:p>
            <a:pPr marL="640080" lvl="1" indent="-158750" algn="l" rtl="0">
              <a:spcBef>
                <a:spcPts val="550"/>
              </a:spcBef>
              <a:spcAft>
                <a:spcPts val="0"/>
              </a:spcAft>
              <a:buSzPts val="182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40"/>
            </a:pPr>
            <a:r>
              <a:rPr lang="en-US" b="1" dirty="0" smtClean="0"/>
              <a:t>Literature Review(Cont.)</a:t>
            </a:r>
            <a:endParaRPr b="1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1" indent="-27432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Prune this list of morphemes and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Segment the test words using the morpheme list and the lexicographic trees.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Results-</a:t>
            </a:r>
            <a:endParaRPr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ClrTx/>
              <a:buSzPts val="18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algorithm yields particularly good  results given its simplicity and conciseness: Evaluated on a set of 532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human segmented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English Words ,the 252 line program achieved an F-Score of 80.92%(Precision: 82.84% , Recall: 79.10%)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232775" y="228600"/>
            <a:ext cx="891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100"/>
            </a:pPr>
            <a:r>
              <a:rPr lang="en-US" b="1" dirty="0" smtClean="0"/>
              <a:t>Literature Review(Cont.)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Tx/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paper [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4], they Proposed a method based on decision tree model. Without  use of a dictionary specific information, called syntactic attribute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,was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applied to identify the structure of Thai Words.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ClrTx/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Word Segmentation with decision tree models-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Tx/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Segmenting a text into TCCs.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Tx/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Learning a decision tree for word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segmentation.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ClrTx/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Results- Accuracy 85.51-87.41%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93925" y="228600"/>
            <a:ext cx="8372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60"/>
            </a:pPr>
            <a:r>
              <a:rPr lang="en-US" b="1" dirty="0" smtClean="0"/>
              <a:t>Literature Review(Cont.)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paper [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7], they worked with two steps-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610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 Morpheme Induction step in which ,morphemes are automatically induced from a  vocabulary consisting of words taken from a large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unnoted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corpus.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610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Segmentation step in which a given word is segmented based on these automatically induced  morphemes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640080" lvl="0" indent="0" algn="l" rtl="0">
              <a:spcBef>
                <a:spcPts val="55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04400" y="228600"/>
            <a:ext cx="8610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40"/>
            </a:pPr>
            <a:r>
              <a:rPr lang="en-US" b="1" dirty="0" smtClean="0"/>
              <a:t>Literature Review(Cont.)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paper[8], they discussed about feature based morphological parsing for Bangla which gave them parts of speech and other morphological features in addition to the morpheme division.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Two parser-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4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Normal Morphological Parser.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4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Feature Based Morphological Parsing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300"/>
            </a:pPr>
            <a:r>
              <a:rPr lang="en-US" b="1" dirty="0" smtClean="0"/>
              <a:t>Literature Review(Cont.)</a:t>
            </a:r>
            <a:endParaRPr b="1">
              <a:solidFill>
                <a:srgbClr val="BFB9B9"/>
              </a:solidFill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Paper[9], they  studied a neural model for word-based Chinese word segmentation, by replacing the manually designed discrete features with neural features in a word-based segmentation framework.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81000" y="187569"/>
            <a:ext cx="8686800" cy="118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b="1" dirty="0" smtClean="0"/>
              <a:t>Literature Review(Cont.)</a:t>
            </a: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9"/>
              <a:buChar char="◻"/>
            </a:pPr>
            <a:r>
              <a:rPr lang="en-US" sz="2682" dirty="0">
                <a:latin typeface="Times New Roman"/>
                <a:ea typeface="Times New Roman"/>
                <a:cs typeface="Times New Roman"/>
                <a:sym typeface="Times New Roman"/>
              </a:rPr>
              <a:t>In this Paper[10</a:t>
            </a:r>
            <a:r>
              <a:rPr lang="en-US" sz="2682" dirty="0" smtClean="0">
                <a:latin typeface="Times New Roman"/>
                <a:ea typeface="Times New Roman"/>
                <a:cs typeface="Times New Roman"/>
                <a:sym typeface="Times New Roman"/>
              </a:rPr>
              <a:t>], A </a:t>
            </a:r>
            <a:r>
              <a:rPr lang="en-US" sz="2682" dirty="0">
                <a:latin typeface="Times New Roman"/>
                <a:ea typeface="Times New Roman"/>
                <a:cs typeface="Times New Roman"/>
                <a:sym typeface="Times New Roman"/>
              </a:rPr>
              <a:t>potential word segment(of arbitrary length) is embedded in a fixed-dimensional acoustic vector space. </a:t>
            </a:r>
            <a:endParaRPr sz="26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None/>
            </a:pPr>
            <a:endParaRPr sz="26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9"/>
              <a:buChar char="◻"/>
            </a:pPr>
            <a:r>
              <a:rPr lang="en-US" sz="2682" dirty="0">
                <a:latin typeface="Times New Roman"/>
                <a:ea typeface="Times New Roman"/>
                <a:cs typeface="Times New Roman"/>
                <a:sym typeface="Times New Roman"/>
              </a:rPr>
              <a:t>The model ,implemented as a </a:t>
            </a:r>
            <a:r>
              <a:rPr lang="en-US" sz="2682" dirty="0" smtClean="0">
                <a:latin typeface="Times New Roman"/>
                <a:ea typeface="Times New Roman"/>
                <a:cs typeface="Times New Roman"/>
                <a:sym typeface="Times New Roman"/>
              </a:rPr>
              <a:t>Gibbs Sampler.</a:t>
            </a:r>
            <a:endParaRPr lang="en-US" sz="2682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9"/>
              <a:buChar char="◻"/>
            </a:pPr>
            <a:endParaRPr sz="26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9"/>
              <a:buChar char="◻"/>
            </a:pPr>
            <a:r>
              <a:rPr lang="en-US" sz="2682" dirty="0">
                <a:latin typeface="Times New Roman"/>
                <a:ea typeface="Times New Roman"/>
                <a:cs typeface="Times New Roman"/>
                <a:sym typeface="Times New Roman"/>
              </a:rPr>
              <a:t>The model around 20% error rate.</a:t>
            </a:r>
            <a:endParaRPr sz="268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Supervised approach-</a:t>
            </a:r>
          </a:p>
          <a:p>
            <a:pPr lvl="1" indent="-297180">
              <a:spcBef>
                <a:spcPts val="0"/>
              </a:spcBef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Need rule based approach.</a:t>
            </a:r>
          </a:p>
          <a:p>
            <a:pPr lvl="1" indent="-297180">
              <a:spcBef>
                <a:spcPts val="0"/>
              </a:spcBef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Huge readymade segmented data.</a:t>
            </a:r>
          </a:p>
          <a:p>
            <a:pPr lvl="0">
              <a:spcBef>
                <a:spcPts val="0"/>
              </a:spcBef>
              <a:buClr>
                <a:schemeClr val="accent4"/>
              </a:buClr>
              <a:buFont typeface="Times New Roman"/>
              <a:buChar char="◻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Samara Keshava and Emily Pitler used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a</a:t>
            </a: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simpler intuitive approach to morpheme induction [2] has a F-Score of 80.92%.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Relevant for Bangla as it is Indo-Aryan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lang="en-US" b="1" dirty="0" smtClean="0"/>
              <a:t>Methodology</a:t>
            </a:r>
            <a:endParaRPr b="1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612648" y="1670725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Collection Of Data: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imes New Roman"/>
              <a:buChar char="◻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4,37,350 Unique Bengali Words.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imes New Roman"/>
              <a:buChar char="◻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Corpus-1 ‘Prothom-Alo 2017’ Newspaper with 10,55,550 sentences and 7,06,374 unique words.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imes New Roman"/>
              <a:buChar char="◻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Corpus-2 combining different newspapers article is with 7,87,252 sentences and 4,79,386 unique words.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648448" y="228575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648448" y="1600175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Collection of Data: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Whitespaces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English Character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Digits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Punctuations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Punctuations-Sequences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lang="en-US" sz="3400" b="1" dirty="0"/>
              <a:t>Overview</a:t>
            </a:r>
            <a:endParaRPr sz="3400" b="1"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7813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7813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7432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Collection of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7432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Algorithm is used has four basic steps-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Built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tries with probabilities based on the corpus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Scored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word Fragments using trees to obtain a large list of morphemes.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Pruned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List of Morphemes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Times New Roman"/>
              <a:buChar char="🞑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Segmented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test words using the morpheme list and the lexicographic trees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Building the lexicographic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Suppose the alphabet of the language has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letters, and the longest word in the corpus consists of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letters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I constructed a complete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-way trie with depth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lang="en-US" sz="23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Each of the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branches represents one of the letters in the language.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153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Scoring Potential Morphemes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Suffix List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Prefix 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suffix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Bβ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in the word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αABβ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if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αA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is also a word in the corpus,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A|α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≈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1, 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B|αA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Example-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example, after removing the suffix “গুলো” from “জেলাগুলো”, the resulting fragment “জেলা” is still a word.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i="1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bn-I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া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জেল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≈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1, and that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■"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গু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জেলা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153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Rewarding- Increased by 19.</a:t>
            </a: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Punishing- Decreased by 1.</a:t>
            </a:r>
          </a:p>
          <a:p>
            <a:pPr lvl="1" indent="-297180">
              <a:spcBef>
                <a:spcPts val="700"/>
              </a:spcBef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At least passed 5%.</a:t>
            </a:r>
          </a:p>
          <a:p>
            <a:pPr lvl="1" indent="-297180">
              <a:spcBef>
                <a:spcPts val="700"/>
              </a:spcBef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(1/(1+19))=0.05.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Pruning-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If any morpheme is composed of two others with better scores, then it is thrown 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Tx/>
              <a:buSzPct val="60000"/>
              <a:buNone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জেলাগুলোর” as “জেলা+গুলোর”instead of as ‘জেলা+গুলো+র’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Segmenting-	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🞑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find all morphemes </a:t>
            </a:r>
            <a:r>
              <a:rPr lang="en-US" sz="2600" i="1" dirty="0">
                <a:latin typeface="Times New Roman"/>
                <a:ea typeface="Times New Roman"/>
                <a:cs typeface="Times New Roman"/>
                <a:sym typeface="Times New Roman"/>
              </a:rPr>
              <a:t>Bβ 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from the suffix list such that 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word can be written as </a:t>
            </a:r>
            <a:r>
              <a:rPr lang="en-US" sz="2600" i="1" dirty="0">
                <a:latin typeface="Times New Roman"/>
                <a:ea typeface="Times New Roman"/>
                <a:cs typeface="Times New Roman"/>
                <a:sym typeface="Times New Roman"/>
              </a:rPr>
              <a:t>αBβ 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(for some </a:t>
            </a:r>
            <a:r>
              <a:rPr lang="en-US" sz="2600" i="1" dirty="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🞑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The morpheme with the lowest value of </a:t>
            </a:r>
            <a:r>
              <a:rPr lang="en-US" sz="2600" i="1" dirty="0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26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i="1" dirty="0" err="1">
                <a:latin typeface="Times New Roman"/>
                <a:ea typeface="Times New Roman"/>
                <a:cs typeface="Times New Roman"/>
                <a:sym typeface="Times New Roman"/>
              </a:rPr>
              <a:t>B|α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) that is also smaller than 1 is chosen.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🞑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If such a morpheme is found, it is removed and the processed is repeated until no more morphemes can be removed.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410308" y="1512278"/>
            <a:ext cx="8355739" cy="458372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16215" y="1735014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dirty="0" smtClean="0">
              <a:solidFill>
                <a:schemeClr val="tx1"/>
              </a:solidFill>
            </a:endParaRPr>
          </a:p>
          <a:p>
            <a:pPr algn="ctr"/>
            <a:r>
              <a:rPr lang="bn-IN" dirty="0" smtClean="0">
                <a:solidFill>
                  <a:schemeClr val="tx1"/>
                </a:solidFill>
              </a:rPr>
              <a:t>অ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16216" y="4021015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16214" y="3305908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ি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74832" y="2508738"/>
            <a:ext cx="422030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84276" y="5005753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05046" y="4548553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 smtClean="0">
                <a:solidFill>
                  <a:schemeClr val="tx1"/>
                </a:solidFill>
              </a:rPr>
              <a:t>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89939" y="4243753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bn-IN" dirty="0" smtClean="0">
              <a:solidFill>
                <a:schemeClr val="tx1"/>
              </a:solidFill>
            </a:endParaRPr>
          </a:p>
          <a:p>
            <a:pPr algn="ctr"/>
            <a:endParaRPr lang="bn-IN" dirty="0" smtClean="0">
              <a:solidFill>
                <a:schemeClr val="tx1"/>
              </a:solidFill>
            </a:endParaRPr>
          </a:p>
          <a:p>
            <a:pPr algn="ctr"/>
            <a:r>
              <a:rPr lang="bn-IN" dirty="0" smtClean="0">
                <a:solidFill>
                  <a:schemeClr val="tx1"/>
                </a:solidFill>
              </a:rPr>
              <a:t>গ</a:t>
            </a:r>
          </a:p>
          <a:p>
            <a:pPr algn="ctr"/>
            <a:endParaRPr lang="bn-IN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23847" y="4695091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bn-IN" dirty="0" smtClean="0">
                <a:solidFill>
                  <a:schemeClr val="tx1"/>
                </a:solidFill>
              </a:rPr>
              <a:t>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4922" y="5234353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bn-IN" dirty="0" smtClean="0">
                <a:solidFill>
                  <a:schemeClr val="tx1"/>
                </a:solidFill>
              </a:rPr>
              <a:t>ে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46984" y="5410200"/>
            <a:ext cx="468923" cy="492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bn-IN" dirty="0" smtClean="0">
                <a:solidFill>
                  <a:schemeClr val="tx1"/>
                </a:solidFill>
              </a:rPr>
              <a:t>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3985846" y="2450121"/>
            <a:ext cx="70339" cy="2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821724" y="2344615"/>
            <a:ext cx="246184" cy="11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851032" y="3171093"/>
            <a:ext cx="26963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5" idx="0"/>
          </p:cNvCxnSpPr>
          <p:nvPr/>
        </p:nvCxnSpPr>
        <p:spPr>
          <a:xfrm rot="16200000" flipH="1">
            <a:off x="3839309" y="3909645"/>
            <a:ext cx="22273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</p:cNvCxnSpPr>
          <p:nvPr/>
        </p:nvCxnSpPr>
        <p:spPr>
          <a:xfrm rot="5400000">
            <a:off x="3562100" y="4478165"/>
            <a:ext cx="259675" cy="185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 rot="5400000">
            <a:off x="3101967" y="5108281"/>
            <a:ext cx="183479" cy="197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</p:cNvCxnSpPr>
          <p:nvPr/>
        </p:nvCxnSpPr>
        <p:spPr>
          <a:xfrm>
            <a:off x="4185139" y="4267200"/>
            <a:ext cx="293076" cy="70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82308" y="4536831"/>
            <a:ext cx="211015" cy="117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97415" y="4876800"/>
            <a:ext cx="386862" cy="246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" idx="1"/>
          </p:cNvCxnSpPr>
          <p:nvPr/>
        </p:nvCxnSpPr>
        <p:spPr>
          <a:xfrm>
            <a:off x="6564923" y="5369169"/>
            <a:ext cx="150733" cy="113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Frequency(“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অফিস”)=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2640</a:t>
            </a:r>
            <a:endParaRPr lang="bn-IN" sz="2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Frequency(“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অফি”)=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2790</a:t>
            </a:r>
            <a:endParaRPr lang="bn-IN" sz="2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অফি”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/ 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অফিস”)=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2640/2790=0.95</a:t>
            </a: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অফিসগুলো”/ “অফিস”)=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0.63</a:t>
            </a: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Here, 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অফিসগুলো”</a:t>
            </a:r>
          </a:p>
          <a:p>
            <a:pPr marL="577850" lvl="0" indent="-514350" algn="l" rtl="0">
              <a:spcBef>
                <a:spcPts val="700"/>
              </a:spcBef>
              <a:spcAft>
                <a:spcPts val="0"/>
              </a:spcAft>
              <a:buSzPts val="2600"/>
              <a:buAutoNum type="arabicParenR"/>
            </a:pP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“অফিস” 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a word.</a:t>
            </a:r>
          </a:p>
          <a:p>
            <a:pPr marL="577850" lvl="0" indent="-514350">
              <a:buSzPts val="2600"/>
              <a:buAutoNum type="arabicParenR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অফি”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/ 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অফিস”)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&gt;0.9</a:t>
            </a:r>
          </a:p>
          <a:p>
            <a:pPr marL="577850" lvl="0" indent="-514350">
              <a:buSzPts val="2600"/>
              <a:buAutoNum type="arabicParenR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অফিসগুলো”/ “অফিস”)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&lt;1</a:t>
            </a:r>
          </a:p>
          <a:p>
            <a:pPr marL="577850" lvl="0" indent="-514350">
              <a:buSzPts val="2600"/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Then, rewarding 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গুলো”</a:t>
            </a:r>
            <a:endParaRPr lang="en-US" sz="2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Methodology(Cont.)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Segmenting “</a:t>
            </a:r>
            <a:r>
              <a:rPr lang="bn-IN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অফিসগুলো”</a:t>
            </a:r>
          </a:p>
          <a:p>
            <a:pPr lvl="1" indent="-393700">
              <a:spcBef>
                <a:spcPts val="700"/>
              </a:spcBef>
              <a:buSzPts val="2600"/>
              <a:buFont typeface="Times New Roman"/>
              <a:buChar char="◻"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Score(“</a:t>
            </a:r>
            <a:r>
              <a:rPr lang="bn-IN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গুলো”)=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22738</a:t>
            </a:r>
          </a:p>
          <a:p>
            <a:pPr lvl="1" indent="-393700">
              <a:spcBef>
                <a:spcPts val="700"/>
              </a:spcBef>
              <a:buSzPts val="2600"/>
              <a:buFont typeface="Times New Roman"/>
              <a:buChar char="◻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অফি”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/ “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অফিস”)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=0.95</a:t>
            </a:r>
            <a:endParaRPr lang="en-US" sz="23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93700">
              <a:spcBef>
                <a:spcPts val="700"/>
              </a:spcBef>
              <a:buSzPts val="2600"/>
              <a:buNone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Here, In “</a:t>
            </a:r>
            <a:r>
              <a:rPr lang="bn-IN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অফিসগুলো”</a:t>
            </a:r>
          </a:p>
          <a:p>
            <a:pPr marL="977900" lvl="1" indent="-457200">
              <a:spcBef>
                <a:spcPts val="700"/>
              </a:spcBef>
              <a:buSzPts val="2600"/>
              <a:buAutoNum type="arabicParenR"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Score(</a:t>
            </a:r>
            <a:r>
              <a:rPr lang="bn-IN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“গুলো”)&gt;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  <a:p>
            <a:pPr marL="977900" lvl="1" indent="-457200">
              <a:spcBef>
                <a:spcPts val="700"/>
              </a:spcBef>
              <a:buSzPts val="2600"/>
              <a:buFont typeface="Noto Sans Symbols"/>
              <a:buAutoNum type="arabicParenR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TP(“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অফি”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/ “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অফিস”)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&gt;0.9</a:t>
            </a:r>
          </a:p>
          <a:p>
            <a:pPr marL="977900" lvl="1" indent="-457200">
              <a:spcBef>
                <a:spcPts val="700"/>
              </a:spcBef>
              <a:buSzPts val="260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“গুলো”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a suffix in </a:t>
            </a:r>
            <a:r>
              <a:rPr lang="b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“অফিসগুলো”</a:t>
            </a:r>
            <a:endParaRPr lang="en-US" sz="23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77900" lvl="1" indent="-457200">
              <a:spcBef>
                <a:spcPts val="700"/>
              </a:spcBef>
              <a:buSzPts val="2600"/>
              <a:buAutoNum type="arabicParenR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Result and Discussion</a:t>
            </a:r>
            <a:endParaRPr b="1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612648" y="1576754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1575 Human segmented word.</a:t>
            </a: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4634 morphemes( 2865 in the prefix 1769 in the suffix)</a:t>
            </a: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Top suffix lists:</a:t>
            </a: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4339" y="3071446"/>
          <a:ext cx="60960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790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Morphemes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 dirty="0">
                          <a:latin typeface="Times New Roman" pitchFamily="18" charset="0"/>
                          <a:ea typeface="Times New Roman"/>
                          <a:cs typeface="Vrinda"/>
                        </a:rPr>
                        <a:t>ের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230551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 dirty="0">
                          <a:latin typeface="Times New Roman" pitchFamily="18" charset="0"/>
                          <a:ea typeface="Times New Roman"/>
                          <a:cs typeface="Vrinda"/>
                        </a:rPr>
                        <a:t>র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164337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 dirty="0">
                          <a:latin typeface="Times New Roman" pitchFamily="18" charset="0"/>
                          <a:ea typeface="Times New Roman"/>
                          <a:cs typeface="Vrinda"/>
                        </a:rPr>
                        <a:t>ে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147264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 dirty="0">
                          <a:latin typeface="Times New Roman" pitchFamily="18" charset="0"/>
                          <a:ea typeface="Times New Roman"/>
                          <a:cs typeface="Vrinda"/>
                        </a:rPr>
                        <a:t>কে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136446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ও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135270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ই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104003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সহ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70787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য়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59262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Introduction</a:t>
            </a:r>
            <a:endParaRPr b="1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the Process of finding out the smallest meaning bearing elements of natural languages by means of marks in the speech signal.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Unsupervised Word Segmentation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the process of segmenting the word into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prefix, root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and suffix without prior knowledge of language specific rules.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Result and Discussion(Cont.)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Top prefix Lists:</a:t>
            </a: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87953"/>
          <a:ext cx="6646984" cy="354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92"/>
                <a:gridCol w="3323492"/>
              </a:tblGrid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Morpheme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Score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অ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6891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মহা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6028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গণ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5411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জন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4720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উপ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4440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আত্ম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4023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বিশ্ব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3619</a:t>
                      </a:r>
                    </a:p>
                  </a:txBody>
                  <a:tcPr marL="68580" marR="68580" marT="0" marB="0"/>
                </a:tc>
              </a:tr>
              <a:tr h="3939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2000">
                          <a:latin typeface="Times New Roman" pitchFamily="18" charset="0"/>
                          <a:ea typeface="Times New Roman"/>
                          <a:cs typeface="Vrinda"/>
                        </a:rPr>
                        <a:t>শিল্প</a:t>
                      </a: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3226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Result and Discussion(Cont.) 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1575 Human Segmented words, Found 1275 Accurate.</a:t>
            </a: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Accuracy: 80.95% .</a:t>
            </a:r>
          </a:p>
          <a:p>
            <a:pPr indent="-393700"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[7] DasGupta and V.Ng tested their program in 2511 Human segmented words and got the accuracy of 65.83%.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[2] Samarth Keshava and Emily Pitler evaluated their program on a set of 532 human segmented English Words and got the F-Score of 80.92%.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[5] Theeramunkong and Usanavasin they got the accuracy of 63.72%.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Result and Discussion(Cont.)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Python Implementation.</a:t>
            </a:r>
            <a:endParaRPr lang="en-US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93700">
              <a:spcBef>
                <a:spcPts val="700"/>
              </a:spcBef>
              <a:buSzPts val="2600"/>
              <a:buFont typeface="Times New Roman"/>
              <a:buChar char="◻"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432 line codes.</a:t>
            </a:r>
          </a:p>
          <a:p>
            <a:pPr indent="-393700">
              <a:buSzPts val="26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It’s not flawless.</a:t>
            </a:r>
          </a:p>
          <a:p>
            <a:pPr lvl="1" indent="-393700">
              <a:buSzPts val="2600"/>
              <a:buFont typeface="Times New Roman"/>
              <a:buChar char="◻"/>
            </a:pPr>
            <a:r>
              <a:rPr lang="en-US" dirty="0" smtClean="0"/>
              <a:t>“</a:t>
            </a:r>
            <a:r>
              <a:rPr lang="bn-IN" dirty="0" smtClean="0"/>
              <a:t>থিয়েটার</a:t>
            </a:r>
            <a:r>
              <a:rPr lang="en-US" dirty="0" smtClean="0"/>
              <a:t>” ,Correctly Segmented- “</a:t>
            </a:r>
            <a:r>
              <a:rPr lang="bn-IN" dirty="0" smtClean="0"/>
              <a:t>থিয়েটার</a:t>
            </a:r>
            <a:r>
              <a:rPr lang="en-US" dirty="0" smtClean="0"/>
              <a:t>”.</a:t>
            </a:r>
          </a:p>
          <a:p>
            <a:pPr lvl="1" indent="-393700">
              <a:buSzPts val="2600"/>
              <a:buFont typeface="Times New Roman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By Algorithm – “</a:t>
            </a:r>
            <a:r>
              <a:rPr lang="b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থিয়ে+টার”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>
              <a:buSzPts val="2600"/>
              <a:buFont typeface="Times New Roman"/>
              <a:buChar char="◻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Future Works</a:t>
            </a:r>
            <a:endParaRPr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700"/>
              </a:spcBef>
              <a:spcAft>
                <a:spcPts val="0"/>
              </a:spcAft>
              <a:buSzPts val="2600"/>
              <a:buFont typeface="Times New Roman"/>
              <a:buChar char="◻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Instead of feeding hundreds of thousands of words at once we could use deep neural network using word2vec to considering contextual information.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112425" y="1600200"/>
            <a:ext cx="8653500" cy="489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There are not significant research for word segmentation in Bangla .</a:t>
            </a:r>
            <a:endParaRPr sz="26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Collected a large corpus of data which I already described. </a:t>
            </a:r>
            <a:endParaRPr sz="26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Made a forward trie and </a:t>
            </a:r>
            <a:r>
              <a:rPr lang="en-US" sz="2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Backward </a:t>
            </a: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trie with this data and initially segment the word .</a:t>
            </a:r>
            <a:endParaRPr sz="26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Removing error  I </a:t>
            </a:r>
            <a:r>
              <a:rPr lang="en-US" sz="2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used transitional </a:t>
            </a:r>
            <a:r>
              <a:rPr lang="en-US" sz="2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probability along with pruning to minimize the error.</a:t>
            </a:r>
            <a:endParaRPr sz="26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Segmented the word.</a:t>
            </a:r>
          </a:p>
          <a:p>
            <a:pPr marL="457200" lvl="0" indent="-29718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Times New Roman"/>
              <a:buChar char="◻"/>
            </a:pPr>
            <a:r>
              <a:rPr lang="en-US" sz="26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Among 1575 human segmented word I got 1275 as correct which leads the accuracy of 80.95%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</a:t>
            </a:r>
            <a:endParaRPr b="1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531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smtClean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] 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Bhattacharya, S., Choudhury, M., Sarkar, S., &amp; Basu, A. (2005, March).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Inflectional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morphology synthesis for bengali noun, pronoun and verb systems. In </a:t>
            </a:r>
            <a:r>
              <a:rPr lang="en-US" sz="2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Proc. of the National Conference on Computer Processing of Bangla (NCCPB 05)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34-43).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2]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Keshava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S., &amp; Pitler, E. (2006, April). A simpler, intuitive approach to morpheme induction. In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</a:t>
            </a:r>
            <a:r>
              <a:rPr lang="en-US" sz="2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2nd Pascal Challenges Workshop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31-35).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3] 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Yarowsky, D., &amp; Wicentowski, R. (2000, October). Minimally supervised morphological analysis by multimodal alignment. In </a:t>
            </a:r>
            <a:r>
              <a:rPr lang="en-US" sz="2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38th Annual Meeting on Association for Computational Linguistics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207-216). Association for Computational Linguistics.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</a:t>
            </a:r>
            <a:endParaRPr b="1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531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700" dirty="0" smtClean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Theeramunkong, T., &amp; Usanavasin, S. (2001, March). Non-dictionary-based Thai word segmentation using decision trees. In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first international conference on Human language technology research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1-5). Association for Computational Linguistics.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Déjean, H. (1998, January). Morphemes as necessary concept for structures discovery from untagged corpora. In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Joint Conferences on New Methods in Language Processing and Computational Natural Language Learning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295-298). Association for Computational Linguistics.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Tepper, M., &amp; Xia, F. (2008). A hybrid approach to the induction of underlying morphology. In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Third International Joint Conference on Natural Language Processing: Volume-I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References</a:t>
            </a:r>
            <a:endParaRPr b="1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531400" cy="525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700" dirty="0" smtClean="0">
                <a:solidFill>
                  <a:srgbClr val="D34817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Dasgupta, S., &amp; Ng, V. (2007). Unsupervised word segmentation for Bangla.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ICON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15-24.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[8]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Dasgupta, S., &amp; Khan, D. M. (2004). Feature unification for morphological parsing in Bangla.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[9] 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Zhang, M., Zhang, Y., &amp; Fu, G. (2016, August). Transition-based neural word segmentation. In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54th Annual Meeting of the Association for Computational Linguistics (Volume 1: Long Papers)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421-431).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Linguistics.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[10] Kamper, H., Jansen, A., &amp; Goldwater, S. (2016). Unsupervised word segmentation and lexicon discovery using acoustic word embeddings.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IEEE/ACM Transactions on Audio, Speech and Language Processing (TASLP)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i="1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0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(4), 669-679.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1723292"/>
            <a:ext cx="7123113" cy="2693133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V="1">
            <a:off x="1371600" y="3376245"/>
            <a:ext cx="7620000" cy="138332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Introduction(Cont.)</a:t>
            </a:r>
            <a:endParaRPr b="1"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Trie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Times New Roman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trie is a tree representing a collection of strings with one node per common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prefix. Smallest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tree such that: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Times New Roman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Store Characters in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Introduction(Cont.)</a:t>
            </a:r>
            <a:endParaRPr b="1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612650" y="1600200"/>
            <a:ext cx="8430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the likelihood or chance of an event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occurring.</a:t>
            </a: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spcBef>
                <a:spcPts val="700"/>
              </a:spcBef>
              <a:spcAft>
                <a:spcPts val="0"/>
              </a:spcAft>
              <a:buSzPts val="1080"/>
              <a:buFont typeface="Times New Roman"/>
              <a:buChar char="◻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Font typeface="Times New Roman"/>
              <a:buChar char="◻"/>
            </a:pPr>
            <a:r>
              <a:rPr lang="en-US" sz="2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Conditional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Probability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of an event will occur given the knowledge that an event A has already occured.This probability is written P(B|A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914400" lvl="0" indent="-304800" algn="l" rtl="0">
              <a:spcBef>
                <a:spcPts val="700"/>
              </a:spcBef>
              <a:spcAft>
                <a:spcPts val="0"/>
              </a:spcAft>
              <a:buClrTx/>
              <a:buSzPts val="1200"/>
              <a:buFont typeface="Times New Roman"/>
              <a:buChar char="◻"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6799" y="2942493"/>
            <a:ext cx="5392620" cy="539262"/>
          </a:xfrm>
          <a:prstGeom prst="rect">
            <a:avLst/>
          </a:prstGeom>
          <a:noFill/>
        </p:spPr>
      </p:pic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9692" y="5427786"/>
            <a:ext cx="2501765" cy="656492"/>
          </a:xfrm>
          <a:prstGeom prst="rect">
            <a:avLst/>
          </a:prstGeom>
          <a:noFill/>
        </p:spPr>
      </p:pic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dirty="0" smtClean="0"/>
              <a:t>Introduction(Cont.)</a:t>
            </a:r>
            <a:endParaRPr b="1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Transition probability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is the probability of transitioning from one state to another in a single step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=P</a:t>
            </a:r>
            <a:r>
              <a:rPr lang="en-US" sz="2600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2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600" baseline="-25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=j|X</a:t>
            </a:r>
            <a:r>
              <a:rPr lang="en-US" sz="2600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</a:p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  Example-</a:t>
            </a:r>
          </a:p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TP(“</a:t>
            </a:r>
            <a:r>
              <a:rPr lang="bn-IN" dirty="0" smtClean="0">
                <a:latin typeface="Times New Roman" pitchFamily="18" charset="0"/>
                <a:ea typeface="Times New Roman"/>
                <a:cs typeface="Times New Roman"/>
                <a:sym typeface="Times New Roman"/>
              </a:rPr>
              <a:t>অফি”/ “অফিস”)=</a:t>
            </a:r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0.95      </a:t>
            </a:r>
            <a:endParaRPr smtClean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18288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6200" y="-3048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en-US" sz="3959" dirty="0"/>
              <a:t/>
            </a:r>
            <a:br>
              <a:rPr lang="en-US" sz="3959" dirty="0"/>
            </a:br>
            <a:r>
              <a:rPr lang="en-US" b="1" dirty="0" smtClean="0"/>
              <a:t>Literature Review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228600" y="2057400"/>
            <a:ext cx="8763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paper [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3]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presented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 corpus Based Algorithm capable of inducing inflectional morphological analysis of both regular and irregular form(such as brought-bring</a:t>
            </a:r>
            <a:r>
              <a:rPr lang="en-US" sz="2800" dirty="0"/>
              <a:t>).</a:t>
            </a:r>
            <a:endParaRPr/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9220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b="1" dirty="0" smtClean="0"/>
              <a:t>Literature Review(Cont.)</a:t>
            </a:r>
            <a:endParaRPr b="1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76604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Paper[5]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described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overview of a method which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allowed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discovery of syntactic structures  from untagged corpora.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Three steps-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discovery of the most frequent morphemes of the language.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discovery of the other morphemes.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725"/>
              <a:buChar char="■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segmentation of the words of the corpus.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Results-Check on the segmentation of 500 words randomly selected and they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obtained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8 segmentations as wrong.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96975" y="228600"/>
            <a:ext cx="894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400"/>
            </a:pPr>
            <a:r>
              <a:rPr lang="en-US" b="1" dirty="0" smtClean="0"/>
              <a:t>Literature Review(Cont.)</a:t>
            </a:r>
            <a:endParaRPr b="1"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inflectional morphology the basic meaning and part-of-speech of the root word  and the morpheme word are the same.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Paper [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1]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described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morphology synthesis in 3 Steps-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Synthesis of Noun Morphology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Synthesis of Pronoun Morphology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Synthesis of Verb Morphology</a:t>
            </a:r>
            <a:endParaRPr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82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1859</Words>
  <PresentationFormat>On-screen Show (4:3)</PresentationFormat>
  <Paragraphs>253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Median</vt:lpstr>
      <vt:lpstr>Median</vt:lpstr>
      <vt:lpstr>SUPERVISED BY MIR LUTFUR RAHMAN LECTURER  NORTH EAST UNIVERSITY BANGLADESH   By AYON DEY REG. NO:160103020015 SEMESTER:12(A)</vt:lpstr>
      <vt:lpstr>Overview</vt:lpstr>
      <vt:lpstr>Introduction</vt:lpstr>
      <vt:lpstr>Introduction(Cont.)</vt:lpstr>
      <vt:lpstr>Introduction(Cont.)</vt:lpstr>
      <vt:lpstr>Introduction(Cont.)</vt:lpstr>
      <vt:lpstr> Literature Review</vt:lpstr>
      <vt:lpstr>Literature Review(Cont.)</vt:lpstr>
      <vt:lpstr>Literature Review(Cont.)</vt:lpstr>
      <vt:lpstr>Literature Review(Cont.)</vt:lpstr>
      <vt:lpstr>Literature Review(Cont.)</vt:lpstr>
      <vt:lpstr>Literature Review(Cont.)</vt:lpstr>
      <vt:lpstr>Literature Review(Cont.)</vt:lpstr>
      <vt:lpstr>Literature Review(Cont.)</vt:lpstr>
      <vt:lpstr>Literature Review(Cont.)</vt:lpstr>
      <vt:lpstr>Literature Review(Cont.)</vt:lpstr>
      <vt:lpstr>Motivation</vt:lpstr>
      <vt:lpstr>Methodology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Methodology(Cont.)</vt:lpstr>
      <vt:lpstr>Result and Discussion</vt:lpstr>
      <vt:lpstr>Result and Discussion(Cont.)</vt:lpstr>
      <vt:lpstr>Result and Discussion(Cont.) </vt:lpstr>
      <vt:lpstr>Result and Discussion(Cont.)</vt:lpstr>
      <vt:lpstr>Future Works</vt:lpstr>
      <vt:lpstr>Conclusion</vt:lpstr>
      <vt:lpstr>References</vt:lpstr>
      <vt:lpstr>References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BY MIR LUTFUR RAHMAN LECTURER  NORTH EAST UNIVERSITY BANGLADESH   SUPERVISED TO AYON DEY REG. NO:160103020015 SEMESTER:11(A)</dc:title>
  <cp:lastModifiedBy>Ayon</cp:lastModifiedBy>
  <cp:revision>55</cp:revision>
  <dcterms:modified xsi:type="dcterms:W3CDTF">2020-01-22T01:53:48Z</dcterms:modified>
</cp:coreProperties>
</file>