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0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9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7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ncrete background">
            <a:extLst>
              <a:ext uri="{FF2B5EF4-FFF2-40B4-BE49-F238E27FC236}">
                <a16:creationId xmlns:a16="http://schemas.microsoft.com/office/drawing/2014/main" id="{64F730AC-501E-9C3A-4DD7-E202245F6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9920" b="4171"/>
          <a:stretch/>
        </p:blipFill>
        <p:spPr>
          <a:xfrm>
            <a:off x="21" y="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AEC96-6A6D-85C4-F0B1-9AD1CC1CA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620" y="1595097"/>
            <a:ext cx="9144000" cy="1930168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dirty="0">
                <a:solidFill>
                  <a:schemeClr val="bg1"/>
                </a:solidFill>
              </a:rPr>
              <a:t>Concrete Cracks Image Classification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7F564-9C83-819A-9A52-756089417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6" y="4231427"/>
            <a:ext cx="9144000" cy="696147"/>
          </a:xfrm>
        </p:spPr>
        <p:txBody>
          <a:bodyPr>
            <a:noAutofit/>
          </a:bodyPr>
          <a:lstStyle/>
          <a:p>
            <a:pPr algn="ctr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AML 3104 - Neural Networks and Deep Learning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1D91EC-0C43-F801-3522-9E39C8A3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39" y="396793"/>
            <a:ext cx="11324304" cy="569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3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2939D1-5F2F-7EBD-A2C7-FBD57D97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2" y="1093601"/>
            <a:ext cx="11641394" cy="5503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94D85-0CDA-FDB4-94AB-712B89D81035}"/>
              </a:ext>
            </a:extLst>
          </p:cNvPr>
          <p:cNvSpPr txBox="1"/>
          <p:nvPr/>
        </p:nvSpPr>
        <p:spPr>
          <a:xfrm>
            <a:off x="1966452" y="186813"/>
            <a:ext cx="7197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338121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Magnifying glass on clear background">
            <a:extLst>
              <a:ext uri="{FF2B5EF4-FFF2-40B4-BE49-F238E27FC236}">
                <a16:creationId xmlns:a16="http://schemas.microsoft.com/office/drawing/2014/main" id="{F7A93BCF-36C5-170A-AAA6-42BBE39A7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3A6BA-0714-4720-E04E-81254FB5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7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DE3C1-B828-9792-FB95-E8B268C7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386" y="1051560"/>
            <a:ext cx="6338169" cy="1371600"/>
          </a:xfrm>
        </p:spPr>
        <p:txBody>
          <a:bodyPr anchor="b">
            <a:normAutofit/>
          </a:bodyPr>
          <a:lstStyle/>
          <a:p>
            <a:r>
              <a:rPr lang="en-IN" sz="7200" dirty="0"/>
              <a:t>Introduction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4985-CB2E-452E-0337-382B434DF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2706624"/>
            <a:ext cx="7930601" cy="348386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Widespread Use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Concrete is the most extensively used building material globally due to its considerable compressive strength, making it the foundational element in a vast array of structures, from residential buildings to large-scale infrastructure. </a:t>
            </a:r>
          </a:p>
          <a:p>
            <a:pPr algn="just"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Concrete is highly favored for its durability and the flexibility it offers in forming various shapes, which makes it suitable for diverse construction needs. </a:t>
            </a:r>
          </a:p>
          <a:p>
            <a:pPr algn="just"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Importance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Concrete serves as the backbone for many critical structures, including dams, highways, and residential buildings, indicating its vital role in modern construction and infrastructure.</a:t>
            </a:r>
          </a:p>
          <a:p>
            <a:pPr algn="just">
              <a:lnSpc>
                <a:spcPct val="100000"/>
              </a:lnSpc>
            </a:pP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Environmental Resistance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Concrete boasts a remarkable resistance to water, weathering, and fire, which ensures its integrity and functionality in a variety of environmental conditions, from underwater applications to fire-prone areas. This resilience contributes significantly to the longevity of structures built with concrete, making it a reliable choice for any setting.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Pillars in shadow">
            <a:extLst>
              <a:ext uri="{FF2B5EF4-FFF2-40B4-BE49-F238E27FC236}">
                <a16:creationId xmlns:a16="http://schemas.microsoft.com/office/drawing/2014/main" id="{97EE3221-1AB0-AE73-C4A3-10855700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0" r="42739" b="1"/>
          <a:stretch/>
        </p:blipFill>
        <p:spPr>
          <a:xfrm>
            <a:off x="20" y="10"/>
            <a:ext cx="3126638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2432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F6D92-80DA-365F-7D23-A505E822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600"/>
              <a:t>Problem With Concrete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DA013"/>
          </a:solidFill>
          <a:ln w="38100" cap="rnd">
            <a:solidFill>
              <a:srgbClr val="9DA01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3974-9ED3-9129-443F-8174BC364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1" y="2706624"/>
            <a:ext cx="7321001" cy="3483864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Vulnerability to Cracks: Despite its strong properties, concrete is prone to degradation, particularly cracking, which can compromise structural integrity.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Causes of Cracking: Cracks in concrete can arise from multiple sources including thermal expansion and contraction, shrinkage, stress concentrations, and external loads.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Early Detection: Detecting cracks early is crucial for the safety of structures made of concrete. It not only helps in preventing further damage but also extends the lifespan of these structures.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Maintenance and Repair: Early detection facilitates timely maintenance and repairs, which are essential for sustaining the structural health and functionality of concrete buildings and infrastructures.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on Safety and Durability: Timely addressed cracking can significantly influence the safety, durability, and longevity of concrete structures, thus maintaining their usability and preventing potential failures.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plant growing in the gaps of a path">
            <a:extLst>
              <a:ext uri="{FF2B5EF4-FFF2-40B4-BE49-F238E27FC236}">
                <a16:creationId xmlns:a16="http://schemas.microsoft.com/office/drawing/2014/main" id="{A51B0371-87C8-4E4F-E197-A3855FA14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0" r="22089" b="2"/>
          <a:stretch/>
        </p:blipFill>
        <p:spPr>
          <a:xfrm>
            <a:off x="1" y="10"/>
            <a:ext cx="398206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327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09D5D-4C32-869E-633B-5A0FEE8B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r>
              <a:rPr lang="en-IN" sz="6600" dirty="0"/>
              <a:t>Data Collection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C4E6-093A-E85C-DE42-A0FDD8F4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8306"/>
            <a:ext cx="6894576" cy="38243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concrete crack dataset contains images from METU campus buildings, aiding the training of machine learning models to detect structural cracks for automated health monitoring.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is structured into two main categories: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>
              <a:lnSpc>
                <a:spcPct val="100000"/>
              </a:lnSpc>
              <a:spcAft>
                <a:spcPts val="800"/>
              </a:spcAft>
            </a:pP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Negative Crack Images: These images represent concrete surfaces without any cracks. Including these images in the dataset is crucial for teaching the model what a crack-free concrete surface looks like.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>
              <a:lnSpc>
                <a:spcPct val="100000"/>
              </a:lnSpc>
              <a:spcAft>
                <a:spcPts val="800"/>
              </a:spcAft>
            </a:pP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Positive Crack Images: These are the images that contain visible cracks on the concrete surfaces. These images are vital for training the model to accurately identify different types of cracks.</a:t>
            </a:r>
          </a:p>
          <a:p>
            <a:pPr marL="450215">
              <a:lnSpc>
                <a:spcPct val="100000"/>
              </a:lnSpc>
              <a:spcAft>
                <a:spcPts val="800"/>
              </a:spcAft>
            </a:pPr>
            <a:r>
              <a:rPr lang="en-C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category contains 10,000 images</a:t>
            </a:r>
            <a:endParaRPr lang="en-CA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>
              <a:lnSpc>
                <a:spcPct val="100000"/>
              </a:lnSpc>
              <a:spcAft>
                <a:spcPts val="800"/>
              </a:spcAft>
            </a:pP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images are standardized to a size of 227 x 227 pixels and are in RGB color format.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1615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https://data.mendeley.com/datasets/5y9wdsg2zt/2</a:t>
            </a:r>
          </a:p>
          <a:p>
            <a:pPr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15" name="Picture 14" descr="Grey 3D art">
            <a:extLst>
              <a:ext uri="{FF2B5EF4-FFF2-40B4-BE49-F238E27FC236}">
                <a16:creationId xmlns:a16="http://schemas.microsoft.com/office/drawing/2014/main" id="{62C57D8E-9838-CEE3-EAB1-F208D49D7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4" r="45794" b="-1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374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158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4629D-D6B6-3606-A2F1-C4622683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7200" dirty="0"/>
              <a:t>Preprocessing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3B8A-6022-CB00-5AD2-D6CCA43C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Rescaling pixel values to a range of [0,1], with normalization factor n=255.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Splitting the data into training and validation sets with a validation split of 20% (n=0.2).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Applying mild transformations such as rotation, width and height shifts, shearing, and zooming to increase dataset variability, with a magnitude of 10% (n=10%).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Utilizing horizontal flipping (n=True) to further augment the dataset.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Employing the 'nearest' fill mode during augmentation to interpolate new pixels from the nearest existing ones, ensuring minimal distortion of image features.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B7EF4FAD-5C1C-5AA1-29C1-84B5E88A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5" r="34433"/>
          <a:stretch/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7518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6D62A2-ECA3-4A1D-B1BB-F2659EAF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B4FB8-0F7B-8F6C-8B88-D10C58BF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2990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/>
              <a:t>Data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B2314-29AA-E92C-544A-492AC710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33" y="398057"/>
            <a:ext cx="9552783" cy="48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7065F-8244-B025-1536-7FDEA187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600"/>
              <a:t>Models used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CF427E"/>
          </a:solidFill>
          <a:ln w="38100" cap="rnd">
            <a:solidFill>
              <a:srgbClr val="CF427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6C98-24FC-5713-1E72-80B03E89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CNN(Convolutional Neural Network)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</p:txBody>
      </p:sp>
      <p:pic>
        <p:nvPicPr>
          <p:cNvPr id="5" name="Picture 4" descr="Abstract background of mesh on pink">
            <a:extLst>
              <a:ext uri="{FF2B5EF4-FFF2-40B4-BE49-F238E27FC236}">
                <a16:creationId xmlns:a16="http://schemas.microsoft.com/office/drawing/2014/main" id="{5A0EF3A4-86DE-75B2-76EF-3F92A1971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r="1018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666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8629-4A90-36D4-3B06-42BC18B5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of  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B9D2FE-6D2A-6456-80A2-D908FFF78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78446"/>
              </p:ext>
            </p:extLst>
          </p:nvPr>
        </p:nvGraphicFramePr>
        <p:xfrm>
          <a:off x="916857" y="2509257"/>
          <a:ext cx="9328356" cy="20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089">
                  <a:extLst>
                    <a:ext uri="{9D8B030D-6E8A-4147-A177-3AD203B41FA5}">
                      <a16:colId xmlns:a16="http://schemas.microsoft.com/office/drawing/2014/main" val="3540442349"/>
                    </a:ext>
                  </a:extLst>
                </a:gridCol>
                <a:gridCol w="2332089">
                  <a:extLst>
                    <a:ext uri="{9D8B030D-6E8A-4147-A177-3AD203B41FA5}">
                      <a16:colId xmlns:a16="http://schemas.microsoft.com/office/drawing/2014/main" val="2502346020"/>
                    </a:ext>
                  </a:extLst>
                </a:gridCol>
                <a:gridCol w="2332089">
                  <a:extLst>
                    <a:ext uri="{9D8B030D-6E8A-4147-A177-3AD203B41FA5}">
                      <a16:colId xmlns:a16="http://schemas.microsoft.com/office/drawing/2014/main" val="1048434933"/>
                    </a:ext>
                  </a:extLst>
                </a:gridCol>
                <a:gridCol w="2332089">
                  <a:extLst>
                    <a:ext uri="{9D8B030D-6E8A-4147-A177-3AD203B41FA5}">
                      <a16:colId xmlns:a16="http://schemas.microsoft.com/office/drawing/2014/main" val="32169647"/>
                    </a:ext>
                  </a:extLst>
                </a:gridCol>
              </a:tblGrid>
              <a:tr h="667956"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99193"/>
                  </a:ext>
                </a:extLst>
              </a:tr>
              <a:tr h="667956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97.89%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169872"/>
                  </a:ext>
                </a:extLst>
              </a:tr>
              <a:tr h="667956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4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21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22A669-59CF-D416-DF4B-EB2449C5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40" y="142971"/>
            <a:ext cx="11225320" cy="65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5256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620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Modern Love</vt:lpstr>
      <vt:lpstr>The Hand</vt:lpstr>
      <vt:lpstr>SketchyVTI</vt:lpstr>
      <vt:lpstr>Concrete Cracks Image Classification</vt:lpstr>
      <vt:lpstr>Introduction</vt:lpstr>
      <vt:lpstr>Problem With Concrete</vt:lpstr>
      <vt:lpstr>Data Collection</vt:lpstr>
      <vt:lpstr>Preprocessing</vt:lpstr>
      <vt:lpstr>Data Distribution</vt:lpstr>
      <vt:lpstr>Models used</vt:lpstr>
      <vt:lpstr>Accuracy of  models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Cracks Image Classification</dc:title>
  <dc:creator>Ayoosh Sharma</dc:creator>
  <cp:lastModifiedBy>Ayoosh Sharma</cp:lastModifiedBy>
  <cp:revision>1</cp:revision>
  <dcterms:created xsi:type="dcterms:W3CDTF">2024-04-19T02:58:01Z</dcterms:created>
  <dcterms:modified xsi:type="dcterms:W3CDTF">2024-04-19T03:48:36Z</dcterms:modified>
</cp:coreProperties>
</file>