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308" r:id="rId4"/>
    <p:sldId id="309" r:id="rId5"/>
    <p:sldId id="312" r:id="rId6"/>
    <p:sldId id="313" r:id="rId7"/>
    <p:sldId id="314" r:id="rId8"/>
    <p:sldId id="258" r:id="rId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7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D9C06-212B-494E-A273-C384E021353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0AD8F-E1F4-4D44-91AF-C3A014499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5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B90B-60C1-4BC2-B3AE-E0C1933D8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34" y="1197106"/>
            <a:ext cx="9037320" cy="1778478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79907-99FC-4286-A57F-9B5E0AAA89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9034" y="3438301"/>
            <a:ext cx="6185095" cy="51885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NG" dirty="0"/>
              <a:t>Introduction to Bioinformatics – Module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4C5A4E-7842-4544-A605-2AC985278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4" y="4419877"/>
            <a:ext cx="3383280" cy="7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9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E9B3-EAF6-4ABB-BE9E-EBF2EF08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368"/>
            <a:ext cx="10515600" cy="7720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51B5-C9ED-46BA-9756-53EB3678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675"/>
            <a:ext cx="10515600" cy="426828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7BD7D-8139-4422-8224-72566B087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25"/>
            <a:ext cx="3446586" cy="7720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9DC002-6ACB-4A42-97BB-5CFD7FF6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20/10/2021</a:t>
            </a:r>
            <a:endParaRPr lang="en-NG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87BC6B-7DDA-D14F-B6EE-4D0A102E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G"/>
              <a:t>GHRU Nigeria</a:t>
            </a:r>
            <a:endParaRPr lang="en-NG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900FAE-3DB0-8A4C-A6E1-C510BEBA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F643-7FC8-461B-9EE0-DF71888AA4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5832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297F94-C676-4520-928E-F91063D10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19" y="4741442"/>
            <a:ext cx="1736112" cy="1736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942406-2EE6-4957-8AFB-A5564E4C58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45" y="5351631"/>
            <a:ext cx="3322909" cy="112592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502693-C26A-461F-8CE8-243BAA77EC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2802" y="2556039"/>
            <a:ext cx="5066395" cy="1125922"/>
          </a:xfrm>
          <a:noFill/>
          <a:ln>
            <a:solidFill>
              <a:schemeClr val="bg2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5400" b="1"/>
            </a:lvl1pPr>
            <a:lvl5pPr>
              <a:defRPr/>
            </a:lvl5pPr>
          </a:lstStyle>
          <a:p>
            <a:pPr lvl="0"/>
            <a:r>
              <a:rPr lang="en-US" dirty="0"/>
              <a:t>Thank you</a:t>
            </a:r>
            <a:endParaRPr lang="en-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2610CD-D85C-46B6-BF54-BE5BDC8F2F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7" y="354804"/>
            <a:ext cx="4086213" cy="915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183762-F7F9-42B1-AEC5-F6C445240E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6" y="5348023"/>
            <a:ext cx="3138934" cy="1125922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9624D40-9F49-AF44-9606-54ED735EEA2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18" y="293179"/>
            <a:ext cx="4366915" cy="8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0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6B588-129A-4F9A-A726-46BBB50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9AE9A-79FA-45D3-A121-F626F55F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12719"/>
            <a:ext cx="10515600" cy="346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9FC2-6F4C-4DFA-961F-3F0861551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17/06/2021</a:t>
            </a:r>
            <a:endParaRPr lang="en-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CBAF-D452-4B2E-AB50-138B97905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G" dirty="0"/>
              <a:t>GHRU Nigeria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A47F-E844-4A33-B271-76849DE67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F643-7FC8-461B-9EE0-DF71888AA4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33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CB1F-28CD-4166-9605-78543FE04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Bioinformatics Analysis Workflows:</a:t>
            </a:r>
            <a:br>
              <a:rPr lang="en-GB" dirty="0"/>
            </a:br>
            <a:r>
              <a:rPr lang="en-GB" dirty="0"/>
              <a:t>Nextflow Tower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4B282-8F15-475D-A9CB-8EE93E72E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G" dirty="0"/>
              <a:t>Introduction to Bioinformatics — Module 2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0F5CEAF-7A3E-4143-8461-3623FD33C55C}"/>
              </a:ext>
            </a:extLst>
          </p:cNvPr>
          <p:cNvSpPr txBox="1">
            <a:spLocks/>
          </p:cNvSpPr>
          <p:nvPr/>
        </p:nvSpPr>
        <p:spPr>
          <a:xfrm>
            <a:off x="769034" y="5705351"/>
            <a:ext cx="2153070" cy="341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20 October 2021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C05C13D-4719-2D4A-9794-6F57FFB5E0F2}"/>
              </a:ext>
            </a:extLst>
          </p:cNvPr>
          <p:cNvSpPr txBox="1">
            <a:spLocks/>
          </p:cNvSpPr>
          <p:nvPr/>
        </p:nvSpPr>
        <p:spPr>
          <a:xfrm>
            <a:off x="769034" y="5462693"/>
            <a:ext cx="2928323" cy="341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Erkison Ewomazino Odih</a:t>
            </a:r>
          </a:p>
        </p:txBody>
      </p:sp>
    </p:spTree>
    <p:extLst>
      <p:ext uri="{BB962C8B-B14F-4D97-AF65-F5344CB8AC3E}">
        <p14:creationId xmlns:p14="http://schemas.microsoft.com/office/powerpoint/2010/main" val="204321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BC1CDC-99EB-410A-A021-B32A576A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pipelines?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1B6EB-8202-8847-9A6D-E2CDB6D7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G"/>
              <a:t>GHRU Nigeria</a:t>
            </a:r>
            <a:endParaRPr lang="en-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159AD-2A5F-DE4B-BDDA-514B5E77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F643-7FC8-461B-9EE0-DF71888AA418}" type="slidenum">
              <a:rPr lang="en-NG" smtClean="0"/>
              <a:t>2</a:t>
            </a:fld>
            <a:endParaRPr lang="en-NG"/>
          </a:p>
        </p:txBody>
      </p:sp>
      <p:pic>
        <p:nvPicPr>
          <p:cNvPr id="91" name="Picture 90" descr="Diagram&#10;&#10;Description automatically generated">
            <a:extLst>
              <a:ext uri="{FF2B5EF4-FFF2-40B4-BE49-F238E27FC236}">
                <a16:creationId xmlns:a16="http://schemas.microsoft.com/office/drawing/2014/main" id="{E63A33B8-F9B3-3443-9EC1-B825EF1F9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2"/>
          <a:stretch/>
        </p:blipFill>
        <p:spPr>
          <a:xfrm>
            <a:off x="2872169" y="1860818"/>
            <a:ext cx="8673662" cy="4161610"/>
          </a:xfrm>
          <a:prstGeom prst="rect">
            <a:avLst/>
          </a:prstGeom>
        </p:spPr>
      </p:pic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BEFF87EE-3C76-B746-8F02-031D5D399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00" y="4108992"/>
            <a:ext cx="1413300" cy="142479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0086A04-5363-214E-85F2-61AA615CE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1792240"/>
            <a:ext cx="1460500" cy="13589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BA53B45-0D6A-D641-8C74-5FC38CBB1185}"/>
              </a:ext>
            </a:extLst>
          </p:cNvPr>
          <p:cNvSpPr txBox="1"/>
          <p:nvPr/>
        </p:nvSpPr>
        <p:spPr>
          <a:xfrm>
            <a:off x="950747" y="3151140"/>
            <a:ext cx="17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Raw sequence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75EA1C-5767-AF42-B1B7-D7C1403A88D1}"/>
              </a:ext>
            </a:extLst>
          </p:cNvPr>
          <p:cNvCxnSpPr>
            <a:cxnSpLocks/>
          </p:cNvCxnSpPr>
          <p:nvPr/>
        </p:nvCxnSpPr>
        <p:spPr>
          <a:xfrm>
            <a:off x="1881350" y="3541992"/>
            <a:ext cx="0" cy="483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A4600E3-5B6E-074F-8233-65AA2860E1DF}"/>
              </a:ext>
            </a:extLst>
          </p:cNvPr>
          <p:cNvSpPr txBox="1"/>
          <p:nvPr/>
        </p:nvSpPr>
        <p:spPr>
          <a:xfrm>
            <a:off x="911551" y="5484819"/>
            <a:ext cx="189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Enthusiastic Bioinformatician</a:t>
            </a:r>
          </a:p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(Day 1)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588B6F-39C2-904A-B05A-09AC1B177A28}"/>
              </a:ext>
            </a:extLst>
          </p:cNvPr>
          <p:cNvSpPr/>
          <p:nvPr/>
        </p:nvSpPr>
        <p:spPr>
          <a:xfrm>
            <a:off x="2956912" y="1937536"/>
            <a:ext cx="1615088" cy="7951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C7D8441-5EBD-9B44-86E1-98F71166194F}"/>
              </a:ext>
            </a:extLst>
          </p:cNvPr>
          <p:cNvSpPr/>
          <p:nvPr/>
        </p:nvSpPr>
        <p:spPr>
          <a:xfrm>
            <a:off x="5032706" y="1937536"/>
            <a:ext cx="1615088" cy="7951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CD38379-AE4D-A249-9074-C0FC613611CC}"/>
              </a:ext>
            </a:extLst>
          </p:cNvPr>
          <p:cNvSpPr/>
          <p:nvPr/>
        </p:nvSpPr>
        <p:spPr>
          <a:xfrm>
            <a:off x="7142438" y="1937536"/>
            <a:ext cx="1797486" cy="7951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45E4426-D813-044F-805C-3B05C465A0AE}"/>
              </a:ext>
            </a:extLst>
          </p:cNvPr>
          <p:cNvSpPr/>
          <p:nvPr/>
        </p:nvSpPr>
        <p:spPr>
          <a:xfrm>
            <a:off x="9344134" y="1942792"/>
            <a:ext cx="2009666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1E9B81-D1C5-6B40-8B4A-669E682D115A}"/>
              </a:ext>
            </a:extLst>
          </p:cNvPr>
          <p:cNvSpPr/>
          <p:nvPr/>
        </p:nvSpPr>
        <p:spPr>
          <a:xfrm>
            <a:off x="7142438" y="3050847"/>
            <a:ext cx="1917479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080885E-29C9-D641-AC13-23FD387EB0BA}"/>
              </a:ext>
            </a:extLst>
          </p:cNvPr>
          <p:cNvSpPr/>
          <p:nvPr/>
        </p:nvSpPr>
        <p:spPr>
          <a:xfrm>
            <a:off x="5032707" y="2993829"/>
            <a:ext cx="1615088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9BE1ED2-0B99-0648-B6DF-3D37857D6F4E}"/>
              </a:ext>
            </a:extLst>
          </p:cNvPr>
          <p:cNvSpPr/>
          <p:nvPr/>
        </p:nvSpPr>
        <p:spPr>
          <a:xfrm>
            <a:off x="2967203" y="2993829"/>
            <a:ext cx="1615088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EC1503-B66F-B24B-AF4D-50C4B82E9E30}"/>
              </a:ext>
            </a:extLst>
          </p:cNvPr>
          <p:cNvSpPr/>
          <p:nvPr/>
        </p:nvSpPr>
        <p:spPr>
          <a:xfrm>
            <a:off x="9754258" y="3050847"/>
            <a:ext cx="1615088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987EB6F-9DA8-4244-A698-CB7AB75005EE}"/>
              </a:ext>
            </a:extLst>
          </p:cNvPr>
          <p:cNvSpPr/>
          <p:nvPr/>
        </p:nvSpPr>
        <p:spPr>
          <a:xfrm>
            <a:off x="9782834" y="4108992"/>
            <a:ext cx="1615088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0BFAF-1C50-CF42-B2E9-FCF175CCB5F2}"/>
              </a:ext>
            </a:extLst>
          </p:cNvPr>
          <p:cNvSpPr/>
          <p:nvPr/>
        </p:nvSpPr>
        <p:spPr>
          <a:xfrm>
            <a:off x="9665360" y="5145563"/>
            <a:ext cx="1703985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3122635-EBFF-1B4D-AE8C-032DA4B3C09F}"/>
              </a:ext>
            </a:extLst>
          </p:cNvPr>
          <p:cNvSpPr/>
          <p:nvPr/>
        </p:nvSpPr>
        <p:spPr>
          <a:xfrm>
            <a:off x="7389869" y="5159755"/>
            <a:ext cx="1703985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8680DE8-C13A-C94A-A0D8-C259EBE6A6F2}"/>
              </a:ext>
            </a:extLst>
          </p:cNvPr>
          <p:cNvSpPr/>
          <p:nvPr/>
        </p:nvSpPr>
        <p:spPr>
          <a:xfrm>
            <a:off x="5190475" y="5159219"/>
            <a:ext cx="1615089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59EA5E2-4CD0-FF4C-9D68-5D57B75D34A2}"/>
              </a:ext>
            </a:extLst>
          </p:cNvPr>
          <p:cNvSpPr/>
          <p:nvPr/>
        </p:nvSpPr>
        <p:spPr>
          <a:xfrm>
            <a:off x="2956911" y="5159219"/>
            <a:ext cx="1615089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FDF6884-E557-5A4D-A251-CF322C9CD247}"/>
              </a:ext>
            </a:extLst>
          </p:cNvPr>
          <p:cNvSpPr/>
          <p:nvPr/>
        </p:nvSpPr>
        <p:spPr>
          <a:xfrm>
            <a:off x="2956910" y="4106494"/>
            <a:ext cx="2075796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BE06F5-1949-4F4E-A934-3F35E73B68E6}"/>
              </a:ext>
            </a:extLst>
          </p:cNvPr>
          <p:cNvSpPr/>
          <p:nvPr/>
        </p:nvSpPr>
        <p:spPr>
          <a:xfrm>
            <a:off x="5516179" y="4125311"/>
            <a:ext cx="1797486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B9CDB01-3666-334F-BA5C-27C3105589D8}"/>
              </a:ext>
            </a:extLst>
          </p:cNvPr>
          <p:cNvSpPr/>
          <p:nvPr/>
        </p:nvSpPr>
        <p:spPr>
          <a:xfrm>
            <a:off x="7626784" y="4105301"/>
            <a:ext cx="1797486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9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xit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0"/>
                            </p:stCondLst>
                            <p:childTnLst>
                              <p:par>
                                <p:cTn id="76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0"/>
                            </p:stCondLst>
                            <p:childTnLst>
                              <p:par>
                                <p:cTn id="90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4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1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8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25" presetID="3" presetClass="exit" presetSubtype="10" repeatCount="2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BC1CDC-99EB-410A-A021-B32A576A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pipelines?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1B6EB-8202-8847-9A6D-E2CDB6D7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G"/>
              <a:t>GHRU Nigeria</a:t>
            </a:r>
            <a:endParaRPr lang="en-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159AD-2A5F-DE4B-BDDA-514B5E77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F643-7FC8-461B-9EE0-DF71888AA418}" type="slidenum">
              <a:rPr lang="en-NG" smtClean="0"/>
              <a:t>3</a:t>
            </a:fld>
            <a:endParaRPr lang="en-NG"/>
          </a:p>
        </p:txBody>
      </p:sp>
      <p:pic>
        <p:nvPicPr>
          <p:cNvPr id="91" name="Picture 90" descr="Diagram&#10;&#10;Description automatically generated">
            <a:extLst>
              <a:ext uri="{FF2B5EF4-FFF2-40B4-BE49-F238E27FC236}">
                <a16:creationId xmlns:a16="http://schemas.microsoft.com/office/drawing/2014/main" id="{E63A33B8-F9B3-3443-9EC1-B825EF1F9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2"/>
          <a:stretch/>
        </p:blipFill>
        <p:spPr>
          <a:xfrm>
            <a:off x="2872169" y="1860818"/>
            <a:ext cx="8673662" cy="416161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0086A04-5363-214E-85F2-61AA615CE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1792240"/>
            <a:ext cx="1460500" cy="13589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BA53B45-0D6A-D641-8C74-5FC38CBB1185}"/>
              </a:ext>
            </a:extLst>
          </p:cNvPr>
          <p:cNvSpPr txBox="1"/>
          <p:nvPr/>
        </p:nvSpPr>
        <p:spPr>
          <a:xfrm>
            <a:off x="950747" y="3151140"/>
            <a:ext cx="17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Raw sequence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75EA1C-5767-AF42-B1B7-D7C1403A88D1}"/>
              </a:ext>
            </a:extLst>
          </p:cNvPr>
          <p:cNvCxnSpPr>
            <a:cxnSpLocks/>
          </p:cNvCxnSpPr>
          <p:nvPr/>
        </p:nvCxnSpPr>
        <p:spPr>
          <a:xfrm>
            <a:off x="1881350" y="3541992"/>
            <a:ext cx="0" cy="483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588B6F-39C2-904A-B05A-09AC1B177A28}"/>
              </a:ext>
            </a:extLst>
          </p:cNvPr>
          <p:cNvSpPr/>
          <p:nvPr/>
        </p:nvSpPr>
        <p:spPr>
          <a:xfrm>
            <a:off x="2956912" y="1937536"/>
            <a:ext cx="1615088" cy="7951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C7D8441-5EBD-9B44-86E1-98F71166194F}"/>
              </a:ext>
            </a:extLst>
          </p:cNvPr>
          <p:cNvSpPr/>
          <p:nvPr/>
        </p:nvSpPr>
        <p:spPr>
          <a:xfrm>
            <a:off x="5032706" y="1937536"/>
            <a:ext cx="1615088" cy="7951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CD38379-AE4D-A249-9074-C0FC613611CC}"/>
              </a:ext>
            </a:extLst>
          </p:cNvPr>
          <p:cNvSpPr/>
          <p:nvPr/>
        </p:nvSpPr>
        <p:spPr>
          <a:xfrm>
            <a:off x="7142438" y="1937536"/>
            <a:ext cx="1797486" cy="7951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45E4426-D813-044F-805C-3B05C465A0AE}"/>
              </a:ext>
            </a:extLst>
          </p:cNvPr>
          <p:cNvSpPr/>
          <p:nvPr/>
        </p:nvSpPr>
        <p:spPr>
          <a:xfrm>
            <a:off x="9344134" y="1942792"/>
            <a:ext cx="2009666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1E9B81-D1C5-6B40-8B4A-669E682D115A}"/>
              </a:ext>
            </a:extLst>
          </p:cNvPr>
          <p:cNvSpPr/>
          <p:nvPr/>
        </p:nvSpPr>
        <p:spPr>
          <a:xfrm>
            <a:off x="7142438" y="3050847"/>
            <a:ext cx="1917479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080885E-29C9-D641-AC13-23FD387EB0BA}"/>
              </a:ext>
            </a:extLst>
          </p:cNvPr>
          <p:cNvSpPr/>
          <p:nvPr/>
        </p:nvSpPr>
        <p:spPr>
          <a:xfrm>
            <a:off x="5032707" y="2993829"/>
            <a:ext cx="1615088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9BE1ED2-0B99-0648-B6DF-3D37857D6F4E}"/>
              </a:ext>
            </a:extLst>
          </p:cNvPr>
          <p:cNvSpPr/>
          <p:nvPr/>
        </p:nvSpPr>
        <p:spPr>
          <a:xfrm>
            <a:off x="2967203" y="2993829"/>
            <a:ext cx="1615088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EC1503-B66F-B24B-AF4D-50C4B82E9E30}"/>
              </a:ext>
            </a:extLst>
          </p:cNvPr>
          <p:cNvSpPr/>
          <p:nvPr/>
        </p:nvSpPr>
        <p:spPr>
          <a:xfrm>
            <a:off x="9754258" y="3050847"/>
            <a:ext cx="1615088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987EB6F-9DA8-4244-A698-CB7AB75005EE}"/>
              </a:ext>
            </a:extLst>
          </p:cNvPr>
          <p:cNvSpPr/>
          <p:nvPr/>
        </p:nvSpPr>
        <p:spPr>
          <a:xfrm>
            <a:off x="9782834" y="4108992"/>
            <a:ext cx="1615088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0BFAF-1C50-CF42-B2E9-FCF175CCB5F2}"/>
              </a:ext>
            </a:extLst>
          </p:cNvPr>
          <p:cNvSpPr/>
          <p:nvPr/>
        </p:nvSpPr>
        <p:spPr>
          <a:xfrm>
            <a:off x="9665360" y="5145563"/>
            <a:ext cx="1703985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3122635-EBFF-1B4D-AE8C-032DA4B3C09F}"/>
              </a:ext>
            </a:extLst>
          </p:cNvPr>
          <p:cNvSpPr/>
          <p:nvPr/>
        </p:nvSpPr>
        <p:spPr>
          <a:xfrm>
            <a:off x="7389869" y="5159755"/>
            <a:ext cx="1703985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8680DE8-C13A-C94A-A0D8-C259EBE6A6F2}"/>
              </a:ext>
            </a:extLst>
          </p:cNvPr>
          <p:cNvSpPr/>
          <p:nvPr/>
        </p:nvSpPr>
        <p:spPr>
          <a:xfrm>
            <a:off x="5190475" y="5159219"/>
            <a:ext cx="1615089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59EA5E2-4CD0-FF4C-9D68-5D57B75D34A2}"/>
              </a:ext>
            </a:extLst>
          </p:cNvPr>
          <p:cNvSpPr/>
          <p:nvPr/>
        </p:nvSpPr>
        <p:spPr>
          <a:xfrm>
            <a:off x="2956911" y="5159219"/>
            <a:ext cx="1615089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FDF6884-E557-5A4D-A251-CF322C9CD247}"/>
              </a:ext>
            </a:extLst>
          </p:cNvPr>
          <p:cNvSpPr/>
          <p:nvPr/>
        </p:nvSpPr>
        <p:spPr>
          <a:xfrm>
            <a:off x="2956910" y="4106494"/>
            <a:ext cx="2075796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BE06F5-1949-4F4E-A934-3F35E73B68E6}"/>
              </a:ext>
            </a:extLst>
          </p:cNvPr>
          <p:cNvSpPr/>
          <p:nvPr/>
        </p:nvSpPr>
        <p:spPr>
          <a:xfrm>
            <a:off x="5516179" y="4125311"/>
            <a:ext cx="1797486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B9CDB01-3666-334F-BA5C-27C3105589D8}"/>
              </a:ext>
            </a:extLst>
          </p:cNvPr>
          <p:cNvSpPr/>
          <p:nvPr/>
        </p:nvSpPr>
        <p:spPr>
          <a:xfrm>
            <a:off x="7626784" y="4105301"/>
            <a:ext cx="1797486" cy="789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3C80B1FE-29B8-B943-84AA-B3DDAFB11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00" y="4108992"/>
            <a:ext cx="1413300" cy="14247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9B8B3FF-7596-7A44-9362-B2ABF00995D4}"/>
              </a:ext>
            </a:extLst>
          </p:cNvPr>
          <p:cNvSpPr txBox="1"/>
          <p:nvPr/>
        </p:nvSpPr>
        <p:spPr>
          <a:xfrm>
            <a:off x="911551" y="5484819"/>
            <a:ext cx="189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Enthusiastic Bioinformatician</a:t>
            </a:r>
          </a:p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(Day 2)</a:t>
            </a:r>
          </a:p>
        </p:txBody>
      </p:sp>
    </p:spTree>
    <p:extLst>
      <p:ext uri="{BB962C8B-B14F-4D97-AF65-F5344CB8AC3E}">
        <p14:creationId xmlns:p14="http://schemas.microsoft.com/office/powerpoint/2010/main" val="360295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3" presetClass="exit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00"/>
                            </p:stCondLst>
                            <p:childTnLst>
                              <p:par>
                                <p:cTn id="47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400"/>
                            </p:stCondLst>
                            <p:childTnLst>
                              <p:par>
                                <p:cTn id="61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00"/>
                            </p:stCondLst>
                            <p:childTnLst>
                              <p:par>
                                <p:cTn id="75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9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100"/>
                            </p:stCondLst>
                            <p:childTnLst>
                              <p:par>
                                <p:cTn id="82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8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900"/>
                            </p:stCondLst>
                            <p:childTnLst>
                              <p:par>
                                <p:cTn id="96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6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3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700"/>
                            </p:stCondLst>
                            <p:childTnLst>
                              <p:par>
                                <p:cTn id="110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4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7" presetID="3" presetClass="exit" presetSubtype="1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3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3" presetClass="exit" presetSubtype="10" repeatCount="200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BC1CDC-99EB-410A-A021-B32A576A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pipelines?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1B6EB-8202-8847-9A6D-E2CDB6D7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G"/>
              <a:t>GHRU Nigeria</a:t>
            </a:r>
            <a:endParaRPr lang="en-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159AD-2A5F-DE4B-BDDA-514B5E77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F643-7FC8-461B-9EE0-DF71888AA418}" type="slidenum">
              <a:rPr lang="en-NG" smtClean="0"/>
              <a:t>4</a:t>
            </a:fld>
            <a:endParaRPr lang="en-NG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D0086A04-5363-214E-85F2-61AA615CE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1792240"/>
            <a:ext cx="1460500" cy="13589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BA53B45-0D6A-D641-8C74-5FC38CBB1185}"/>
              </a:ext>
            </a:extLst>
          </p:cNvPr>
          <p:cNvSpPr txBox="1"/>
          <p:nvPr/>
        </p:nvSpPr>
        <p:spPr>
          <a:xfrm>
            <a:off x="950747" y="3151140"/>
            <a:ext cx="17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Raw sequence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75EA1C-5767-AF42-B1B7-D7C1403A88D1}"/>
              </a:ext>
            </a:extLst>
          </p:cNvPr>
          <p:cNvCxnSpPr>
            <a:cxnSpLocks/>
          </p:cNvCxnSpPr>
          <p:nvPr/>
        </p:nvCxnSpPr>
        <p:spPr>
          <a:xfrm>
            <a:off x="1881350" y="3541992"/>
            <a:ext cx="0" cy="483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4093A743-7D46-EC40-A82C-65F73F28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58" y="4087819"/>
            <a:ext cx="1168400" cy="1397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9B8B3FF-7596-7A44-9362-B2ABF00995D4}"/>
              </a:ext>
            </a:extLst>
          </p:cNvPr>
          <p:cNvSpPr txBox="1"/>
          <p:nvPr/>
        </p:nvSpPr>
        <p:spPr>
          <a:xfrm>
            <a:off x="911551" y="5484819"/>
            <a:ext cx="189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Dejected Bioinformatician</a:t>
            </a:r>
          </a:p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(Day 3)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E0F767-372C-7D4D-998D-2C579C45BF5F}"/>
              </a:ext>
            </a:extLst>
          </p:cNvPr>
          <p:cNvCxnSpPr/>
          <p:nvPr/>
        </p:nvCxnSpPr>
        <p:spPr>
          <a:xfrm>
            <a:off x="3201555" y="4654128"/>
            <a:ext cx="15655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C24BC9-5738-8540-8FE8-4205148B60E4}"/>
              </a:ext>
            </a:extLst>
          </p:cNvPr>
          <p:cNvSpPr txBox="1"/>
          <p:nvPr/>
        </p:nvSpPr>
        <p:spPr>
          <a:xfrm>
            <a:off x="5520040" y="5115487"/>
            <a:ext cx="18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Ok, I’m out!</a:t>
            </a:r>
          </a:p>
        </p:txBody>
      </p:sp>
      <p:pic>
        <p:nvPicPr>
          <p:cNvPr id="7" name="Picture 6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35CBF28-5A1F-7349-9962-4D4CBB48C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08" y="2867140"/>
            <a:ext cx="1897541" cy="22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BC1CDC-99EB-410A-A021-B32A576A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bioinformatics pipelines?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1B6EB-8202-8847-9A6D-E2CDB6D7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G"/>
              <a:t>GHRU Nigeria</a:t>
            </a:r>
            <a:endParaRPr lang="en-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159AD-2A5F-DE4B-BDDA-514B5E77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F643-7FC8-461B-9EE0-DF71888AA418}" type="slidenum">
              <a:rPr lang="en-NG" smtClean="0"/>
              <a:t>5</a:t>
            </a:fld>
            <a:endParaRPr lang="en-NG"/>
          </a:p>
        </p:txBody>
      </p:sp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BEFF87EE-3C76-B746-8F02-031D5D399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00" y="4108992"/>
            <a:ext cx="1413300" cy="142479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0086A04-5363-214E-85F2-61AA615CE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1792240"/>
            <a:ext cx="1460500" cy="13589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BA53B45-0D6A-D641-8C74-5FC38CBB1185}"/>
              </a:ext>
            </a:extLst>
          </p:cNvPr>
          <p:cNvSpPr txBox="1"/>
          <p:nvPr/>
        </p:nvSpPr>
        <p:spPr>
          <a:xfrm>
            <a:off x="950747" y="3151140"/>
            <a:ext cx="17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Raw sequence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75EA1C-5767-AF42-B1B7-D7C1403A88D1}"/>
              </a:ext>
            </a:extLst>
          </p:cNvPr>
          <p:cNvCxnSpPr>
            <a:cxnSpLocks/>
          </p:cNvCxnSpPr>
          <p:nvPr/>
        </p:nvCxnSpPr>
        <p:spPr>
          <a:xfrm>
            <a:off x="1881350" y="3541992"/>
            <a:ext cx="0" cy="483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A4600E3-5B6E-074F-8233-65AA2860E1DF}"/>
              </a:ext>
            </a:extLst>
          </p:cNvPr>
          <p:cNvSpPr txBox="1"/>
          <p:nvPr/>
        </p:nvSpPr>
        <p:spPr>
          <a:xfrm>
            <a:off x="911551" y="5484819"/>
            <a:ext cx="189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Enthusiastic Bioinformatician</a:t>
            </a:r>
          </a:p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(Day 4)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07B70BB-7254-7F42-9101-7823F69CF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656" y="3151140"/>
            <a:ext cx="1282700" cy="1612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DA81779-C6BC-0C41-BC73-C88FA0DD15A3}"/>
              </a:ext>
            </a:extLst>
          </p:cNvPr>
          <p:cNvSpPr txBox="1"/>
          <p:nvPr/>
        </p:nvSpPr>
        <p:spPr>
          <a:xfrm>
            <a:off x="8950403" y="4764040"/>
            <a:ext cx="189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Bioinformatician</a:t>
            </a:r>
          </a:p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(Happily ever after!)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ECC156-9543-FE45-8AB0-6145EF8BAA93}"/>
              </a:ext>
            </a:extLst>
          </p:cNvPr>
          <p:cNvCxnSpPr/>
          <p:nvPr/>
        </p:nvCxnSpPr>
        <p:spPr>
          <a:xfrm>
            <a:off x="2809109" y="4646413"/>
            <a:ext cx="15655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AA8091-2E6B-EB4D-9FE7-F74963AF0C8D}"/>
              </a:ext>
            </a:extLst>
          </p:cNvPr>
          <p:cNvCxnSpPr/>
          <p:nvPr/>
        </p:nvCxnSpPr>
        <p:spPr>
          <a:xfrm>
            <a:off x="7384840" y="4651834"/>
            <a:ext cx="15655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DB63410-5CD6-8C46-951D-85EA9B0EA8C8}"/>
              </a:ext>
            </a:extLst>
          </p:cNvPr>
          <p:cNvSpPr/>
          <p:nvPr/>
        </p:nvSpPr>
        <p:spPr>
          <a:xfrm>
            <a:off x="4927813" y="4284136"/>
            <a:ext cx="2068035" cy="9233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7030A0"/>
                </a:solidFill>
              </a:rPr>
              <a:t>Run assembly pipeline</a:t>
            </a:r>
          </a:p>
        </p:txBody>
      </p:sp>
      <p:pic>
        <p:nvPicPr>
          <p:cNvPr id="45" name="Picture 44" descr="Diagram&#10;&#10;Description automatically generated">
            <a:extLst>
              <a:ext uri="{FF2B5EF4-FFF2-40B4-BE49-F238E27FC236}">
                <a16:creationId xmlns:a16="http://schemas.microsoft.com/office/drawing/2014/main" id="{8D871CF2-4384-3A45-AE73-EE81A0D60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349" y="1808996"/>
            <a:ext cx="4423123" cy="21489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3C74387-4142-2547-A5F8-C712F5D26634}"/>
              </a:ext>
            </a:extLst>
          </p:cNvPr>
          <p:cNvSpPr txBox="1"/>
          <p:nvPr/>
        </p:nvSpPr>
        <p:spPr>
          <a:xfrm>
            <a:off x="5147221" y="5761818"/>
            <a:ext cx="18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AB5F31-0CC5-F94F-844F-6F20DD15E6C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6096000" y="5350644"/>
            <a:ext cx="0" cy="4111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1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0" grpId="0"/>
      <p:bldP spid="33" grpId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BC1CDC-99EB-410A-A021-B32A576A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pipelines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1B6EB-8202-8847-9A6D-E2CDB6D7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G"/>
              <a:t>GHRU Nigeria</a:t>
            </a:r>
            <a:endParaRPr lang="en-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159AD-2A5F-DE4B-BDDA-514B5E77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F643-7FC8-461B-9EE0-DF71888AA418}" type="slidenum">
              <a:rPr lang="en-NG" smtClean="0"/>
              <a:t>6</a:t>
            </a:fld>
            <a:endParaRPr lang="en-N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B63410-5CD6-8C46-951D-85EA9B0EA8C8}"/>
              </a:ext>
            </a:extLst>
          </p:cNvPr>
          <p:cNvSpPr/>
          <p:nvPr/>
        </p:nvSpPr>
        <p:spPr>
          <a:xfrm>
            <a:off x="5101607" y="3899540"/>
            <a:ext cx="2068035" cy="92332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Bioinformatics pipelines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977D97-BB67-2143-9A61-7932AE324000}"/>
              </a:ext>
            </a:extLst>
          </p:cNvPr>
          <p:cNvGrpSpPr/>
          <p:nvPr/>
        </p:nvGrpSpPr>
        <p:grpSpPr>
          <a:xfrm>
            <a:off x="1031609" y="1824800"/>
            <a:ext cx="9529382" cy="4823184"/>
            <a:chOff x="1031609" y="1824800"/>
            <a:chExt cx="9529382" cy="48231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363EB12-2103-F64B-A879-54B98BC35C46}"/>
                </a:ext>
              </a:extLst>
            </p:cNvPr>
            <p:cNvGrpSpPr/>
            <p:nvPr/>
          </p:nvGrpSpPr>
          <p:grpSpPr>
            <a:xfrm>
              <a:off x="1293542" y="1824800"/>
              <a:ext cx="9267449" cy="2019352"/>
              <a:chOff x="1293542" y="1824800"/>
              <a:chExt cx="9267449" cy="20193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2A82B21-CA54-AB44-B513-CEF726E10A68}"/>
                  </a:ext>
                </a:extLst>
              </p:cNvPr>
              <p:cNvCxnSpPr>
                <a:cxnSpLocks/>
                <a:endCxn id="15" idx="5"/>
              </p:cNvCxnSpPr>
              <p:nvPr/>
            </p:nvCxnSpPr>
            <p:spPr>
              <a:xfrm flipH="1" flipV="1">
                <a:off x="3103388" y="2966282"/>
                <a:ext cx="2364430" cy="8778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0732E6C-B157-804C-A482-BE717992D61A}"/>
                  </a:ext>
                </a:extLst>
              </p:cNvPr>
              <p:cNvCxnSpPr>
                <a:cxnSpLocks/>
                <a:endCxn id="37" idx="3"/>
              </p:cNvCxnSpPr>
              <p:nvPr/>
            </p:nvCxnSpPr>
            <p:spPr>
              <a:xfrm flipV="1">
                <a:off x="6724186" y="2924940"/>
                <a:ext cx="1818645" cy="9097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10840A-54A0-1546-8CBF-7E85AB7E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3209283"/>
                <a:ext cx="1" cy="62237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33162F6-E8D2-EF48-9912-CD379C358439}"/>
                  </a:ext>
                </a:extLst>
              </p:cNvPr>
              <p:cNvGrpSpPr/>
              <p:nvPr/>
            </p:nvGrpSpPr>
            <p:grpSpPr>
              <a:xfrm>
                <a:off x="1293542" y="1824800"/>
                <a:ext cx="9267449" cy="1353865"/>
                <a:chOff x="1293542" y="1824800"/>
                <a:chExt cx="9267449" cy="1353865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87CA0AA-B757-AB47-A4E1-E70A119FE994}"/>
                    </a:ext>
                  </a:extLst>
                </p:cNvPr>
                <p:cNvSpPr/>
                <p:nvPr/>
              </p:nvSpPr>
              <p:spPr>
                <a:xfrm>
                  <a:off x="1293542" y="1944567"/>
                  <a:ext cx="2120366" cy="11970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/>
                    <a:t>Automated steps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85B4AB07-F4A9-3F42-B61A-D67365092F2C}"/>
                    </a:ext>
                  </a:extLst>
                </p:cNvPr>
                <p:cNvSpPr/>
                <p:nvPr/>
              </p:nvSpPr>
              <p:spPr>
                <a:xfrm>
                  <a:off x="5232687" y="1824800"/>
                  <a:ext cx="1703365" cy="135386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GB" sz="2000" dirty="0">
                      <a:solidFill>
                        <a:prstClr val="white"/>
                      </a:solidFill>
                    </a:rPr>
                    <a:t>Portable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ECF97A-8E8F-514D-9070-E4695F4553ED}"/>
                    </a:ext>
                  </a:extLst>
                </p:cNvPr>
                <p:cNvSpPr/>
                <p:nvPr/>
              </p:nvSpPr>
              <p:spPr>
                <a:xfrm>
                  <a:off x="8196570" y="1903225"/>
                  <a:ext cx="2364421" cy="11970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GB" sz="2000" dirty="0">
                      <a:solidFill>
                        <a:prstClr val="white"/>
                      </a:solidFill>
                    </a:rPr>
                    <a:t>Reproducible</a:t>
                  </a: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878784-C05D-624D-917C-56E755AA3E26}"/>
                </a:ext>
              </a:extLst>
            </p:cNvPr>
            <p:cNvGrpSpPr/>
            <p:nvPr/>
          </p:nvGrpSpPr>
          <p:grpSpPr>
            <a:xfrm>
              <a:off x="1031609" y="4883338"/>
              <a:ext cx="9105150" cy="1764646"/>
              <a:chOff x="1031609" y="4883338"/>
              <a:chExt cx="9105150" cy="176464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370F720-6919-E641-8A57-0D3FD824F9CC}"/>
                  </a:ext>
                </a:extLst>
              </p:cNvPr>
              <p:cNvGrpSpPr/>
              <p:nvPr/>
            </p:nvGrpSpPr>
            <p:grpSpPr>
              <a:xfrm rot="10800000">
                <a:off x="3288602" y="4883338"/>
                <a:ext cx="5332198" cy="838763"/>
                <a:chOff x="3696614" y="4446186"/>
                <a:chExt cx="5332198" cy="838763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E996C29-1564-2146-BEBC-299F0544A9AE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 rot="10800000">
                  <a:off x="3696614" y="4446186"/>
                  <a:ext cx="1923385" cy="83876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B412AF6-8041-F84E-83F4-0B76C2F93F82}"/>
                    </a:ext>
                  </a:extLst>
                </p:cNvPr>
                <p:cNvCxnSpPr>
                  <a:cxnSpLocks/>
                  <a:endCxn id="41" idx="7"/>
                </p:cNvCxnSpPr>
                <p:nvPr/>
              </p:nvCxnSpPr>
              <p:spPr>
                <a:xfrm rot="10800000" flipH="1">
                  <a:off x="6876368" y="4744277"/>
                  <a:ext cx="2152444" cy="531216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39325B0-6E5A-AC4B-92C5-58D620022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4885830"/>
                <a:ext cx="1" cy="60739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FCDD249-523B-AF40-BEF2-6C14E364EC83}"/>
                  </a:ext>
                </a:extLst>
              </p:cNvPr>
              <p:cNvGrpSpPr/>
              <p:nvPr/>
            </p:nvGrpSpPr>
            <p:grpSpPr>
              <a:xfrm rot="10800000">
                <a:off x="1031609" y="5158402"/>
                <a:ext cx="9105150" cy="1489582"/>
                <a:chOff x="2032694" y="2080877"/>
                <a:chExt cx="9105150" cy="148958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9579AEB-2277-A84A-AEAE-177FC033160D}"/>
                    </a:ext>
                  </a:extLst>
                </p:cNvPr>
                <p:cNvSpPr/>
                <p:nvPr/>
              </p:nvSpPr>
              <p:spPr>
                <a:xfrm rot="10800000">
                  <a:off x="2032694" y="2443062"/>
                  <a:ext cx="1515959" cy="11273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solidFill>
                        <a:prstClr val="white"/>
                      </a:solidFill>
                    </a:rPr>
                    <a:t>Fast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8736ACD-A99D-FE42-91AE-C22005C9B681}"/>
                    </a:ext>
                  </a:extLst>
                </p:cNvPr>
                <p:cNvSpPr/>
                <p:nvPr/>
              </p:nvSpPr>
              <p:spPr>
                <a:xfrm rot="10800000">
                  <a:off x="5086389" y="2080877"/>
                  <a:ext cx="2068019" cy="11273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GB" sz="2000" dirty="0">
                      <a:solidFill>
                        <a:prstClr val="white"/>
                      </a:solidFill>
                    </a:rPr>
                    <a:t>Ease of installation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F30979C-BE51-7141-A4F3-06945883C7A8}"/>
                    </a:ext>
                  </a:extLst>
                </p:cNvPr>
                <p:cNvSpPr/>
                <p:nvPr/>
              </p:nvSpPr>
              <p:spPr>
                <a:xfrm rot="10800000">
                  <a:off x="8493612" y="2555542"/>
                  <a:ext cx="2644232" cy="8778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GB" sz="2000" dirty="0">
                      <a:solidFill>
                        <a:prstClr val="white"/>
                      </a:solidFill>
                    </a:rPr>
                    <a:t>Parallelization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2616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F82D-C20F-B741-BEB2-3A39FEAF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GHRU Pipeline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C937-2079-8240-8719-476C8DBC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G" dirty="0"/>
              <a:t>GHRU Nigeria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948B-99ED-FB46-9166-A2C18AA9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F643-7FC8-461B-9EE0-DF71888AA418}" type="slidenum">
              <a:rPr lang="en-NG" smtClean="0"/>
              <a:t>7</a:t>
            </a:fld>
            <a:endParaRPr lang="en-NG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B20BED-F2DA-2548-B874-57DFBCB6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96" y="4391615"/>
            <a:ext cx="1689410" cy="1111710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B7A69C23-916A-3C47-8005-7A37B7E4F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47" y="2168833"/>
            <a:ext cx="3511509" cy="77203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2183C5D-89BA-FE45-AF9B-E462FD91C382}"/>
              </a:ext>
            </a:extLst>
          </p:cNvPr>
          <p:cNvGrpSpPr/>
          <p:nvPr/>
        </p:nvGrpSpPr>
        <p:grpSpPr>
          <a:xfrm>
            <a:off x="9594592" y="2217224"/>
            <a:ext cx="1897558" cy="2213547"/>
            <a:chOff x="9033421" y="2888634"/>
            <a:chExt cx="1897558" cy="2213547"/>
          </a:xfrm>
        </p:grpSpPr>
        <p:pic>
          <p:nvPicPr>
            <p:cNvPr id="10" name="Content Placeholder 8" descr="Icon&#10;&#10;Description automatically generated">
              <a:extLst>
                <a:ext uri="{FF2B5EF4-FFF2-40B4-BE49-F238E27FC236}">
                  <a16:creationId xmlns:a16="http://schemas.microsoft.com/office/drawing/2014/main" id="{441528EC-7E7A-734D-9980-CC308BCE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900" y="2888634"/>
              <a:ext cx="1498600" cy="156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483664-94E2-5C48-BB13-06BDAA3423F0}"/>
                </a:ext>
              </a:extLst>
            </p:cNvPr>
            <p:cNvSpPr txBox="1"/>
            <p:nvPr/>
          </p:nvSpPr>
          <p:spPr>
            <a:xfrm>
              <a:off x="9033421" y="4455850"/>
              <a:ext cx="1897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G" dirty="0">
                  <a:latin typeface="Arial" panose="020B0604020202020204" pitchFamily="34" charset="0"/>
                  <a:cs typeface="Arial" panose="020B0604020202020204" pitchFamily="34" charset="0"/>
                </a:rPr>
                <a:t>Sentinel Bioinformatician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F3764-A303-C84E-ACCD-FE1BB9ECE2DD}"/>
              </a:ext>
            </a:extLst>
          </p:cNvPr>
          <p:cNvGrpSpPr/>
          <p:nvPr/>
        </p:nvGrpSpPr>
        <p:grpSpPr>
          <a:xfrm>
            <a:off x="8004123" y="4311797"/>
            <a:ext cx="1302162" cy="1603901"/>
            <a:chOff x="7390260" y="4752448"/>
            <a:chExt cx="1302162" cy="1603901"/>
          </a:xfrm>
        </p:grpSpPr>
        <p:pic>
          <p:nvPicPr>
            <p:cNvPr id="16" name="Picture 15" descr="A yellow rubber duck&#10;&#10;Description automatically generated">
              <a:extLst>
                <a:ext uri="{FF2B5EF4-FFF2-40B4-BE49-F238E27FC236}">
                  <a16:creationId xmlns:a16="http://schemas.microsoft.com/office/drawing/2014/main" id="{A38920D2-DB54-A340-B634-603153D93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082" y="4752448"/>
              <a:ext cx="1138518" cy="127325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4D774-2FDC-5345-B963-7CBDA4C0B1C4}"/>
                </a:ext>
              </a:extLst>
            </p:cNvPr>
            <p:cNvSpPr txBox="1"/>
            <p:nvPr/>
          </p:nvSpPr>
          <p:spPr>
            <a:xfrm>
              <a:off x="7390260" y="5987017"/>
              <a:ext cx="1302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G" dirty="0">
                  <a:latin typeface="Arial" panose="020B0604020202020204" pitchFamily="34" charset="0"/>
                  <a:cs typeface="Arial" panose="020B0604020202020204" pitchFamily="34" charset="0"/>
                </a:rPr>
                <a:t>Cyberduck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145336-41D3-BF41-A512-483330CBD9FD}"/>
              </a:ext>
            </a:extLst>
          </p:cNvPr>
          <p:cNvGrpSpPr/>
          <p:nvPr/>
        </p:nvGrpSpPr>
        <p:grpSpPr>
          <a:xfrm>
            <a:off x="699850" y="2193215"/>
            <a:ext cx="1897558" cy="2213547"/>
            <a:chOff x="9033421" y="2888634"/>
            <a:chExt cx="1897558" cy="2213547"/>
          </a:xfrm>
        </p:grpSpPr>
        <p:pic>
          <p:nvPicPr>
            <p:cNvPr id="25" name="Content Placeholder 8" descr="Icon&#10;&#10;Description automatically generated">
              <a:extLst>
                <a:ext uri="{FF2B5EF4-FFF2-40B4-BE49-F238E27FC236}">
                  <a16:creationId xmlns:a16="http://schemas.microsoft.com/office/drawing/2014/main" id="{747DAA31-7090-9B4D-84D2-6B1F50029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900" y="2888634"/>
              <a:ext cx="1498600" cy="15621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0ED39A-44B4-8249-BA64-30984BCF4224}"/>
                </a:ext>
              </a:extLst>
            </p:cNvPr>
            <p:cNvSpPr txBox="1"/>
            <p:nvPr/>
          </p:nvSpPr>
          <p:spPr>
            <a:xfrm>
              <a:off x="9033421" y="4455850"/>
              <a:ext cx="1897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G" dirty="0">
                  <a:latin typeface="Arial" panose="020B0604020202020204" pitchFamily="34" charset="0"/>
                  <a:cs typeface="Arial" panose="020B0604020202020204" pitchFamily="34" charset="0"/>
                </a:rPr>
                <a:t>GHRU Bioinformatician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E26AEDF-B71B-E940-A256-0659EDBA3A16}"/>
              </a:ext>
            </a:extLst>
          </p:cNvPr>
          <p:cNvCxnSpPr>
            <a:stCxn id="26" idx="2"/>
            <a:endCxn id="12" idx="1"/>
          </p:cNvCxnSpPr>
          <p:nvPr/>
        </p:nvCxnSpPr>
        <p:spPr>
          <a:xfrm rot="16200000" flipH="1">
            <a:off x="3028758" y="3026632"/>
            <a:ext cx="540708" cy="3300967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20F673-8A0B-384D-AB8A-76DD16B66306}"/>
              </a:ext>
            </a:extLst>
          </p:cNvPr>
          <p:cNvSpPr txBox="1"/>
          <p:nvPr/>
        </p:nvSpPr>
        <p:spPr>
          <a:xfrm>
            <a:off x="1872641" y="4958095"/>
            <a:ext cx="189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sequence files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080BFD5-6C0C-304B-ABCA-DB94285384D5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2397929" y="2554850"/>
            <a:ext cx="1640618" cy="4194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73C3DC-9B57-E845-9BC7-EB33584A94FF}"/>
              </a:ext>
            </a:extLst>
          </p:cNvPr>
          <p:cNvSpPr txBox="1"/>
          <p:nvPr/>
        </p:nvSpPr>
        <p:spPr>
          <a:xfrm>
            <a:off x="2342948" y="2946551"/>
            <a:ext cx="189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pipeline code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899B998-2FA0-4549-9C78-4B3A0F6B04E4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rot="10800000">
            <a:off x="7550057" y="2554850"/>
            <a:ext cx="2244015" cy="443424"/>
          </a:xfrm>
          <a:prstGeom prst="bentConnector3">
            <a:avLst>
              <a:gd name="adj1" fmla="val 7136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53AA1-53AA-D542-88CD-D0835375D949}"/>
              </a:ext>
            </a:extLst>
          </p:cNvPr>
          <p:cNvSpPr txBox="1"/>
          <p:nvPr/>
        </p:nvSpPr>
        <p:spPr>
          <a:xfrm>
            <a:off x="8237795" y="2373366"/>
            <a:ext cx="130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equest analysis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21A31DA-99ED-DD44-8190-7640BD24CD9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5794301" y="2940867"/>
            <a:ext cx="1" cy="145074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0BE539-AF6D-AD41-8579-17230A784AA0}"/>
              </a:ext>
            </a:extLst>
          </p:cNvPr>
          <p:cNvSpPr txBox="1"/>
          <p:nvPr/>
        </p:nvSpPr>
        <p:spPr>
          <a:xfrm>
            <a:off x="4701374" y="3099037"/>
            <a:ext cx="130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analysis; save results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317DDD0F-8AA3-5344-A92E-9B619C699A54}"/>
              </a:ext>
            </a:extLst>
          </p:cNvPr>
          <p:cNvCxnSpPr>
            <a:cxnSpLocks/>
            <a:stCxn id="16" idx="3"/>
            <a:endCxn id="10" idx="3"/>
          </p:cNvCxnSpPr>
          <p:nvPr/>
        </p:nvCxnSpPr>
        <p:spPr>
          <a:xfrm flipV="1">
            <a:off x="9224463" y="2998274"/>
            <a:ext cx="2068208" cy="1950150"/>
          </a:xfrm>
          <a:prstGeom prst="bentConnector3">
            <a:avLst>
              <a:gd name="adj1" fmla="val 1110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08B36DA-C10A-024C-9DCC-390505C765DE}"/>
              </a:ext>
            </a:extLst>
          </p:cNvPr>
          <p:cNvSpPr txBox="1"/>
          <p:nvPr/>
        </p:nvSpPr>
        <p:spPr>
          <a:xfrm>
            <a:off x="9826319" y="4626341"/>
            <a:ext cx="130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   analysis results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503E10-B661-2D4F-88F1-A0CBE899966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639006" y="4947470"/>
            <a:ext cx="1446939" cy="95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218CF91-1319-C842-80BF-E91520C334FD}"/>
              </a:ext>
            </a:extLst>
          </p:cNvPr>
          <p:cNvSpPr txBox="1"/>
          <p:nvPr/>
        </p:nvSpPr>
        <p:spPr>
          <a:xfrm>
            <a:off x="4672898" y="5473031"/>
            <a:ext cx="22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Amazon cloud</a:t>
            </a:r>
          </a:p>
          <a:p>
            <a:pPr algn="ctr"/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</a:p>
        </p:txBody>
      </p:sp>
    </p:spTree>
    <p:extLst>
      <p:ext uri="{BB962C8B-B14F-4D97-AF65-F5344CB8AC3E}">
        <p14:creationId xmlns:p14="http://schemas.microsoft.com/office/powerpoint/2010/main" val="371311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0A9000-CB32-4966-9CED-B0DD99B538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2802" y="2590800"/>
            <a:ext cx="5066395" cy="1200812"/>
          </a:xfrm>
        </p:spPr>
        <p:txBody>
          <a:bodyPr/>
          <a:lstStyle/>
          <a:p>
            <a:pPr algn="ctr"/>
            <a:r>
              <a:rPr lang="en-NG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969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4GE_template" id="{12B5C1FF-9917-42C0-9618-5B00CA650501}" vid="{F47562E7-6804-45A2-BD4E-5C3E97B3A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151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Office Theme</vt:lpstr>
      <vt:lpstr>Bioinformatics Analysis Workflows: Nextflow Tower</vt:lpstr>
      <vt:lpstr>Why do we need pipelines?</vt:lpstr>
      <vt:lpstr>Why do we need pipelines?</vt:lpstr>
      <vt:lpstr>Why do we need pipelines?</vt:lpstr>
      <vt:lpstr>What are bioinformatics pipelines?</vt:lpstr>
      <vt:lpstr>Benefits of pipelines</vt:lpstr>
      <vt:lpstr>GHRU Pipeline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Erkison Odih</dc:creator>
  <cp:lastModifiedBy>Erkison Odih</cp:lastModifiedBy>
  <cp:revision>15</cp:revision>
  <dcterms:created xsi:type="dcterms:W3CDTF">2021-06-17T18:37:54Z</dcterms:created>
  <dcterms:modified xsi:type="dcterms:W3CDTF">2021-10-19T18:09:35Z</dcterms:modified>
</cp:coreProperties>
</file>