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54"/>
  </p:notesMasterIdLst>
  <p:handoutMasterIdLst>
    <p:handoutMasterId r:id="rId55"/>
  </p:handoutMasterIdLst>
  <p:sldIdLst>
    <p:sldId id="274" r:id="rId3"/>
    <p:sldId id="508" r:id="rId4"/>
    <p:sldId id="276" r:id="rId5"/>
    <p:sldId id="522" r:id="rId6"/>
    <p:sldId id="531" r:id="rId7"/>
    <p:sldId id="533" r:id="rId8"/>
    <p:sldId id="587" r:id="rId9"/>
    <p:sldId id="458" r:id="rId10"/>
    <p:sldId id="459" r:id="rId11"/>
    <p:sldId id="460" r:id="rId12"/>
    <p:sldId id="461" r:id="rId13"/>
    <p:sldId id="462" r:id="rId14"/>
    <p:sldId id="434" r:id="rId15"/>
    <p:sldId id="415" r:id="rId16"/>
    <p:sldId id="500" r:id="rId17"/>
    <p:sldId id="593" r:id="rId18"/>
    <p:sldId id="594" r:id="rId19"/>
    <p:sldId id="582" r:id="rId20"/>
    <p:sldId id="583" r:id="rId21"/>
    <p:sldId id="595" r:id="rId22"/>
    <p:sldId id="596" r:id="rId23"/>
    <p:sldId id="535" r:id="rId24"/>
    <p:sldId id="546" r:id="rId25"/>
    <p:sldId id="536" r:id="rId26"/>
    <p:sldId id="543" r:id="rId27"/>
    <p:sldId id="544" r:id="rId28"/>
    <p:sldId id="545" r:id="rId29"/>
    <p:sldId id="537" r:id="rId30"/>
    <p:sldId id="538" r:id="rId31"/>
    <p:sldId id="539" r:id="rId32"/>
    <p:sldId id="547" r:id="rId33"/>
    <p:sldId id="540" r:id="rId34"/>
    <p:sldId id="436" r:id="rId35"/>
    <p:sldId id="437" r:id="rId36"/>
    <p:sldId id="597" r:id="rId37"/>
    <p:sldId id="438" r:id="rId38"/>
    <p:sldId id="454" r:id="rId39"/>
    <p:sldId id="479" r:id="rId40"/>
    <p:sldId id="509" r:id="rId41"/>
    <p:sldId id="480" r:id="rId42"/>
    <p:sldId id="484" r:id="rId43"/>
    <p:sldId id="501" r:id="rId44"/>
    <p:sldId id="502" r:id="rId45"/>
    <p:sldId id="503" r:id="rId46"/>
    <p:sldId id="504" r:id="rId47"/>
    <p:sldId id="580" r:id="rId48"/>
    <p:sldId id="467" r:id="rId49"/>
    <p:sldId id="562" r:id="rId50"/>
    <p:sldId id="575" r:id="rId51"/>
    <p:sldId id="413" r:id="rId52"/>
    <p:sldId id="496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508"/>
            <p14:sldId id="276"/>
          </p14:sldIdLst>
        </p14:section>
        <p14:section name="Преговор" id="{C0257C9F-6AA4-4F4C-B2CE-DA948E92B968}">
          <p14:sldIdLst>
            <p14:sldId id="522"/>
            <p14:sldId id="531"/>
            <p14:sldId id="533"/>
            <p14:sldId id="587"/>
          </p14:sldIdLst>
        </p14:section>
        <p14:section name="Incrementation/Decrementation" id="{3CC55E09-1E2F-4497-A705-3EF4ADAF7CA9}">
          <p14:sldIdLst>
            <p14:sldId id="458"/>
            <p14:sldId id="459"/>
            <p14:sldId id="460"/>
            <p14:sldId id="461"/>
            <p14:sldId id="462"/>
          </p14:sldIdLst>
        </p14:section>
        <p14:section name="While-цикъл" id="{E59E0D92-02FA-43DF-A8A5-E22094F18C68}">
          <p14:sldIdLst>
            <p14:sldId id="434"/>
            <p14:sldId id="415"/>
            <p14:sldId id="500"/>
            <p14:sldId id="593"/>
            <p14:sldId id="594"/>
            <p14:sldId id="582"/>
            <p14:sldId id="583"/>
            <p14:sldId id="595"/>
            <p14:sldId id="596"/>
            <p14:sldId id="535"/>
            <p14:sldId id="546"/>
            <p14:sldId id="536"/>
            <p14:sldId id="543"/>
            <p14:sldId id="544"/>
            <p14:sldId id="545"/>
            <p14:sldId id="537"/>
            <p14:sldId id="538"/>
            <p14:sldId id="539"/>
            <p14:sldId id="547"/>
            <p14:sldId id="540"/>
            <p14:sldId id="436"/>
            <p14:sldId id="437"/>
            <p14:sldId id="597"/>
            <p14:sldId id="438"/>
            <p14:sldId id="454"/>
            <p14:sldId id="479"/>
            <p14:sldId id="509"/>
            <p14:sldId id="480"/>
          </p14:sldIdLst>
        </p14:section>
        <p14:section name="Безкрайни цикли" id="{4035C5D3-6442-4832-8655-873A03162AFE}">
          <p14:sldIdLst>
            <p14:sldId id="484"/>
            <p14:sldId id="501"/>
            <p14:sldId id="502"/>
            <p14:sldId id="503"/>
            <p14:sldId id="504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D44"/>
    <a:srgbClr val="6CFF44"/>
    <a:srgbClr val="60BFB7"/>
    <a:srgbClr val="E09BEB"/>
    <a:srgbClr val="F15721"/>
    <a:srgbClr val="60BF55"/>
    <a:srgbClr val="F5C300"/>
    <a:srgbClr val="100373"/>
    <a:srgbClr val="F3BE60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C837B-214B-8D17-AF2C-E1A12CCC0A51}" v="3" dt="2018-08-10T20:06:4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533" autoAdjust="0"/>
  </p:normalViewPr>
  <p:slideViewPr>
    <p:cSldViewPr>
      <p:cViewPr varScale="1">
        <p:scale>
          <a:sx n="57" d="100"/>
          <a:sy n="57" d="100"/>
        </p:scale>
        <p:origin x="78" y="17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9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69" r:id="rId19"/>
    <p:sldLayoutId id="214748369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4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4#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Compete/Index/1014#7" TargetMode="Externa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4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8.gif"/><Relationship Id="rId4" Type="http://schemas.openxmlformats.org/officeDocument/2006/relationships/image" Target="../media/image65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9218" name="Picture 2" descr="C:\Users\HP\Desktop\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7" y="1730179"/>
            <a:ext cx="2942872" cy="294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AF590-2AD0-4628-AA55-C203CA4B7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33" y="4221025"/>
            <a:ext cx="2003149" cy="986551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Пост-инкрементация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60994"/>
            <a:ext cx="9503571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774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17378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119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4406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4405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831425"/>
            <a:ext cx="61737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1335054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12" y="1295400"/>
            <a:ext cx="11815018" cy="52010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 –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1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121" y="3505200"/>
          <a:ext cx="109728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Пре-декрементация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Пост-декрементация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13734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3243" y="242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6" y="4534581"/>
            <a:ext cx="613734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3243" y="507011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0582" y="2940760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5042" y="560564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1320627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194" y="3999449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Повторение докато е вярно дадено условие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6828" y="2057400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268124"/>
            <a:ext cx="1181501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20956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145" y="3200874"/>
            <a:ext cx="1752306" cy="583772"/>
          </a:xfrm>
          <a:prstGeom prst="wedgeRoundRectCallout">
            <a:avLst>
              <a:gd name="adj1" fmla="val -60319"/>
              <a:gd name="adj2" fmla="val 553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-</a:t>
            </a:r>
            <a:r>
              <a:rPr lang="bg-BG" dirty="0"/>
              <a:t>цикъл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828800"/>
            <a:ext cx="6781800" cy="34101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&lt;=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1" y="1761186"/>
            <a:ext cx="4358265" cy="1093612"/>
          </a:xfrm>
          <a:prstGeom prst="wedgeRoundRectCallout">
            <a:avLst>
              <a:gd name="adj1" fmla="val -55422"/>
              <a:gd name="adj2" fmla="val 437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858" y="4386910"/>
            <a:ext cx="4176136" cy="218930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гъната нагоре стрелка 2"/>
          <p:cNvSpPr/>
          <p:nvPr/>
        </p:nvSpPr>
        <p:spPr>
          <a:xfrm rot="5400000">
            <a:off x="6551258" y="5344205"/>
            <a:ext cx="838908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2050" name="Picture 2" descr="C:\Users\HP\Desktop\1a2430b6757f6c5b520332cc380b7fb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295400"/>
            <a:ext cx="2465011" cy="2534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40" y="4060303"/>
            <a:ext cx="2176672" cy="23368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3301786" y="5076346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082" y="4982321"/>
            <a:ext cx="207332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i="1" dirty="0">
                <a:latin typeface="Consolas" pitchFamily="49" charset="0"/>
                <a:cs typeface="Consolas" pitchFamily="49" charset="0"/>
              </a:rPr>
              <a:t>Няма изход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Четене на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18" y="2275061"/>
            <a:ext cx="6935788" cy="26776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Парола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61" y="1447800"/>
            <a:ext cx="8782702" cy="45550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</a:t>
            </a:r>
            <a:r>
              <a:rPr lang="en-US" sz="11500" b="1"/>
              <a:t>feb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цели числа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b="1" dirty="0"/>
              <a:t>Stop</a:t>
            </a:r>
            <a:r>
              <a:rPr lang="bg-BG" dirty="0"/>
              <a:t>"</a:t>
            </a:r>
            <a:endParaRPr lang="en-US" dirty="0"/>
          </a:p>
          <a:p>
            <a:pPr lvl="1"/>
            <a:r>
              <a:rPr lang="bg-BG" dirty="0"/>
              <a:t>Извежда сумата на всички прочетени числа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538397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10</a:t>
            </a:r>
          </a:p>
          <a:p>
            <a:r>
              <a:rPr lang="en-US" b="1" dirty="0"/>
              <a:t>20</a:t>
            </a:r>
          </a:p>
          <a:p>
            <a:r>
              <a:rPr lang="en-US" b="1" dirty="0"/>
              <a:t>30</a:t>
            </a:r>
          </a:p>
          <a:p>
            <a:r>
              <a:rPr lang="en-US" b="1" dirty="0"/>
              <a:t>45</a:t>
            </a:r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2336526" y="545547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537" y="5361449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105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972356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/>
              <a:t>1</a:t>
            </a:r>
            <a:endParaRPr lang="bg-BG" b="1" dirty="0"/>
          </a:p>
          <a:p>
            <a:r>
              <a:rPr lang="en-US" b="1" dirty="0"/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/>
              <a:t>4</a:t>
            </a:r>
            <a:endParaRPr lang="bg-BG" b="1" dirty="0"/>
          </a:p>
          <a:p>
            <a:r>
              <a:rPr lang="en-US" b="1" dirty="0"/>
              <a:t>5</a:t>
            </a:r>
            <a:endParaRPr lang="bg-BG" b="1" dirty="0"/>
          </a:p>
          <a:p>
            <a:r>
              <a:rPr lang="bg-BG" b="1" dirty="0"/>
              <a:t>6</a:t>
            </a:r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</a:rPr>
              <a:t>Stop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CDB00AD0-309B-4F43-91A9-9159B7BDB1EF}"/>
              </a:ext>
            </a:extLst>
          </p:cNvPr>
          <p:cNvSpPr/>
          <p:nvPr/>
        </p:nvSpPr>
        <p:spPr>
          <a:xfrm>
            <a:off x="6679926" y="4889433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38" y="4795408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b="1" dirty="0">
                <a:latin typeface="Consolas" pitchFamily="49" charset="0"/>
                <a:cs typeface="Consolas" pitchFamily="49" charset="0"/>
              </a:rPr>
              <a:t>11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</p:spPr>
        <p:txBody>
          <a:bodyPr/>
          <a:lstStyle/>
          <a:p>
            <a:r>
              <a:rPr lang="bg-BG" dirty="0"/>
              <a:t>Сума от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338" y="1600200"/>
            <a:ext cx="7240588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(input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63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7092" y="1196129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1, 3, 7, 15, 31,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</a:t>
            </a:r>
            <a:r>
              <a:rPr lang="bg-BG" sz="3000" b="1" dirty="0">
                <a:solidFill>
                  <a:schemeClr val="bg1"/>
                </a:solidFill>
              </a:rPr>
              <a:t>предишното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*</a:t>
            </a:r>
            <a:r>
              <a:rPr lang="en-US" sz="3000" dirty="0"/>
              <a:t> </a:t>
            </a:r>
            <a:r>
              <a:rPr lang="bg-BG" sz="3000" dirty="0"/>
              <a:t>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12601" y="3826994"/>
            <a:ext cx="9143999" cy="5741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latin typeface="+mj-lt"/>
                <a:cs typeface="Consolas" pitchFamily="49" charset="0"/>
              </a:rPr>
              <a:t>,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latin typeface="+mj-lt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4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722811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=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6232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5757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2812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k &lt;=</a:t>
            </a:r>
            <a:r>
              <a:rPr lang="bg-BG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0994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2811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6707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2812" y="2910698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5512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2812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08812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0736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09478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6707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0562" y="1812063"/>
            <a:ext cx="8191500" cy="36471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2679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80012" y="2514600"/>
            <a:ext cx="4191000" cy="970208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1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sz="4800" b="1" dirty="0">
                <a:latin typeface="Consolas" panose="020B0609020204030204" pitchFamily="49" charset="0"/>
              </a:rPr>
              <a:t>break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Безкрайни цикли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32212" y="3957272"/>
            <a:ext cx="7927976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20304" y="3119727"/>
            <a:ext cx="3429000" cy="908001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1370012" y="2465828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1576035" y="2906703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/>
          <p:nvPr/>
        </p:nvCxnSpPr>
        <p:spPr>
          <a:xfrm>
            <a:off x="2207616" y="3573728"/>
            <a:ext cx="0" cy="7670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1370012" y="4330357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1514918" y="4503732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01228" y="3699012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2297784" y="3764873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06B1E-5EE8-4444-A397-56BCDD4AEE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053100"/>
            <a:ext cx="1988485" cy="10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прекъсва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55812" y="2057400"/>
            <a:ext cx="78486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36576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934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216644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</a:t>
            </a:r>
            <a:r>
              <a:rPr lang="en-US" sz="3000" dirty="0"/>
              <a:t> n –</a:t>
            </a:r>
            <a:r>
              <a:rPr lang="bg-BG" sz="3000" dirty="0"/>
              <a:t> на</a:t>
            </a:r>
            <a:r>
              <a:rPr lang="en-US" sz="3000" dirty="0"/>
              <a:t> </a:t>
            </a:r>
            <a:r>
              <a:rPr lang="bg-BG" sz="3000" dirty="0"/>
              <a:t>брой числа, които представляват вноски по банкова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сметка</a:t>
            </a:r>
          </a:p>
          <a:p>
            <a:pPr lvl="1"/>
            <a:r>
              <a:rPr lang="bg-BG" sz="30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2800" b="1" dirty="0"/>
              <a:t>       </a:t>
            </a:r>
            <a:r>
              <a:rPr lang="en-US" sz="2800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100" b="1" dirty="0"/>
              <a:t>{</a:t>
            </a:r>
            <a:r>
              <a:rPr lang="bg-BG" sz="3100" b="1" dirty="0"/>
              <a:t>сумата</a:t>
            </a:r>
            <a:r>
              <a:rPr lang="en-US" sz="3100" b="1" dirty="0"/>
              <a:t>} </a:t>
            </a:r>
            <a:r>
              <a:rPr lang="en-US" sz="2800" b="1" dirty="0"/>
              <a:t>"</a:t>
            </a:r>
            <a:endParaRPr lang="en-US" sz="2400" b="1" dirty="0"/>
          </a:p>
          <a:p>
            <a:pPr marL="609219" lvl="1" indent="0">
              <a:buNone/>
            </a:pPr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5" name="Picture 3" descr="C:\Users\HP\Desktop\5f44f3160a09b51b4fa4634ecdff62dd-money-icon-by-vex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928056"/>
            <a:ext cx="304211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913" y="13716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000" dirty="0"/>
              <a:t>Ако се въведе отрицателно число да се изпише</a:t>
            </a:r>
            <a:endParaRPr lang="en-US" sz="3000" dirty="0"/>
          </a:p>
          <a:p>
            <a:pPr marL="377887" lvl="1" indent="0">
              <a:buNone/>
            </a:pPr>
            <a:r>
              <a:rPr lang="bg-BG" b="1" dirty="0"/>
              <a:t>    </a:t>
            </a:r>
            <a:r>
              <a:rPr lang="en-US" b="1" dirty="0"/>
              <a:t>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b="1" dirty="0"/>
              <a:t>"</a:t>
            </a:r>
            <a:r>
              <a:rPr lang="bg-BG" b="1" dirty="0"/>
              <a:t> </a:t>
            </a:r>
            <a:r>
              <a:rPr lang="bg-BG" sz="3000" dirty="0"/>
              <a:t>и програмата да приключи </a:t>
            </a:r>
          </a:p>
          <a:p>
            <a:pPr lvl="1"/>
            <a:r>
              <a:rPr lang="bg-BG" sz="30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2800" b="1" dirty="0"/>
              <a:t>     "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dirty="0"/>
              <a:t>{</a:t>
            </a:r>
            <a:r>
              <a:rPr lang="bg-BG" sz="2800" b="1" dirty="0"/>
              <a:t>общата сума в сметката</a:t>
            </a:r>
            <a:r>
              <a:rPr lang="en-US" sz="2800" b="1" dirty="0"/>
              <a:t>}</a:t>
            </a:r>
            <a:r>
              <a:rPr lang="bg-BG" sz="2800" b="1" dirty="0"/>
              <a:t>"</a:t>
            </a:r>
            <a:endParaRPr lang="en-US" sz="3000" b="1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-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C:\Users\HP\Desktop\Work\SVN\PB-AprilSVN\Exam\189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481" y="4119671"/>
            <a:ext cx="3968431" cy="20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600" dirty="0"/>
              <a:t>Преговор</a:t>
            </a:r>
            <a:endParaRPr lang="en-US" sz="3600" dirty="0"/>
          </a:p>
          <a:p>
            <a:pPr marL="514350" indent="-514350"/>
            <a:r>
              <a:rPr lang="en-US" sz="3600" dirty="0"/>
              <a:t> </a:t>
            </a:r>
            <a:r>
              <a:rPr lang="bg-BG" dirty="0"/>
              <a:t>Увеличаване и намаляване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стойността</a:t>
            </a:r>
            <a:r>
              <a:rPr lang="en-US" dirty="0"/>
              <a:t> </a:t>
            </a:r>
            <a:r>
              <a:rPr lang="bg-BG" dirty="0"/>
              <a:t>на променливи</a:t>
            </a:r>
            <a:endParaRPr lang="en-US" dirty="0"/>
          </a:p>
          <a:p>
            <a:pPr marL="514350" indent="-514350"/>
            <a:r>
              <a:rPr lang="bg-BG" dirty="0"/>
              <a:t>Повторения </a:t>
            </a:r>
            <a:r>
              <a:rPr lang="en-US" dirty="0"/>
              <a:t>(</a:t>
            </a:r>
            <a:r>
              <a:rPr lang="bg-BG" dirty="0"/>
              <a:t>цикли</a:t>
            </a:r>
            <a:r>
              <a:rPr lang="en-US" dirty="0"/>
              <a:t>)</a:t>
            </a:r>
          </a:p>
          <a:p>
            <a:pPr marL="819096" lvl="1" indent="-514350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 – конструкция</a:t>
            </a:r>
          </a:p>
          <a:p>
            <a:pPr marL="514350" indent="-514350"/>
            <a:r>
              <a:rPr lang="bg-BG" dirty="0"/>
              <a:t>Безкрайни цикли</a:t>
            </a:r>
          </a:p>
          <a:p>
            <a:pPr marL="819096" lvl="1" indent="-514350"/>
            <a:r>
              <a:rPr lang="bg-BG" dirty="0"/>
              <a:t>Прекъсване на цикли</a:t>
            </a:r>
            <a:endParaRPr lang="en-US" dirty="0"/>
          </a:p>
          <a:p>
            <a:pPr marL="514350" indent="-514350">
              <a:buAutoNum type="arabicPeriod"/>
            </a:pPr>
            <a:endParaRPr lang="bg-BG" dirty="0"/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05425" y="2009789"/>
            <a:ext cx="1139263" cy="15371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100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1"/>
          <p:cNvSpPr/>
          <p:nvPr/>
        </p:nvSpPr>
        <p:spPr>
          <a:xfrm>
            <a:off x="2691031" y="262598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382097" y="2030526"/>
            <a:ext cx="3398116" cy="15371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3244" y="4128812"/>
            <a:ext cx="1139263" cy="1689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-150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1"/>
          <p:cNvSpPr/>
          <p:nvPr/>
        </p:nvSpPr>
        <p:spPr>
          <a:xfrm>
            <a:off x="2690673" y="4850194"/>
            <a:ext cx="3447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01023" y="4128812"/>
            <a:ext cx="3379190" cy="16895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2" descr="C:\Users\HP\Desktop\money-flat-money-png-15.png">
            <a:extLst>
              <a:ext uri="{FF2B5EF4-FFF2-40B4-BE49-F238E27FC236}">
                <a16:creationId xmlns:a16="http://schemas.microsoft.com/office/drawing/2014/main" id="{CC837297-6DF7-4098-9A32-B5D1FC0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2" y="1883581"/>
            <a:ext cx="2801690" cy="17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lowchart: Terminator 2"/>
          <p:cNvSpPr/>
          <p:nvPr/>
        </p:nvSpPr>
        <p:spPr bwMode="auto">
          <a:xfrm>
            <a:off x="4858267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7431" y="951793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1412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 = 0</a:t>
            </a:r>
          </a:p>
          <a:p>
            <a:pPr algn="ctr"/>
            <a:r>
              <a:rPr lang="en-GB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7431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09467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 &lt;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09741" y="3493936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0015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4296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474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1100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19374" y="4542939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09467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71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3449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6254" y="5526474"/>
            <a:ext cx="7332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9667" y="50806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800" dirty="0"/>
              <a:t>false</a:t>
            </a:r>
            <a:endParaRPr lang="en-US" sz="18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96366" y="4941029"/>
            <a:ext cx="2265205" cy="1170889"/>
            <a:chOff x="1915467" y="4091945"/>
            <a:chExt cx="2265205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265205" cy="1795622"/>
              <a:chOff x="1843231" y="3930890"/>
              <a:chExt cx="2363687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27662" y="5247751"/>
                <a:ext cx="2079256" cy="475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counter++;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75342" y="4617648"/>
                <a:ext cx="1943806" cy="785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925884" y="4195336"/>
              <a:ext cx="2159053" cy="6607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4224" y="3025787"/>
            <a:ext cx="2007329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2790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99439" y="2586335"/>
              <a:ext cx="162887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1212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</a:t>
            </a:r>
            <a:r>
              <a:rPr lang="en-US" dirty="0"/>
              <a:t>-</a:t>
            </a:r>
            <a:r>
              <a:rPr lang="bg-BG" dirty="0"/>
              <a:t>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3473" y="1447800"/>
            <a:ext cx="10061877" cy="43210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while (counter &lt; n)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double amount = double.Parse(Console.ReadLine());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  counter++;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00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341311" y="6259171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https://judge.softuni.bg/Contests/Compete/Index/1014#4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8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8887" y="4749544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4911" y="5371489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17012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5984" y="4674848"/>
            <a:ext cx="914399" cy="1802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5919" y="5371490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5812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67974" y="4428784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23247" y="5371489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334220" y="550427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25AE4-7F39-4A6A-8D99-DA9F6E895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90" y="1466084"/>
            <a:ext cx="1539243" cy="1962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8A2D5-50AD-4E8B-802E-19334B8D89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03" y="3086472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438" y="1269016"/>
            <a:ext cx="7308750" cy="50783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int max = int.MinValue;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</a:rPr>
              <a:t>int num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count++;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813" y="6347329"/>
            <a:ext cx="106680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3" y="1196125"/>
            <a:ext cx="12039600" cy="5201066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Продължаване на цикъла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5913" y="2895600"/>
            <a:ext cx="5905499" cy="32808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dirty="0"/>
              <a:t> </a:t>
            </a:r>
            <a:r>
              <a:rPr lang="nn-NO" sz="2800" b="1" dirty="0" smtClean="0">
                <a:latin typeface="Consolas" pitchFamily="49" charset="0"/>
                <a:cs typeface="Consolas" pitchFamily="49" charset="0"/>
              </a:rPr>
              <a:t>(int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 i = 0; i &lt; 10; i++)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</a:t>
            </a:r>
            <a:r>
              <a:rPr lang="nn-NO" sz="2800" b="1" dirty="0" smtClean="0">
                <a:latin typeface="Consolas" pitchFamily="49" charset="0"/>
                <a:cs typeface="Consolas" pitchFamily="49" charset="0"/>
              </a:rPr>
              <a:t>==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 0</a:t>
            </a:r>
            <a:r>
              <a:rPr lang="nn-NO" sz="2800" b="1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nn-NO" sz="2800" b="1" dirty="0" smtClean="0">
                <a:latin typeface="Consolas" pitchFamily="49" charset="0"/>
                <a:cs typeface="Consolas" pitchFamily="49" charset="0"/>
              </a:rPr>
            </a:br>
            <a:r>
              <a:rPr lang="nn-NO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  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nn-NO" dirty="0"/>
              <a:t>   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Console.WriteLine(i);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n-NO" sz="28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12" y="3708422"/>
            <a:ext cx="1447800" cy="1792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8932862" y="4294512"/>
            <a:ext cx="609600" cy="620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8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78429" y="4622412"/>
            <a:ext cx="914399" cy="175453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12404" y="5253726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4787706"/>
            <a:ext cx="914399" cy="142394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9212" y="5258268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985289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6971" y="4443455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33290" y="5263179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470391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258027" y="128764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от потребителя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</a:p>
          <a:p>
            <a:pPr lvl="1"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 измежду тях</a:t>
            </a:r>
          </a:p>
          <a:p>
            <a:pPr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424016" y="5347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5BEB1-C4F5-4AE8-B077-391EFFB13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04" y="2113612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BBB3-CE09-453F-A6EC-2942E53FF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295400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676400"/>
            <a:ext cx="10363200" cy="32008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int min = int.MaxValue;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while (count &lt; n) 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012" y="627322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https://judge.softuni.bg/Contests/Compete/Index/1014#6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Изчислява </a:t>
            </a:r>
            <a:r>
              <a:rPr lang="bg-BG" sz="3000" b="1" dirty="0"/>
              <a:t>средната оценка </a:t>
            </a:r>
            <a:r>
              <a:rPr lang="bg-BG" sz="3000" dirty="0"/>
              <a:t>на ученик от цялото му обучение</a:t>
            </a:r>
          </a:p>
          <a:p>
            <a:pPr lvl="1"/>
            <a:r>
              <a:rPr lang="bg-BG" sz="3000" dirty="0"/>
              <a:t>Ако годишната му оценка е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&gt;=</a:t>
            </a:r>
            <a:r>
              <a:rPr lang="en-US" sz="2800" dirty="0"/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</a:t>
            </a:r>
            <a:r>
              <a:rPr lang="en-US" sz="2800" dirty="0"/>
              <a:t> </a:t>
            </a:r>
            <a:r>
              <a:rPr lang="bg-BG" sz="2800" dirty="0"/>
              <a:t>ученикът преминава е следващия клас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&lt;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>
                <a:latin typeface="Consolas" panose="020B0609020204030204" pitchFamily="49" charset="0"/>
              </a:rPr>
              <a:t>4.00</a:t>
            </a:r>
            <a:r>
              <a:rPr lang="bg-BG" sz="2800" dirty="0"/>
              <a:t>, той ще повтори класа</a:t>
            </a:r>
          </a:p>
          <a:p>
            <a:pPr lvl="1"/>
            <a:r>
              <a:rPr lang="bg-BG" sz="3000" dirty="0"/>
              <a:t>При </a:t>
            </a:r>
            <a:r>
              <a:rPr lang="bg-BG" sz="3000" b="1" dirty="0"/>
              <a:t>завършване</a:t>
            </a:r>
            <a:r>
              <a:rPr lang="bg-BG" sz="3000" dirty="0"/>
              <a:t> да се отпечата:</a:t>
            </a:r>
          </a:p>
          <a:p>
            <a:pPr marL="377887" lvl="1" indent="0">
              <a:buNone/>
            </a:pPr>
            <a:r>
              <a:rPr lang="bg-BG" sz="3000" dirty="0"/>
              <a:t>"</a:t>
            </a:r>
            <a:r>
              <a:rPr lang="en-US" sz="3000" dirty="0"/>
              <a:t>{</a:t>
            </a:r>
            <a:r>
              <a:rPr lang="bg-BG" sz="3000" dirty="0"/>
              <a:t>име на ученика</a:t>
            </a:r>
            <a:r>
              <a:rPr lang="en-US" sz="3000" dirty="0"/>
              <a:t>}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800" b="1" dirty="0">
                <a:latin typeface="+mj-lt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dirty="0"/>
              <a:t>: </a:t>
            </a:r>
            <a:r>
              <a:rPr lang="en-US" sz="3000" dirty="0"/>
              <a:t>{</a:t>
            </a:r>
            <a:r>
              <a:rPr lang="bg-BG" sz="3000" dirty="0"/>
              <a:t>средната оценка от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цялото обучение</a:t>
            </a:r>
            <a:r>
              <a:rPr lang="en-US" sz="3000" dirty="0"/>
              <a:t>}</a:t>
            </a:r>
            <a:r>
              <a:rPr lang="bg-BG" sz="3000" dirty="0"/>
              <a:t>"</a:t>
            </a: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Примерен вход и изход: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условие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1841002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045" y="40889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0612" y="374412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Pesho graduated. Average grade: 5.37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8400" y="1841267"/>
            <a:ext cx="1143000" cy="480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5.32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5.43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4.55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5.56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6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/>
          <p:cNvSpPr/>
          <p:nvPr/>
        </p:nvSpPr>
        <p:spPr>
          <a:xfrm>
            <a:off x="7574538" y="40891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29600" y="3748414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Ani graduated. Average grade: 5.45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111387"/>
            <a:ext cx="9780986" cy="540763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grades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(grades &lt;= 12)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(grade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4.00)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n-NO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grade to sum and increase grades count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double average = sum / 12;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  <a:endParaRPr lang="bg-BG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306" y="64752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https://judge.softuni.bg/Contests/Compete/Index/1014#7</a:t>
            </a:r>
            <a:endParaRPr lang="en-US" dirty="0"/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105">
            <a:off x="7531580" y="756188"/>
            <a:ext cx="3363400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latin typeface="+mj-lt"/>
              </a:rPr>
              <a:t>3 цели </a:t>
            </a:r>
            <a:r>
              <a:rPr lang="bg-BG" sz="3000" dirty="0"/>
              <a:t>числа – </a:t>
            </a:r>
            <a:r>
              <a:rPr lang="bg-BG" sz="3000" dirty="0">
                <a:latin typeface="+mj-lt"/>
              </a:rPr>
              <a:t>широчина, дължина, височина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Прочита брой кашони до получаване на команда </a:t>
            </a:r>
            <a:r>
              <a:rPr lang="en-US" sz="3000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</a:t>
            </a:r>
            <a:endParaRPr lang="en-US" sz="2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>
              <a:lnSpc>
                <a:spcPct val="100000"/>
              </a:lnSpc>
            </a:pPr>
            <a:r>
              <a:rPr lang="bg-BG" sz="3000" dirty="0">
                <a:latin typeface="+mj-lt"/>
              </a:rPr>
              <a:t>1 кашон е с размери 1м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 </a:t>
            </a:r>
            <a:r>
              <a:rPr lang="en-US" sz="3000" dirty="0">
                <a:latin typeface="+mj-lt"/>
              </a:rPr>
              <a:t>x 1</a:t>
            </a:r>
            <a:r>
              <a:rPr lang="bg-BG" sz="3000" dirty="0">
                <a:latin typeface="+mj-lt"/>
              </a:rPr>
              <a:t>м</a:t>
            </a:r>
            <a:endParaRPr lang="en-US" sz="3000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F5408-5F5D-41C4-B93F-BBCF4928C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01" y="4566283"/>
            <a:ext cx="2041764" cy="17007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155B0A-60A4-4AE8-962E-3E0AC9464264}"/>
              </a:ext>
            </a:extLst>
          </p:cNvPr>
          <p:cNvSpPr/>
          <p:nvPr/>
        </p:nvSpPr>
        <p:spPr>
          <a:xfrm>
            <a:off x="8637601" y="5149977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447CF-72B2-43D9-BCB9-203874D07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3930777"/>
            <a:ext cx="2438400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8858C-59FE-4E91-AD70-26671E107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4" y="5426913"/>
            <a:ext cx="1120134" cy="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>
                <a:latin typeface="+mj-lt"/>
              </a:rPr>
              <a:t>Ако помещението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2800" dirty="0">
                <a:latin typeface="+mj-lt"/>
              </a:rPr>
              <a:t>да събере кашоните, трябва да се 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bg-BG" sz="2800" dirty="0">
                <a:latin typeface="+mj-lt"/>
              </a:rPr>
              <a:t>принтира:</a:t>
            </a:r>
          </a:p>
          <a:p>
            <a:pPr lvl="1">
              <a:lnSpc>
                <a:spcPct val="100000"/>
              </a:lnSpc>
            </a:pPr>
            <a:r>
              <a:rPr lang="en-GB" sz="2800" b="1" dirty="0">
                <a:latin typeface="Consolas" panose="020B0609020204030204" pitchFamily="49" charset="0"/>
              </a:rPr>
              <a:t>"No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free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space!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You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need</a:t>
            </a:r>
            <a:r>
              <a:rPr lang="bg-BG" sz="2800" b="1" dirty="0">
                <a:latin typeface="+mj-lt"/>
              </a:rPr>
              <a:t> </a:t>
            </a:r>
            <a:r>
              <a:rPr lang="bg-BG" sz="2800" b="1" dirty="0"/>
              <a:t>{брой недостигащи куб. метри}</a:t>
            </a:r>
            <a:r>
              <a:rPr lang="bg-BG" sz="28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/>
            </a:r>
            <a:br>
              <a:rPr lang="en-US" sz="2800" b="1" dirty="0">
                <a:latin typeface="+mj-lt"/>
              </a:rPr>
            </a:br>
            <a:r>
              <a:rPr lang="en-US" sz="2800" b="1" dirty="0">
                <a:latin typeface="Consolas" panose="020B0609020204030204" pitchFamily="49" charset="0"/>
              </a:rPr>
              <a:t>Cubic 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more</a:t>
            </a:r>
            <a:r>
              <a:rPr lang="bg-BG" sz="2800" b="1" dirty="0">
                <a:latin typeface="Consolas" panose="020B0609020204030204" pitchFamily="49" charset="0"/>
              </a:rPr>
              <a:t>."</a:t>
            </a:r>
            <a:endParaRPr lang="en-US" sz="28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000" dirty="0">
                <a:latin typeface="+mj-lt"/>
              </a:rPr>
              <a:t>При получаване на </a:t>
            </a:r>
            <a:r>
              <a:rPr lang="bg-BG" sz="2800" b="1" dirty="0">
                <a:latin typeface="Consolas" panose="020B0609020204030204" pitchFamily="49" charset="0"/>
              </a:rPr>
              <a:t>команда</a:t>
            </a:r>
            <a:r>
              <a:rPr lang="bg-BG" sz="3000" dirty="0">
                <a:latin typeface="+mj-lt"/>
              </a:rPr>
              <a:t> </a:t>
            </a:r>
            <a:r>
              <a:rPr lang="en-US" sz="3000" dirty="0">
                <a:latin typeface="Consolas" panose="020B0609020204030204" pitchFamily="49" charset="0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000" dirty="0">
                <a:latin typeface="+mj-lt"/>
              </a:rPr>
              <a:t>" </a:t>
            </a:r>
            <a:r>
              <a:rPr lang="bg-BG" sz="3000" dirty="0">
                <a:latin typeface="+mj-lt"/>
              </a:rPr>
              <a:t>и налично свободно място</a:t>
            </a:r>
            <a:r>
              <a:rPr lang="en-US" sz="30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sz="2800" b="1" dirty="0"/>
              <a:t>"</a:t>
            </a:r>
            <a:r>
              <a:rPr lang="bg-BG" sz="2800" b="1" dirty="0">
                <a:latin typeface="Consolas" panose="020B0609020204030204" pitchFamily="49" charset="0"/>
              </a:rPr>
              <a:t>{</a:t>
            </a:r>
            <a:r>
              <a:rPr lang="bg-BG" sz="2800" b="1" dirty="0"/>
              <a:t>брой свободни куб. метри</a:t>
            </a:r>
            <a:r>
              <a:rPr lang="bg-BG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Cubic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meters</a:t>
            </a:r>
            <a:r>
              <a:rPr lang="en-US" sz="2800" b="1" dirty="0">
                <a:latin typeface="+mj-lt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left</a:t>
            </a:r>
            <a:r>
              <a:rPr lang="bg-BG" sz="2800" b="1" dirty="0">
                <a:latin typeface="Consolas" panose="020B0609020204030204" pitchFamily="49" charset="0"/>
              </a:rPr>
              <a:t>.</a:t>
            </a:r>
            <a:r>
              <a:rPr lang="bg-BG" sz="2800" b="1" dirty="0"/>
              <a:t>"</a:t>
            </a:r>
            <a:endParaRPr lang="bg-BG" sz="28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01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условие </a:t>
            </a:r>
            <a:r>
              <a:rPr lang="en-US" dirty="0"/>
              <a:t>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5247659"/>
            <a:ext cx="8471725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7223" y="5413672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4684112"/>
            <a:ext cx="955885" cy="16619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600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64" y="2887232"/>
            <a:ext cx="3789102" cy="5348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dirty="0">
                <a:latin typeface="Consolas" panose="020B0609020204030204" pitchFamily="49" charset="0"/>
              </a:rPr>
              <a:t>10 Cubic meters left.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4" y="2040952"/>
            <a:ext cx="955885" cy="23083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</a:rPr>
              <a:t>10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1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2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4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6</a:t>
            </a:r>
            <a:endParaRPr lang="bg-BG" b="1" dirty="0">
              <a:latin typeface="Consolas" panose="020B0609020204030204" pitchFamily="49" charset="0"/>
            </a:endParaRPr>
          </a:p>
          <a:p>
            <a:pPr algn="ctr"/>
            <a:r>
              <a:rPr lang="en-GB" b="1" dirty="0">
                <a:latin typeface="Consolas" panose="020B0609020204030204" pitchFamily="49" charset="0"/>
              </a:rPr>
              <a:t>Done</a:t>
            </a:r>
            <a:endParaRPr lang="en-US" sz="2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258" y="2040952"/>
            <a:ext cx="2782047" cy="278204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1344" y="3078640"/>
            <a:ext cx="319045" cy="23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24801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3342" y="1267842"/>
            <a:ext cx="8385940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box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int.Parse(command);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6284600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</a:t>
            </a:r>
            <a:r>
              <a:rPr lang="en-US" dirty="0"/>
              <a:t>-</a:t>
            </a:r>
            <a:r>
              <a:rPr lang="bg-BG" dirty="0"/>
              <a:t> решение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8762" y="1134216"/>
            <a:ext cx="932269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…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733279"/>
            <a:ext cx="3409575" cy="990600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2667000"/>
            <a:ext cx="3409575" cy="601980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Цикълът прекъсва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5F21F-1D4C-4676-8491-38687984AF64}"/>
              </a:ext>
            </a:extLst>
          </p:cNvPr>
          <p:cNvSpPr/>
          <p:nvPr/>
        </p:nvSpPr>
        <p:spPr>
          <a:xfrm>
            <a:off x="608012" y="6366003"/>
            <a:ext cx="10744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https://judge.softuni.bg/Contests/Compete/Index/1014#9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Увеличаване и намаляване на стойността </a:t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на променливи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Безкрайни цикли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4" y="2100507"/>
            <a:ext cx="4247238" cy="231909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i&lt;=3; 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242883" cy="21558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Console.Write("SoftUni");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884" y="2030341"/>
            <a:ext cx="5824410" cy="252483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</a:t>
            </a:r>
          </a:p>
          <a:p>
            <a:pPr fontAlgn="t"/>
            <a:r>
              <a:rPr lang="nn-NO" dirty="0"/>
              <a:t>{</a:t>
            </a:r>
          </a:p>
          <a:p>
            <a:pPr fontAlgn="t"/>
            <a:r>
              <a:rPr lang="nn-NO" dirty="0"/>
              <a:t>  Console.Write(i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21977" y="2455422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637" y="5141974"/>
            <a:ext cx="10958928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префиксни и постфиксни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60412" y="3657600"/>
          <a:ext cx="10896600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4. Nested-Conditional-Statements</Template>
  <TotalTime>0</TotalTime>
  <Words>2115</Words>
  <Application>Microsoft Office PowerPoint</Application>
  <PresentationFormat>Custom</PresentationFormat>
  <Paragraphs>625</Paragraphs>
  <Slides>51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PowerPoint Presentation</vt:lpstr>
      <vt:lpstr>Повторения (цикли) – while-цикъл</vt:lpstr>
      <vt:lpstr>while-цикъл – пример</vt:lpstr>
      <vt:lpstr>Четене на текст - условие</vt:lpstr>
      <vt:lpstr>Четене на текст - решение</vt:lpstr>
      <vt:lpstr>Парола - условие</vt:lpstr>
      <vt:lpstr>Парола - решение</vt:lpstr>
      <vt:lpstr>Сума от числа - условие</vt:lpstr>
      <vt:lpstr>Сума от числа - решение</vt:lpstr>
      <vt:lpstr>Редица числа 2k+1 - условие</vt:lpstr>
      <vt:lpstr>PowerPoint Presentation</vt:lpstr>
      <vt:lpstr>Редица числа 2k+1 - решение</vt:lpstr>
      <vt:lpstr>PowerPoint Presentation</vt:lpstr>
      <vt:lpstr>Безкраен цикъл</vt:lpstr>
      <vt:lpstr>Прекратяване на цикъл</vt:lpstr>
      <vt:lpstr>Баланс на сметка - условие</vt:lpstr>
      <vt:lpstr>Баланс на сметка - условие (2)</vt:lpstr>
      <vt:lpstr>Баланс на сметка - условие(3)</vt:lpstr>
      <vt:lpstr>PowerPoint Presentation</vt:lpstr>
      <vt:lpstr>Баланс на сметка - решение</vt:lpstr>
      <vt:lpstr>Най-голямо число - пример</vt:lpstr>
      <vt:lpstr>Най-голямо число - решение</vt:lpstr>
      <vt:lpstr>Продължаване на цикъла</vt:lpstr>
      <vt:lpstr>Най-малко число - условие</vt:lpstr>
      <vt:lpstr>Най-малко число - решение</vt:lpstr>
      <vt:lpstr>Завършване - условие </vt:lpstr>
      <vt:lpstr>Завършване - условие (2)</vt:lpstr>
      <vt:lpstr>Завършване - решение </vt:lpstr>
      <vt:lpstr>Преместване - условие</vt:lpstr>
      <vt:lpstr>Преместване - условие (2)</vt:lpstr>
      <vt:lpstr>Преместване - условие (3)</vt:lpstr>
      <vt:lpstr>Преместване - решение</vt:lpstr>
      <vt:lpstr>Преместване - решение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23</cp:revision>
  <dcterms:created xsi:type="dcterms:W3CDTF">2014-01-02T17:00:34Z</dcterms:created>
  <dcterms:modified xsi:type="dcterms:W3CDTF">2020-03-05T11:41:29Z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