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dio Canada"/>
      <p:regular r:id="rId29"/>
      <p:bold r:id="rId30"/>
      <p:italic r:id="rId31"/>
      <p:boldItalic r:id="rId32"/>
    </p:embeddedFont>
    <p:embeddedFont>
      <p:font typeface="Karla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dioCanad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dioCanada-italic.fntdata"/><Relationship Id="rId30" Type="http://schemas.openxmlformats.org/officeDocument/2006/relationships/font" Target="fonts/RadioCanada-bold.fntdata"/><Relationship Id="rId11" Type="http://schemas.openxmlformats.org/officeDocument/2006/relationships/slide" Target="slides/slide6.xml"/><Relationship Id="rId33" Type="http://schemas.openxmlformats.org/officeDocument/2006/relationships/font" Target="fonts/Karla-regular.fntdata"/><Relationship Id="rId10" Type="http://schemas.openxmlformats.org/officeDocument/2006/relationships/slide" Target="slides/slide5.xml"/><Relationship Id="rId32" Type="http://schemas.openxmlformats.org/officeDocument/2006/relationships/font" Target="fonts/RadioCanada-boldItalic.fntdata"/><Relationship Id="rId13" Type="http://schemas.openxmlformats.org/officeDocument/2006/relationships/slide" Target="slides/slide8.xml"/><Relationship Id="rId35" Type="http://schemas.openxmlformats.org/officeDocument/2006/relationships/font" Target="fonts/Karla-italic.fntdata"/><Relationship Id="rId12" Type="http://schemas.openxmlformats.org/officeDocument/2006/relationships/slide" Target="slides/slide7.xml"/><Relationship Id="rId34" Type="http://schemas.openxmlformats.org/officeDocument/2006/relationships/font" Target="fonts/Karl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Karla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68c2f952cf3e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68c2f952cf3e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68c2f953e29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68c2f953e29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68c2f95404aa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68c2f95404aa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68c2f9544137a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68c2f9544137a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68c2f95455c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68c2f95455c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68c2f95455ec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68c2f95455ec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68c2f9546a3d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68c2f9546a3d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68c2f9547ff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68c2f9547ff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68c2f954ab2d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68c2f954ab2d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68c2f954ea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68c2f954ea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68c2f9551e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68c2f9551e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68c2f952e68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68c2f952e6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68c2f95534f1c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68c2f95534f1c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68c2f9554c2b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68c2f9554c2b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68c2f955606e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68c2f955606e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68c2f955a76e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68c2f955a76e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68c2f9530dcd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68c2f9530dcd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68c2f9532df9d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68c2f9532df9d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68c2f95343d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68c2f95343d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68c2f95388a1e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68c2f95388a1e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68c2f95388e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68c2f95388e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68c2f9539d0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68c2f9539d0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68c2f953c1caa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68c2f953c1caa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20.jpg"/><Relationship Id="rId5" Type="http://schemas.openxmlformats.org/officeDocument/2006/relationships/image" Target="../media/image17.jpg"/><Relationship Id="rId6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2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Relationship Id="rId4" Type="http://schemas.openxmlformats.org/officeDocument/2006/relationships/image" Target="../media/image1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Relationship Id="rId4" Type="http://schemas.openxmlformats.org/officeDocument/2006/relationships/image" Target="../media/image28.jpg"/><Relationship Id="rId5" Type="http://schemas.openxmlformats.org/officeDocument/2006/relationships/image" Target="../media/image2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Relationship Id="rId4" Type="http://schemas.openxmlformats.org/officeDocument/2006/relationships/image" Target="../media/image22.png"/><Relationship Id="rId5" Type="http://schemas.openxmlformats.org/officeDocument/2006/relationships/image" Target="../media/image23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Relationship Id="rId4" Type="http://schemas.openxmlformats.org/officeDocument/2006/relationships/image" Target="../media/image2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Relationship Id="rId4" Type="http://schemas.openxmlformats.org/officeDocument/2006/relationships/image" Target="../media/image3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1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jpg"/><Relationship Id="rId4" Type="http://schemas.openxmlformats.org/officeDocument/2006/relationships/image" Target="../media/image26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jpg"/><Relationship Id="rId4" Type="http://schemas.openxmlformats.org/officeDocument/2006/relationships/image" Target="../media/image31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jpg"/><Relationship Id="rId4" Type="http://schemas.openxmlformats.org/officeDocument/2006/relationships/image" Target="../media/image21.png"/><Relationship Id="rId5" Type="http://schemas.openxmlformats.org/officeDocument/2006/relationships/image" Target="../media/image2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jpg"/><Relationship Id="rId4" Type="http://schemas.openxmlformats.org/officeDocument/2006/relationships/image" Target="../media/image2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8.jpg"/><Relationship Id="rId5" Type="http://schemas.openxmlformats.org/officeDocument/2006/relationships/image" Target="../media/image14.jpg"/><Relationship Id="rId6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7260" y="742950"/>
            <a:ext cx="365760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914900" y="1371600"/>
            <a:ext cx="38292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325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Practical Lab Activity – Data Cleaning with Titanic Dataset</a:t>
            </a:r>
            <a:endParaRPr b="1" sz="3250">
              <a:solidFill>
                <a:srgbClr val="040F0F"/>
              </a:solidFill>
              <a:latin typeface="Radio Canada"/>
              <a:ea typeface="Radio Canada"/>
              <a:cs typeface="Radio Canada"/>
              <a:sym typeface="Radio Canad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Hands-on Data Preprocessing for Machine Learning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BY DR TAIWO AYODELE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800100"/>
            <a:ext cx="3829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285750" y="17145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290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Step 2: Explore the Data</a:t>
            </a:r>
            <a:endParaRPr sz="2900">
              <a:solidFill>
                <a:srgbClr val="040F0F"/>
              </a:solidFill>
              <a:latin typeface="Radio Canada"/>
              <a:ea typeface="Radio Canada"/>
              <a:cs typeface="Radio Canada"/>
              <a:sym typeface="Radio Canada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285750" y="800100"/>
            <a:ext cx="45720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Understanding the Structure</a:t>
            </a:r>
            <a:endParaRPr b="1" sz="215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Clr>
                <a:srgbClr val="040F0F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Use  to see column types and non-null counts.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40F0F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Use  for summary statistics.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40F0F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Look for columns that might be irrelevant or problematic.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This initial exploration is key for planning your cleaning steps.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/>
          <p:nvPr/>
        </p:nvSpPr>
        <p:spPr>
          <a:xfrm>
            <a:off x="1428750" y="914400"/>
            <a:ext cx="411600" cy="4116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040F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1485900"/>
            <a:ext cx="269748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4354830" y="914400"/>
            <a:ext cx="411600" cy="4116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040F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1830" y="1485900"/>
            <a:ext cx="269748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/>
          <p:nvPr/>
        </p:nvSpPr>
        <p:spPr>
          <a:xfrm>
            <a:off x="7292340" y="914400"/>
            <a:ext cx="411600" cy="4116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040F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9340" y="1485900"/>
            <a:ext cx="269748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285750" y="17145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290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Identifying Missing Data</a:t>
            </a:r>
            <a:endParaRPr sz="2900">
              <a:solidFill>
                <a:srgbClr val="040F0F"/>
              </a:solidFill>
              <a:latin typeface="Radio Canada"/>
              <a:ea typeface="Radio Canada"/>
              <a:cs typeface="Radio Canada"/>
              <a:sym typeface="Radio Canada"/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1428750" y="914400"/>
            <a:ext cx="411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285750" y="2971800"/>
            <a:ext cx="26976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Null Values</a:t>
            </a:r>
            <a:endParaRPr b="1" sz="20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Pandas shows missing values as NaN. Use  to count them.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4354830" y="914400"/>
            <a:ext cx="411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3211830" y="2971800"/>
            <a:ext cx="26976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Inconsistent Entries</a:t>
            </a:r>
            <a:endParaRPr b="1" sz="20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Look for strange or inconsistent values (e.g., 'Unknown', 0 for age).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7292340" y="914400"/>
            <a:ext cx="411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1" name="Google Shape;151;p23"/>
          <p:cNvSpPr txBox="1"/>
          <p:nvPr/>
        </p:nvSpPr>
        <p:spPr>
          <a:xfrm>
            <a:off x="6149340" y="2971800"/>
            <a:ext cx="26976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Column Relevance</a:t>
            </a:r>
            <a:endParaRPr b="1" sz="20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Some columns may not be useful for analysis (e.g., ticket numbers).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9490" y="-91440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/>
        </p:nvSpPr>
        <p:spPr>
          <a:xfrm>
            <a:off x="285750" y="17145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290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Spotting Data Issues</a:t>
            </a:r>
            <a:endParaRPr sz="2900">
              <a:solidFill>
                <a:srgbClr val="040F0F"/>
              </a:solidFill>
              <a:latin typeface="Radio Canada"/>
              <a:ea typeface="Radio Canada"/>
              <a:cs typeface="Radio Canada"/>
              <a:sym typeface="Radio Canada"/>
            </a:endParaRPr>
          </a:p>
        </p:txBody>
      </p:sp>
      <p:sp>
        <p:nvSpPr>
          <p:cNvPr id="158" name="Google Shape;158;p24"/>
          <p:cNvSpPr txBox="1"/>
          <p:nvPr/>
        </p:nvSpPr>
        <p:spPr>
          <a:xfrm>
            <a:off x="285750" y="114300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Question 1: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Which Pandas function is used to identify and count missing values (NaN) in a dataset?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285750" y="228600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Question 2: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Besides NaN, what other types of 'inconsistent entries' should you look out for when exploring a dataset like the Titanic one?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285750" y="342900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Question 3: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Explain why a column like 'Ticket Number' might be considered 'irrelevant' for a survival prediction model on the Titanic dataset.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4743450" y="4389120"/>
            <a:ext cx="396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Answers on the next slide...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/>
        </p:nvSpPr>
        <p:spPr>
          <a:xfrm>
            <a:off x="285750" y="17145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290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Spotting Data Issues</a:t>
            </a:r>
            <a:endParaRPr sz="2900">
              <a:solidFill>
                <a:srgbClr val="040F0F"/>
              </a:solidFill>
              <a:latin typeface="Radio Canada"/>
              <a:ea typeface="Radio Canada"/>
              <a:cs typeface="Radio Canada"/>
              <a:sym typeface="Radio Canada"/>
            </a:endParaRPr>
          </a:p>
        </p:txBody>
      </p:sp>
      <p:sp>
        <p:nvSpPr>
          <p:cNvPr id="167" name="Google Shape;167;p25"/>
          <p:cNvSpPr txBox="1"/>
          <p:nvPr/>
        </p:nvSpPr>
        <p:spPr>
          <a:xfrm>
            <a:off x="8366760" y="3429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3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​✅​</a:t>
            </a:r>
            <a:endParaRPr sz="3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285750" y="114300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Answer 1: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The `.isnull().sum()` function in Pandas is used to identify and count missing values.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9" name="Google Shape;169;p25"/>
          <p:cNvSpPr txBox="1"/>
          <p:nvPr/>
        </p:nvSpPr>
        <p:spPr>
          <a:xfrm>
            <a:off x="285750" y="228600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Answer 2: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You should look out for strange values like 'Unknown' or '0' for age, which might not be NaN but still represent missing or irrelevant data.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285750" y="342900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Answer 3: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A 'Ticket Number' column might be irrelevant because it often contains unique identifiers that don't directly contribute to predicting survival and could add noise to the model.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800100"/>
            <a:ext cx="3829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285750" y="17145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290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Step 3: Drop Irrelevant Columns</a:t>
            </a:r>
            <a:endParaRPr sz="2900">
              <a:solidFill>
                <a:srgbClr val="040F0F"/>
              </a:solidFill>
              <a:latin typeface="Radio Canada"/>
              <a:ea typeface="Radio Canada"/>
              <a:cs typeface="Radio Canada"/>
              <a:sym typeface="Radio Canada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285750" y="800100"/>
            <a:ext cx="45720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Streamlining Your Data</a:t>
            </a:r>
            <a:endParaRPr b="1" sz="215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Columns like 'PassengerId', 'Ticket', or 'Cabin' may not help with survival prediction. Remove them using: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Always consider why you are dropping each column.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800100"/>
            <a:ext cx="3829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7"/>
          <p:cNvSpPr txBox="1"/>
          <p:nvPr/>
        </p:nvSpPr>
        <p:spPr>
          <a:xfrm>
            <a:off x="285750" y="17145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290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Step 4: Handle Missing Values</a:t>
            </a:r>
            <a:endParaRPr sz="2900">
              <a:solidFill>
                <a:srgbClr val="040F0F"/>
              </a:solidFill>
              <a:latin typeface="Radio Canada"/>
              <a:ea typeface="Radio Canada"/>
              <a:cs typeface="Radio Canada"/>
              <a:sym typeface="Radio Canada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285750" y="800100"/>
            <a:ext cx="45720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Two Main Approaches</a:t>
            </a:r>
            <a:endParaRPr b="1" sz="215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Clr>
                <a:srgbClr val="040F0F"/>
              </a:buClr>
              <a:buSzPts val="1600"/>
              <a:buFont typeface="Karla"/>
              <a:buChar char="●"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Remove rows</a:t>
            </a: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 with missing data (if few and not critical).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40F0F"/>
              </a:buClr>
              <a:buSzPts val="1600"/>
              <a:buFont typeface="Karla"/>
              <a:buChar char="●"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Fill missing values</a:t>
            </a: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 using methods like mean, median, or mode.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Example: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800100"/>
            <a:ext cx="4171950" cy="222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6300" y="800100"/>
            <a:ext cx="4171950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/>
        </p:nvSpPr>
        <p:spPr>
          <a:xfrm>
            <a:off x="285750" y="17145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290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Filling vs Dropping</a:t>
            </a:r>
            <a:endParaRPr sz="2900">
              <a:solidFill>
                <a:srgbClr val="040F0F"/>
              </a:solidFill>
              <a:latin typeface="Radio Canada"/>
              <a:ea typeface="Radio Canada"/>
              <a:cs typeface="Radio Canada"/>
              <a:sym typeface="Radio Canada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285750" y="3143250"/>
            <a:ext cx="41721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Filling Values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Keeps more data but may introduce bias. Use for columns like 'Age' or 'Fare'.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4686300" y="3143250"/>
            <a:ext cx="41721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Dropping Rows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Removes incomplete entries. Use when missingness is minimal or random.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30" y="651510"/>
            <a:ext cx="8332470" cy="43091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3020" y="1657350"/>
            <a:ext cx="2834640" cy="219456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/>
          <p:nvPr/>
        </p:nvSpPr>
        <p:spPr>
          <a:xfrm>
            <a:off x="285750" y="17145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290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Discuss! ​🤷‍♀️​ ​💁‍♂️​ ​</a:t>
            </a:r>
            <a:r>
              <a:rPr lang="en" sz="29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💬​</a:t>
            </a:r>
            <a:endParaRPr sz="29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1" name="Google Shape;201;p29"/>
          <p:cNvSpPr txBox="1"/>
          <p:nvPr/>
        </p:nvSpPr>
        <p:spPr>
          <a:xfrm>
            <a:off x="4297680" y="1828800"/>
            <a:ext cx="37263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Missing Values Dilemma</a:t>
            </a:r>
            <a:endParaRPr b="1" sz="20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We've explored two primary ways to handle </a:t>
            </a: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missing values</a:t>
            </a: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: filling them or dropping rows. When deciding which approach to take, what key factors would influence your choice for a dataset like the Titanic survival data?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330" y="651510"/>
            <a:ext cx="8332470" cy="430911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0"/>
          <p:cNvSpPr txBox="1"/>
          <p:nvPr/>
        </p:nvSpPr>
        <p:spPr>
          <a:xfrm>
            <a:off x="285750" y="17145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290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Discuss! ​🤷‍♀️​ ​💁‍♂️​ ​</a:t>
            </a:r>
            <a:r>
              <a:rPr lang="en" sz="29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💬​</a:t>
            </a:r>
            <a:endParaRPr sz="29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8" name="Google Shape;208;p30"/>
          <p:cNvSpPr txBox="1"/>
          <p:nvPr/>
        </p:nvSpPr>
        <p:spPr>
          <a:xfrm>
            <a:off x="982980" y="1657350"/>
            <a:ext cx="7041000" cy="198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You might have said...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I would consider how many missing values there are; if it's only a few, dropping rows might be okay, but if there are lots, filling them keeps more useful data.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I'd think about the importance of the column with missing data; for something critical like 'Age', filling might be better than losing many rows.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The nature of the missing data is important; if it's 'missing at random', filling with a mean or median could be suitable, but if there's a pattern, dropping might be safer.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09" name="Google Shape;209;p30"/>
          <p:cNvSpPr txBox="1"/>
          <p:nvPr/>
        </p:nvSpPr>
        <p:spPr>
          <a:xfrm>
            <a:off x="8366760" y="3429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3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​✅​</a:t>
            </a:r>
            <a:endParaRPr sz="3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800100"/>
            <a:ext cx="3829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285750" y="17145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290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Step 5: Encode Categorical Variables</a:t>
            </a:r>
            <a:endParaRPr sz="2900">
              <a:solidFill>
                <a:srgbClr val="040F0F"/>
              </a:solidFill>
              <a:latin typeface="Radio Canada"/>
              <a:ea typeface="Radio Canada"/>
              <a:cs typeface="Radio Canada"/>
              <a:sym typeface="Radio Canada"/>
            </a:endParaRPr>
          </a:p>
        </p:txBody>
      </p:sp>
      <p:sp>
        <p:nvSpPr>
          <p:cNvPr id="216" name="Google Shape;216;p31"/>
          <p:cNvSpPr txBox="1"/>
          <p:nvPr/>
        </p:nvSpPr>
        <p:spPr>
          <a:xfrm>
            <a:off x="285750" y="800100"/>
            <a:ext cx="45720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Preparing Data for Modelling</a:t>
            </a:r>
            <a:endParaRPr b="1" sz="215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Machine learning models need numbers, not text. Convert columns like 'Sex' and 'Embarked' using encoding: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Or use  for one-hot encoding.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486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3714750" y="171450"/>
            <a:ext cx="5143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325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Why Data Cleaning Matters</a:t>
            </a:r>
            <a:endParaRPr b="1" sz="3250">
              <a:solidFill>
                <a:srgbClr val="040F0F"/>
              </a:solidFill>
              <a:latin typeface="Radio Canada"/>
              <a:ea typeface="Radio Canada"/>
              <a:cs typeface="Radio Canada"/>
              <a:sym typeface="Radio Canad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Essential for Reliable Analysis</a:t>
            </a:r>
            <a:endParaRPr b="1" sz="215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Data cleaning is the foundation of any successful machine learning project. Messy or incomplete data can lead to misleading results and poor models.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Real-World Impact</a:t>
            </a:r>
            <a:endParaRPr b="1" sz="215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From predicting survival rates to informing safety measures, clean data ensures trustworthy insights.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7850" y="0"/>
            <a:ext cx="3486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/>
          <p:nvPr/>
        </p:nvSpPr>
        <p:spPr>
          <a:xfrm>
            <a:off x="285750" y="1200150"/>
            <a:ext cx="411600" cy="4116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040F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2"/>
          <p:cNvSpPr/>
          <p:nvPr/>
        </p:nvSpPr>
        <p:spPr>
          <a:xfrm>
            <a:off x="285750" y="2434590"/>
            <a:ext cx="411600" cy="4116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040F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2"/>
          <p:cNvSpPr/>
          <p:nvPr/>
        </p:nvSpPr>
        <p:spPr>
          <a:xfrm>
            <a:off x="285750" y="3669030"/>
            <a:ext cx="411600" cy="4116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040F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2"/>
          <p:cNvSpPr txBox="1"/>
          <p:nvPr/>
        </p:nvSpPr>
        <p:spPr>
          <a:xfrm>
            <a:off x="285750" y="171450"/>
            <a:ext cx="5143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b="1" lang="en" sz="325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Documenting Your Decisions</a:t>
            </a:r>
            <a:endParaRPr b="1" sz="3250">
              <a:solidFill>
                <a:srgbClr val="040F0F"/>
              </a:solidFill>
              <a:latin typeface="Radio Canada"/>
              <a:ea typeface="Radio Canada"/>
              <a:cs typeface="Radio Canada"/>
              <a:sym typeface="Radio Canada"/>
            </a:endParaRPr>
          </a:p>
        </p:txBody>
      </p:sp>
      <p:sp>
        <p:nvSpPr>
          <p:cNvPr id="226" name="Google Shape;226;p32"/>
          <p:cNvSpPr txBox="1"/>
          <p:nvPr/>
        </p:nvSpPr>
        <p:spPr>
          <a:xfrm>
            <a:off x="285750" y="1200150"/>
            <a:ext cx="411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1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7" name="Google Shape;227;p32"/>
          <p:cNvSpPr txBox="1"/>
          <p:nvPr/>
        </p:nvSpPr>
        <p:spPr>
          <a:xfrm>
            <a:off x="868680" y="1143000"/>
            <a:ext cx="45606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State the Problem</a:t>
            </a:r>
            <a:endParaRPr b="1" sz="20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Clearly describe what issue you found (e.g., missing 'Age' values).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8" name="Google Shape;228;p32"/>
          <p:cNvSpPr txBox="1"/>
          <p:nvPr/>
        </p:nvSpPr>
        <p:spPr>
          <a:xfrm>
            <a:off x="285750" y="2434590"/>
            <a:ext cx="411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2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29" name="Google Shape;229;p32"/>
          <p:cNvSpPr txBox="1"/>
          <p:nvPr/>
        </p:nvSpPr>
        <p:spPr>
          <a:xfrm>
            <a:off x="868680" y="2377440"/>
            <a:ext cx="45606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Explain Your Action</a:t>
            </a:r>
            <a:endParaRPr b="1" sz="20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Write what you did (e.g., filled with median) and why.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0" name="Google Shape;230;p32"/>
          <p:cNvSpPr txBox="1"/>
          <p:nvPr/>
        </p:nvSpPr>
        <p:spPr>
          <a:xfrm>
            <a:off x="285750" y="3669030"/>
            <a:ext cx="4116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3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1" name="Google Shape;231;p32"/>
          <p:cNvSpPr txBox="1"/>
          <p:nvPr/>
        </p:nvSpPr>
        <p:spPr>
          <a:xfrm>
            <a:off x="868680" y="3611880"/>
            <a:ext cx="45606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Reflect on Impact</a:t>
            </a:r>
            <a:endParaRPr b="1" sz="20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Consider how your choices affect analysis and results.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800100"/>
            <a:ext cx="3829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3"/>
          <p:cNvSpPr txBox="1"/>
          <p:nvPr/>
        </p:nvSpPr>
        <p:spPr>
          <a:xfrm>
            <a:off x="285750" y="17145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290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Step 6: Save the Cleaned Dataset</a:t>
            </a:r>
            <a:endParaRPr sz="2900">
              <a:solidFill>
                <a:srgbClr val="040F0F"/>
              </a:solidFill>
              <a:latin typeface="Radio Canada"/>
              <a:ea typeface="Radio Canada"/>
              <a:cs typeface="Radio Canada"/>
              <a:sym typeface="Radio Canada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285750" y="800100"/>
            <a:ext cx="45720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Ready for Analysis</a:t>
            </a:r>
            <a:endParaRPr b="1" sz="215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Export your cleaned data for use in future projects: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This file is now ready for modelling and deeper analysis.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0120" y="1908810"/>
            <a:ext cx="2697480" cy="233172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4"/>
          <p:cNvSpPr txBox="1"/>
          <p:nvPr/>
        </p:nvSpPr>
        <p:spPr>
          <a:xfrm>
            <a:off x="285750" y="17145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290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Clean &amp; Justify Titanic Data</a:t>
            </a:r>
            <a:endParaRPr sz="2900">
              <a:solidFill>
                <a:srgbClr val="040F0F"/>
              </a:solidFill>
              <a:latin typeface="Radio Canada"/>
              <a:ea typeface="Radio Canada"/>
              <a:cs typeface="Radio Canada"/>
              <a:sym typeface="Radio Canada"/>
            </a:endParaRPr>
          </a:p>
        </p:txBody>
      </p:sp>
      <p:sp>
        <p:nvSpPr>
          <p:cNvPr id="246" name="Google Shape;246;p34"/>
          <p:cNvSpPr txBox="1"/>
          <p:nvPr/>
        </p:nvSpPr>
        <p:spPr>
          <a:xfrm>
            <a:off x="3806190" y="1440180"/>
            <a:ext cx="4194900" cy="312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Now it's your turn! Apply all the data cleaning steps we've covered—</a:t>
            </a: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loading</a:t>
            </a: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exploring</a:t>
            </a: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dropping irrelevant columns</a:t>
            </a: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, </a:t>
            </a: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handling missing values</a:t>
            </a: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, and </a:t>
            </a: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encoding categorical variables</a:t>
            </a: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—to the original Titanic dataset.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Once complete, submit your </a:t>
            </a: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cleaned dataset file</a:t>
            </a: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 along with a </a:t>
            </a: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short justification document</a:t>
            </a: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 (1-2 paragraphs) explaining the decisions you made for each cleaning step.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34861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5"/>
          <p:cNvSpPr txBox="1"/>
          <p:nvPr/>
        </p:nvSpPr>
        <p:spPr>
          <a:xfrm>
            <a:off x="3714750" y="171450"/>
            <a:ext cx="5143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325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Summary &amp; Next Steps</a:t>
            </a:r>
            <a:endParaRPr b="1" sz="3250">
              <a:solidFill>
                <a:srgbClr val="040F0F"/>
              </a:solidFill>
              <a:latin typeface="Radio Canada"/>
              <a:ea typeface="Radio Canada"/>
              <a:cs typeface="Radio Canada"/>
              <a:sym typeface="Radio Canad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You Have Learned</a:t>
            </a:r>
            <a:endParaRPr b="1" sz="215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Clr>
                <a:srgbClr val="040F0F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Data cleaning's importance in ML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40F0F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Python for missing data (identify, drop, fill, encode)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40F0F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Value of documenting work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Next Steps</a:t>
            </a:r>
            <a:endParaRPr b="1" sz="215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Model/analyze your cleaned Titanic dataset. Apply these skills to other real-world datasets.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800100"/>
            <a:ext cx="3829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/>
        </p:nvSpPr>
        <p:spPr>
          <a:xfrm>
            <a:off x="285750" y="17145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290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Learning Outcomes</a:t>
            </a:r>
            <a:endParaRPr sz="2900">
              <a:solidFill>
                <a:srgbClr val="040F0F"/>
              </a:solidFill>
              <a:latin typeface="Radio Canada"/>
              <a:ea typeface="Radio Canada"/>
              <a:cs typeface="Radio Canada"/>
              <a:sym typeface="Radio Canad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85750" y="800100"/>
            <a:ext cx="45720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By the End of This Lab</a:t>
            </a:r>
            <a:endParaRPr b="1" sz="215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Clr>
                <a:srgbClr val="040F0F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Understand the role of data cleaning in machine learning.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40F0F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Apply Python to identify and handle missing or inconsistent data.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40F0F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Prepare the Titanic dataset for analysis and modelling.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40F0F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Document your cleaning decisions clearly.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800100"/>
            <a:ext cx="3829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85750" y="17145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290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Meet the Titanic Dataset</a:t>
            </a:r>
            <a:endParaRPr sz="2900">
              <a:solidFill>
                <a:srgbClr val="040F0F"/>
              </a:solidFill>
              <a:latin typeface="Radio Canada"/>
              <a:ea typeface="Radio Canada"/>
              <a:cs typeface="Radio Canada"/>
              <a:sym typeface="Radio Canada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285750" y="800100"/>
            <a:ext cx="45720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A Classic Dataset</a:t>
            </a:r>
            <a:endParaRPr b="1" sz="215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The Titanic dataset contains information about passengers aboard the Titanic, including: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Clr>
                <a:srgbClr val="040F0F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Age, gender, ticket class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40F0F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Survival status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40F0F"/>
              </a:buClr>
              <a:buSzPts val="1600"/>
              <a:buFont typeface="Karla"/>
              <a:buChar char="●"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Fare paid, port of embarkation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It's widely used to teach data science and machine learning.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1485900"/>
            <a:ext cx="269748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11830" y="914400"/>
            <a:ext cx="2697480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49340" y="1485900"/>
            <a:ext cx="2697480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285750" y="17145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290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Resources You'll Need</a:t>
            </a:r>
            <a:endParaRPr sz="2900">
              <a:solidFill>
                <a:srgbClr val="040F0F"/>
              </a:solidFill>
              <a:latin typeface="Radio Canada"/>
              <a:ea typeface="Radio Canada"/>
              <a:cs typeface="Radio Canada"/>
              <a:sym typeface="Radio Canada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85750" y="2971800"/>
            <a:ext cx="26976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Titanic Dataset</a:t>
            </a:r>
            <a:endParaRPr b="1" sz="20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CSV file containing passenger information for the Titanic.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211830" y="2400300"/>
            <a:ext cx="26976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Python Environment</a:t>
            </a:r>
            <a:endParaRPr b="1" sz="20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Jupyter Notebook or any Python IDE for running your code.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149340" y="2971800"/>
            <a:ext cx="26976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Internet Access</a:t>
            </a:r>
            <a:endParaRPr b="1" sz="20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To look up documentation and best practices as needed.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285750" y="2846070"/>
            <a:ext cx="8572500" cy="22800"/>
          </a:xfrm>
          <a:prstGeom prst="roundRect">
            <a:avLst>
              <a:gd fmla="val 16667" name="adj"/>
            </a:avLst>
          </a:prstGeom>
          <a:solidFill>
            <a:srgbClr val="040F0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1451610" y="2697480"/>
            <a:ext cx="320100" cy="3201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040F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2926080" y="2697480"/>
            <a:ext cx="320100" cy="3201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040F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4411980" y="2697480"/>
            <a:ext cx="320100" cy="3201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040F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5886450" y="2697480"/>
            <a:ext cx="320100" cy="3201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040F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7360920" y="2697480"/>
            <a:ext cx="320100" cy="320100"/>
          </a:xfrm>
          <a:prstGeom prst="ellipse">
            <a:avLst/>
          </a:prstGeom>
          <a:solidFill>
            <a:srgbClr val="FFFFFF"/>
          </a:solidFill>
          <a:ln cap="flat" cmpd="sng" w="25400">
            <a:solidFill>
              <a:srgbClr val="040F0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285750" y="17145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290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Lab Activity Roadmap</a:t>
            </a:r>
            <a:endParaRPr sz="2900">
              <a:solidFill>
                <a:srgbClr val="040F0F"/>
              </a:solidFill>
              <a:latin typeface="Radio Canada"/>
              <a:ea typeface="Radio Canada"/>
              <a:cs typeface="Radio Canada"/>
              <a:sym typeface="Radio Canada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85750" y="3086100"/>
            <a:ext cx="26517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Start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Dataset Loading</a:t>
            </a:r>
            <a:endParaRPr b="1" sz="20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Import the Titanic dataset into your Python environment.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1760220" y="857250"/>
            <a:ext cx="2651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Step 1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Exploration</a:t>
            </a:r>
            <a:endParaRPr b="1" sz="20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Investigate the dataset's structure and spot issues.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3234690" y="3086100"/>
            <a:ext cx="26517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Step 2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Cleaning</a:t>
            </a:r>
            <a:endParaRPr b="1" sz="20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Apply techniques to tidy up the data for analysis.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720590" y="857250"/>
            <a:ext cx="26517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Step 3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Documentation</a:t>
            </a:r>
            <a:endParaRPr b="1" sz="20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Record and justify your cleaning decisions.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195060" y="3086100"/>
            <a:ext cx="26517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End</a:t>
            </a:r>
            <a:endParaRPr b="1"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Saving</a:t>
            </a:r>
            <a:endParaRPr b="1" sz="20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Export the cleaned dataset for future use.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9200" y="800100"/>
            <a:ext cx="3829050" cy="3714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9"/>
          <p:cNvSpPr txBox="1"/>
          <p:nvPr/>
        </p:nvSpPr>
        <p:spPr>
          <a:xfrm>
            <a:off x="285750" y="17145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290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Step 1: Load the Dataset</a:t>
            </a:r>
            <a:endParaRPr sz="2900">
              <a:solidFill>
                <a:srgbClr val="040F0F"/>
              </a:solidFill>
              <a:latin typeface="Radio Canada"/>
              <a:ea typeface="Radio Canada"/>
              <a:cs typeface="Radio Canada"/>
              <a:sym typeface="Radio Canada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285750" y="800100"/>
            <a:ext cx="45720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15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Getting Started in Python</a:t>
            </a:r>
            <a:endParaRPr b="1" sz="215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Use Pandas to load the Titanic CSV file: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This command displays the first few rows so you can preview the data.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914400"/>
            <a:ext cx="85725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285750" y="17145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290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Fill in the blanks ​🧩</a:t>
            </a:r>
            <a:r>
              <a:rPr lang="en" sz="29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​</a:t>
            </a:r>
            <a:endParaRPr sz="29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754380" y="1211580"/>
            <a:ext cx="74295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8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To begin, we need to ____ the Titanic dataset using the ____ library, then display the first few ____ to preview the data.</a:t>
            </a:r>
            <a:endParaRPr sz="18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285750" y="342900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Word bank ​🏦</a:t>
            </a:r>
            <a:r>
              <a:rPr lang="en" sz="18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​</a:t>
            </a:r>
            <a:endParaRPr b="1" sz="18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b="1" lang="en" sz="18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rows, load, numpy, columns, pandas, sav</a:t>
            </a:r>
            <a:r>
              <a:rPr lang="en" sz="18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endParaRPr sz="18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4743450" y="4389120"/>
            <a:ext cx="3966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Answers on the next slide...</a:t>
            </a:r>
            <a:endParaRPr sz="1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5750" y="914400"/>
            <a:ext cx="8572500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285750" y="17145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2900">
                <a:solidFill>
                  <a:srgbClr val="040F0F"/>
                </a:solidFill>
                <a:latin typeface="Radio Canada"/>
                <a:ea typeface="Radio Canada"/>
                <a:cs typeface="Radio Canada"/>
                <a:sym typeface="Radio Canada"/>
              </a:rPr>
              <a:t>Fill in the blanks ​🧩</a:t>
            </a:r>
            <a:r>
              <a:rPr lang="en" sz="29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​</a:t>
            </a:r>
            <a:endParaRPr sz="29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754380" y="1211580"/>
            <a:ext cx="74295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60"/>
              </a:spcBef>
              <a:spcAft>
                <a:spcPts val="360"/>
              </a:spcAft>
              <a:buNone/>
            </a:pPr>
            <a:r>
              <a:rPr lang="en" sz="18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To begin, we need to </a:t>
            </a:r>
            <a:r>
              <a:rPr b="1" lang="en" sz="1800">
                <a:solidFill>
                  <a:srgbClr val="2C6E49"/>
                </a:solidFill>
                <a:latin typeface="Karla"/>
                <a:ea typeface="Karla"/>
                <a:cs typeface="Karla"/>
                <a:sym typeface="Karla"/>
              </a:rPr>
              <a:t>load</a:t>
            </a:r>
            <a:r>
              <a:rPr lang="en" sz="18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 the Titanic dataset using the </a:t>
            </a:r>
            <a:r>
              <a:rPr b="1" lang="en" sz="1800">
                <a:solidFill>
                  <a:srgbClr val="2C6E49"/>
                </a:solidFill>
                <a:latin typeface="Karla"/>
                <a:ea typeface="Karla"/>
                <a:cs typeface="Karla"/>
                <a:sym typeface="Karla"/>
              </a:rPr>
              <a:t>pandas</a:t>
            </a:r>
            <a:r>
              <a:rPr lang="en" sz="18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 library, then display the first few </a:t>
            </a:r>
            <a:r>
              <a:rPr b="1" lang="en" sz="1800">
                <a:solidFill>
                  <a:srgbClr val="2C6E49"/>
                </a:solidFill>
                <a:latin typeface="Karla"/>
                <a:ea typeface="Karla"/>
                <a:cs typeface="Karla"/>
                <a:sym typeface="Karla"/>
              </a:rPr>
              <a:t>rows</a:t>
            </a:r>
            <a:r>
              <a:rPr lang="en" sz="18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 to preview the data.</a:t>
            </a:r>
            <a:endParaRPr sz="18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285750" y="3429000"/>
            <a:ext cx="8572500" cy="12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Word bank ​🏦</a:t>
            </a:r>
            <a:r>
              <a:rPr lang="en" sz="18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​</a:t>
            </a:r>
            <a:endParaRPr b="1" sz="18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spcBef>
                <a:spcPts val="360"/>
              </a:spcBef>
              <a:spcAft>
                <a:spcPts val="360"/>
              </a:spcAft>
              <a:buNone/>
            </a:pPr>
            <a:r>
              <a:rPr b="1" lang="en" sz="18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rows, load, numpy, columns, pandas, sav</a:t>
            </a:r>
            <a:r>
              <a:rPr lang="en" sz="18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e</a:t>
            </a:r>
            <a:endParaRPr sz="18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8366760" y="342900"/>
            <a:ext cx="5487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450"/>
              </a:spcBef>
              <a:spcAft>
                <a:spcPts val="450"/>
              </a:spcAft>
              <a:buNone/>
            </a:pPr>
            <a:r>
              <a:rPr lang="en" sz="3600">
                <a:solidFill>
                  <a:srgbClr val="040F0F"/>
                </a:solidFill>
                <a:latin typeface="Karla"/>
                <a:ea typeface="Karla"/>
                <a:cs typeface="Karla"/>
                <a:sym typeface="Karla"/>
              </a:rPr>
              <a:t>​✅​</a:t>
            </a:r>
            <a:endParaRPr sz="3600">
              <a:solidFill>
                <a:srgbClr val="040F0F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