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embeddedFontLst>
    <p:embeddedFont>
      <p:font typeface="Economica"/>
      <p:regular r:id="rId43"/>
      <p:bold r:id="rId44"/>
      <p:italic r:id="rId45"/>
      <p:boldItalic r:id="rId46"/>
    </p:embeddedFont>
    <p:embeddedFont>
      <p:font typeface="Roboto"/>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regular.fntdata"/><Relationship Id="rId50" Type="http://schemas.openxmlformats.org/officeDocument/2006/relationships/font" Target="fonts/Roboto-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38ba702d0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938ba702d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41e79fc60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41e79fc6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41e79fc60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941e79fc6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41e79fc60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941e79fc6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41e79fc60_0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41e79fc60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38ba702d0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38ba702d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3384d63d5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53384d63d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43e269094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43e2690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3384d63d5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53384d63d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3384d63d5_0_1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3384d63d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3384d63d5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53384d63d5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43e269094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943e269094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3384d63d5_0_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53384d63d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3384d63d5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53384d63d5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3384d63d5_0_2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53384d63d5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3384d63d5_0_14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3384d63d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3384d63d5_0_1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53384d63d5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3384d63d5_0_1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53384d63d5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3384d63d5_0_1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53384d63d5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3384d63d5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53384d63d5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8e3151951_2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88e3151951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3384d63d5_0_1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53384d63d5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53384d63d5_0_2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53384d63d5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43e269094_0_3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43e2690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43e26909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943e2690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43e269094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943e26909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3384d63d5_0_2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53384d63d5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53384d63d5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53384d63d5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855c2fbb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8f855c2fb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5098a312f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95098a312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38ba702d0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938ba702d0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5098a312f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95098a312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8ba702d0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938ba702d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3384d63d5_0_10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3384d63d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www.youtube.com/watch?v=Qj_LJQj09Ps" TargetMode="Externa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www.youtube.com/watch?v=qSTv_m-KFk0"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ZjM_XQa5s6s"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5T-iXNNiwIs" TargetMode="Externa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www.youtube.com/watch?v=oDHpqu52soI" TargetMode="Externa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hyperlink" Target="http://www.youtube.com/watch?v=0ronGSOsEtY" TargetMode="External"/><Relationship Id="rId5"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www.youtube.com/watch?v=DtEq44FTPM4" TargetMode="External"/><Relationship Id="rId4"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s://towardsdatascience.com/exploring-image-data-augmentation-with-keras-and-tensorflow-a8162d89b844" TargetMode="Externa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s://docs.google.com/presentation/d/1gay6jH7mfZIRjAPtt9gDqKoAlx5wSaDOEbDtmQToUAY/edit?usp=sharing" TargetMode="Externa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hyperlink" Target="https://towardsdatascience.com/what-is-transfer-learning-8b1a0fa42b4" TargetMode="External"/><Relationship Id="rId4" Type="http://schemas.openxmlformats.org/officeDocument/2006/relationships/hyperlink" Target="https://medium.com/nanonets/nanonets-how-to-use-deep-learning-when-you-have-limited-data-f68c0b512cab" TargetMode="External"/><Relationship Id="rId5" Type="http://schemas.openxmlformats.org/officeDocument/2006/relationships/hyperlink" Target="https://nanonets.com/blog/data-augmentation-how-to-use-deep-learning-when-you-have-limited-data-part-2/" TargetMode="External"/><Relationship Id="rId6"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hyperlink" Target="https://discuss.dphi.tech/t/day-1-introduction-to-deep-learning/68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74325" y="3298225"/>
            <a:ext cx="86562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14 - Convolutional Neural Networks</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6" name="Google Shape;146;p22"/>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CNN Components</a:t>
            </a:r>
            <a:endParaRPr sz="4800">
              <a:solidFill>
                <a:srgbClr val="434343"/>
              </a:solidFill>
              <a:latin typeface="Economica"/>
              <a:ea typeface="Economica"/>
              <a:cs typeface="Economica"/>
              <a:sym typeface="Economica"/>
            </a:endParaRPr>
          </a:p>
        </p:txBody>
      </p:sp>
      <p:sp>
        <p:nvSpPr>
          <p:cNvPr id="147" name="Google Shape;147;p22"/>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CNNs have two components: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b="1" lang="en" sz="1800">
                <a:latin typeface="Open Sans"/>
                <a:ea typeface="Open Sans"/>
                <a:cs typeface="Open Sans"/>
                <a:sym typeface="Open Sans"/>
              </a:rPr>
              <a:t>The Hidden layers/Feature extraction part</a:t>
            </a:r>
            <a:endParaRPr b="1"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In this part, the network will perform a series of operations during which the features are detected. If you had a picture of a zebra, this is the part where the network would recognise its stripes, two ears, and four legs.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b="1" lang="en" sz="1800">
                <a:latin typeface="Open Sans"/>
                <a:ea typeface="Open Sans"/>
                <a:cs typeface="Open Sans"/>
                <a:sym typeface="Open Sans"/>
              </a:rPr>
              <a:t>The Classification part</a:t>
            </a:r>
            <a:endParaRPr b="1"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part assigns a probability of the object(eg. The zebra) being in that image. </a:t>
            </a:r>
            <a:endParaRPr sz="1800">
              <a:latin typeface="Open Sans"/>
              <a:ea typeface="Open Sans"/>
              <a:cs typeface="Open Sans"/>
              <a:sym typeface="Open Sans"/>
            </a:endParaRPr>
          </a:p>
        </p:txBody>
      </p:sp>
      <p:pic>
        <p:nvPicPr>
          <p:cNvPr id="148" name="Google Shape;148;p22"/>
          <p:cNvPicPr preferRelativeResize="0"/>
          <p:nvPr/>
        </p:nvPicPr>
        <p:blipFill rotWithShape="1">
          <a:blip r:embed="rId3">
            <a:alphaModFix/>
          </a:blip>
          <a:srcRect b="0" l="0" r="0" t="19146"/>
          <a:stretch/>
        </p:blipFill>
        <p:spPr>
          <a:xfrm>
            <a:off x="566613" y="3840475"/>
            <a:ext cx="8058325" cy="290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4" name="Google Shape;15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5" name="Google Shape;155;p23"/>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 basic CNN architecture</a:t>
            </a:r>
            <a:endParaRPr sz="4800">
              <a:solidFill>
                <a:srgbClr val="434343"/>
              </a:solidFill>
              <a:latin typeface="Economica"/>
              <a:ea typeface="Economica"/>
              <a:cs typeface="Economica"/>
              <a:sym typeface="Economica"/>
            </a:endParaRPr>
          </a:p>
        </p:txBody>
      </p:sp>
      <p:sp>
        <p:nvSpPr>
          <p:cNvPr id="156" name="Google Shape;156;p23"/>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Below is the basic order of operations in a CNN. The Convolution and Pooling operations can occur multiple times in a CNN, the order will however remain the same. They’ll always be succeeded by Fully Connected and Softmax/Sigmoid layer.</a:t>
            </a:r>
            <a:endParaRPr sz="1800">
              <a:latin typeface="Open Sans"/>
              <a:ea typeface="Open Sans"/>
              <a:cs typeface="Open Sans"/>
              <a:sym typeface="Open Sans"/>
            </a:endParaRPr>
          </a:p>
        </p:txBody>
      </p:sp>
      <p:pic>
        <p:nvPicPr>
          <p:cNvPr id="157" name="Google Shape;157;p23"/>
          <p:cNvPicPr preferRelativeResize="0"/>
          <p:nvPr/>
        </p:nvPicPr>
        <p:blipFill>
          <a:blip r:embed="rId3">
            <a:alphaModFix/>
          </a:blip>
          <a:stretch>
            <a:fillRect/>
          </a:stretch>
        </p:blipFill>
        <p:spPr>
          <a:xfrm>
            <a:off x="687388" y="2464875"/>
            <a:ext cx="7769225" cy="3123150"/>
          </a:xfrm>
          <a:prstGeom prst="rect">
            <a:avLst/>
          </a:prstGeom>
          <a:noFill/>
          <a:ln>
            <a:noFill/>
          </a:ln>
        </p:spPr>
      </p:pic>
      <p:grpSp>
        <p:nvGrpSpPr>
          <p:cNvPr id="158" name="Google Shape;158;p23"/>
          <p:cNvGrpSpPr/>
          <p:nvPr/>
        </p:nvGrpSpPr>
        <p:grpSpPr>
          <a:xfrm>
            <a:off x="0" y="5976100"/>
            <a:ext cx="9144000" cy="919800"/>
            <a:chOff x="0" y="5976100"/>
            <a:chExt cx="9144000" cy="919800"/>
          </a:xfrm>
        </p:grpSpPr>
        <p:sp>
          <p:nvSpPr>
            <p:cNvPr id="159" name="Google Shape;159;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4"/>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Basic Understanding of Filter, Stride &amp; Convolution</a:t>
            </a:r>
            <a:endParaRPr sz="4400">
              <a:solidFill>
                <a:srgbClr val="434343"/>
              </a:solidFill>
              <a:latin typeface="Economica"/>
              <a:ea typeface="Economica"/>
              <a:cs typeface="Economica"/>
              <a:sym typeface="Economica"/>
            </a:endParaRPr>
          </a:p>
        </p:txBody>
      </p:sp>
      <p:sp>
        <p:nvSpPr>
          <p:cNvPr id="168" name="Google Shape;168;p24"/>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Open Sans"/>
                <a:ea typeface="Open Sans"/>
                <a:cs typeface="Open Sans"/>
                <a:sym typeface="Open Sans"/>
              </a:rPr>
              <a:t>This is a brilliant explanation of how a kernel/filter makes convolution possible. For the people worried about how exactly does one get a particular size when applying a kernel on a matrix, this will solve your confusion.</a:t>
            </a:r>
            <a:endParaRPr sz="1700">
              <a:latin typeface="Open Sans"/>
              <a:ea typeface="Open Sans"/>
              <a:cs typeface="Open Sans"/>
              <a:sym typeface="Open Sans"/>
            </a:endParaRPr>
          </a:p>
        </p:txBody>
      </p:sp>
      <p:pic>
        <p:nvPicPr>
          <p:cNvPr descr="In this Tutorial we are going to learn the basic theory of convolution , use of kernel, feature extraction through kernel. We are also going to learn the feature extracted array dimension calculation through formula .&#10;&#10;Before we jump into CNNs, lets first understand how to do Convolution in 1D. That is, convolution for 1D arrays or Vectors.&#10;Convolution basically involves multiplication and addition with another array.&#10;The 2nd array with which we multiply is called as either Filter or Weights or Kernel.&#10;You will also understand the concept of Stride and Padding.&#10;&#10;Once you understand this concept for 1D convolution, it will be easy to understand 2D and 3D convolution.&#10;&#10;Credit: Andrew Nagi, Killian Weinberger&#10;&#10;#ConvolutionalNeuralNetwork #Filters #KernelStride" id="169" name="Google Shape;169;p24" title="Convolutional Neural Network(CNN), Basic Understanding of Filter, Stride, Convolution| Deep Learning">
            <a:hlinkClick r:id="rId3"/>
          </p:cNvPr>
          <p:cNvPicPr preferRelativeResize="0"/>
          <p:nvPr/>
        </p:nvPicPr>
        <p:blipFill>
          <a:blip r:embed="rId4">
            <a:alphaModFix/>
          </a:blip>
          <a:stretch>
            <a:fillRect/>
          </a:stretch>
        </p:blipFill>
        <p:spPr>
          <a:xfrm>
            <a:off x="1331813" y="1958350"/>
            <a:ext cx="6527926" cy="489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6" name="Google Shape;176;p25"/>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What is 0 Padding and why is it even required?</a:t>
            </a:r>
            <a:endParaRPr sz="4400">
              <a:solidFill>
                <a:srgbClr val="434343"/>
              </a:solidFill>
              <a:latin typeface="Economica"/>
              <a:ea typeface="Economica"/>
              <a:cs typeface="Economica"/>
              <a:sym typeface="Economica"/>
            </a:endParaRPr>
          </a:p>
        </p:txBody>
      </p:sp>
      <p:pic>
        <p:nvPicPr>
          <p:cNvPr descr="Let's start out by explaining the motivation for zero padding and then we get into the details about what zero padding actually is. We then talk about the types of issues we may run into if we don’t use zero padding, and then we see how we can implement zero padding in code using Keras.&#10;&#10;We build on some of the ideas that we discussed in our video on Convolutional Neural Networks, so if you haven’t seen that yet, go ahead and check it out, and then come back to watch this video once you’ve finished up there.&#10;https://youtu.be/YRhxdVk_sIs&#10;&#10;🕒🦎 VIDEO SECTIONS 🦎🕒&#10;&#10;00:00 Welcome to DEEPLIZARD - Go to deeplizard.com for learning resources&#10;00:30 Help deeplizard add video timestamps - See example in the description&#10;13:18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qSTv_m-KFk0&#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77" name="Google Shape;177;p25" title="Zero Padding in Convolutional Neural Networks explained">
            <a:hlinkClick r:id="rId3"/>
          </p:cNvPr>
          <p:cNvPicPr preferRelativeResize="0"/>
          <p:nvPr/>
        </p:nvPicPr>
        <p:blipFill>
          <a:blip r:embed="rId4">
            <a:alphaModFix/>
          </a:blip>
          <a:stretch>
            <a:fillRect/>
          </a:stretch>
        </p:blipFill>
        <p:spPr>
          <a:xfrm>
            <a:off x="787400" y="975200"/>
            <a:ext cx="7718200" cy="578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4" name="Google Shape;184;p26"/>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Max Pooling</a:t>
            </a:r>
            <a:endParaRPr sz="4400">
              <a:solidFill>
                <a:srgbClr val="434343"/>
              </a:solidFill>
              <a:latin typeface="Economica"/>
              <a:ea typeface="Economica"/>
              <a:cs typeface="Economica"/>
              <a:sym typeface="Economica"/>
            </a:endParaRPr>
          </a:p>
        </p:txBody>
      </p:sp>
      <p:pic>
        <p:nvPicPr>
          <p:cNvPr descr="Let's start by explaining what max pooling is, and we show how it’s calculated by looking at some examples. We then discuss the motivation for why max pooling is used, and we see how we can add max pooling to a convolutional neural network in code using Keras.&#10;&#10;We’re going to be building on some of the ideas that we discussed in our video on Convolutional Neural Networks, so if you haven’t seen that yet, go ahead and check it out, and then come back to watch this video once you’ve finished up there.&#10;https://youtu.be/YRhxdVk_sIs&#10;&#10;🕒🦎 VIDEO SECTIONS 🦎🕒&#10;&#10;00:00 Welcome to DEEPLIZARD - Go to deeplizard.com for learning resources&#10;00:30 Help deeplizard add video timestamps - See example in the description&#10;10:20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ZjM_XQa5s6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85" name="Google Shape;185;p26" title="Max Pooling in Convolutional Neural Networks explained">
            <a:hlinkClick r:id="rId3"/>
          </p:cNvPr>
          <p:cNvPicPr preferRelativeResize="0"/>
          <p:nvPr/>
        </p:nvPicPr>
        <p:blipFill>
          <a:blip r:embed="rId4">
            <a:alphaModFix/>
          </a:blip>
          <a:stretch>
            <a:fillRect/>
          </a:stretch>
        </p:blipFill>
        <p:spPr>
          <a:xfrm>
            <a:off x="927975" y="975200"/>
            <a:ext cx="7843565" cy="588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2" name="Google Shape;192;p27"/>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do CNN layers learn?</a:t>
            </a:r>
            <a:endParaRPr sz="4800">
              <a:solidFill>
                <a:srgbClr val="434343"/>
              </a:solidFill>
              <a:latin typeface="Economica"/>
              <a:ea typeface="Economica"/>
              <a:cs typeface="Economica"/>
              <a:sym typeface="Economica"/>
            </a:endParaRPr>
          </a:p>
        </p:txBody>
      </p:sp>
      <p:sp>
        <p:nvSpPr>
          <p:cNvPr id="193" name="Google Shape;193;p27"/>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Each CNN layer learns filters of increasing complexity.</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first layers learn basic feature detection filters: edges, corners, etc</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middle layers learn filters that detect parts of objects. For faces, they might learn to respond to eyes, noses, etc</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last layers have higher representations: they learn to recognize full objects, in different shapes and positions.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94" name="Google Shape;194;p27"/>
          <p:cNvPicPr preferRelativeResize="0"/>
          <p:nvPr/>
        </p:nvPicPr>
        <p:blipFill>
          <a:blip r:embed="rId3">
            <a:alphaModFix/>
          </a:blip>
          <a:stretch>
            <a:fillRect/>
          </a:stretch>
        </p:blipFill>
        <p:spPr>
          <a:xfrm>
            <a:off x="1275900" y="2808675"/>
            <a:ext cx="6667500" cy="36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28"/>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earlier features of a ConvNet contain more generic features (e.g. edge detectors or color blob detectors), but later layers of the ConvNet becomes progressively more specific to the details of the classes contained in the original dataset.</a:t>
            </a:r>
            <a:endParaRPr sz="1900">
              <a:latin typeface="Open Sans"/>
              <a:ea typeface="Open Sans"/>
              <a:cs typeface="Open Sans"/>
              <a:sym typeface="Open Sans"/>
            </a:endParaRPr>
          </a:p>
        </p:txBody>
      </p:sp>
      <p:sp>
        <p:nvSpPr>
          <p:cNvPr id="202" name="Google Shape;202;p28"/>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do CNN layers learn?</a:t>
            </a:r>
            <a:endParaRPr sz="4800">
              <a:solidFill>
                <a:srgbClr val="434343"/>
              </a:solidFill>
              <a:latin typeface="Economica"/>
              <a:ea typeface="Economica"/>
              <a:cs typeface="Economica"/>
              <a:sym typeface="Economica"/>
            </a:endParaRPr>
          </a:p>
        </p:txBody>
      </p:sp>
      <p:grpSp>
        <p:nvGrpSpPr>
          <p:cNvPr id="203" name="Google Shape;203;p28"/>
          <p:cNvGrpSpPr/>
          <p:nvPr/>
        </p:nvGrpSpPr>
        <p:grpSpPr>
          <a:xfrm>
            <a:off x="0" y="5976100"/>
            <a:ext cx="9144000" cy="919800"/>
            <a:chOff x="0" y="5976100"/>
            <a:chExt cx="9144000" cy="919800"/>
          </a:xfrm>
        </p:grpSpPr>
        <p:sp>
          <p:nvSpPr>
            <p:cNvPr id="204" name="Google Shape;204;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09" name="Shape 209"/>
        <p:cNvGrpSpPr/>
        <p:nvPr/>
      </p:nvGrpSpPr>
      <p:grpSpPr>
        <a:xfrm>
          <a:off x="0" y="0"/>
          <a:ext cx="0" cy="0"/>
          <a:chOff x="0" y="0"/>
          <a:chExt cx="0" cy="0"/>
        </a:xfrm>
      </p:grpSpPr>
      <p:sp>
        <p:nvSpPr>
          <p:cNvPr id="210" name="Google Shape;210;p29"/>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How to use Deep Learning when you have Limited Data</a:t>
            </a:r>
            <a:endParaRPr b="1" sz="3000">
              <a:solidFill>
                <a:schemeClr val="lt1"/>
              </a:solidFill>
              <a:latin typeface="Open Sans"/>
              <a:ea typeface="Open Sans"/>
              <a:cs typeface="Open Sans"/>
              <a:sym typeface="Open Sans"/>
            </a:endParaRPr>
          </a:p>
        </p:txBody>
      </p:sp>
      <p:sp>
        <p:nvSpPr>
          <p:cNvPr id="211" name="Google Shape;211;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8" name="Google Shape;218;p30"/>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The problem of Limited Data</a:t>
            </a:r>
            <a:endParaRPr sz="4800">
              <a:solidFill>
                <a:srgbClr val="434343"/>
              </a:solidFill>
              <a:latin typeface="Economica"/>
              <a:ea typeface="Economica"/>
              <a:cs typeface="Economica"/>
              <a:sym typeface="Economica"/>
            </a:endParaRPr>
          </a:p>
        </p:txBody>
      </p:sp>
      <p:sp>
        <p:nvSpPr>
          <p:cNvPr id="219" name="Google Shape;219;p30"/>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900">
                <a:latin typeface="Open Sans"/>
                <a:ea typeface="Open Sans"/>
                <a:cs typeface="Open Sans"/>
                <a:sym typeface="Open Sans"/>
              </a:rPr>
              <a:t>“The analogy to deep learning is that the rocket engine is the deep learning models and the fuel is the huge amounts of data we can feed to these algorithms.” </a:t>
            </a:r>
            <a:r>
              <a:rPr lang="en" sz="1900">
                <a:latin typeface="Open Sans"/>
                <a:ea typeface="Open Sans"/>
                <a:cs typeface="Open Sans"/>
                <a:sym typeface="Open Sans"/>
              </a:rPr>
              <a:t>— Andrew 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 has been a recent surge in popularity of Deep Learning, achieving state of the art performance in various tasks like Language Translation, playing Strategy Games and Self Driving Cars requiring millions of data points.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b="1" lang="en" sz="1900">
                <a:latin typeface="Open Sans"/>
                <a:ea typeface="Open Sans"/>
                <a:cs typeface="Open Sans"/>
                <a:sym typeface="Open Sans"/>
              </a:rPr>
              <a:t>One common barrier for using deep learning to solve problems is the amount of data needed to train a model. </a:t>
            </a:r>
            <a:r>
              <a:rPr lang="en" sz="1900">
                <a:latin typeface="Open Sans"/>
                <a:ea typeface="Open Sans"/>
                <a:cs typeface="Open Sans"/>
                <a:sym typeface="Open Sans"/>
              </a:rPr>
              <a:t>The requirement of large data arises because of the large number of parameters in the model that machines have to learn.</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FFE599"/>
                </a:highlight>
                <a:latin typeface="Open Sans"/>
                <a:ea typeface="Open Sans"/>
                <a:cs typeface="Open Sans"/>
                <a:sym typeface="Open Sans"/>
              </a:rPr>
              <a:t>So what do you do when while working on a problem, you’re unable to find the required amount of data?</a:t>
            </a:r>
            <a:endParaRPr sz="19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23" name="Shape 223"/>
        <p:cNvGrpSpPr/>
        <p:nvPr/>
      </p:nvGrpSpPr>
      <p:grpSpPr>
        <a:xfrm>
          <a:off x="0" y="0"/>
          <a:ext cx="0" cy="0"/>
          <a:chOff x="0" y="0"/>
          <a:chExt cx="0" cy="0"/>
        </a:xfrm>
      </p:grpSpPr>
      <p:sp>
        <p:nvSpPr>
          <p:cNvPr id="224" name="Google Shape;224;p31"/>
          <p:cNvSpPr txBox="1"/>
          <p:nvPr>
            <p:ph type="title"/>
          </p:nvPr>
        </p:nvSpPr>
        <p:spPr>
          <a:xfrm>
            <a:off x="112200" y="3090600"/>
            <a:ext cx="8919600" cy="1761600"/>
          </a:xfrm>
          <a:prstGeom prst="rect">
            <a:avLst/>
          </a:prstGeom>
        </p:spPr>
        <p:txBody>
          <a:bodyPr anchorCtr="0" anchor="t" bIns="91425" lIns="91425" spcFirstLastPara="1" rIns="91425" wrap="square" tIns="91425">
            <a:noAutofit/>
          </a:bodyPr>
          <a:lstStyle/>
          <a:p>
            <a:pPr indent="-419100" lvl="0" marL="457200" rtl="0" algn="ctr">
              <a:lnSpc>
                <a:spcPct val="150000"/>
              </a:lnSpc>
              <a:spcBef>
                <a:spcPts val="0"/>
              </a:spcBef>
              <a:spcAft>
                <a:spcPts val="0"/>
              </a:spcAft>
              <a:buClr>
                <a:schemeClr val="lt1"/>
              </a:buClr>
              <a:buSzPts val="3000"/>
              <a:buFont typeface="Open Sans"/>
              <a:buAutoNum type="arabicPeriod"/>
            </a:pPr>
            <a:r>
              <a:rPr b="1" lang="en" sz="3000">
                <a:solidFill>
                  <a:schemeClr val="lt1"/>
                </a:solidFill>
                <a:latin typeface="Open Sans"/>
                <a:ea typeface="Open Sans"/>
                <a:cs typeface="Open Sans"/>
                <a:sym typeface="Open Sans"/>
              </a:rPr>
              <a:t>Transfer Learning to the Rescue!</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rPr b="1" i="1" lang="en" sz="2300">
                <a:solidFill>
                  <a:srgbClr val="B7B7B7"/>
                </a:solidFill>
                <a:latin typeface="Open Sans"/>
                <a:ea typeface="Open Sans"/>
                <a:cs typeface="Open Sans"/>
                <a:sym typeface="Open Sans"/>
              </a:rPr>
              <a:t>“If Deep Learning is the holy grail and data is the </a:t>
            </a:r>
            <a:r>
              <a:rPr b="1" i="1" lang="en" sz="2300">
                <a:solidFill>
                  <a:srgbClr val="B7B7B7"/>
                </a:solidFill>
                <a:latin typeface="Open Sans"/>
                <a:ea typeface="Open Sans"/>
                <a:cs typeface="Open Sans"/>
                <a:sym typeface="Open Sans"/>
              </a:rPr>
              <a:t>gatekeeper</a:t>
            </a:r>
            <a:r>
              <a:rPr b="1" i="1" lang="en" sz="2300">
                <a:solidFill>
                  <a:srgbClr val="B7B7B7"/>
                </a:solidFill>
                <a:latin typeface="Open Sans"/>
                <a:ea typeface="Open Sans"/>
                <a:cs typeface="Open Sans"/>
                <a:sym typeface="Open Sans"/>
              </a:rPr>
              <a:t>, transfer learning is the key.”</a:t>
            </a:r>
            <a:endParaRPr b="1" i="1" sz="2300">
              <a:solidFill>
                <a:srgbClr val="B7B7B7"/>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t/>
            </a:r>
            <a:endParaRPr b="1" sz="3000">
              <a:solidFill>
                <a:schemeClr val="lt1"/>
              </a:solidFill>
              <a:latin typeface="Open Sans"/>
              <a:ea typeface="Open Sans"/>
              <a:cs typeface="Open Sans"/>
              <a:sym typeface="Open Sans"/>
            </a:endParaRPr>
          </a:p>
        </p:txBody>
      </p:sp>
      <p:sp>
        <p:nvSpPr>
          <p:cNvPr id="225" name="Google Shape;225;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3000" y="10599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Spatial/ Translation Invariance</a:t>
            </a:r>
            <a:endParaRPr b="1" sz="1800">
              <a:latin typeface="Roboto"/>
              <a:ea typeface="Roboto"/>
              <a:cs typeface="Roboto"/>
              <a:sym typeface="Roboto"/>
            </a:endParaRPr>
          </a:p>
        </p:txBody>
      </p:sp>
      <p:sp>
        <p:nvSpPr>
          <p:cNvPr id="71" name="Google Shape;71;p14"/>
          <p:cNvSpPr/>
          <p:nvPr/>
        </p:nvSpPr>
        <p:spPr>
          <a:xfrm>
            <a:off x="5301337" y="2718253"/>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Comparison of CNN and ANN/MLP architecture</a:t>
            </a:r>
            <a:endParaRPr b="1" sz="1800">
              <a:latin typeface="Roboto"/>
              <a:ea typeface="Roboto"/>
              <a:cs typeface="Roboto"/>
              <a:sym typeface="Roboto"/>
            </a:endParaRPr>
          </a:p>
        </p:txBody>
      </p:sp>
      <p:sp>
        <p:nvSpPr>
          <p:cNvPr id="72" name="Google Shape;72;p14"/>
          <p:cNvSpPr/>
          <p:nvPr/>
        </p:nvSpPr>
        <p:spPr>
          <a:xfrm>
            <a:off x="1133000" y="27182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Convolutional Neural Network</a:t>
            </a:r>
            <a:endParaRPr b="1" sz="1800">
              <a:latin typeface="Roboto"/>
              <a:ea typeface="Roboto"/>
              <a:cs typeface="Roboto"/>
              <a:sym typeface="Roboto"/>
            </a:endParaRPr>
          </a:p>
        </p:txBody>
      </p:sp>
      <p:sp>
        <p:nvSpPr>
          <p:cNvPr id="73" name="Google Shape;73;p14"/>
          <p:cNvSpPr/>
          <p:nvPr/>
        </p:nvSpPr>
        <p:spPr>
          <a:xfrm>
            <a:off x="5301325" y="105988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Disadvantages of MLP</a:t>
            </a:r>
            <a:endParaRPr b="1" sz="1800">
              <a:latin typeface="Roboto"/>
              <a:ea typeface="Roboto"/>
              <a:cs typeface="Roboto"/>
              <a:sym typeface="Roboto"/>
            </a:endParaRPr>
          </a:p>
        </p:txBody>
      </p:sp>
      <p:sp>
        <p:nvSpPr>
          <p:cNvPr id="74" name="Google Shape;74;p14"/>
          <p:cNvSpPr/>
          <p:nvPr/>
        </p:nvSpPr>
        <p:spPr>
          <a:xfrm>
            <a:off x="5301325" y="437658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Batch Normalization</a:t>
            </a:r>
            <a:endParaRPr b="1" sz="1800">
              <a:latin typeface="Roboto"/>
              <a:ea typeface="Roboto"/>
              <a:cs typeface="Roboto"/>
              <a:sym typeface="Roboto"/>
            </a:endParaRPr>
          </a:p>
        </p:txBody>
      </p:sp>
      <p:sp>
        <p:nvSpPr>
          <p:cNvPr id="75" name="Google Shape;75;p14"/>
          <p:cNvSpPr/>
          <p:nvPr/>
        </p:nvSpPr>
        <p:spPr>
          <a:xfrm>
            <a:off x="1133012" y="4376603"/>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Deep Learning on Limited Data - Transfer learning, Data Augmentation</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1" name="Google Shape;231;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2" name="Google Shape;232;p32"/>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33" name="Google Shape;233;p32"/>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Transfer learning make use of the knowledge gained while solving one problem and applying it to a different but related problem.</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For example,</a:t>
            </a:r>
            <a:r>
              <a:rPr lang="en" sz="1900">
                <a:highlight>
                  <a:srgbClr val="CFE2F3"/>
                </a:highlight>
                <a:latin typeface="Open Sans"/>
                <a:ea typeface="Open Sans"/>
                <a:cs typeface="Open Sans"/>
                <a:sym typeface="Open Sans"/>
              </a:rPr>
              <a:t> </a:t>
            </a:r>
            <a:r>
              <a:rPr lang="en" sz="1900">
                <a:highlight>
                  <a:srgbClr val="CFE2F3"/>
                </a:highlight>
                <a:latin typeface="Open Sans"/>
                <a:ea typeface="Open Sans"/>
                <a:cs typeface="Open Sans"/>
                <a:sym typeface="Open Sans"/>
              </a:rPr>
              <a:t>knowledge gained while learning to recognize cars can be used to some extent to recognize</a:t>
            </a:r>
            <a:r>
              <a:rPr lang="en" sz="1900">
                <a:highlight>
                  <a:srgbClr val="CFE2F3"/>
                </a:highlight>
                <a:latin typeface="Open Sans"/>
                <a:ea typeface="Open Sans"/>
                <a:cs typeface="Open Sans"/>
                <a:sym typeface="Open Sans"/>
              </a:rPr>
              <a:t> trucks</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234" name="Google Shape;234;p32"/>
          <p:cNvPicPr preferRelativeResize="0"/>
          <p:nvPr/>
        </p:nvPicPr>
        <p:blipFill>
          <a:blip r:embed="rId3">
            <a:alphaModFix/>
          </a:blip>
          <a:stretch>
            <a:fillRect/>
          </a:stretch>
        </p:blipFill>
        <p:spPr>
          <a:xfrm>
            <a:off x="1632550" y="2776353"/>
            <a:ext cx="5878899" cy="3919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1" name="Google Shape;241;p33"/>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pic>
        <p:nvPicPr>
          <p:cNvPr descr="In this video, we explain the concept of fine-tuning an artificial neural network. Fine-tuning is also known as “transfer learning.” We also point to another resource to show how to implement fine-tuning in code using the VGG16 model with Keras.&#10;&#10;🕒🦎 VIDEO SECTIONS 🦎🕒&#10;&#10;00:00 Welcome to DEEPLIZARD - Go to deeplizard.com for learning resources&#10;00:30 Help deeplizard add video timestamps - See example in the description&#10;04:19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5T-iXNNiwI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242" name="Google Shape;242;p33" title="Fine-tuning a Neural Network explained">
            <a:hlinkClick r:id="rId3"/>
          </p:cNvPr>
          <p:cNvPicPr preferRelativeResize="0"/>
          <p:nvPr/>
        </p:nvPicPr>
        <p:blipFill>
          <a:blip r:embed="rId4">
            <a:alphaModFix/>
          </a:blip>
          <a:stretch>
            <a:fillRect/>
          </a:stretch>
        </p:blipFill>
        <p:spPr>
          <a:xfrm>
            <a:off x="640663" y="925325"/>
            <a:ext cx="7910233" cy="5932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8" name="Google Shape;248;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9" name="Google Shape;249;p34"/>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50" name="Google Shape;250;p34"/>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666666"/>
                </a:solidFill>
                <a:latin typeface="Open Sans"/>
                <a:ea typeface="Open Sans"/>
                <a:cs typeface="Open Sans"/>
                <a:sym typeface="Open Sans"/>
              </a:rPr>
              <a:t>Pre-training</a:t>
            </a:r>
            <a:endParaRPr b="1" sz="1900">
              <a:solidFill>
                <a:srgbClr val="666666"/>
              </a:solidFill>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When we train a network on a large dataset(for example: ImageNet) , we train all the parameters of the neural network and therefore the model is learned. It may take hours on your GPU to train on such a large dataset. This model is known as a </a:t>
            </a:r>
            <a:r>
              <a:rPr b="1" lang="en" sz="1900">
                <a:latin typeface="Open Sans"/>
                <a:ea typeface="Open Sans"/>
                <a:cs typeface="Open Sans"/>
                <a:sym typeface="Open Sans"/>
              </a:rPr>
              <a:t>Pre-trained model</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lnSpc>
                <a:spcPct val="141176"/>
              </a:lnSpc>
              <a:spcBef>
                <a:spcPts val="2900"/>
              </a:spcBef>
              <a:spcAft>
                <a:spcPts val="0"/>
              </a:spcAft>
              <a:buNone/>
            </a:pPr>
            <a:r>
              <a:rPr b="1" lang="en" sz="1900">
                <a:solidFill>
                  <a:srgbClr val="666666"/>
                </a:solidFill>
                <a:latin typeface="Open Sans"/>
                <a:ea typeface="Open Sans"/>
                <a:cs typeface="Open Sans"/>
                <a:sym typeface="Open Sans"/>
              </a:rPr>
              <a:t>Fine Tuning</a:t>
            </a:r>
            <a:endParaRPr b="1" sz="1950">
              <a:solidFill>
                <a:srgbClr val="666666"/>
              </a:solidFill>
              <a:highlight>
                <a:srgbClr val="FFFFFF"/>
              </a:highlight>
            </a:endParaRPr>
          </a:p>
          <a:p>
            <a:pPr indent="0" lvl="0" marL="0" rtl="0" algn="l">
              <a:spcBef>
                <a:spcPts val="0"/>
              </a:spcBef>
              <a:spcAft>
                <a:spcPts val="0"/>
              </a:spcAft>
              <a:buNone/>
            </a:pPr>
            <a:r>
              <a:rPr lang="en" sz="1900">
                <a:latin typeface="Open Sans"/>
                <a:ea typeface="Open Sans"/>
                <a:cs typeface="Open Sans"/>
                <a:sym typeface="Open Sans"/>
              </a:rPr>
              <a:t>We can give the new dataset to fine tune the pre-trained CNN. Consider that the new dataset is almost similar to the original dataset used for pre-training. Since the new dataset is similar, the same weights can be used for extracting the features from the new dataset.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If the new dataset is very small, it’s better to train only the final layers of the network to avoid overfitting, keeping all other layers fixed. So remove the final layers of the pre-trained network. Add new layers . </a:t>
            </a:r>
            <a:r>
              <a:rPr b="1" lang="en" sz="1900">
                <a:latin typeface="Open Sans"/>
                <a:ea typeface="Open Sans"/>
                <a:cs typeface="Open Sans"/>
                <a:sym typeface="Open Sans"/>
              </a:rPr>
              <a:t>Retrain only the new layers.</a:t>
            </a:r>
            <a:endParaRPr b="1"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If the new dataset is very much large, retrain the whole network</a:t>
            </a:r>
            <a:r>
              <a:rPr lang="en" sz="1900">
                <a:latin typeface="Open Sans"/>
                <a:ea typeface="Open Sans"/>
                <a:cs typeface="Open Sans"/>
                <a:sym typeface="Open Sans"/>
              </a:rPr>
              <a:t> with initial weights from the pretrained model.</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7" name="Google Shape;257;p35"/>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58" name="Google Shape;258;p35"/>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Another major advantage of using transfer learning is how well the model generalizes.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Larger models tend to overfit the data and don’t work as well when you test it out on unseen data. Since transfer learning allows the model to see different types of data, it learns underlying rules of the world better.</a:t>
            </a:r>
            <a:endParaRPr sz="2100">
              <a:latin typeface="Open Sans"/>
              <a:ea typeface="Open Sans"/>
              <a:cs typeface="Open Sans"/>
              <a:sym typeface="Open Sans"/>
            </a:endParaRPr>
          </a:p>
        </p:txBody>
      </p:sp>
      <p:grpSp>
        <p:nvGrpSpPr>
          <p:cNvPr id="259" name="Google Shape;259;p35"/>
          <p:cNvGrpSpPr/>
          <p:nvPr/>
        </p:nvGrpSpPr>
        <p:grpSpPr>
          <a:xfrm>
            <a:off x="0" y="5976100"/>
            <a:ext cx="9144000" cy="919800"/>
            <a:chOff x="0" y="5976100"/>
            <a:chExt cx="9144000" cy="919800"/>
          </a:xfrm>
        </p:grpSpPr>
        <p:sp>
          <p:nvSpPr>
            <p:cNvPr id="260" name="Google Shape;260;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8" name="Google Shape;268;p36"/>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Transfer Learning</a:t>
            </a:r>
            <a:endParaRPr sz="4800">
              <a:solidFill>
                <a:srgbClr val="434343"/>
              </a:solidFill>
              <a:latin typeface="Economica"/>
              <a:ea typeface="Economica"/>
              <a:cs typeface="Economica"/>
              <a:sym typeface="Economica"/>
            </a:endParaRPr>
          </a:p>
        </p:txBody>
      </p:sp>
      <p:sp>
        <p:nvSpPr>
          <p:cNvPr id="269" name="Google Shape;269;p36"/>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You can have a look at this video if you’re interested to learn how Transfer Learning is performed. </a:t>
            </a:r>
            <a:r>
              <a:rPr lang="en" sz="1900">
                <a:latin typeface="Open Sans"/>
                <a:ea typeface="Open Sans"/>
                <a:cs typeface="Open Sans"/>
                <a:sym typeface="Open Sans"/>
              </a:rPr>
              <a:t>It’s a slightly advance topic so don’t worry if you don’t get it in the first go</a:t>
            </a:r>
            <a:r>
              <a:rPr lang="en" sz="1900">
                <a:latin typeface="Open Sans"/>
                <a:ea typeface="Open Sans"/>
                <a:cs typeface="Open Sans"/>
                <a:sym typeface="Open Sans"/>
              </a:rPr>
              <a:t>. Also, </a:t>
            </a:r>
            <a:r>
              <a:rPr lang="en" sz="1900">
                <a:highlight>
                  <a:srgbClr val="CFE2F3"/>
                </a:highlight>
                <a:latin typeface="Open Sans"/>
                <a:ea typeface="Open Sans"/>
                <a:cs typeface="Open Sans"/>
                <a:sym typeface="Open Sans"/>
              </a:rPr>
              <a:t>the instructor is using Keras but the same code will work with tf.Keras as well</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descr="In this episode, we demonstrate how to fine-tune a pre-trained model, called VGG16, that we'll modify to predict on images of cats and dogs with TensorFlow's Keras API&#10;&#10;🕒🦎 VIDEO SECTIONS 🦎🕒&#10;&#10;00:00 Welcome to DEEPLIZARD - Go to deeplizard.com for learning resources&#10;00:30 Help deeplizard add video timestamps - See example in the description&#10;07:16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oDHpqu52soI&#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270" name="Google Shape;270;p36" title="Fine-tune VGG16 Image Classifier with Keras | Part 1: Build">
            <a:hlinkClick r:id="rId3"/>
          </p:cNvPr>
          <p:cNvPicPr preferRelativeResize="0"/>
          <p:nvPr/>
        </p:nvPicPr>
        <p:blipFill>
          <a:blip r:embed="rId4">
            <a:alphaModFix/>
          </a:blip>
          <a:stretch>
            <a:fillRect/>
          </a:stretch>
        </p:blipFill>
        <p:spPr>
          <a:xfrm>
            <a:off x="1557550" y="2300675"/>
            <a:ext cx="6076450" cy="4557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74" name="Shape 274"/>
        <p:cNvGrpSpPr/>
        <p:nvPr/>
      </p:nvGrpSpPr>
      <p:grpSpPr>
        <a:xfrm>
          <a:off x="0" y="0"/>
          <a:ext cx="0" cy="0"/>
          <a:chOff x="0" y="0"/>
          <a:chExt cx="0" cy="0"/>
        </a:xfrm>
      </p:grpSpPr>
      <p:sp>
        <p:nvSpPr>
          <p:cNvPr id="275" name="Google Shape;275;p37"/>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2. Data Augmentation</a:t>
            </a:r>
            <a:endParaRPr b="1" sz="3000">
              <a:solidFill>
                <a:schemeClr val="lt1"/>
              </a:solidFill>
              <a:latin typeface="Open Sans"/>
              <a:ea typeface="Open Sans"/>
              <a:cs typeface="Open Sans"/>
              <a:sym typeface="Open Sans"/>
            </a:endParaRPr>
          </a:p>
        </p:txBody>
      </p:sp>
      <p:sp>
        <p:nvSpPr>
          <p:cNvPr id="276" name="Google Shape;276;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2" name="Google Shape;282;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3" name="Google Shape;283;p38"/>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Augmentation</a:t>
            </a:r>
            <a:endParaRPr sz="4800">
              <a:solidFill>
                <a:srgbClr val="434343"/>
              </a:solidFill>
              <a:latin typeface="Economica"/>
              <a:ea typeface="Economica"/>
              <a:cs typeface="Economica"/>
              <a:sym typeface="Economica"/>
            </a:endParaRPr>
          </a:p>
        </p:txBody>
      </p:sp>
      <p:sp>
        <p:nvSpPr>
          <p:cNvPr id="284" name="Google Shape;284;p38"/>
          <p:cNvSpPr txBox="1"/>
          <p:nvPr/>
        </p:nvSpPr>
        <p:spPr>
          <a:xfrm>
            <a:off x="311175" y="925325"/>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To get more data, we just need to make minor alterations to our existing dataset. Minor changes such as flips or translations or rotations. Our neural network would think these are distinct images anyway.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 convolutional neural network that can robustly classify objects even if its placed in different orientations is said to have the property called </a:t>
            </a:r>
            <a:r>
              <a:rPr b="1" lang="en" sz="1900">
                <a:latin typeface="Open Sans"/>
                <a:ea typeface="Open Sans"/>
                <a:cs typeface="Open Sans"/>
                <a:sym typeface="Open Sans"/>
              </a:rPr>
              <a:t>invariance</a:t>
            </a:r>
            <a:r>
              <a:rPr lang="en" sz="1900">
                <a:latin typeface="Open Sans"/>
                <a:ea typeface="Open Sans"/>
                <a:cs typeface="Open Sans"/>
                <a:sym typeface="Open Sans"/>
              </a:rPr>
              <a:t>. More specifically, a CNN can be invariant to </a:t>
            </a:r>
            <a:r>
              <a:rPr b="1" lang="en" sz="1900">
                <a:latin typeface="Open Sans"/>
                <a:ea typeface="Open Sans"/>
                <a:cs typeface="Open Sans"/>
                <a:sym typeface="Open Sans"/>
              </a:rPr>
              <a:t>translation</a:t>
            </a:r>
            <a:r>
              <a:rPr lang="en" sz="1900">
                <a:latin typeface="Open Sans"/>
                <a:ea typeface="Open Sans"/>
                <a:cs typeface="Open Sans"/>
                <a:sym typeface="Open Sans"/>
              </a:rPr>
              <a:t>, </a:t>
            </a:r>
            <a:r>
              <a:rPr b="1" lang="en" sz="1900">
                <a:latin typeface="Open Sans"/>
                <a:ea typeface="Open Sans"/>
                <a:cs typeface="Open Sans"/>
                <a:sym typeface="Open Sans"/>
              </a:rPr>
              <a:t>viewpoint</a:t>
            </a:r>
            <a:r>
              <a:rPr lang="en" sz="1900">
                <a:latin typeface="Open Sans"/>
                <a:ea typeface="Open Sans"/>
                <a:cs typeface="Open Sans"/>
                <a:sym typeface="Open Sans"/>
              </a:rPr>
              <a:t>, </a:t>
            </a:r>
            <a:r>
              <a:rPr b="1" lang="en" sz="1900">
                <a:latin typeface="Open Sans"/>
                <a:ea typeface="Open Sans"/>
                <a:cs typeface="Open Sans"/>
                <a:sym typeface="Open Sans"/>
              </a:rPr>
              <a:t>size</a:t>
            </a:r>
            <a:r>
              <a:rPr lang="en" sz="1900">
                <a:latin typeface="Open Sans"/>
                <a:ea typeface="Open Sans"/>
                <a:cs typeface="Open Sans"/>
                <a:sym typeface="Open Sans"/>
              </a:rPr>
              <a:t> or </a:t>
            </a:r>
            <a:r>
              <a:rPr b="1" lang="en" sz="1900">
                <a:latin typeface="Open Sans"/>
                <a:ea typeface="Open Sans"/>
                <a:cs typeface="Open Sans"/>
                <a:sym typeface="Open Sans"/>
              </a:rPr>
              <a:t>illumination</a:t>
            </a:r>
            <a:r>
              <a:rPr lang="en" sz="1900">
                <a:latin typeface="Open Sans"/>
                <a:ea typeface="Open Sans"/>
                <a:cs typeface="Open Sans"/>
                <a:sym typeface="Open Sans"/>
              </a:rPr>
              <a:t> (Or a combination of the above).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This essentially is the premise of </a:t>
            </a:r>
            <a:r>
              <a:rPr b="1" lang="en" sz="1900">
                <a:latin typeface="Open Sans"/>
                <a:ea typeface="Open Sans"/>
                <a:cs typeface="Open Sans"/>
                <a:sym typeface="Open Sans"/>
              </a:rPr>
              <a:t>data augmentation</a:t>
            </a:r>
            <a:r>
              <a:rPr lang="en" sz="1900">
                <a:latin typeface="Open Sans"/>
                <a:ea typeface="Open Sans"/>
                <a:cs typeface="Open Sans"/>
                <a:sym typeface="Open Sans"/>
              </a:rPr>
              <a:t>. In the real world scenario, we may have a dataset of images taken in a </a:t>
            </a:r>
            <a:r>
              <a:rPr b="1" lang="en" sz="1900">
                <a:latin typeface="Open Sans"/>
                <a:ea typeface="Open Sans"/>
                <a:cs typeface="Open Sans"/>
                <a:sym typeface="Open Sans"/>
              </a:rPr>
              <a:t>limited set of conditions</a:t>
            </a:r>
            <a:r>
              <a:rPr lang="en" sz="1900">
                <a:latin typeface="Open Sans"/>
                <a:ea typeface="Open Sans"/>
                <a:cs typeface="Open Sans"/>
                <a:sym typeface="Open Sans"/>
              </a:rPr>
              <a:t>. But, our </a:t>
            </a:r>
            <a:r>
              <a:rPr b="1" lang="en" sz="1900">
                <a:latin typeface="Open Sans"/>
                <a:ea typeface="Open Sans"/>
                <a:cs typeface="Open Sans"/>
                <a:sym typeface="Open Sans"/>
              </a:rPr>
              <a:t>target application</a:t>
            </a:r>
            <a:r>
              <a:rPr lang="en" sz="1900">
                <a:latin typeface="Open Sans"/>
                <a:ea typeface="Open Sans"/>
                <a:cs typeface="Open Sans"/>
                <a:sym typeface="Open Sans"/>
              </a:rPr>
              <a:t> may exist in a </a:t>
            </a:r>
            <a:r>
              <a:rPr b="1" lang="en" sz="1900">
                <a:latin typeface="Open Sans"/>
                <a:ea typeface="Open Sans"/>
                <a:cs typeface="Open Sans"/>
                <a:sym typeface="Open Sans"/>
              </a:rPr>
              <a:t>variety of conditions</a:t>
            </a:r>
            <a:r>
              <a:rPr lang="en" sz="1900">
                <a:latin typeface="Open Sans"/>
                <a:ea typeface="Open Sans"/>
                <a:cs typeface="Open Sans"/>
                <a:sym typeface="Open Sans"/>
              </a:rPr>
              <a:t>, such as different orientation, location, scale, brightness etc. We account for these situations by training our neural network with additional </a:t>
            </a:r>
            <a:r>
              <a:rPr b="1" lang="en" sz="1900">
                <a:latin typeface="Open Sans"/>
                <a:ea typeface="Open Sans"/>
                <a:cs typeface="Open Sans"/>
                <a:sym typeface="Open Sans"/>
              </a:rPr>
              <a:t>synthetically modified data</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It is also one of the methods to </a:t>
            </a:r>
            <a:r>
              <a:rPr b="1" lang="en" sz="1900">
                <a:latin typeface="Open Sans"/>
                <a:ea typeface="Open Sans"/>
                <a:cs typeface="Open Sans"/>
                <a:sym typeface="Open Sans"/>
              </a:rPr>
              <a:t>prevent overfitting</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285" name="Google Shape;285;p38"/>
          <p:cNvGrpSpPr/>
          <p:nvPr/>
        </p:nvGrpSpPr>
        <p:grpSpPr>
          <a:xfrm>
            <a:off x="0" y="5976100"/>
            <a:ext cx="9144000" cy="919800"/>
            <a:chOff x="0" y="5976100"/>
            <a:chExt cx="9144000" cy="919800"/>
          </a:xfrm>
        </p:grpSpPr>
        <p:sp>
          <p:nvSpPr>
            <p:cNvPr id="286" name="Google Shape;286;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3" name="Google Shape;293;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4" name="Google Shape;294;p39"/>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Augmentation</a:t>
            </a:r>
            <a:endParaRPr sz="4800">
              <a:solidFill>
                <a:srgbClr val="434343"/>
              </a:solidFill>
              <a:latin typeface="Economica"/>
              <a:ea typeface="Economica"/>
              <a:cs typeface="Economica"/>
              <a:sym typeface="Economica"/>
            </a:endParaRPr>
          </a:p>
        </p:txBody>
      </p:sp>
      <p:sp>
        <p:nvSpPr>
          <p:cNvPr id="295" name="Google Shape;295;p39"/>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900">
                <a:latin typeface="Open Sans"/>
                <a:ea typeface="Open Sans"/>
                <a:cs typeface="Open Sans"/>
                <a:sym typeface="Open Sans"/>
              </a:rPr>
              <a:t>Your neural network is only as good as the data you feed it.</a:t>
            </a:r>
            <a:endParaRPr i="1" sz="1900">
              <a:latin typeface="Open Sans"/>
              <a:ea typeface="Open Sans"/>
              <a:cs typeface="Open Sans"/>
              <a:sym typeface="Open Sans"/>
            </a:endParaRPr>
          </a:p>
          <a:p>
            <a:pPr indent="0" lvl="0" marL="0" rtl="0" algn="l">
              <a:spcBef>
                <a:spcPts val="0"/>
              </a:spcBef>
              <a:spcAft>
                <a:spcPts val="0"/>
              </a:spcAft>
              <a:buNone/>
            </a:pPr>
            <a:r>
              <a:t/>
            </a:r>
            <a:endParaRPr i="1"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By performing augmentation, can prevent your neural network from learning irrelevant patterns, essentially boosting overall performance.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Your model for detecting a butterfly should be able to find a butterfly in the image even if it is flying sidewards, right?</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296" name="Google Shape;296;p39"/>
          <p:cNvPicPr preferRelativeResize="0"/>
          <p:nvPr/>
        </p:nvPicPr>
        <p:blipFill>
          <a:blip r:embed="rId3">
            <a:alphaModFix/>
          </a:blip>
          <a:stretch>
            <a:fillRect/>
          </a:stretch>
        </p:blipFill>
        <p:spPr>
          <a:xfrm>
            <a:off x="2161238" y="3409525"/>
            <a:ext cx="4896824" cy="338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2" name="Google Shape;302;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3" name="Google Shape;303;p40"/>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Popular Augmentation Techniques on images</a:t>
            </a:r>
            <a:endParaRPr sz="4800">
              <a:solidFill>
                <a:srgbClr val="434343"/>
              </a:solidFill>
              <a:latin typeface="Economica"/>
              <a:ea typeface="Economica"/>
              <a:cs typeface="Economica"/>
              <a:sym typeface="Economica"/>
            </a:endParaRPr>
          </a:p>
        </p:txBody>
      </p:sp>
      <p:sp>
        <p:nvSpPr>
          <p:cNvPr id="304" name="Google Shape;304;p40"/>
          <p:cNvSpPr txBox="1"/>
          <p:nvPr/>
        </p:nvSpPr>
        <p:spPr>
          <a:xfrm>
            <a:off x="459150" y="1240700"/>
            <a:ext cx="8400300" cy="561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Flip - horizontally/vertically</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Rotation</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Scale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Crop</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Translation</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Varying Color</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Adding noise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Adjusting brightness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Apart from the above, many more augmentation techniques exist.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05" name="Google Shape;305;p40"/>
          <p:cNvGrpSpPr/>
          <p:nvPr/>
        </p:nvGrpSpPr>
        <p:grpSpPr>
          <a:xfrm>
            <a:off x="0" y="5976100"/>
            <a:ext cx="9144000" cy="919800"/>
            <a:chOff x="0" y="5976100"/>
            <a:chExt cx="9144000" cy="919800"/>
          </a:xfrm>
        </p:grpSpPr>
        <p:sp>
          <p:nvSpPr>
            <p:cNvPr id="306" name="Google Shape;306;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4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14" name="Google Shape;314;p41"/>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Where</a:t>
            </a:r>
            <a:r>
              <a:rPr lang="en" sz="4800">
                <a:solidFill>
                  <a:srgbClr val="434343"/>
                </a:solidFill>
                <a:latin typeface="Economica"/>
                <a:ea typeface="Economica"/>
                <a:cs typeface="Economica"/>
                <a:sym typeface="Economica"/>
              </a:rPr>
              <a:t> to perform Data Augmentation?</a:t>
            </a:r>
            <a:endParaRPr sz="4800">
              <a:solidFill>
                <a:srgbClr val="434343"/>
              </a:solidFill>
              <a:latin typeface="Economica"/>
              <a:ea typeface="Economica"/>
              <a:cs typeface="Economica"/>
              <a:sym typeface="Economica"/>
            </a:endParaRPr>
          </a:p>
        </p:txBody>
      </p:sp>
      <p:sp>
        <p:nvSpPr>
          <p:cNvPr id="315" name="Google Shape;315;p41"/>
          <p:cNvSpPr txBox="1"/>
          <p:nvPr/>
        </p:nvSpPr>
        <p:spPr>
          <a:xfrm>
            <a:off x="459150" y="1240700"/>
            <a:ext cx="8400300" cy="5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Data Augmentation is usually performed on Train Set and often Validation Set as well. This is because we want to increase the size and variety of data our model learns from.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However, Data Augmentation can also be performed on Test Set. It is not to make the test data bigger/more accurate, but just to make the input data from the test set resemble that of the input data from the training set, so we can feed it into the same net (eg same dimensions).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example, in image cropping,  we'd need to crop the test images too, so they are of a similar size as the training images.</a:t>
            </a:r>
            <a:endParaRPr sz="2000">
              <a:latin typeface="Open Sans"/>
              <a:ea typeface="Open Sans"/>
              <a:cs typeface="Open Sans"/>
              <a:sym typeface="Open Sans"/>
            </a:endParaRPr>
          </a:p>
        </p:txBody>
      </p:sp>
      <p:grpSp>
        <p:nvGrpSpPr>
          <p:cNvPr id="316" name="Google Shape;316;p41"/>
          <p:cNvGrpSpPr/>
          <p:nvPr/>
        </p:nvGrpSpPr>
        <p:grpSpPr>
          <a:xfrm>
            <a:off x="0" y="5976100"/>
            <a:ext cx="9144000" cy="919800"/>
            <a:chOff x="0" y="5976100"/>
            <a:chExt cx="9144000" cy="919800"/>
          </a:xfrm>
        </p:grpSpPr>
        <p:sp>
          <p:nvSpPr>
            <p:cNvPr id="317" name="Google Shape;317;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 name="Google Shape;81;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2" name="Google Shape;82;p15"/>
          <p:cNvSpPr txBox="1"/>
          <p:nvPr/>
        </p:nvSpPr>
        <p:spPr>
          <a:xfrm>
            <a:off x="355975" y="978675"/>
            <a:ext cx="85644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Until now you’ve worked with Multi Layer Perceptrons(MLP).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MLPs are great for MNIST - a simpler more straight forward dataset but lag behind CNNs when it comes to real world application in computer vision, specifically image classification.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 concepts that make CNN’s so great are not complex but are very intuitive, logical and easy to understand.</a:t>
            </a:r>
            <a:endParaRPr sz="2200">
              <a:latin typeface="Open Sans"/>
              <a:ea typeface="Open Sans"/>
              <a:cs typeface="Open Sans"/>
              <a:sym typeface="Open Sans"/>
            </a:endParaRPr>
          </a:p>
        </p:txBody>
      </p:sp>
      <p:grpSp>
        <p:nvGrpSpPr>
          <p:cNvPr id="83" name="Google Shape;83;p15"/>
          <p:cNvGrpSpPr/>
          <p:nvPr/>
        </p:nvGrpSpPr>
        <p:grpSpPr>
          <a:xfrm>
            <a:off x="0" y="5976100"/>
            <a:ext cx="9144000" cy="919800"/>
            <a:chOff x="0" y="5976100"/>
            <a:chExt cx="9144000" cy="919800"/>
          </a:xfrm>
        </p:grpSpPr>
        <p:sp>
          <p:nvSpPr>
            <p:cNvPr id="84" name="Google Shape;84;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4" name="Google Shape;324;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5" name="Google Shape;325;p42"/>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a:t>
            </a:r>
            <a:r>
              <a:rPr lang="en" sz="4800">
                <a:solidFill>
                  <a:srgbClr val="434343"/>
                </a:solidFill>
                <a:latin typeface="Economica"/>
                <a:ea typeface="Economica"/>
                <a:cs typeface="Economica"/>
                <a:sym typeface="Economica"/>
              </a:rPr>
              <a:t> to perform Data Augmentation?</a:t>
            </a:r>
            <a:endParaRPr sz="4800">
              <a:solidFill>
                <a:srgbClr val="434343"/>
              </a:solidFill>
              <a:latin typeface="Economica"/>
              <a:ea typeface="Economica"/>
              <a:cs typeface="Economica"/>
              <a:sym typeface="Economica"/>
            </a:endParaRPr>
          </a:p>
        </p:txBody>
      </p:sp>
      <p:sp>
        <p:nvSpPr>
          <p:cNvPr id="326" name="Google Shape;326;p42"/>
          <p:cNvSpPr txBox="1"/>
          <p:nvPr/>
        </p:nvSpPr>
        <p:spPr>
          <a:xfrm>
            <a:off x="293075" y="975200"/>
            <a:ext cx="86850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A Tensorflow Keras function called </a:t>
            </a:r>
            <a:r>
              <a:rPr lang="en" sz="1900">
                <a:solidFill>
                  <a:schemeClr val="dk1"/>
                </a:solidFill>
                <a:highlight>
                  <a:srgbClr val="EFEFEF"/>
                </a:highlight>
                <a:latin typeface="Open Sans"/>
                <a:ea typeface="Open Sans"/>
                <a:cs typeface="Open Sans"/>
                <a:sym typeface="Open Sans"/>
              </a:rPr>
              <a:t>ImageDataGenerator</a:t>
            </a:r>
            <a:r>
              <a:rPr lang="en" sz="1900">
                <a:solidFill>
                  <a:schemeClr val="dk1"/>
                </a:solidFill>
                <a:latin typeface="Open Sans"/>
                <a:ea typeface="Open Sans"/>
                <a:cs typeface="Open Sans"/>
                <a:sym typeface="Open Sans"/>
              </a:rPr>
              <a:t> helps in performing Data Augmentation techniques.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An ImageDataGenerator which performs augmentation might look like this: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Look at the variety of augmentation operations available!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900">
                <a:solidFill>
                  <a:schemeClr val="dk1"/>
                </a:solidFill>
                <a:latin typeface="Open Sans"/>
                <a:ea typeface="Open Sans"/>
                <a:cs typeface="Open Sans"/>
                <a:sym typeface="Open Sans"/>
              </a:rPr>
              <a:t>Note:</a:t>
            </a:r>
            <a:r>
              <a:rPr lang="en" sz="1900">
                <a:solidFill>
                  <a:schemeClr val="dk1"/>
                </a:solidFill>
                <a:latin typeface="Open Sans"/>
                <a:ea typeface="Open Sans"/>
                <a:cs typeface="Open Sans"/>
                <a:sym typeface="Open Sans"/>
              </a:rPr>
              <a:t> Apart from ImageDataGenerator, there exist multiple other options of performing Data Augmentation as well.</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 </a:t>
            </a:r>
            <a:endParaRPr sz="1900">
              <a:latin typeface="Open Sans"/>
              <a:ea typeface="Open Sans"/>
              <a:cs typeface="Open Sans"/>
              <a:sym typeface="Open Sans"/>
            </a:endParaRPr>
          </a:p>
        </p:txBody>
      </p:sp>
      <p:pic>
        <p:nvPicPr>
          <p:cNvPr id="327" name="Google Shape;327;p42"/>
          <p:cNvPicPr preferRelativeResize="0"/>
          <p:nvPr/>
        </p:nvPicPr>
        <p:blipFill>
          <a:blip r:embed="rId3">
            <a:alphaModFix/>
          </a:blip>
          <a:stretch>
            <a:fillRect/>
          </a:stretch>
        </p:blipFill>
        <p:spPr>
          <a:xfrm>
            <a:off x="2543175" y="2292988"/>
            <a:ext cx="4057650" cy="2447925"/>
          </a:xfrm>
          <a:prstGeom prst="rect">
            <a:avLst/>
          </a:prstGeom>
          <a:noFill/>
          <a:ln>
            <a:noFill/>
          </a:ln>
        </p:spPr>
      </p:pic>
      <p:grpSp>
        <p:nvGrpSpPr>
          <p:cNvPr id="328" name="Google Shape;328;p42"/>
          <p:cNvGrpSpPr/>
          <p:nvPr/>
        </p:nvGrpSpPr>
        <p:grpSpPr>
          <a:xfrm>
            <a:off x="0" y="5976100"/>
            <a:ext cx="9144000" cy="919800"/>
            <a:chOff x="0" y="5976100"/>
            <a:chExt cx="9144000" cy="919800"/>
          </a:xfrm>
        </p:grpSpPr>
        <p:sp>
          <p:nvSpPr>
            <p:cNvPr id="329" name="Google Shape;329;p4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4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6" name="Google Shape;336;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7" name="Google Shape;337;p43"/>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to perform Data Augmentation?</a:t>
            </a:r>
            <a:endParaRPr sz="4800">
              <a:solidFill>
                <a:srgbClr val="434343"/>
              </a:solidFill>
              <a:latin typeface="Economica"/>
              <a:ea typeface="Economica"/>
              <a:cs typeface="Economica"/>
              <a:sym typeface="Economica"/>
            </a:endParaRPr>
          </a:p>
        </p:txBody>
      </p:sp>
      <p:grpSp>
        <p:nvGrpSpPr>
          <p:cNvPr id="338" name="Google Shape;338;p43"/>
          <p:cNvGrpSpPr/>
          <p:nvPr/>
        </p:nvGrpSpPr>
        <p:grpSpPr>
          <a:xfrm>
            <a:off x="0" y="5976100"/>
            <a:ext cx="9144000" cy="919800"/>
            <a:chOff x="0" y="5976100"/>
            <a:chExt cx="9144000" cy="919800"/>
          </a:xfrm>
        </p:grpSpPr>
        <p:sp>
          <p:nvSpPr>
            <p:cNvPr id="339" name="Google Shape;339;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43"/>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descr="This video titled &quot;Increase ACCURACY of Model on Small Dataset | DATA AUGMENTATION for Small Image Dataset&quot; explains the concept of Data Augmentation API of Keras Framework known as ImageDataGenerator(). One can achieve greater accuracy on a deep learning neural network such as Convolutional Neural Network even if he/she has very small subset of Image data or a very small number of image data. This video also covers Data Augmentation using Python Language which is a heavily used concept in computer vision and is used for building Object Detection, Face Recognition, Self Driving Cars, Motion Tracking, etc. If we want to build a more accurate model then we need to have loads and loads of data. Be its image data, text data, or even transaction data. The more the data we have for training purpose the better prediction we will get from our deep learning or machine learning model. Also, the chances of model overfitting will also get increased when we have a smaller datasets. So If have a small dataset with fewer images then we can create variations of that image data.&#10;&#10;Keras Documentation Link : https://keras.io/preprocessing/image/ &#10;&#10;The AI University Website: www.theaiuniversity.com&#10;Get the &quot;The AI University&quot; Android App on Google Playstore&#10;------------------------------------------------------------------------------------------------------------&#10;Join this channel to get access to perks:&#10;https://www.youtube.com/channel/UCv6Uw36LRbYnX4HDxKPguKg/join&#10;------------------------------------------------------------------------------------------------------------&#10;&#10;******Links of Kindle &amp; Machine Learning, Deep Learning &amp; AI Books******&#10;1. Kindle 6&quot; Display, 4GB, Wifi - https://amzn.to/2QJPqi7 &#10;2. Introduction to Machine Learning with Python - https://amzn.to/37UOmxM&#10;3. Machine Learning: The Absolute Beginner’s Guide to Learn and Understand Machine Learning From Beginners, Intermediate, Advanced, To Expert Concepts - https://amzn.to/39YUVkI&#10;4. Python Machine Learning: Machine Learning and Deep Learning with Python, scikit-learn, and TensorFlow 2 - https://amzn.to/35Nj5LI&#10;5. Hands-On Machine Learning with Scikit-Learn and TensorFlow - https://amzn.to/2NhqAE6&#10;6. Pattern Recognition and Machine Learning - https://amzn.to/2FFqSkj&#10;7. Deep Learning with Python - https://amzn.to/36KCJsV&#10;8. Deep Learning(Adaptive Computation and Machine Learning series) - https://amzn.to/30b90qR&#10;9. Machine Learning: A Probabilistic Perspective - https://amzn.to/2FD1prH&#10;10. Applied Artificial Intelligence - https://amzn.to/2QJyCI7&#10;&#10;&#10;FOLLOW ME ON:&#10;Twitter:          https://twitter.com/theaiuniverse&#10;Facebook :    https://www.facebook.com/theaiuniversity&#10;Instagram:    https://www.instagram.com/theaiuniversity&#10;Telegram:      https://t.me/theaiuniversity&#10;&#10;Tool for Keyword Research, Channel Health, Thumbnail Generation for your channel : https://www.Tubebuddy.com/theaiuniversity&#10;&#10;▶ GITHUB REPO : https://github.com/nitinkaushik01&#10;&#10;About this Channel:&#10;The AI University is a channel which is on a mission to democratize the Artificial Intelligence, Big Data Hadoop and Cloud Computing education to the entire world. The aim of this channel is to impart the knowledge to the data science, data analysis, data engineering and cloud architecture aspirants as well as providing advanced knowledge to the ones who already possess some of this knowledge.&#10;&#10;Please share, comment, like and subscribe if you liked this video. If you have any specific questions then you can comment on the comment section and I'll definitely try to get back to you.&#10;&#10;*******Other AI, ML, Deep Learning, Augmented Reality related Video Series*****&#10;&#10;Deploy Machine Learning Models as Web App using Flask &amp; Docker on Azure Cloud - http://bit.ly/2Lgnd0g&#10;&#10;Machine Learning Data Pre-processing &amp; Data Wrangling using Python - http://bit.ly/2K6psly&#10;&#10;Machine Learning &amp; Deep Learning Project - http://bit.ly/2L0DUwz&#10;&#10;Machine Learning Projects in HINDI - http://bit.ly/2OSX7l5&#10;&#10;Deep Learning Neural Network Tutorials - http://bit.ly/2K6e6hB&#10;&#10;Machine Learning &amp; Deep Learning Bootcamp Series - http://bit.ly/2K4648Q&#10;&#10;Machine Learning using Spark MLLib - http://bit.ly/2QuKQGK&#10;&#10;Augmented Reality Free Tutorial - http://bit.ly/32ioysS&#10;&#10;Data Engineering Full Hands-on Course - http://bit.ly/2CsxSPz&#10;&#10;Hadoop, Machine &amp; Deep Learning on Azure Cloud Tutorial Series - http://bit.ly/2K74l2I&#10;&#10;Natural Language Processing - http://bit.ly/2YtXQuF&#10;&#10;Develop Dashboard for Business Intelligence &amp; Data Science(Plotly Dash Tutorial Series) - http://bit.ly/2Yu1Uen&#10;&#10;Data Science Tip and Tricks and Career Advice - http://bit.ly/2YvO6QE&#10;&#10;Machine Learning, Deep Learning Maths(Matrix &amp; Vector Operations) - http://bit.ly/2YxhOEZ&#10;&#10;******************************************************************&#10;&#10;DISCLAIMER: This video and description may contain affiliate links, which means that if you click on one of the product links, I’ll receive a small commission. &#10;&#10;#DataAugmentationKeras #ObjectDetection #ComputerVisionProjects" id="341" name="Google Shape;341;p43" title="Increase ACCURACY of Model on Small Dataset | DATA AUGMENTATION for Small Image Dataset">
            <a:hlinkClick r:id="rId4"/>
          </p:cNvPr>
          <p:cNvPicPr preferRelativeResize="0"/>
          <p:nvPr/>
        </p:nvPicPr>
        <p:blipFill>
          <a:blip r:embed="rId5">
            <a:alphaModFix/>
          </a:blip>
          <a:stretch>
            <a:fillRect/>
          </a:stretch>
        </p:blipFill>
        <p:spPr>
          <a:xfrm>
            <a:off x="1275725" y="975200"/>
            <a:ext cx="6667849" cy="5000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45" name="Shape 345"/>
        <p:cNvGrpSpPr/>
        <p:nvPr/>
      </p:nvGrpSpPr>
      <p:grpSpPr>
        <a:xfrm>
          <a:off x="0" y="0"/>
          <a:ext cx="0" cy="0"/>
          <a:chOff x="0" y="0"/>
          <a:chExt cx="0" cy="0"/>
        </a:xfrm>
      </p:grpSpPr>
      <p:sp>
        <p:nvSpPr>
          <p:cNvPr id="346" name="Google Shape;346;p4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Batch Normalization </a:t>
            </a:r>
            <a:endParaRPr b="1" sz="3000">
              <a:solidFill>
                <a:schemeClr val="lt1"/>
              </a:solidFill>
              <a:latin typeface="Open Sans"/>
              <a:ea typeface="Open Sans"/>
              <a:cs typeface="Open Sans"/>
              <a:sym typeface="Open Sans"/>
            </a:endParaRPr>
          </a:p>
          <a:p>
            <a:pPr indent="-419100" lvl="0" marL="457200" rtl="0" algn="ctr">
              <a:lnSpc>
                <a:spcPct val="150000"/>
              </a:lnSpc>
              <a:spcBef>
                <a:spcPts val="0"/>
              </a:spcBef>
              <a:spcAft>
                <a:spcPts val="0"/>
              </a:spcAft>
              <a:buClr>
                <a:srgbClr val="D9D9D9"/>
              </a:buClr>
              <a:buSzPts val="3000"/>
              <a:buFont typeface="Open Sans"/>
              <a:buChar char="-"/>
            </a:pPr>
            <a:r>
              <a:rPr b="1" lang="en" sz="3000">
                <a:solidFill>
                  <a:srgbClr val="D9D9D9"/>
                </a:solidFill>
                <a:latin typeface="Open Sans"/>
                <a:ea typeface="Open Sans"/>
                <a:cs typeface="Open Sans"/>
                <a:sym typeface="Open Sans"/>
              </a:rPr>
              <a:t>Making models faster and more stable</a:t>
            </a:r>
            <a:endParaRPr b="1" sz="3000">
              <a:solidFill>
                <a:srgbClr val="D9D9D9"/>
              </a:solidFill>
              <a:latin typeface="Open Sans"/>
              <a:ea typeface="Open Sans"/>
              <a:cs typeface="Open Sans"/>
              <a:sym typeface="Open Sans"/>
            </a:endParaRPr>
          </a:p>
        </p:txBody>
      </p:sp>
      <p:sp>
        <p:nvSpPr>
          <p:cNvPr id="347" name="Google Shape;347;p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54" name="Google Shape;354;p45"/>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Batch Normalization: What and Why?</a:t>
            </a:r>
            <a:endParaRPr sz="4800">
              <a:solidFill>
                <a:srgbClr val="434343"/>
              </a:solidFill>
              <a:latin typeface="Economica"/>
              <a:ea typeface="Economica"/>
              <a:cs typeface="Economica"/>
              <a:sym typeface="Economica"/>
            </a:endParaRPr>
          </a:p>
        </p:txBody>
      </p:sp>
      <p:pic>
        <p:nvPicPr>
          <p:cNvPr descr="What is Batch Normalization? Why is it important in Neural networks? We get into math details too. Code in references.&#10;&#10;REFERENCES&#10;&#10;&#10;[1] 2015 paper that introduced Batch Normalization: https://arxiv.org/abs/1502.03167&#10;[2] The paper that claims Batch Norm does NOT reduce internal covariate shift as claimed in [1]: https://arxiv.org/abs/1805.11604&#10;[3] Using BN + Dropout: https://arxiv.org/abs/1905.05928&#10;[4] Andrew Ng on why normalization speeds up training: https://www.coursera.org/lecture/deep-neural-network/normalizing-inputs-lXv6U&#10;[5] Ian Goodfellow on how Batch Normalization helps regularization: https://www.quora.com/Is-there-a-theory-for-why-batch-normalization-has-a-regularizing-effect&#10;[6] Code Batch Normalization from scratch: https://kratzert.github.io/2016/02/12/understanding-the-gradient-flow-through-the-batch-normalization-layer.html" id="355" name="Google Shape;355;p45" title="Batch Normalization - EXPLAINED!">
            <a:hlinkClick r:id="rId3"/>
          </p:cNvPr>
          <p:cNvPicPr preferRelativeResize="0"/>
          <p:nvPr/>
        </p:nvPicPr>
        <p:blipFill>
          <a:blip r:embed="rId4">
            <a:alphaModFix/>
          </a:blip>
          <a:stretch>
            <a:fillRect/>
          </a:stretch>
        </p:blipFill>
        <p:spPr>
          <a:xfrm>
            <a:off x="637938" y="951125"/>
            <a:ext cx="7943434" cy="5957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1" name="Google Shape;361;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2" name="Google Shape;362;p46"/>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Batch Normalization: How?</a:t>
            </a:r>
            <a:endParaRPr sz="4800">
              <a:solidFill>
                <a:srgbClr val="434343"/>
              </a:solidFill>
              <a:latin typeface="Economica"/>
              <a:ea typeface="Economica"/>
              <a:cs typeface="Economica"/>
              <a:sym typeface="Economica"/>
            </a:endParaRPr>
          </a:p>
        </p:txBody>
      </p:sp>
      <p:pic>
        <p:nvPicPr>
          <p:cNvPr id="363" name="Google Shape;363;p46"/>
          <p:cNvPicPr preferRelativeResize="0"/>
          <p:nvPr/>
        </p:nvPicPr>
        <p:blipFill>
          <a:blip r:embed="rId3">
            <a:alphaModFix/>
          </a:blip>
          <a:stretch>
            <a:fillRect/>
          </a:stretch>
        </p:blipFill>
        <p:spPr>
          <a:xfrm>
            <a:off x="1136011" y="2295950"/>
            <a:ext cx="6871975" cy="3483650"/>
          </a:xfrm>
          <a:prstGeom prst="rect">
            <a:avLst/>
          </a:prstGeom>
          <a:noFill/>
          <a:ln>
            <a:noFill/>
          </a:ln>
        </p:spPr>
      </p:pic>
      <p:sp>
        <p:nvSpPr>
          <p:cNvPr id="364" name="Google Shape;364;p46"/>
          <p:cNvSpPr txBox="1"/>
          <p:nvPr/>
        </p:nvSpPr>
        <p:spPr>
          <a:xfrm>
            <a:off x="373950" y="1127750"/>
            <a:ext cx="86856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Applying Batch Normalization is as simple as adding a layer called BatchNormalization() after the convolution layer. It can be added to any Neural Network.</a:t>
            </a:r>
            <a:endParaRPr sz="2000">
              <a:solidFill>
                <a:schemeClr val="dk1"/>
              </a:solidFill>
              <a:latin typeface="Open Sans"/>
              <a:ea typeface="Open Sans"/>
              <a:cs typeface="Open Sans"/>
              <a:sym typeface="Open Sans"/>
            </a:endParaRPr>
          </a:p>
        </p:txBody>
      </p:sp>
      <p:grpSp>
        <p:nvGrpSpPr>
          <p:cNvPr id="365" name="Google Shape;365;p46"/>
          <p:cNvGrpSpPr/>
          <p:nvPr/>
        </p:nvGrpSpPr>
        <p:grpSpPr>
          <a:xfrm>
            <a:off x="0" y="5976100"/>
            <a:ext cx="9144000" cy="919800"/>
            <a:chOff x="0" y="5976100"/>
            <a:chExt cx="9144000" cy="919800"/>
          </a:xfrm>
        </p:grpSpPr>
        <p:sp>
          <p:nvSpPr>
            <p:cNvPr id="366" name="Google Shape;366;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Additional Material</a:t>
            </a:r>
            <a:endParaRPr sz="4800">
              <a:solidFill>
                <a:srgbClr val="434343"/>
              </a:solidFill>
              <a:latin typeface="Economica"/>
              <a:ea typeface="Economica"/>
              <a:cs typeface="Economica"/>
              <a:sym typeface="Economica"/>
            </a:endParaRPr>
          </a:p>
        </p:txBody>
      </p:sp>
      <p:sp>
        <p:nvSpPr>
          <p:cNvPr id="375" name="Google Shape;375;p47"/>
          <p:cNvSpPr txBox="1"/>
          <p:nvPr/>
        </p:nvSpPr>
        <p:spPr>
          <a:xfrm>
            <a:off x="373950" y="2188300"/>
            <a:ext cx="8685600" cy="20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 nice article throwing light on the variety of Data Augmentation techniques in practice:</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https://towardsdatascience.com/exploring-image-data-augmentation-with-keras-and-tensorflow-a8162d89b844</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76" name="Google Shape;376;p47"/>
          <p:cNvGrpSpPr/>
          <p:nvPr/>
        </p:nvGrpSpPr>
        <p:grpSpPr>
          <a:xfrm>
            <a:off x="0" y="5976100"/>
            <a:ext cx="9144000" cy="919800"/>
            <a:chOff x="0" y="5976100"/>
            <a:chExt cx="9144000" cy="919800"/>
          </a:xfrm>
        </p:grpSpPr>
        <p:sp>
          <p:nvSpPr>
            <p:cNvPr id="377" name="Google Shape;377;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8" name="Google Shape;378;p4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4" name="Google Shape;384;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5" name="Google Shape;385;p4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386" name="Google Shape;386;p48"/>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https://docs.google.com/presentation/d/1gay6jH7mfZIRjAPtt9gDqKoAlx5wSaDOEbDtmQToUAY/edit?usp=sharing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87" name="Google Shape;387;p48"/>
          <p:cNvGrpSpPr/>
          <p:nvPr/>
        </p:nvGrpSpPr>
        <p:grpSpPr>
          <a:xfrm>
            <a:off x="0" y="5976100"/>
            <a:ext cx="9144000" cy="919800"/>
            <a:chOff x="0" y="5976100"/>
            <a:chExt cx="9144000" cy="919800"/>
          </a:xfrm>
        </p:grpSpPr>
        <p:sp>
          <p:nvSpPr>
            <p:cNvPr id="388" name="Google Shape;388;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p4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5" name="Google Shape;395;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6" name="Google Shape;396;p4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397" name="Google Shape;397;p49"/>
          <p:cNvSpPr txBox="1"/>
          <p:nvPr/>
        </p:nvSpPr>
        <p:spPr>
          <a:xfrm>
            <a:off x="373950" y="2246925"/>
            <a:ext cx="8685600" cy="2009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3"/>
              </a:rPr>
              <a:t>https://towardsdatascience.com/what-is-transfer-learning-8b1a0fa42b4</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4"/>
              </a:rPr>
              <a:t>https://medium.com/nanonets/nanonets-how-to-use-deep-learning-when-you-have-limited-data-f68c0b512cab</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u="sng">
                <a:solidFill>
                  <a:schemeClr val="hlink"/>
                </a:solidFill>
                <a:latin typeface="Open Sans"/>
                <a:ea typeface="Open Sans"/>
                <a:cs typeface="Open Sans"/>
                <a:sym typeface="Open Sans"/>
                <a:hlinkClick r:id="rId5"/>
              </a:rPr>
              <a:t>https://nanonets.com/blog/data-augmentation-how-to-use-deep-learning-when-you-have-limited-data-part-2/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98" name="Google Shape;398;p49"/>
          <p:cNvGrpSpPr/>
          <p:nvPr/>
        </p:nvGrpSpPr>
        <p:grpSpPr>
          <a:xfrm>
            <a:off x="0" y="5976100"/>
            <a:ext cx="9144000" cy="919800"/>
            <a:chOff x="0" y="5976100"/>
            <a:chExt cx="9144000" cy="919800"/>
          </a:xfrm>
        </p:grpSpPr>
        <p:sp>
          <p:nvSpPr>
            <p:cNvPr id="399" name="Google Shape;399;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0" name="Google Shape;400;p49"/>
            <p:cNvPicPr preferRelativeResize="0"/>
            <p:nvPr/>
          </p:nvPicPr>
          <p:blipFill>
            <a:blip r:embed="rId6">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6" name="Google Shape;406;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07" name="Google Shape;407;p50"/>
          <p:cNvGrpSpPr/>
          <p:nvPr/>
        </p:nvGrpSpPr>
        <p:grpSpPr>
          <a:xfrm>
            <a:off x="0" y="5976100"/>
            <a:ext cx="9144000" cy="919800"/>
            <a:chOff x="0" y="5976100"/>
            <a:chExt cx="9144000" cy="919800"/>
          </a:xfrm>
        </p:grpSpPr>
        <p:sp>
          <p:nvSpPr>
            <p:cNvPr id="408" name="Google Shape;408;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10" name="Google Shape;410;p5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411" name="Google Shape;411;p5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 or in the #help channel on Slack</a:t>
            </a:r>
            <a:endParaRPr sz="7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2" name="Google Shape;92;p16"/>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Spatial/Translation Invariance</a:t>
            </a:r>
            <a:endParaRPr sz="4800">
              <a:solidFill>
                <a:srgbClr val="434343"/>
              </a:solidFill>
              <a:latin typeface="Economica"/>
              <a:ea typeface="Economica"/>
              <a:cs typeface="Economica"/>
              <a:sym typeface="Economica"/>
            </a:endParaRPr>
          </a:p>
        </p:txBody>
      </p:sp>
      <p:sp>
        <p:nvSpPr>
          <p:cNvPr id="93" name="Google Shape;93;p16"/>
          <p:cNvSpPr txBox="1"/>
          <p:nvPr/>
        </p:nvSpPr>
        <p:spPr>
          <a:xfrm>
            <a:off x="463200" y="978675"/>
            <a:ext cx="82176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Spatial or Translation Invariance means that if an object occurs in any image it will be detected irrespective of its position in the image.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A cat is still a cat regardless of whether it appears in the top half or the bottom half of the image.</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94" name="Google Shape;94;p16"/>
          <p:cNvPicPr preferRelativeResize="0"/>
          <p:nvPr/>
        </p:nvPicPr>
        <p:blipFill>
          <a:blip r:embed="rId3">
            <a:alphaModFix/>
          </a:blip>
          <a:stretch>
            <a:fillRect/>
          </a:stretch>
        </p:blipFill>
        <p:spPr>
          <a:xfrm>
            <a:off x="1870275" y="3021550"/>
            <a:ext cx="5403451" cy="3633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7"/>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Disadvantages of MLP</a:t>
            </a:r>
            <a:endParaRPr sz="4800">
              <a:solidFill>
                <a:srgbClr val="434343"/>
              </a:solidFill>
              <a:latin typeface="Economica"/>
              <a:ea typeface="Economica"/>
              <a:cs typeface="Economica"/>
              <a:sym typeface="Economica"/>
            </a:endParaRPr>
          </a:p>
        </p:txBody>
      </p:sp>
      <p:sp>
        <p:nvSpPr>
          <p:cNvPr id="102" name="Google Shape;102;p17"/>
          <p:cNvSpPr txBox="1"/>
          <p:nvPr/>
        </p:nvSpPr>
        <p:spPr>
          <a:xfrm>
            <a:off x="463200" y="978675"/>
            <a:ext cx="8524200" cy="5879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Need to </a:t>
            </a:r>
            <a:r>
              <a:rPr b="1" lang="en" sz="1700">
                <a:latin typeface="Open Sans"/>
                <a:ea typeface="Open Sans"/>
                <a:cs typeface="Open Sans"/>
                <a:sym typeface="Open Sans"/>
              </a:rPr>
              <a:t>connect neuron in hidden layer to ALL the neurons in input layer</a:t>
            </a:r>
            <a:endParaRPr b="1"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No spatial information</a:t>
            </a:r>
            <a:r>
              <a:rPr lang="en" sz="1700">
                <a:latin typeface="Open Sans"/>
                <a:ea typeface="Open Sans"/>
                <a:cs typeface="Open Sans"/>
                <a:sym typeface="Open Sans"/>
              </a:rPr>
              <a:t>: Since we reshape the image from 2D to 1D, it doesn’t really understand the spatial structure of the image i.e it is </a:t>
            </a:r>
            <a:r>
              <a:rPr b="1" lang="en" sz="1700">
                <a:latin typeface="Open Sans"/>
                <a:ea typeface="Open Sans"/>
                <a:cs typeface="Open Sans"/>
                <a:sym typeface="Open Sans"/>
              </a:rPr>
              <a:t>not spatially invariant</a:t>
            </a:r>
            <a:r>
              <a:rPr lang="en" sz="1700">
                <a:latin typeface="Open Sans"/>
                <a:ea typeface="Open Sans"/>
                <a:cs typeface="Open Sans"/>
                <a:sym typeface="Open Sans"/>
              </a:rPr>
              <a:t>. For example, if a picture of a cat appears in the top left of the image in one picture and the bottom right of another picture, the MLP will try to correct itself and assume that a cat will always appear in this section of the image.</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rPr lang="en" sz="1700">
                <a:latin typeface="Open Sans"/>
                <a:ea typeface="Open Sans"/>
                <a:cs typeface="Open Sans"/>
                <a:sym typeface="Open Sans"/>
              </a:rPr>
              <a:t>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And </a:t>
            </a:r>
            <a:r>
              <a:rPr b="1" lang="en" sz="1700">
                <a:latin typeface="Open Sans"/>
                <a:ea typeface="Open Sans"/>
                <a:cs typeface="Open Sans"/>
                <a:sym typeface="Open Sans"/>
              </a:rPr>
              <a:t>many, many parameters</a:t>
            </a:r>
            <a:r>
              <a:rPr lang="en" sz="1700">
                <a:latin typeface="Open Sans"/>
                <a:ea typeface="Open Sans"/>
                <a:cs typeface="Open Sans"/>
                <a:sym typeface="Open Sans"/>
              </a:rPr>
              <a:t> to be handled. MLPs use one perceptron for each input (e.g. pixel in an image, multiplied by 3 in RGB case). The amount of weights rapidly becomes unmanageable for large images. For a 224 x 224 pixel image with 3 color channels there are around 150,000 weights that must be trained! </a:t>
            </a:r>
            <a:endParaRPr sz="1700">
              <a:latin typeface="Open Sans"/>
              <a:ea typeface="Open Sans"/>
              <a:cs typeface="Open Sans"/>
              <a:sym typeface="Open Sans"/>
            </a:endParaRPr>
          </a:p>
        </p:txBody>
      </p:sp>
      <p:pic>
        <p:nvPicPr>
          <p:cNvPr id="103" name="Google Shape;103;p17"/>
          <p:cNvPicPr preferRelativeResize="0"/>
          <p:nvPr/>
        </p:nvPicPr>
        <p:blipFill>
          <a:blip r:embed="rId3">
            <a:alphaModFix/>
          </a:blip>
          <a:stretch>
            <a:fillRect/>
          </a:stretch>
        </p:blipFill>
        <p:spPr>
          <a:xfrm>
            <a:off x="1805025" y="3094925"/>
            <a:ext cx="5130750" cy="2213550"/>
          </a:xfrm>
          <a:prstGeom prst="rect">
            <a:avLst/>
          </a:prstGeom>
          <a:noFill/>
          <a:ln>
            <a:noFill/>
          </a:ln>
        </p:spPr>
      </p:pic>
      <p:sp>
        <p:nvSpPr>
          <p:cNvPr id="104" name="Google Shape;104;p17"/>
          <p:cNvSpPr txBox="1"/>
          <p:nvPr/>
        </p:nvSpPr>
        <p:spPr>
          <a:xfrm>
            <a:off x="7155350" y="3385850"/>
            <a:ext cx="1904100" cy="12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A cat detector using an MLP which changes as the position of the cat changes.</a:t>
            </a:r>
            <a:endParaRPr>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18"/>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Enters the Convolutional Neural Network</a:t>
            </a:r>
            <a:endParaRPr sz="4800">
              <a:solidFill>
                <a:srgbClr val="434343"/>
              </a:solidFill>
              <a:latin typeface="Economica"/>
              <a:ea typeface="Economica"/>
              <a:cs typeface="Economica"/>
              <a:sym typeface="Economica"/>
            </a:endParaRPr>
          </a:p>
        </p:txBody>
      </p:sp>
      <p:sp>
        <p:nvSpPr>
          <p:cNvPr id="112" name="Google Shape;112;p18"/>
          <p:cNvSpPr txBox="1"/>
          <p:nvPr/>
        </p:nvSpPr>
        <p:spPr>
          <a:xfrm>
            <a:off x="463200" y="978675"/>
            <a:ext cx="8524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Convolutional Neural Networks are designed to be </a:t>
            </a:r>
            <a:r>
              <a:rPr b="1" lang="en" sz="1700">
                <a:latin typeface="Open Sans"/>
                <a:ea typeface="Open Sans"/>
                <a:cs typeface="Open Sans"/>
                <a:sym typeface="Open Sans"/>
              </a:rPr>
              <a:t>spatially invariant</a:t>
            </a:r>
            <a:r>
              <a:rPr lang="en" sz="1700">
                <a:latin typeface="Open Sans"/>
                <a:ea typeface="Open Sans"/>
                <a:cs typeface="Open Sans"/>
                <a:sym typeface="Open Sans"/>
              </a:rPr>
              <a:t>, that is - they are not sensitive to the position of object in the picture. The cat can be anywhere in the image and it’ll still recognise it!</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But what if the image doesn’t just consist of  a cat? What if there are more features? Will flipping the image confuse the CNN? No, a CNN will still work fine!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CNN’s take advantage of the fact that </a:t>
            </a:r>
            <a:r>
              <a:rPr b="1" lang="en" sz="1700">
                <a:latin typeface="Open Sans"/>
                <a:ea typeface="Open Sans"/>
                <a:cs typeface="Open Sans"/>
                <a:sym typeface="Open Sans"/>
              </a:rPr>
              <a:t>nearby pixels are more strongly related than distant ones</a:t>
            </a:r>
            <a:r>
              <a:rPr lang="en" sz="1700">
                <a:latin typeface="Open Sans"/>
                <a:ea typeface="Open Sans"/>
                <a:cs typeface="Open Sans"/>
                <a:sym typeface="Open Sans"/>
              </a:rPr>
              <a:t>. So a pixels around sky will still be a sky and pixels near sunflower have more chances of being a sunflower.</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113" name="Google Shape;113;p18"/>
          <p:cNvPicPr preferRelativeResize="0"/>
          <p:nvPr/>
        </p:nvPicPr>
        <p:blipFill>
          <a:blip r:embed="rId3">
            <a:alphaModFix/>
          </a:blip>
          <a:stretch>
            <a:fillRect/>
          </a:stretch>
        </p:blipFill>
        <p:spPr>
          <a:xfrm>
            <a:off x="1238250" y="3733888"/>
            <a:ext cx="6667500" cy="294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0" name="Google Shape;120;p19"/>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Convolutional Neural Network/ ConvNet/ CNN</a:t>
            </a:r>
            <a:endParaRPr sz="4800">
              <a:solidFill>
                <a:srgbClr val="434343"/>
              </a:solidFill>
              <a:latin typeface="Economica"/>
              <a:ea typeface="Economica"/>
              <a:cs typeface="Economica"/>
              <a:sym typeface="Economica"/>
            </a:endParaRPr>
          </a:p>
        </p:txBody>
      </p:sp>
      <p:sp>
        <p:nvSpPr>
          <p:cNvPr id="121" name="Google Shape;121;p19"/>
          <p:cNvSpPr txBox="1"/>
          <p:nvPr/>
        </p:nvSpPr>
        <p:spPr>
          <a:xfrm>
            <a:off x="463200" y="978675"/>
            <a:ext cx="82176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rPr lang="en" sz="2200">
                <a:latin typeface="Open Sans"/>
                <a:ea typeface="Open Sans"/>
                <a:cs typeface="Open Sans"/>
                <a:sym typeface="Open Sans"/>
              </a:rPr>
              <a:t>To teach an algorithm how to recognise objects in images, we use a specific type of Artificial Neural Network: a Convolutional Neural Network (CNN). Their name stems from one of the most important operations in the network: </a:t>
            </a:r>
            <a:r>
              <a:rPr b="1" lang="en" sz="2200">
                <a:latin typeface="Open Sans"/>
                <a:ea typeface="Open Sans"/>
                <a:cs typeface="Open Sans"/>
                <a:sym typeface="Open Sans"/>
              </a:rPr>
              <a:t>convolution</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ctr">
              <a:spcBef>
                <a:spcPts val="0"/>
              </a:spcBef>
              <a:spcAft>
                <a:spcPts val="0"/>
              </a:spcAft>
              <a:buNone/>
            </a:pPr>
            <a:r>
              <a:rPr lang="en" sz="2200">
                <a:solidFill>
                  <a:srgbClr val="666666"/>
                </a:solidFill>
                <a:latin typeface="Open Sans"/>
                <a:ea typeface="Open Sans"/>
                <a:cs typeface="Open Sans"/>
                <a:sym typeface="Open Sans"/>
              </a:rPr>
              <a:t>The word convolution refers to the filtering process that happens in this type of network. In literal terms, it is a mathematical operation that makes filtering possible.</a:t>
            </a:r>
            <a:endParaRPr sz="2200">
              <a:solidFill>
                <a:srgbClr val="666666"/>
              </a:solidFill>
              <a:latin typeface="Open Sans"/>
              <a:ea typeface="Open Sans"/>
              <a:cs typeface="Open Sans"/>
              <a:sym typeface="Open Sans"/>
            </a:endParaRPr>
          </a:p>
        </p:txBody>
      </p:sp>
      <p:grpSp>
        <p:nvGrpSpPr>
          <p:cNvPr id="122" name="Google Shape;122;p19"/>
          <p:cNvGrpSpPr/>
          <p:nvPr/>
        </p:nvGrpSpPr>
        <p:grpSpPr>
          <a:xfrm>
            <a:off x="0" y="5976100"/>
            <a:ext cx="9144000" cy="919800"/>
            <a:chOff x="0" y="5976100"/>
            <a:chExt cx="9144000" cy="919800"/>
          </a:xfrm>
        </p:grpSpPr>
        <p:sp>
          <p:nvSpPr>
            <p:cNvPr id="123" name="Google Shape;123;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1" name="Google Shape;131;p20"/>
          <p:cNvSpPr txBox="1"/>
          <p:nvPr/>
        </p:nvSpPr>
        <p:spPr>
          <a:xfrm>
            <a:off x="132075" y="170000"/>
            <a:ext cx="8927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Comparison of Architectures - CNN and ANN/MLP</a:t>
            </a:r>
            <a:endParaRPr sz="4500">
              <a:solidFill>
                <a:srgbClr val="434343"/>
              </a:solidFill>
              <a:latin typeface="Economica"/>
              <a:ea typeface="Economica"/>
              <a:cs typeface="Economica"/>
              <a:sym typeface="Economica"/>
            </a:endParaRPr>
          </a:p>
        </p:txBody>
      </p:sp>
      <p:sp>
        <p:nvSpPr>
          <p:cNvPr id="132" name="Google Shape;132;p20"/>
          <p:cNvSpPr txBox="1"/>
          <p:nvPr/>
        </p:nvSpPr>
        <p:spPr>
          <a:xfrm>
            <a:off x="290475" y="975200"/>
            <a:ext cx="8569200" cy="5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latin typeface="Open Sans"/>
                <a:ea typeface="Open Sans"/>
                <a:cs typeface="Open Sans"/>
                <a:sym typeface="Open Sans"/>
              </a:rPr>
              <a:t>Regular Neural Networks:</a:t>
            </a:r>
            <a:endParaRPr sz="1800" u="sng">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Transform an input by putting it through a series of hidden layers.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Every layer is made up of a set of neurons, where each layer is fully connected to all neurons in the layer before.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Finally, there is a last fully-connected layer — the output layer — that represent the predictions.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u="sng">
                <a:latin typeface="Open Sans"/>
                <a:ea typeface="Open Sans"/>
                <a:cs typeface="Open Sans"/>
                <a:sym typeface="Open Sans"/>
              </a:rPr>
              <a:t>In CNNs :</a:t>
            </a:r>
            <a:endParaRPr sz="1800" u="sng">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layers are organised in 3 dimensions: width, height and depth.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neurons in one layer do not connect to all the neurons in the next layer but only to a small region of it.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33" name="Google Shape;133;p20"/>
          <p:cNvPicPr preferRelativeResize="0"/>
          <p:nvPr/>
        </p:nvPicPr>
        <p:blipFill>
          <a:blip r:embed="rId3">
            <a:alphaModFix/>
          </a:blip>
          <a:stretch>
            <a:fillRect/>
          </a:stretch>
        </p:blipFill>
        <p:spPr>
          <a:xfrm>
            <a:off x="434888" y="4186150"/>
            <a:ext cx="8349524" cy="26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37" name="Shape 137"/>
        <p:cNvGrpSpPr/>
        <p:nvPr/>
      </p:nvGrpSpPr>
      <p:grpSpPr>
        <a:xfrm>
          <a:off x="0" y="0"/>
          <a:ext cx="0" cy="0"/>
          <a:chOff x="0" y="0"/>
          <a:chExt cx="0" cy="0"/>
        </a:xfrm>
      </p:grpSpPr>
      <p:sp>
        <p:nvSpPr>
          <p:cNvPr id="138" name="Google Shape;138;p21"/>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CNN Working</a:t>
            </a:r>
            <a:endParaRPr b="1" sz="3000">
              <a:solidFill>
                <a:schemeClr val="lt1"/>
              </a:solidFill>
              <a:latin typeface="Open Sans"/>
              <a:ea typeface="Open Sans"/>
              <a:cs typeface="Open Sans"/>
              <a:sym typeface="Open Sans"/>
            </a:endParaRPr>
          </a:p>
        </p:txBody>
      </p:sp>
      <p:sp>
        <p:nvSpPr>
          <p:cNvPr id="139" name="Google Shape;139;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