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embeddedFontLst>
    <p:embeddedFont>
      <p:font typeface="Economica"/>
      <p:regular r:id="rId48"/>
      <p:bold r:id="rId49"/>
      <p:italic r:id="rId50"/>
      <p:boldItalic r:id="rId51"/>
    </p:embeddedFont>
    <p:embeddedFont>
      <p:font typeface="Robot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conomica-regular.fntdata"/><Relationship Id="rId47" Type="http://schemas.openxmlformats.org/officeDocument/2006/relationships/slide" Target="slides/slide43.xml"/><Relationship Id="rId49"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ca1acfc1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94ca1acfc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4ca1acfc1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4ca1acfc1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ca1acfc1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4ca1acfc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287d1c8be_0_5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287d1c8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4ca1acfc1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4ca1acfc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ca1acfc1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4ca1acfc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ca1acfc1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94ca1acfc1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4ca1acfc1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94ca1acfc1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4ca1acfc1_0_1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94ca1acfc1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ca1acfc1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94ca1acfc1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4ca1acfc1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94ca1acfc1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4ca1acfc1_0_2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94ca1acfc1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3187eaf44_0_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3187eaf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4ca1acfc1_0_2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4ca1acfc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3187eaf44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3187eaf44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4ca1acfc1_0_2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4ca1acfc1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287d1c8be_0_2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9287d1c8be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3187eaf44_2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93187eaf44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3187eaf44_2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93187eaf44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4ca1acfc1_0_2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4ca1acfc1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3187eaf44_2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93187eaf44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3187eaf44_2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93187eaf44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3187eaf44_2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93187eaf44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3187eaf44_2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93187eaf44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30e44a5d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930e44a5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93187eaf44_2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93187eaf44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30e44a5d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30e44a5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3187eaf44_2_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93187eaf44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hyperlink" Target="http://www.youtube.com/watch?v=uBkB7iH19Ok" TargetMode="External"/><Relationship Id="rId5"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github.com/dphi-official/Deep_Learning_Bootcamp/blob/master/Optimization_Techniques/OptimisingNeuralNetwork.ipynb" TargetMode="Externa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hyperlink" Target="http://www.youtube.com/watch?v=iuJgyiS7BKM" TargetMode="External"/><Relationship Id="rId5"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NhZVe50QwPM" TargetMode="Externa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github.com/dphi-official/Deep_Learning_Bootcamp/blob/master/Optimization_Techniques/Regularization_and_Dropout.ipynb" TargetMode="Externa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hyperlink" Target="https://docs.google.com/presentation/d/13TTZ67amE1l80w4A-N2ro9DD9mNeR6RG-UbALpobzk0/edit?usp=sharing" TargetMode="Externa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s://towardsdatascience.com/an-intuitive-explanation-to-dropout-749c7fb5395c" TargetMode="Externa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www.youtube.com/watch?v=Uzkhn5ENJzQ"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www.youtube.com/watch?v=Zi-0rlM4RDs" TargetMode="External"/><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9, 10 - Optimizing a Neural Network - Part 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3" name="Google Shape;143;p22"/>
          <p:cNvGrpSpPr/>
          <p:nvPr/>
        </p:nvGrpSpPr>
        <p:grpSpPr>
          <a:xfrm>
            <a:off x="0" y="5976100"/>
            <a:ext cx="9144000" cy="919800"/>
            <a:chOff x="0" y="5976100"/>
            <a:chExt cx="9144000" cy="919800"/>
          </a:xfrm>
        </p:grpSpPr>
        <p:sp>
          <p:nvSpPr>
            <p:cNvPr id="144" name="Google Shape;144;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Validation and Test Set</a:t>
            </a:r>
            <a:endParaRPr sz="4600">
              <a:solidFill>
                <a:srgbClr val="434343"/>
              </a:solidFill>
              <a:latin typeface="Economica"/>
              <a:ea typeface="Economica"/>
              <a:cs typeface="Economica"/>
              <a:sym typeface="Economica"/>
            </a:endParaRPr>
          </a:p>
        </p:txBody>
      </p:sp>
      <p:pic>
        <p:nvPicPr>
          <p:cNvPr id="147" name="Google Shape;147;p22"/>
          <p:cNvPicPr preferRelativeResize="0"/>
          <p:nvPr/>
        </p:nvPicPr>
        <p:blipFill>
          <a:blip r:embed="rId4">
            <a:alphaModFix/>
          </a:blip>
          <a:stretch>
            <a:fillRect/>
          </a:stretch>
        </p:blipFill>
        <p:spPr>
          <a:xfrm>
            <a:off x="3167888" y="1115550"/>
            <a:ext cx="5976114" cy="4696101"/>
          </a:xfrm>
          <a:prstGeom prst="rect">
            <a:avLst/>
          </a:prstGeom>
          <a:noFill/>
          <a:ln>
            <a:noFill/>
          </a:ln>
        </p:spPr>
      </p:pic>
      <p:sp>
        <p:nvSpPr>
          <p:cNvPr id="148" name="Google Shape;148;p22"/>
          <p:cNvSpPr txBox="1"/>
          <p:nvPr/>
        </p:nvSpPr>
        <p:spPr>
          <a:xfrm>
            <a:off x="238775" y="1332475"/>
            <a:ext cx="3467100" cy="537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Training Dataset:</a:t>
            </a:r>
            <a:r>
              <a:rPr lang="en" sz="1800">
                <a:latin typeface="Open Sans"/>
                <a:ea typeface="Open Sans"/>
                <a:cs typeface="Open Sans"/>
                <a:sym typeface="Open Sans"/>
              </a:rPr>
              <a:t> The sample of data used to fit (train) the model.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Validation Dataset:</a:t>
            </a:r>
            <a:r>
              <a:rPr lang="en" sz="1800">
                <a:latin typeface="Open Sans"/>
                <a:ea typeface="Open Sans"/>
                <a:cs typeface="Open Sans"/>
                <a:sym typeface="Open Sans"/>
              </a:rPr>
              <a:t> The sample of data used to provide an evaluation of model’s performance while tuning model hyperparameters.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Test Dataset:</a:t>
            </a:r>
            <a:r>
              <a:rPr lang="en" sz="1800">
                <a:latin typeface="Open Sans"/>
                <a:ea typeface="Open Sans"/>
                <a:cs typeface="Open Sans"/>
                <a:sym typeface="Open Sans"/>
              </a:rPr>
              <a:t> The sample of data used for the final evaluation of model’s performance</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Overfitting and Underfitting</a:t>
            </a:r>
            <a:endParaRPr b="1" sz="3000">
              <a:solidFill>
                <a:schemeClr val="lt1"/>
              </a:solidFill>
              <a:latin typeface="Open Sans"/>
              <a:ea typeface="Open Sans"/>
              <a:cs typeface="Open Sans"/>
              <a:sym typeface="Open Sans"/>
            </a:endParaRPr>
          </a:p>
        </p:txBody>
      </p:sp>
      <p:sp>
        <p:nvSpPr>
          <p:cNvPr id="154" name="Google Shape;15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 name="Google Shape;16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1" name="Google Shape;161;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62" name="Google Shape;162;p24"/>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63" name="Google Shape;163;p24"/>
          <p:cNvPicPr preferRelativeResize="0"/>
          <p:nvPr/>
        </p:nvPicPr>
        <p:blipFill rotWithShape="1">
          <a:blip r:embed="rId3">
            <a:alphaModFix/>
          </a:blip>
          <a:srcRect b="0" l="0" r="0" t="9665"/>
          <a:stretch/>
        </p:blipFill>
        <p:spPr>
          <a:xfrm>
            <a:off x="37650" y="1044024"/>
            <a:ext cx="9144001" cy="560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0" name="Google Shape;170;p25"/>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is a scenario where your model </a:t>
            </a:r>
            <a:r>
              <a:rPr b="1" lang="en" sz="2200">
                <a:latin typeface="Open Sans"/>
                <a:ea typeface="Open Sans"/>
                <a:cs typeface="Open Sans"/>
                <a:sym typeface="Open Sans"/>
              </a:rPr>
              <a:t>performs well on training data</a:t>
            </a:r>
            <a:r>
              <a:rPr lang="en" sz="2200">
                <a:latin typeface="Open Sans"/>
                <a:ea typeface="Open Sans"/>
                <a:cs typeface="Open Sans"/>
                <a:sym typeface="Open Sans"/>
              </a:rPr>
              <a:t> but </a:t>
            </a:r>
            <a:r>
              <a:rPr b="1" lang="en" sz="2200">
                <a:latin typeface="Open Sans"/>
                <a:ea typeface="Open Sans"/>
                <a:cs typeface="Open Sans"/>
                <a:sym typeface="Open Sans"/>
              </a:rPr>
              <a:t>performs poorly on data not seen during training</a:t>
            </a:r>
            <a:r>
              <a:rPr lang="en" sz="2200">
                <a:latin typeface="Open Sans"/>
                <a:ea typeface="Open Sans"/>
                <a:cs typeface="Open Sans"/>
                <a:sym typeface="Open Sans"/>
              </a:rPr>
              <a:t>.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basically means that your model has </a:t>
            </a:r>
            <a:r>
              <a:rPr b="1" lang="en" sz="2200">
                <a:latin typeface="Open Sans"/>
                <a:ea typeface="Open Sans"/>
                <a:cs typeface="Open Sans"/>
                <a:sym typeface="Open Sans"/>
              </a:rPr>
              <a:t>memorized the training data</a:t>
            </a:r>
            <a:r>
              <a:rPr lang="en" sz="2200">
                <a:latin typeface="Open Sans"/>
                <a:ea typeface="Open Sans"/>
                <a:cs typeface="Open Sans"/>
                <a:sym typeface="Open Sans"/>
              </a:rPr>
              <a:t> instead of learning the relationships between features and labels.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getting a </a:t>
            </a:r>
            <a:r>
              <a:rPr b="1" lang="en" sz="2200">
                <a:latin typeface="Open Sans"/>
                <a:ea typeface="Open Sans"/>
                <a:cs typeface="Open Sans"/>
                <a:sym typeface="Open Sans"/>
              </a:rPr>
              <a:t>‘too good to be true’ accuracy on training data</a:t>
            </a:r>
            <a:r>
              <a:rPr lang="en" sz="2200">
                <a:latin typeface="Open Sans"/>
                <a:ea typeface="Open Sans"/>
                <a:cs typeface="Open Sans"/>
                <a:sym typeface="Open Sans"/>
              </a:rPr>
              <a:t> but a </a:t>
            </a:r>
            <a:r>
              <a:rPr b="1" lang="en" sz="2200">
                <a:latin typeface="Open Sans"/>
                <a:ea typeface="Open Sans"/>
                <a:cs typeface="Open Sans"/>
                <a:sym typeface="Open Sans"/>
              </a:rPr>
              <a:t>bad accuracy on test/validation data</a:t>
            </a:r>
            <a:r>
              <a:rPr lang="en" sz="2200">
                <a:latin typeface="Open Sans"/>
                <a:ea typeface="Open Sans"/>
                <a:cs typeface="Open Sans"/>
                <a:sym typeface="Open Sans"/>
              </a:rPr>
              <a:t>. That’s overfitting for you.</a:t>
            </a:r>
            <a:endParaRPr sz="2200">
              <a:latin typeface="Open Sans"/>
              <a:ea typeface="Open Sans"/>
              <a:cs typeface="Open Sans"/>
              <a:sym typeface="Open Sans"/>
            </a:endParaRPr>
          </a:p>
        </p:txBody>
      </p:sp>
      <p:sp>
        <p:nvSpPr>
          <p:cNvPr id="171" name="Google Shape;171;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Overfitting</a:t>
            </a:r>
            <a:endParaRPr sz="4600">
              <a:solidFill>
                <a:srgbClr val="434343"/>
              </a:solidFill>
              <a:latin typeface="Economica"/>
              <a:ea typeface="Economica"/>
              <a:cs typeface="Economica"/>
              <a:sym typeface="Economica"/>
            </a:endParaRPr>
          </a:p>
        </p:txBody>
      </p:sp>
      <p:grpSp>
        <p:nvGrpSpPr>
          <p:cNvPr id="172" name="Google Shape;172;p25"/>
          <p:cNvGrpSpPr/>
          <p:nvPr/>
        </p:nvGrpSpPr>
        <p:grpSpPr>
          <a:xfrm>
            <a:off x="0" y="5976100"/>
            <a:ext cx="9144000" cy="919800"/>
            <a:chOff x="0" y="5976100"/>
            <a:chExt cx="9144000" cy="919800"/>
          </a:xfrm>
        </p:grpSpPr>
        <p:sp>
          <p:nvSpPr>
            <p:cNvPr id="173" name="Google Shape;173;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1" name="Google Shape;181;p2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 machine learning algorithm is said to have underfitting when it </a:t>
            </a:r>
            <a:r>
              <a:rPr b="1" lang="en" sz="2200">
                <a:latin typeface="Open Sans"/>
                <a:ea typeface="Open Sans"/>
                <a:cs typeface="Open Sans"/>
                <a:sym typeface="Open Sans"/>
              </a:rPr>
              <a:t>cannot capture the underlying trend of the data.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 can think of underfitting to be the opposite of overfitting.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learns the training data TOO well whereas Underfitting is not able to learn the data sufficiently well.</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a:t>
            </a:r>
            <a:r>
              <a:rPr b="1" lang="en" sz="2200">
                <a:latin typeface="Open Sans"/>
                <a:ea typeface="Open Sans"/>
                <a:cs typeface="Open Sans"/>
                <a:sym typeface="Open Sans"/>
              </a:rPr>
              <a:t>neither getting a good accuracy in training data, nor in test/validation data</a:t>
            </a:r>
            <a:r>
              <a:rPr lang="en" sz="2200">
                <a:latin typeface="Open Sans"/>
                <a:ea typeface="Open Sans"/>
                <a:cs typeface="Open Sans"/>
                <a:sym typeface="Open Sans"/>
              </a:rPr>
              <a:t>. That’s underfitting for you.</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82" name="Google Shape;182;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a:t>
            </a:r>
            <a:r>
              <a:rPr lang="en" sz="4600">
                <a:solidFill>
                  <a:srgbClr val="434343"/>
                </a:solidFill>
                <a:latin typeface="Economica"/>
                <a:ea typeface="Economica"/>
                <a:cs typeface="Economica"/>
                <a:sym typeface="Economica"/>
              </a:rPr>
              <a:t>fitting</a:t>
            </a:r>
            <a:endParaRPr sz="4600">
              <a:solidFill>
                <a:srgbClr val="434343"/>
              </a:solidFill>
              <a:latin typeface="Economica"/>
              <a:ea typeface="Economica"/>
              <a:cs typeface="Economica"/>
              <a:sym typeface="Economica"/>
            </a:endParaRPr>
          </a:p>
        </p:txBody>
      </p:sp>
      <p:grpSp>
        <p:nvGrpSpPr>
          <p:cNvPr id="183" name="Google Shape;183;p26"/>
          <p:cNvGrpSpPr/>
          <p:nvPr/>
        </p:nvGrpSpPr>
        <p:grpSpPr>
          <a:xfrm>
            <a:off x="0" y="5976100"/>
            <a:ext cx="9144000" cy="919800"/>
            <a:chOff x="0" y="5976100"/>
            <a:chExt cx="9144000" cy="919800"/>
          </a:xfrm>
        </p:grpSpPr>
        <p:sp>
          <p:nvSpPr>
            <p:cNvPr id="184" name="Google Shape;184;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2" name="Google Shape;192;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93" name="Google Shape;193;p27"/>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94" name="Google Shape;194;p27"/>
          <p:cNvPicPr preferRelativeResize="0"/>
          <p:nvPr/>
        </p:nvPicPr>
        <p:blipFill>
          <a:blip r:embed="rId3">
            <a:alphaModFix/>
          </a:blip>
          <a:stretch>
            <a:fillRect/>
          </a:stretch>
        </p:blipFill>
        <p:spPr>
          <a:xfrm>
            <a:off x="0" y="1554480"/>
            <a:ext cx="9144000" cy="3749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8" name="Shape 198"/>
        <p:cNvGrpSpPr/>
        <p:nvPr/>
      </p:nvGrpSpPr>
      <p:grpSpPr>
        <a:xfrm>
          <a:off x="0" y="0"/>
          <a:ext cx="0" cy="0"/>
          <a:chOff x="0" y="0"/>
          <a:chExt cx="0" cy="0"/>
        </a:xfrm>
      </p:grpSpPr>
      <p:sp>
        <p:nvSpPr>
          <p:cNvPr id="199" name="Google Shape;199;p28"/>
          <p:cNvSpPr txBox="1"/>
          <p:nvPr>
            <p:ph type="title"/>
          </p:nvPr>
        </p:nvSpPr>
        <p:spPr>
          <a:xfrm>
            <a:off x="112200" y="254820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Bias and Variance</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And how they are related to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underfitting and overfitting</a:t>
            </a:r>
            <a:endParaRPr b="1" sz="3000">
              <a:solidFill>
                <a:schemeClr val="lt1"/>
              </a:solidFill>
              <a:latin typeface="Open Sans"/>
              <a:ea typeface="Open Sans"/>
              <a:cs typeface="Open Sans"/>
              <a:sym typeface="Open Sans"/>
            </a:endParaRPr>
          </a:p>
        </p:txBody>
      </p:sp>
      <p:sp>
        <p:nvSpPr>
          <p:cNvPr id="200" name="Google Shape;200;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29"/>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dictionary terms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Bias : </a:t>
            </a:r>
            <a:r>
              <a:rPr lang="en" sz="2000">
                <a:latin typeface="Open Sans"/>
                <a:ea typeface="Open Sans"/>
                <a:cs typeface="Open Sans"/>
                <a:sym typeface="Open Sans"/>
              </a:rPr>
              <a:t>Prejudice in favor of or against one thing, person, or group compared with another, usually in a way considered to be unfair.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Variance:</a:t>
            </a:r>
            <a:r>
              <a:rPr lang="en" sz="2000">
                <a:latin typeface="Open Sans"/>
                <a:ea typeface="Open Sans"/>
                <a:cs typeface="Open Sans"/>
                <a:sym typeface="Open Sans"/>
              </a:rPr>
              <a:t> The state or fact of disagreeing or quarreling.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FFFF00"/>
                </a:highlight>
                <a:latin typeface="Open Sans"/>
                <a:ea typeface="Open Sans"/>
                <a:cs typeface="Open Sans"/>
                <a:sym typeface="Open Sans"/>
              </a:rPr>
              <a:t>In short, Bias represents how unfair is something towards others, and Variance represents how likely something changes with respect to others.</a:t>
            </a:r>
            <a:endParaRPr sz="20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Confusing ? Worry not. The next example will clarify all your doubts.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08" name="Google Shape;20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Bias and Variance in real world</a:t>
            </a:r>
            <a:endParaRPr sz="4600">
              <a:solidFill>
                <a:srgbClr val="434343"/>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5" name="Google Shape;215;p3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assume you have called two weather examiners, Mr. Bishop and Mr. Varian to test if it will rain or not.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Mr. Bishop loves rain a lot. And Mr. Varian is a bookworm.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 us talk about the conditions for rain.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rains only if it’s little humid.</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does not rain if it's windy, hot or freezing.</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16" name="Google Shape;216;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Example</a:t>
            </a:r>
            <a:endParaRPr sz="4600">
              <a:solidFill>
                <a:srgbClr val="434343"/>
              </a:solidFill>
              <a:latin typeface="Economica"/>
              <a:ea typeface="Economica"/>
              <a:cs typeface="Economica"/>
              <a:sym typeface="Economica"/>
            </a:endParaRPr>
          </a:p>
        </p:txBody>
      </p:sp>
      <p:grpSp>
        <p:nvGrpSpPr>
          <p:cNvPr id="217" name="Google Shape;217;p30"/>
          <p:cNvGrpSpPr/>
          <p:nvPr/>
        </p:nvGrpSpPr>
        <p:grpSpPr>
          <a:xfrm>
            <a:off x="0" y="5976100"/>
            <a:ext cx="9144000" cy="919800"/>
            <a:chOff x="0" y="5976100"/>
            <a:chExt cx="9144000" cy="919800"/>
          </a:xfrm>
        </p:grpSpPr>
        <p:sp>
          <p:nvSpPr>
            <p:cNvPr id="218" name="Google Shape;218;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ask Mr. Bishop (Despite of his training, he is too biased towards rain)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Yup.</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May be not.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Yes of course.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Damn sure.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Did you notice, Mr. Bishop is highly Biased towards chances of having rain. During the test, he is unable to predict most of them correctly.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condition is called </a:t>
            </a:r>
            <a:r>
              <a:rPr b="1" lang="en" sz="1800">
                <a:latin typeface="Open Sans"/>
                <a:ea typeface="Open Sans"/>
                <a:cs typeface="Open Sans"/>
                <a:sym typeface="Open Sans"/>
              </a:rPr>
              <a:t>under fitting</a:t>
            </a:r>
            <a:r>
              <a:rPr lang="en"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27" name="Google Shape;227;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Bishop representing Bias</a:t>
            </a:r>
            <a:endParaRPr sz="4600">
              <a:solidFill>
                <a:srgbClr val="434343"/>
              </a:solidFill>
              <a:latin typeface="Economica"/>
              <a:ea typeface="Economica"/>
              <a:cs typeface="Economica"/>
              <a:sym typeface="Economica"/>
            </a:endParaRPr>
          </a:p>
        </p:txBody>
      </p:sp>
      <p:grpSp>
        <p:nvGrpSpPr>
          <p:cNvPr id="228" name="Google Shape;228;p31"/>
          <p:cNvGrpSpPr/>
          <p:nvPr/>
        </p:nvGrpSpPr>
        <p:grpSpPr>
          <a:xfrm>
            <a:off x="0" y="5976100"/>
            <a:ext cx="9144000" cy="919800"/>
            <a:chOff x="0" y="5976100"/>
            <a:chExt cx="9144000" cy="919800"/>
          </a:xfrm>
        </p:grpSpPr>
        <p:sp>
          <p:nvSpPr>
            <p:cNvPr id="229" name="Google Shape;229;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Tensorboard</a:t>
            </a:r>
            <a:endParaRPr b="1" sz="1800">
              <a:latin typeface="Roboto"/>
              <a:ea typeface="Roboto"/>
              <a:cs typeface="Roboto"/>
              <a:sym typeface="Roboto"/>
            </a:endParaRPr>
          </a:p>
        </p:txBody>
      </p:sp>
      <p:sp>
        <p:nvSpPr>
          <p:cNvPr id="71" name="Google Shape;71;p14"/>
          <p:cNvSpPr/>
          <p:nvPr/>
        </p:nvSpPr>
        <p:spPr>
          <a:xfrm>
            <a:off x="5330287" y="43223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Techniques to avoid Overfitting - Early Stopping, Regularization, Dropout</a:t>
            </a:r>
            <a:endParaRPr b="1" sz="1600">
              <a:latin typeface="Roboto"/>
              <a:ea typeface="Roboto"/>
              <a:cs typeface="Roboto"/>
              <a:sym typeface="Roboto"/>
            </a:endParaRPr>
          </a:p>
        </p:txBody>
      </p:sp>
      <p:sp>
        <p:nvSpPr>
          <p:cNvPr id="72" name="Google Shape;72;p14"/>
          <p:cNvSpPr/>
          <p:nvPr/>
        </p:nvSpPr>
        <p:spPr>
          <a:xfrm>
            <a:off x="1251925" y="43223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Bias and Variance</a:t>
            </a:r>
            <a:endParaRPr b="1" sz="1800">
              <a:latin typeface="Roboto"/>
              <a:ea typeface="Roboto"/>
              <a:cs typeface="Roboto"/>
              <a:sym typeface="Roboto"/>
            </a:endParaRPr>
          </a:p>
        </p:txBody>
      </p:sp>
      <p:sp>
        <p:nvSpPr>
          <p:cNvPr id="73" name="Google Shape;73;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Validation Set</a:t>
            </a:r>
            <a:endParaRPr b="1" sz="1800">
              <a:latin typeface="Roboto"/>
              <a:ea typeface="Roboto"/>
              <a:cs typeface="Roboto"/>
              <a:sym typeface="Roboto"/>
            </a:endParaRPr>
          </a:p>
        </p:txBody>
      </p:sp>
      <p:sp>
        <p:nvSpPr>
          <p:cNvPr id="74" name="Google Shape;74;p14"/>
          <p:cNvSpPr/>
          <p:nvPr/>
        </p:nvSpPr>
        <p:spPr>
          <a:xfrm>
            <a:off x="3145750" y="28665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Overfitting and Underfitting</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7" name="Google Shape;237;p32"/>
          <p:cNvSpPr txBox="1"/>
          <p:nvPr/>
        </p:nvSpPr>
        <p:spPr>
          <a:xfrm>
            <a:off x="331625" y="1227775"/>
            <a:ext cx="8598000" cy="5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let us see your conversation with Mr. Varian (a bookworm who completely remembers the training he had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Nope.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Yes it will.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38" name="Google Shape;238;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grpSp>
        <p:nvGrpSpPr>
          <p:cNvPr id="239" name="Google Shape;239;p32"/>
          <p:cNvGrpSpPr/>
          <p:nvPr/>
        </p:nvGrpSpPr>
        <p:grpSpPr>
          <a:xfrm>
            <a:off x="0" y="5976100"/>
            <a:ext cx="9144000" cy="919800"/>
            <a:chOff x="0" y="5976100"/>
            <a:chExt cx="9144000" cy="919800"/>
          </a:xfrm>
        </p:grpSpPr>
        <p:sp>
          <p:nvSpPr>
            <p:cNvPr id="240" name="Google Shape;240;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3"/>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Mr. Varian successfully predicted whether it will rain or not. But being a bookworm, Mr. Varian is unknown to the conditions not described in the book during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we ask Mr. Varian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Me :Sir, there is a giant sitting on the cloud who lost his candy. Will it rain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Mr. Varian: Not sure, since the answer is “No” to most of the conditions, there is a high possibility that it will not rain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although the decision of Mr. Varian varies perfectly with the input conditions, he is not able to predict for the new and unseen condition (other general conditions apart from the given specific conditions while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condition is called </a:t>
            </a:r>
            <a:r>
              <a:rPr b="1" lang="en" sz="1900">
                <a:latin typeface="Open Sans"/>
                <a:ea typeface="Open Sans"/>
                <a:cs typeface="Open Sans"/>
                <a:sym typeface="Open Sans"/>
              </a:rPr>
              <a:t>over fitting.</a:t>
            </a:r>
            <a:r>
              <a:rPr lang="en" sz="1900">
                <a:latin typeface="Open Sans"/>
                <a:ea typeface="Open Sans"/>
                <a:cs typeface="Open Sans"/>
                <a:sym typeface="Open Sans"/>
              </a:rPr>
              <a:t> And it offers </a:t>
            </a:r>
            <a:r>
              <a:rPr b="1" lang="en" sz="1900">
                <a:latin typeface="Open Sans"/>
                <a:ea typeface="Open Sans"/>
                <a:cs typeface="Open Sans"/>
                <a:sym typeface="Open Sans"/>
              </a:rPr>
              <a:t>poor generalizability</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249" name="Google Shape;249;p33"/>
          <p:cNvGrpSpPr/>
          <p:nvPr/>
        </p:nvGrpSpPr>
        <p:grpSpPr>
          <a:xfrm>
            <a:off x="0" y="5976100"/>
            <a:ext cx="9144000" cy="919800"/>
            <a:chOff x="0" y="5976100"/>
            <a:chExt cx="9144000" cy="919800"/>
          </a:xfrm>
        </p:grpSpPr>
        <p:sp>
          <p:nvSpPr>
            <p:cNvPr id="250" name="Google Shape;250;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2" name="Google Shape;252;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8" name="Google Shape;258;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9" name="Google Shape;259;p3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Then what is better, high bias (high generalizability) or high variance (high accuracy on training data)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Well, the answer is, “Best of both worlds”. We neither need high bias nor high variance. We would want our algorithm to perform better on training set and also offer best result on unseen data (the test set).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general, </a:t>
            </a:r>
            <a:r>
              <a:rPr b="1" lang="en" sz="2200">
                <a:latin typeface="Open Sans"/>
                <a:ea typeface="Open Sans"/>
                <a:cs typeface="Open Sans"/>
                <a:sym typeface="Open Sans"/>
              </a:rPr>
              <a:t>having high bias reduces the performance of the algorithm on training set while having high variance reduces performance on unseen data.</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is known as </a:t>
            </a:r>
            <a:r>
              <a:rPr b="1" lang="en" sz="2200">
                <a:latin typeface="Open Sans"/>
                <a:ea typeface="Open Sans"/>
                <a:cs typeface="Open Sans"/>
                <a:sym typeface="Open Sans"/>
              </a:rPr>
              <a:t>Bias Variance Trade off</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60" name="Google Shape;260;p34"/>
          <p:cNvGrpSpPr/>
          <p:nvPr/>
        </p:nvGrpSpPr>
        <p:grpSpPr>
          <a:xfrm>
            <a:off x="0" y="5976100"/>
            <a:ext cx="9144000" cy="919800"/>
            <a:chOff x="0" y="5976100"/>
            <a:chExt cx="9144000" cy="919800"/>
          </a:xfrm>
        </p:grpSpPr>
        <p:sp>
          <p:nvSpPr>
            <p:cNvPr id="261" name="Google Shape;261;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3" name="Google Shape;263;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High Bias or High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0" name="Google Shape;270;p3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You can combat overfitting by reducing the complexity of your model (i.e. reducing the number of parameters).This is done by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fewer layers (shallower networks), fewer neurons per layer (narrow networks)</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Dropouts</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Regularisation</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b="1" lang="en" sz="2200">
                <a:latin typeface="Open Sans"/>
                <a:ea typeface="Open Sans"/>
                <a:cs typeface="Open Sans"/>
                <a:sym typeface="Open Sans"/>
              </a:rPr>
              <a:t>Early Stopping</a:t>
            </a:r>
            <a:r>
              <a:rPr lang="en" sz="2200">
                <a:latin typeface="Open Sans"/>
                <a:ea typeface="Open Sans"/>
                <a:cs typeface="Open Sans"/>
                <a:sym typeface="Open Sans"/>
              </a:rPr>
              <a:t> in some cases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highlight>
                  <a:srgbClr val="CCCCCC"/>
                </a:highlight>
                <a:latin typeface="Open Sans"/>
                <a:ea typeface="Open Sans"/>
                <a:cs typeface="Open Sans"/>
                <a:sym typeface="Open Sans"/>
              </a:rPr>
              <a:t>We’ll learn about all above ‘technical’ terms in the upcoming units. </a:t>
            </a:r>
            <a:endParaRPr sz="2200">
              <a:highlight>
                <a:srgbClr val="CCCCCC"/>
              </a:highlight>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71" name="Google Shape;271;p35"/>
          <p:cNvGrpSpPr/>
          <p:nvPr/>
        </p:nvGrpSpPr>
        <p:grpSpPr>
          <a:xfrm>
            <a:off x="0" y="5976100"/>
            <a:ext cx="9144000" cy="919800"/>
            <a:chOff x="0" y="5976100"/>
            <a:chExt cx="9144000" cy="919800"/>
          </a:xfrm>
        </p:grpSpPr>
        <p:sp>
          <p:nvSpPr>
            <p:cNvPr id="272" name="Google Shape;272;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4" name="Google Shape;274;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overfitting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1" name="Google Shape;281;p3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Underfitting is a bit harder to diagno</a:t>
            </a:r>
            <a:r>
              <a:rPr lang="en" sz="2200">
                <a:latin typeface="Open Sans"/>
                <a:ea typeface="Open Sans"/>
                <a:cs typeface="Open Sans"/>
                <a:sym typeface="Open Sans"/>
              </a:rPr>
              <a:t>se.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Increasing the complexity of your model i.e. increasing layers and number of neurons can help combat underfitting.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With more layers, the network can learn more sophisticated relationships and perhaps perform well on difficult real-world tasks.</a:t>
            </a:r>
            <a:endParaRPr sz="2200">
              <a:latin typeface="Open Sans"/>
              <a:ea typeface="Open Sans"/>
              <a:cs typeface="Open Sans"/>
              <a:sym typeface="Open Sans"/>
            </a:endParaRPr>
          </a:p>
        </p:txBody>
      </p:sp>
      <p:grpSp>
        <p:nvGrpSpPr>
          <p:cNvPr id="282" name="Google Shape;282;p36"/>
          <p:cNvGrpSpPr/>
          <p:nvPr/>
        </p:nvGrpSpPr>
        <p:grpSpPr>
          <a:xfrm>
            <a:off x="0" y="5976100"/>
            <a:ext cx="9144000" cy="919800"/>
            <a:chOff x="0" y="5976100"/>
            <a:chExt cx="9144000" cy="919800"/>
          </a:xfrm>
        </p:grpSpPr>
        <p:sp>
          <p:nvSpPr>
            <p:cNvPr id="283" name="Google Shape;283;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5" name="Google Shape;285;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underfitting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89" name="Shape 289"/>
        <p:cNvGrpSpPr/>
        <p:nvPr/>
      </p:nvGrpSpPr>
      <p:grpSpPr>
        <a:xfrm>
          <a:off x="0" y="0"/>
          <a:ext cx="0" cy="0"/>
          <a:chOff x="0" y="0"/>
          <a:chExt cx="0" cy="0"/>
        </a:xfrm>
      </p:grpSpPr>
      <p:sp>
        <p:nvSpPr>
          <p:cNvPr id="290" name="Google Shape;290;p37"/>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Tackling Overfitting using Early Stopping, Regularization and Dropouts</a:t>
            </a:r>
            <a:endParaRPr b="1" sz="3000">
              <a:solidFill>
                <a:schemeClr val="lt1"/>
              </a:solidFill>
              <a:latin typeface="Open Sans"/>
              <a:ea typeface="Open Sans"/>
              <a:cs typeface="Open Sans"/>
              <a:sym typeface="Open Sans"/>
            </a:endParaRPr>
          </a:p>
        </p:txBody>
      </p:sp>
      <p:sp>
        <p:nvSpPr>
          <p:cNvPr id="291" name="Google Shape;291;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7" name="Google Shape;297;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8" name="Google Shape;298;p38"/>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When training a large network, there will be a point during training when the model will stop generalizing and start memorizing or learning the noise in the training dataset i.e it will start overfitting which results bad performance when the model is exposed to unseen new dataset.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In other words, this overfitting of the training dataset will result in an increase in generalization error (model unable to work well on validation/test data), making the model less useful at making predictions on new data.</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D9D9D9"/>
                </a:highlight>
                <a:latin typeface="Open Sans"/>
                <a:ea typeface="Open Sans"/>
                <a:cs typeface="Open Sans"/>
                <a:sym typeface="Open Sans"/>
              </a:rPr>
              <a:t>The challenge is to train the network long enough that it is capable of learning the mapping from inputs to outputs, but training should not be for so long that it overfits the training data.</a:t>
            </a:r>
            <a:endParaRPr sz="2000">
              <a:highlight>
                <a:srgbClr val="D9D9D9"/>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99" name="Google Shape;299;p38"/>
          <p:cNvGrpSpPr/>
          <p:nvPr/>
        </p:nvGrpSpPr>
        <p:grpSpPr>
          <a:xfrm>
            <a:off x="0" y="5976100"/>
            <a:ext cx="9144000" cy="919800"/>
            <a:chOff x="0" y="5976100"/>
            <a:chExt cx="9144000" cy="919800"/>
          </a:xfrm>
        </p:grpSpPr>
        <p:sp>
          <p:nvSpPr>
            <p:cNvPr id="300" name="Google Shape;300;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02" name="Google Shape;302;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8" name="Google Shape;308;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9" name="Google Shape;309;p39"/>
          <p:cNvGrpSpPr/>
          <p:nvPr/>
        </p:nvGrpSpPr>
        <p:grpSpPr>
          <a:xfrm>
            <a:off x="0" y="5976100"/>
            <a:ext cx="9144000" cy="919800"/>
            <a:chOff x="0" y="5976100"/>
            <a:chExt cx="9144000" cy="919800"/>
          </a:xfrm>
        </p:grpSpPr>
        <p:sp>
          <p:nvSpPr>
            <p:cNvPr id="310" name="Google Shape;310;p3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2" name="Google Shape;312;p3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pic>
        <p:nvPicPr>
          <p:cNvPr descr="explain and practice early stopping with tensorflow code example.&#10;&#10;you can practice with below,&#10;https://github.com/minsuk-heo/deeplearning/blob/master/src/MLP_MNIST_Tensorflow_Early_Stopping.ipynb&#10;&#10;all machine learning youtube videos from me,&#10;https://www.youtube.com/playlist?list=PLVNY1HnUlO26x597OgAN8TCgGTiE-38D6" id="313" name="Google Shape;313;p39" title="[Deep Learning] Early Stopping with Tensorflow">
            <a:hlinkClick r:id="rId4"/>
          </p:cNvPr>
          <p:cNvPicPr preferRelativeResize="0"/>
          <p:nvPr/>
        </p:nvPicPr>
        <p:blipFill>
          <a:blip r:embed="rId5">
            <a:alphaModFix/>
          </a:blip>
          <a:stretch>
            <a:fillRect/>
          </a:stretch>
        </p:blipFill>
        <p:spPr>
          <a:xfrm>
            <a:off x="1245913" y="975200"/>
            <a:ext cx="6727484" cy="504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0" name="Google Shape;320;p40"/>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Economica"/>
                <a:ea typeface="Economica"/>
                <a:cs typeface="Economica"/>
                <a:sym typeface="Economica"/>
              </a:rPr>
              <a:t>Let’s understand Overfitting, Underfitting and Early Stopping practically</a:t>
            </a:r>
            <a:endParaRPr sz="3000">
              <a:solidFill>
                <a:srgbClr val="434343"/>
              </a:solidFill>
              <a:latin typeface="Economica"/>
              <a:ea typeface="Economica"/>
              <a:cs typeface="Economica"/>
              <a:sym typeface="Economica"/>
            </a:endParaRPr>
          </a:p>
        </p:txBody>
      </p:sp>
      <p:sp>
        <p:nvSpPr>
          <p:cNvPr id="321" name="Google Shape;321;p40"/>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https://github.com/dphi-official/Deep_Learning_Bootcamp/blob/master/Optimization_Techniques/OptimisingNeuralNetwork.ipynb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22" name="Google Shape;322;p40"/>
          <p:cNvGrpSpPr/>
          <p:nvPr/>
        </p:nvGrpSpPr>
        <p:grpSpPr>
          <a:xfrm>
            <a:off x="0" y="5976100"/>
            <a:ext cx="9144000" cy="919800"/>
            <a:chOff x="0" y="5976100"/>
            <a:chExt cx="9144000" cy="919800"/>
          </a:xfrm>
        </p:grpSpPr>
        <p:sp>
          <p:nvSpPr>
            <p:cNvPr id="323" name="Google Shape;323;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0"/>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0" name="Google Shape;330;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1" name="Google Shape;331;p4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Regularization is a technique which makes slight modifications to the learning algorithm such that the model generalizes better (Generalization refers to your model's ability to adapt properly to new, previously unseen data). This in turn improves the model’s performance on the unseen data as well.</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Remember when we were adding more layers to the model (making it more complex) ? Adding more than required layers might also lead to overfitting.</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grpSp>
        <p:nvGrpSpPr>
          <p:cNvPr id="332" name="Google Shape;332;p41"/>
          <p:cNvGrpSpPr/>
          <p:nvPr/>
        </p:nvGrpSpPr>
        <p:grpSpPr>
          <a:xfrm>
            <a:off x="0" y="5976100"/>
            <a:ext cx="9144000" cy="919800"/>
            <a:chOff x="0" y="5976100"/>
            <a:chExt cx="9144000" cy="919800"/>
          </a:xfrm>
        </p:grpSpPr>
        <p:sp>
          <p:nvSpPr>
            <p:cNvPr id="333" name="Google Shape;333;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35" name="Google Shape;335;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5"/>
          <p:cNvSpPr txBox="1"/>
          <p:nvPr/>
        </p:nvSpPr>
        <p:spPr>
          <a:xfrm>
            <a:off x="355975" y="978675"/>
            <a:ext cx="85644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rPr lang="en" sz="2000">
                <a:latin typeface="Open Sans"/>
                <a:ea typeface="Open Sans"/>
                <a:cs typeface="Open Sans"/>
                <a:sym typeface="Open Sans"/>
              </a:rPr>
              <a:t>Optimizing a Neural Network or any model for that matter is like tuning a radio. The </a:t>
            </a:r>
            <a:r>
              <a:rPr lang="en" sz="2000">
                <a:latin typeface="Open Sans"/>
                <a:ea typeface="Open Sans"/>
                <a:cs typeface="Open Sans"/>
                <a:sym typeface="Open Sans"/>
              </a:rPr>
              <a:t>difference</a:t>
            </a:r>
            <a:r>
              <a:rPr lang="en" sz="2000">
                <a:latin typeface="Open Sans"/>
                <a:ea typeface="Open Sans"/>
                <a:cs typeface="Open Sans"/>
                <a:sym typeface="Open Sans"/>
              </a:rPr>
              <a:t> is there might be a million knobs to tune </a:t>
            </a:r>
            <a:r>
              <a:rPr lang="en" sz="2000">
                <a:latin typeface="Open Sans"/>
                <a:ea typeface="Open Sans"/>
                <a:cs typeface="Open Sans"/>
                <a:sym typeface="Open Sans"/>
              </a:rPr>
              <a:t>simultaneously</a:t>
            </a:r>
            <a:r>
              <a:rPr lang="en" sz="2000">
                <a:latin typeface="Open Sans"/>
                <a:ea typeface="Open Sans"/>
                <a:cs typeface="Open Sans"/>
                <a:sym typeface="Open Sans"/>
              </a:rPr>
              <a:t>. Let’s have a look at all the knobs one by one.</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grpSp>
        <p:nvGrpSpPr>
          <p:cNvPr id="82" name="Google Shape;82;p15"/>
          <p:cNvGrpSpPr/>
          <p:nvPr/>
        </p:nvGrpSpPr>
        <p:grpSpPr>
          <a:xfrm>
            <a:off x="0" y="5976100"/>
            <a:ext cx="9144000" cy="919800"/>
            <a:chOff x="0" y="5976100"/>
            <a:chExt cx="9144000" cy="919800"/>
          </a:xfrm>
        </p:grpSpPr>
        <p:sp>
          <p:nvSpPr>
            <p:cNvPr id="83" name="Google Shape;83;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85" name="Google Shape;85;p15"/>
          <p:cNvPicPr preferRelativeResize="0"/>
          <p:nvPr/>
        </p:nvPicPr>
        <p:blipFill>
          <a:blip r:embed="rId4">
            <a:alphaModFix/>
          </a:blip>
          <a:stretch>
            <a:fillRect/>
          </a:stretch>
        </p:blipFill>
        <p:spPr>
          <a:xfrm>
            <a:off x="2016613" y="2714627"/>
            <a:ext cx="5243125" cy="2949275"/>
          </a:xfrm>
          <a:prstGeom prst="rect">
            <a:avLst/>
          </a:prstGeom>
          <a:noFill/>
          <a:ln>
            <a:noFill/>
          </a:ln>
        </p:spPr>
      </p:pic>
      <p:sp>
        <p:nvSpPr>
          <p:cNvPr id="86" name="Google Shape;86;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Optimizing a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2" name="Google Shape;342;p42"/>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looking at the graph below can you guess, what should be an ideal model complexity?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43" name="Google Shape;343;p42"/>
          <p:cNvGrpSpPr/>
          <p:nvPr/>
        </p:nvGrpSpPr>
        <p:grpSpPr>
          <a:xfrm>
            <a:off x="0" y="5976100"/>
            <a:ext cx="9144000" cy="919800"/>
            <a:chOff x="0" y="5976100"/>
            <a:chExt cx="9144000" cy="919800"/>
          </a:xfrm>
        </p:grpSpPr>
        <p:sp>
          <p:nvSpPr>
            <p:cNvPr id="344" name="Google Shape;344;p4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4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46" name="Google Shape;346;p4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id="347" name="Google Shape;347;p42"/>
          <p:cNvPicPr preferRelativeResize="0"/>
          <p:nvPr/>
        </p:nvPicPr>
        <p:blipFill>
          <a:blip r:embed="rId4">
            <a:alphaModFix/>
          </a:blip>
          <a:stretch>
            <a:fillRect/>
          </a:stretch>
        </p:blipFill>
        <p:spPr>
          <a:xfrm>
            <a:off x="2545338" y="2126699"/>
            <a:ext cx="4207475" cy="3849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54" name="Google Shape;354;p43"/>
          <p:cNvGrpSpPr/>
          <p:nvPr/>
        </p:nvGrpSpPr>
        <p:grpSpPr>
          <a:xfrm>
            <a:off x="0" y="5976100"/>
            <a:ext cx="9144000" cy="919800"/>
            <a:chOff x="0" y="5976100"/>
            <a:chExt cx="9144000" cy="919800"/>
          </a:xfrm>
        </p:grpSpPr>
        <p:sp>
          <p:nvSpPr>
            <p:cNvPr id="355" name="Google Shape;355;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4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7" name="Google Shape;357;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descr="In this video, we explain the concept of regularization in an artificial neural network and also show how to specify regularization in code with Keras.&#10;&#10;🕒🦎 VIDEO SECTIONS 🦎🕒&#10;&#10;00:00 Welcome to DEEPLIZARD - Go to deeplizard.com for learning resources&#10;00:30 Help deeplizard add video timestamps - See example in the description&#10;05:25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iuJgyiS7BK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58" name="Google Shape;358;p43" title="Regularization in a Neural Network explained">
            <a:hlinkClick r:id="rId4"/>
          </p:cNvPr>
          <p:cNvPicPr preferRelativeResize="0"/>
          <p:nvPr/>
        </p:nvPicPr>
        <p:blipFill>
          <a:blip r:embed="rId5">
            <a:alphaModFix/>
          </a:blip>
          <a:stretch>
            <a:fillRect/>
          </a:stretch>
        </p:blipFill>
        <p:spPr>
          <a:xfrm>
            <a:off x="1285325" y="906200"/>
            <a:ext cx="6727510" cy="5045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5" name="Google Shape;365;p4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Consider a TV show consisting of a participant, a group of audience, and a show host. The show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the beginning of the game, the host selects a random unseen movie to be the main target of the event.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the host shows a short clip from the selected movie,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then asks a question about the events of the movie so far.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one of the audience will give an answer,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participant has to pick one answer from the audience.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correct, the participant and the chosen person from the audience will get 50$ each.</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wrong, they both have to pay 100$.</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Suppose that the participant notices that one of the audience is always giving the correct answer. With time, the participant will build trust with this person and will neglect the answers given by the others.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66" name="Google Shape;366;p44"/>
          <p:cNvGrpSpPr/>
          <p:nvPr/>
        </p:nvGrpSpPr>
        <p:grpSpPr>
          <a:xfrm>
            <a:off x="0" y="5976100"/>
            <a:ext cx="9144000" cy="919800"/>
            <a:chOff x="0" y="5976100"/>
            <a:chExt cx="9144000" cy="919800"/>
          </a:xfrm>
        </p:grpSpPr>
        <p:sp>
          <p:nvSpPr>
            <p:cNvPr id="367" name="Google Shape;367;p4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69" name="Google Shape;369;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5" name="Google Shape;375;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6" name="Google Shape;376;p4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 are some problems with this strategy.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trusted person may be good with the question categories in the early stages, but very bad with the ones in later stages of the game.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If only one person (or a small group) are always selected, other people from the audience will feel left out and will not care to pay attention to the played video clip anymore.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This way — at later stages — the trusted person will no longer be helpful, and other people from the audience who stopped paying attention will already lose the sequence of events to answer correctly.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Therefore, relying only on one person is bad, and it will definitely lead to losing a lot of money.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77" name="Google Shape;377;p45"/>
          <p:cNvGrpSpPr/>
          <p:nvPr/>
        </p:nvGrpSpPr>
        <p:grpSpPr>
          <a:xfrm>
            <a:off x="0" y="5976100"/>
            <a:ext cx="9144000" cy="919800"/>
            <a:chOff x="0" y="5976100"/>
            <a:chExt cx="9144000" cy="919800"/>
          </a:xfrm>
        </p:grpSpPr>
        <p:sp>
          <p:nvSpPr>
            <p:cNvPr id="378" name="Google Shape;378;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80" name="Google Shape;380;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6" name="Google Shape;386;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7" name="Google Shape;387;p4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How do you think we could manage to fix this problem?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One smart strategy is to always give chance to others.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This way the participant will learn the strength of each one of the audience and knows which one to ask based on the question category.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addition, this way everyone will always feel responsible and obliged to pay attention.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88" name="Google Shape;388;p46"/>
          <p:cNvGrpSpPr/>
          <p:nvPr/>
        </p:nvGrpSpPr>
        <p:grpSpPr>
          <a:xfrm>
            <a:off x="0" y="5976100"/>
            <a:ext cx="9144000" cy="919800"/>
            <a:chOff x="0" y="5976100"/>
            <a:chExt cx="9144000" cy="919800"/>
          </a:xfrm>
        </p:grpSpPr>
        <p:sp>
          <p:nvSpPr>
            <p:cNvPr id="389" name="Google Shape;389;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91" name="Google Shape;391;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7" name="Google Shape;397;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8" name="Google Shape;398;p47"/>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may ask what this has to do with neural network? Well, let us consider the following network…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 could think of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input layer (in green) as the question</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the host asking,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neuron in the hidden layer (in blue)</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as one person from the audience,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and the output layer (in red) as the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chosen answer from one selected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audience.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output layer finds out that a specific neuron is always giving the best answer, it may neglect the others and give all the weight to this neuron.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99" name="Google Shape;399;p47"/>
          <p:cNvGrpSpPr/>
          <p:nvPr/>
        </p:nvGrpSpPr>
        <p:grpSpPr>
          <a:xfrm>
            <a:off x="0" y="5976100"/>
            <a:ext cx="9144000" cy="919800"/>
            <a:chOff x="0" y="5976100"/>
            <a:chExt cx="9144000" cy="919800"/>
          </a:xfrm>
        </p:grpSpPr>
        <p:sp>
          <p:nvSpPr>
            <p:cNvPr id="400" name="Google Shape;400;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02" name="Google Shape;402;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pic>
        <p:nvPicPr>
          <p:cNvPr id="403" name="Google Shape;403;p47"/>
          <p:cNvPicPr preferRelativeResize="0"/>
          <p:nvPr/>
        </p:nvPicPr>
        <p:blipFill>
          <a:blip r:embed="rId4">
            <a:alphaModFix/>
          </a:blip>
          <a:stretch>
            <a:fillRect/>
          </a:stretch>
        </p:blipFill>
        <p:spPr>
          <a:xfrm>
            <a:off x="5766763" y="1777100"/>
            <a:ext cx="3292775" cy="2878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9" name="Google Shape;409;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0" name="Google Shape;410;p48"/>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Based on our previous analysis, we chose to forbid some neurons of answering and give chance to others. This way we will achieve balance and force all neurons to learn.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is the concept of dropout, and technically it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assign a dropout rate, which represents the percentage of neurons to drop (e.g. 20% of neurons)</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we remove random neurons according to the predefined percentage.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calculate the final output according to the combination of results from the remaining neurons.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With this technique all neurons will have the chance to vote and will be obliged to answer correctly to decrease the model loss.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411" name="Google Shape;411;p48"/>
          <p:cNvGrpSpPr/>
          <p:nvPr/>
        </p:nvGrpSpPr>
        <p:grpSpPr>
          <a:xfrm>
            <a:off x="0" y="5976100"/>
            <a:ext cx="9144000" cy="919800"/>
            <a:chOff x="0" y="5976100"/>
            <a:chExt cx="9144000" cy="919800"/>
          </a:xfrm>
        </p:grpSpPr>
        <p:sp>
          <p:nvSpPr>
            <p:cNvPr id="412" name="Google Shape;412;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14" name="Google Shape;414;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 name="Google Shape;420;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21" name="Google Shape;421;p49"/>
          <p:cNvGrpSpPr/>
          <p:nvPr/>
        </p:nvGrpSpPr>
        <p:grpSpPr>
          <a:xfrm>
            <a:off x="0" y="5976100"/>
            <a:ext cx="9144000" cy="919800"/>
            <a:chOff x="0" y="5976100"/>
            <a:chExt cx="9144000" cy="919800"/>
          </a:xfrm>
        </p:grpSpPr>
        <p:sp>
          <p:nvSpPr>
            <p:cNvPr id="422" name="Google Shape;422;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24" name="Google Shape;424;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id="425" name="Google Shape;425;p49"/>
          <p:cNvPicPr preferRelativeResize="0"/>
          <p:nvPr/>
        </p:nvPicPr>
        <p:blipFill>
          <a:blip r:embed="rId4">
            <a:alphaModFix/>
          </a:blip>
          <a:stretch>
            <a:fillRect/>
          </a:stretch>
        </p:blipFill>
        <p:spPr>
          <a:xfrm>
            <a:off x="152400" y="1127600"/>
            <a:ext cx="8839198" cy="440266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1" name="Google Shape;431;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2" name="Google Shape;432;p50"/>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Deep Neural Networks, the chances of overfitting are very high. Therefore, Dropout acts as a regularization to the NN. It makes the model more robust.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percentage of neurons to be dropped is a hyperparameter that can be tuned based on the amount of overfitting on the data.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dropping a unit out, we mean temporarily removing it from the network, along with all its incoming and outgoing connections.</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It can be used with most types of layers, such as dense fully connected layers. Dropout may be implemented on any or all hidden layers in the network as well as the visible or input layer.</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900">
                <a:latin typeface="Open Sans"/>
                <a:ea typeface="Open Sans"/>
                <a:cs typeface="Open Sans"/>
                <a:sym typeface="Open Sans"/>
              </a:rPr>
              <a:t>NOTE :</a:t>
            </a:r>
            <a:r>
              <a:rPr lang="en" sz="1900">
                <a:latin typeface="Open Sans"/>
                <a:ea typeface="Open Sans"/>
                <a:cs typeface="Open Sans"/>
                <a:sym typeface="Open Sans"/>
              </a:rPr>
              <a:t> It is not used on the output layer.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433" name="Google Shape;433;p50"/>
          <p:cNvGrpSpPr/>
          <p:nvPr/>
        </p:nvGrpSpPr>
        <p:grpSpPr>
          <a:xfrm>
            <a:off x="0" y="5976100"/>
            <a:ext cx="9144000" cy="919800"/>
            <a:chOff x="0" y="5976100"/>
            <a:chExt cx="9144000" cy="919800"/>
          </a:xfrm>
        </p:grpSpPr>
        <p:sp>
          <p:nvSpPr>
            <p:cNvPr id="434" name="Google Shape;434;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36" name="Google Shape;436;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2" name="Google Shape;442;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3" name="Google Shape;443;p5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sp>
        <p:nvSpPr>
          <p:cNvPr id="444" name="Google Shape;444;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descr="This video is part of the Udacity course &quot;Deep Learning&quot;. Watch the full course at https://www.udacity.com/course/ud730" id="445" name="Google Shape;445;p51" title="Dropout">
            <a:hlinkClick r:id="rId3"/>
          </p:cNvPr>
          <p:cNvPicPr preferRelativeResize="0"/>
          <p:nvPr/>
        </p:nvPicPr>
        <p:blipFill>
          <a:blip r:embed="rId4">
            <a:alphaModFix/>
          </a:blip>
          <a:stretch>
            <a:fillRect/>
          </a:stretch>
        </p:blipFill>
        <p:spPr>
          <a:xfrm>
            <a:off x="846325" y="966620"/>
            <a:ext cx="7605500" cy="57041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Tensorboard</a:t>
            </a:r>
            <a:endParaRPr b="1" sz="3000">
              <a:solidFill>
                <a:schemeClr val="lt1"/>
              </a:solidFill>
              <a:latin typeface="Open Sans"/>
              <a:ea typeface="Open Sans"/>
              <a:cs typeface="Open Sans"/>
              <a:sym typeface="Open Sans"/>
            </a:endParaRPr>
          </a:p>
        </p:txBody>
      </p:sp>
      <p:sp>
        <p:nvSpPr>
          <p:cNvPr id="92" name="Google Shape;92;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1" name="Google Shape;451;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2" name="Google Shape;452;p52"/>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Let’s understand Regularization and Dropout practically </a:t>
            </a:r>
            <a:endParaRPr sz="3900">
              <a:solidFill>
                <a:srgbClr val="434343"/>
              </a:solidFill>
              <a:latin typeface="Economica"/>
              <a:ea typeface="Economica"/>
              <a:cs typeface="Economica"/>
              <a:sym typeface="Economica"/>
            </a:endParaRPr>
          </a:p>
        </p:txBody>
      </p:sp>
      <p:sp>
        <p:nvSpPr>
          <p:cNvPr id="453" name="Google Shape;453;p52"/>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https://github.com/dphi-official/Deep_Learning_Bootcamp/blob/master/Optimization_Techniques/Regularization_and_Dropout.ipynb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54" name="Google Shape;454;p52"/>
          <p:cNvGrpSpPr/>
          <p:nvPr/>
        </p:nvGrpSpPr>
        <p:grpSpPr>
          <a:xfrm>
            <a:off x="0" y="5976100"/>
            <a:ext cx="9144000" cy="919800"/>
            <a:chOff x="0" y="5976100"/>
            <a:chExt cx="9144000" cy="919800"/>
          </a:xfrm>
        </p:grpSpPr>
        <p:sp>
          <p:nvSpPr>
            <p:cNvPr id="455" name="Google Shape;455;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5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2" name="Google Shape;462;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3" name="Google Shape;463;p5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464" name="Google Shape;464;p53"/>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https://docs.google.com/presentation/d/13TTZ67amE1l80w4A-N2ro9DD9mNeR6RG-UbALpobzk0/edit?usp=sharing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65" name="Google Shape;465;p53"/>
          <p:cNvGrpSpPr/>
          <p:nvPr/>
        </p:nvGrpSpPr>
        <p:grpSpPr>
          <a:xfrm>
            <a:off x="0" y="5976100"/>
            <a:ext cx="9144000" cy="919800"/>
            <a:chOff x="0" y="5976100"/>
            <a:chExt cx="9144000" cy="919800"/>
          </a:xfrm>
        </p:grpSpPr>
        <p:sp>
          <p:nvSpPr>
            <p:cNvPr id="466" name="Google Shape;466;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5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4" name="Google Shape;474;p5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475" name="Google Shape;475;p54"/>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https://towardsdatascience.com/an-intuitive-explanation-to-dropout-749c7fb5395c</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76" name="Google Shape;476;p54"/>
          <p:cNvGrpSpPr/>
          <p:nvPr/>
        </p:nvGrpSpPr>
        <p:grpSpPr>
          <a:xfrm>
            <a:off x="0" y="5976100"/>
            <a:ext cx="9144000" cy="919800"/>
            <a:chOff x="0" y="5976100"/>
            <a:chExt cx="9144000" cy="919800"/>
          </a:xfrm>
        </p:grpSpPr>
        <p:sp>
          <p:nvSpPr>
            <p:cNvPr id="477" name="Google Shape;477;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5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4" name="Google Shape;484;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85" name="Google Shape;485;p55"/>
          <p:cNvGrpSpPr/>
          <p:nvPr/>
        </p:nvGrpSpPr>
        <p:grpSpPr>
          <a:xfrm>
            <a:off x="0" y="5976100"/>
            <a:ext cx="9144000" cy="919800"/>
            <a:chOff x="0" y="5976100"/>
            <a:chExt cx="9144000" cy="919800"/>
          </a:xfrm>
        </p:grpSpPr>
        <p:sp>
          <p:nvSpPr>
            <p:cNvPr id="486" name="Google Shape;486;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5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88" name="Google Shape;488;p55"/>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489" name="Google Shape;489;p55"/>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TensorBoard provides the visualization and tooling needed for machine learning experimentation:</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Tracking and visualizing metrics such as loss and accuracy</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Visualizing the model graph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Viewing histograms of weights, biases, or other tensors as they change over time</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Displaying images, text, and audio data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And much more!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00" name="Google Shape;100;p17"/>
          <p:cNvGrpSpPr/>
          <p:nvPr/>
        </p:nvGrpSpPr>
        <p:grpSpPr>
          <a:xfrm>
            <a:off x="0" y="5976100"/>
            <a:ext cx="9144000" cy="919800"/>
            <a:chOff x="0" y="5976100"/>
            <a:chExt cx="9144000" cy="919800"/>
          </a:xfrm>
        </p:grpSpPr>
        <p:sp>
          <p:nvSpPr>
            <p:cNvPr id="101" name="Google Shape;101;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3" name="Google Shape;103;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id="111" name="Google Shape;111;p18"/>
          <p:cNvPicPr preferRelativeResize="0"/>
          <p:nvPr/>
        </p:nvPicPr>
        <p:blipFill>
          <a:blip r:embed="rId3">
            <a:alphaModFix/>
          </a:blip>
          <a:stretch>
            <a:fillRect/>
          </a:stretch>
        </p:blipFill>
        <p:spPr>
          <a:xfrm>
            <a:off x="718738" y="925323"/>
            <a:ext cx="7781822" cy="588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descr="Learn the Visualization interface - Tensorboard  in  Tensorflow 2.0 &#10;&#10;Download the source code:&#10;https://github.com/manifoldailearning/Youtube/blob/master/Tensorboard_in_5_mins.ipynb&#10;&#10;Tensorflow 2.0 Youtube Playlist:&#10;https://www.youtube.com/playlist?list=PL3Sk77w7CQs-g2_9yRfLVnpCoCyuaXjnm&#10;&#10;&#10;Audio Courtesy:&#10;&quot;Oh Holy Night&quot; Kevin MacLeod (incompetech.com)&#10;Licensed under Creative Commons: By Attribution 4.0 License&#10;http://creativecommons.org/licenses/by/4.0/" id="119" name="Google Shape;119;p19" title="Tensorboard with Tensorflow 2.0 under 10 mins">
            <a:hlinkClick r:id="rId3"/>
          </p:cNvPr>
          <p:cNvPicPr preferRelativeResize="0"/>
          <p:nvPr/>
        </p:nvPicPr>
        <p:blipFill>
          <a:blip r:embed="rId4">
            <a:alphaModFix/>
          </a:blip>
          <a:stretch>
            <a:fillRect/>
          </a:stretch>
        </p:blipFill>
        <p:spPr>
          <a:xfrm>
            <a:off x="767113" y="975200"/>
            <a:ext cx="7763933" cy="582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Train, Validation &amp; Test Set</a:t>
            </a:r>
            <a:endParaRPr b="1" sz="3000">
              <a:solidFill>
                <a:schemeClr val="lt1"/>
              </a:solidFill>
              <a:latin typeface="Open Sans"/>
              <a:ea typeface="Open Sans"/>
              <a:cs typeface="Open Sans"/>
              <a:sym typeface="Open Sans"/>
            </a:endParaRPr>
          </a:p>
        </p:txBody>
      </p:sp>
      <p:sp>
        <p:nvSpPr>
          <p:cNvPr id="125" name="Google Shape;125;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2" name="Google Shape;132;p21"/>
          <p:cNvGrpSpPr/>
          <p:nvPr/>
        </p:nvGrpSpPr>
        <p:grpSpPr>
          <a:xfrm>
            <a:off x="0" y="5976100"/>
            <a:ext cx="9144000" cy="919800"/>
            <a:chOff x="0" y="5976100"/>
            <a:chExt cx="9144000" cy="919800"/>
          </a:xfrm>
        </p:grpSpPr>
        <p:sp>
          <p:nvSpPr>
            <p:cNvPr id="133" name="Google Shape;133;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5" name="Google Shape;135;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a:t>
            </a:r>
            <a:r>
              <a:rPr lang="en" sz="4600">
                <a:solidFill>
                  <a:srgbClr val="434343"/>
                </a:solidFill>
                <a:latin typeface="Economica"/>
                <a:ea typeface="Economica"/>
                <a:cs typeface="Economica"/>
                <a:sym typeface="Economica"/>
              </a:rPr>
              <a:t>Validation and Test Set</a:t>
            </a:r>
            <a:endParaRPr sz="4600">
              <a:solidFill>
                <a:srgbClr val="434343"/>
              </a:solidFill>
              <a:latin typeface="Economica"/>
              <a:ea typeface="Economica"/>
              <a:cs typeface="Economica"/>
              <a:sym typeface="Economica"/>
            </a:endParaRPr>
          </a:p>
        </p:txBody>
      </p:sp>
      <p:pic>
        <p:nvPicPr>
          <p:cNvPr descr="In this video, we explain the concept of the different data sets used for training and testing an artificial neural network, including the training set, testing set, and validation set. We also show how to create and specify these data sets in code with Keras.&#10;&#10;🕒🦎 VIDEO SECTIONS 🦎🕒&#10;&#10;00:00 Welcome to DEEPLIZARD - Go to deeplizard.com for learning resources&#10;00:30 Help deeplizard add video timestamps - See example in the description&#10;06:28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Zi-0rlM4RD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36" name="Google Shape;136;p21" title="Train, Test, &amp; Validation Sets explained">
            <a:hlinkClick r:id="rId4"/>
          </p:cNvPr>
          <p:cNvPicPr preferRelativeResize="0"/>
          <p:nvPr/>
        </p:nvPicPr>
        <p:blipFill>
          <a:blip r:embed="rId5">
            <a:alphaModFix/>
          </a:blip>
          <a:stretch>
            <a:fillRect/>
          </a:stretch>
        </p:blipFill>
        <p:spPr>
          <a:xfrm>
            <a:off x="1275713" y="963163"/>
            <a:ext cx="6667876" cy="50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