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obster"/>
      <p:regular r:id="rId18"/>
    </p:embeddedFont>
    <p:embeddedFont>
      <p:font typeface="Helvetica Neue"/>
      <p:regular r:id="rId19"/>
      <p:bold r:id="rId20"/>
      <p:italic r:id="rId21"/>
      <p:boldItalic r:id="rId22"/>
    </p:embeddedFont>
    <p:embeddedFont>
      <p:font typeface="Helvetica Neue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22" Type="http://schemas.openxmlformats.org/officeDocument/2006/relationships/font" Target="fonts/HelveticaNeue-boldItalic.fntdata"/><Relationship Id="rId21" Type="http://schemas.openxmlformats.org/officeDocument/2006/relationships/font" Target="fonts/HelveticaNeue-italic.fntdata"/><Relationship Id="rId24" Type="http://schemas.openxmlformats.org/officeDocument/2006/relationships/font" Target="fonts/HelveticaNeueLight-bold.fntdata"/><Relationship Id="rId23" Type="http://schemas.openxmlformats.org/officeDocument/2006/relationships/font" Target="fonts/HelveticaNeue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Light-boldItalic.fntdata"/><Relationship Id="rId25" Type="http://schemas.openxmlformats.org/officeDocument/2006/relationships/font" Target="fonts/HelveticaNeue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HelveticaNeue-regular.fntdata"/><Relationship Id="rId18" Type="http://schemas.openxmlformats.org/officeDocument/2006/relationships/font" Target="fonts/Lobste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a692e629a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a692e629a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ab86d1491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ab86d1491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a692e629a7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a692e629a7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a692e629a7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a692e629a7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a692e629a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a692e629a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a692e629a7_1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a692e629a7_1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a692e629a7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a692e629a7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a692e629a7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a692e629a7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a692e629a7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a692e629a7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a692e629a7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a692e629a7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a692e629a7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a692e629a7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we measure f(x) using the gaussian </a:t>
            </a:r>
            <a:r>
              <a:rPr lang="fr"/>
              <a:t>distribution</a:t>
            </a:r>
            <a:r>
              <a:rPr lang="fr"/>
              <a:t> p(x). P(x) is known distribution we can choose another known dist if we want (laplace dist) → gaussian has more </a:t>
            </a:r>
            <a:r>
              <a:rPr lang="fr"/>
              <a:t>characteristics</a:t>
            </a:r>
            <a:r>
              <a:rPr lang="fr"/>
              <a:t> </a:t>
            </a:r>
            <a:endParaRPr/>
          </a:p>
          <a:p>
            <a:pPr indent="0" lvl="0" marL="0" rtl="0" algn="l">
              <a:spcBef>
                <a:spcPts val="0"/>
              </a:spcBef>
              <a:spcAft>
                <a:spcPts val="0"/>
              </a:spcAft>
              <a:buNone/>
            </a:pPr>
            <a:r>
              <a:rPr lang="fr"/>
              <a:t>→ optimal importance performs better than SMC (because improved version)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a692e629a7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a692e629a7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WE consider now estimating the marginal likelihood m(x). We choose the marginal because is complex problem to estimate directly using this integral.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 Id="rId4" Type="http://schemas.openxmlformats.org/officeDocument/2006/relationships/image" Target="../media/image30.png"/><Relationship Id="rId5"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6.png"/><Relationship Id="rId9" Type="http://schemas.openxmlformats.org/officeDocument/2006/relationships/image" Target="../media/image19.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8.png"/><Relationship Id="rId5" Type="http://schemas.openxmlformats.org/officeDocument/2006/relationships/image" Target="../media/image15.png"/><Relationship Id="rId6"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image" Target="../media/image29.pn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lang="fr" sz="3300"/>
              <a:t>Bayesian Monte Carlo </a:t>
            </a:r>
            <a:endParaRPr sz="3300"/>
          </a:p>
          <a:p>
            <a:pPr indent="0" lvl="0" marL="0" rtl="0" algn="l">
              <a:lnSpc>
                <a:spcPct val="115000"/>
              </a:lnSpc>
              <a:spcBef>
                <a:spcPts val="0"/>
              </a:spcBef>
              <a:spcAft>
                <a:spcPts val="0"/>
              </a:spcAft>
              <a:buNone/>
            </a:pPr>
            <a:r>
              <a:t/>
            </a:r>
            <a:endParaRPr sz="33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fr" sz="1100"/>
              <a:t>Carl Edward Rasmussen,  Zoubin Ghahramani</a:t>
            </a:r>
            <a:endParaRPr sz="1100"/>
          </a:p>
          <a:p>
            <a:pPr indent="0" lvl="0" marL="0" rtl="0" algn="l">
              <a:lnSpc>
                <a:spcPct val="115000"/>
              </a:lnSpc>
              <a:spcBef>
                <a:spcPts val="0"/>
              </a:spcBef>
              <a:spcAft>
                <a:spcPts val="0"/>
              </a:spcAft>
              <a:buClr>
                <a:schemeClr val="dk1"/>
              </a:buClr>
              <a:buSzPts val="1100"/>
              <a:buFont typeface="Arial"/>
              <a:buNone/>
            </a:pPr>
            <a:r>
              <a:t/>
            </a:r>
            <a:endParaRPr sz="750">
              <a:solidFill>
                <a:schemeClr val="dk1"/>
              </a:solidFill>
              <a:latin typeface="Arial"/>
              <a:ea typeface="Arial"/>
              <a:cs typeface="Arial"/>
              <a:sym typeface="Arial"/>
            </a:endParaRPr>
          </a:p>
          <a:p>
            <a:pPr indent="0" lvl="0" marL="0" rtl="0" algn="ctr">
              <a:spcBef>
                <a:spcPts val="0"/>
              </a:spcBef>
              <a:spcAft>
                <a:spcPts val="0"/>
              </a:spcAft>
              <a:buNone/>
            </a:pPr>
            <a:r>
              <a:t/>
            </a:r>
            <a:endParaRPr sz="1100">
              <a:highlight>
                <a:srgbClr val="FFFFFF"/>
              </a:highlight>
            </a:endParaRPr>
          </a:p>
        </p:txBody>
      </p:sp>
      <p:sp>
        <p:nvSpPr>
          <p:cNvPr id="56" name="Google Shape;56;p13"/>
          <p:cNvSpPr txBox="1"/>
          <p:nvPr>
            <p:ph idx="1" type="subTitle"/>
          </p:nvPr>
        </p:nvSpPr>
        <p:spPr>
          <a:xfrm>
            <a:off x="464100" y="3341075"/>
            <a:ext cx="8520600" cy="1078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fr" sz="1100" u="sng">
                <a:highlight>
                  <a:srgbClr val="FFFFFF"/>
                </a:highlight>
              </a:rPr>
              <a:t>Presented by:</a:t>
            </a:r>
            <a:endParaRPr i="1" sz="1100" u="sng">
              <a:highlight>
                <a:srgbClr val="FFFFFF"/>
              </a:highlight>
            </a:endParaRPr>
          </a:p>
          <a:p>
            <a:pPr indent="0" lvl="0" marL="0" rtl="0" algn="ctr">
              <a:spcBef>
                <a:spcPts val="0"/>
              </a:spcBef>
              <a:spcAft>
                <a:spcPts val="0"/>
              </a:spcAft>
              <a:buNone/>
            </a:pPr>
            <a:r>
              <a:t/>
            </a:r>
            <a:endParaRPr sz="1300">
              <a:solidFill>
                <a:schemeClr val="dk1"/>
              </a:solidFill>
              <a:highlight>
                <a:srgbClr val="FFFFFF"/>
              </a:highlight>
            </a:endParaRPr>
          </a:p>
          <a:p>
            <a:pPr indent="0" lvl="0" marL="0" rtl="0" algn="ctr">
              <a:spcBef>
                <a:spcPts val="0"/>
              </a:spcBef>
              <a:spcAft>
                <a:spcPts val="0"/>
              </a:spcAft>
              <a:buNone/>
            </a:pPr>
            <a:r>
              <a:rPr lang="fr" sz="1300">
                <a:solidFill>
                  <a:schemeClr val="dk1"/>
                </a:solidFill>
                <a:highlight>
                  <a:srgbClr val="FFFFFF"/>
                </a:highlight>
              </a:rPr>
              <a:t>Yassin EL HAJJ CHEHADE</a:t>
            </a:r>
            <a:endParaRPr sz="1300">
              <a:solidFill>
                <a:schemeClr val="dk1"/>
              </a:solidFill>
              <a:highlight>
                <a:srgbClr val="FFFFFF"/>
              </a:highlight>
            </a:endParaRPr>
          </a:p>
          <a:p>
            <a:pPr indent="0" lvl="0" marL="0" rtl="0" algn="ctr">
              <a:spcBef>
                <a:spcPts val="0"/>
              </a:spcBef>
              <a:spcAft>
                <a:spcPts val="0"/>
              </a:spcAft>
              <a:buNone/>
            </a:pPr>
            <a:r>
              <a:rPr lang="fr" sz="1300">
                <a:solidFill>
                  <a:schemeClr val="dk1"/>
                </a:solidFill>
                <a:highlight>
                  <a:srgbClr val="FFFFFF"/>
                </a:highlight>
              </a:rPr>
              <a:t>Ayoub YOUSSOUFI</a:t>
            </a:r>
            <a:endParaRPr sz="1300">
              <a:solidFill>
                <a:schemeClr val="dk1"/>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Annealed Importance Sampling (AIS)</a:t>
            </a:r>
            <a:endParaRPr/>
          </a:p>
        </p:txBody>
      </p:sp>
      <p:sp>
        <p:nvSpPr>
          <p:cNvPr id="175" name="Google Shape;175;p22"/>
          <p:cNvSpPr txBox="1"/>
          <p:nvPr>
            <p:ph idx="1" type="body"/>
          </p:nvPr>
        </p:nvSpPr>
        <p:spPr>
          <a:xfrm>
            <a:off x="311700" y="1101125"/>
            <a:ext cx="8520600" cy="86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sz="1600">
                <a:solidFill>
                  <a:schemeClr val="dk1"/>
                </a:solidFill>
              </a:rPr>
              <a:t>The idea here is to divide the difficult integral into a series of easier ones, parameterised by the (inverse) temperature 𝛕.</a:t>
            </a:r>
            <a:endParaRPr sz="1600">
              <a:solidFill>
                <a:schemeClr val="dk1"/>
              </a:solidFill>
            </a:endParaRPr>
          </a:p>
        </p:txBody>
      </p:sp>
      <p:sp>
        <p:nvSpPr>
          <p:cNvPr id="176" name="Google Shape;176;p22"/>
          <p:cNvSpPr txBox="1"/>
          <p:nvPr/>
        </p:nvSpPr>
        <p:spPr>
          <a:xfrm>
            <a:off x="6961800" y="2471300"/>
            <a:ext cx="693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7" name="Google Shape;177;p22"/>
          <p:cNvSpPr txBox="1"/>
          <p:nvPr/>
        </p:nvSpPr>
        <p:spPr>
          <a:xfrm>
            <a:off x="6971850" y="4118825"/>
            <a:ext cx="693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8" name="Google Shape;178;p22"/>
          <p:cNvSpPr txBox="1"/>
          <p:nvPr/>
        </p:nvSpPr>
        <p:spPr>
          <a:xfrm>
            <a:off x="152438" y="3094150"/>
            <a:ext cx="74580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9" name="Google Shape;179;p22"/>
          <p:cNvSpPr txBox="1"/>
          <p:nvPr/>
        </p:nvSpPr>
        <p:spPr>
          <a:xfrm>
            <a:off x="154825" y="3494350"/>
            <a:ext cx="78558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0" name="Google Shape;180;p22"/>
          <p:cNvSpPr txBox="1"/>
          <p:nvPr/>
        </p:nvSpPr>
        <p:spPr>
          <a:xfrm>
            <a:off x="231025" y="3606475"/>
            <a:ext cx="42093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81" name="Google Shape;181;p22"/>
          <p:cNvSpPr txBox="1"/>
          <p:nvPr/>
        </p:nvSpPr>
        <p:spPr>
          <a:xfrm>
            <a:off x="346525" y="2908098"/>
            <a:ext cx="76248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where </a:t>
            </a:r>
            <a:r>
              <a:rPr lang="fr" sz="1700">
                <a:solidFill>
                  <a:schemeClr val="dk2"/>
                </a:solidFill>
              </a:rPr>
              <a:t>𝛕</a:t>
            </a:r>
            <a:r>
              <a:rPr lang="fr"/>
              <a:t>(k) is drawn using a single Metropolis proposal, and </a:t>
            </a:r>
            <a:r>
              <a:rPr lang="fr" sz="1700">
                <a:solidFill>
                  <a:schemeClr val="dk2"/>
                </a:solidFill>
              </a:rPr>
              <a:t>𝛕</a:t>
            </a:r>
            <a:r>
              <a:rPr lang="fr"/>
              <a:t>(K) = 1. </a:t>
            </a:r>
            <a:endParaRPr/>
          </a:p>
          <a:p>
            <a:pPr indent="0" lvl="0" marL="0" rtl="0" algn="l">
              <a:spcBef>
                <a:spcPts val="0"/>
              </a:spcBef>
              <a:spcAft>
                <a:spcPts val="0"/>
              </a:spcAft>
              <a:buNone/>
            </a:pPr>
            <a:r>
              <a:rPr lang="fr"/>
              <a:t>To compute each fraction we sample from the distribution :</a:t>
            </a:r>
            <a:endParaRPr/>
          </a:p>
        </p:txBody>
      </p:sp>
      <p:sp>
        <p:nvSpPr>
          <p:cNvPr id="182" name="Google Shape;182;p22"/>
          <p:cNvSpPr txBox="1"/>
          <p:nvPr/>
        </p:nvSpPr>
        <p:spPr>
          <a:xfrm>
            <a:off x="562575" y="3917900"/>
            <a:ext cx="62586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83" name="Google Shape;183;p22"/>
          <p:cNvPicPr preferRelativeResize="0"/>
          <p:nvPr/>
        </p:nvPicPr>
        <p:blipFill>
          <a:blip r:embed="rId3">
            <a:alphaModFix/>
          </a:blip>
          <a:stretch>
            <a:fillRect/>
          </a:stretch>
        </p:blipFill>
        <p:spPr>
          <a:xfrm>
            <a:off x="311700" y="3718013"/>
            <a:ext cx="6048375" cy="600075"/>
          </a:xfrm>
          <a:prstGeom prst="rect">
            <a:avLst/>
          </a:prstGeom>
          <a:noFill/>
          <a:ln>
            <a:noFill/>
          </a:ln>
        </p:spPr>
      </p:pic>
      <p:pic>
        <p:nvPicPr>
          <p:cNvPr id="184" name="Google Shape;184;p22"/>
          <p:cNvPicPr preferRelativeResize="0"/>
          <p:nvPr/>
        </p:nvPicPr>
        <p:blipFill>
          <a:blip r:embed="rId4">
            <a:alphaModFix/>
          </a:blip>
          <a:stretch>
            <a:fillRect/>
          </a:stretch>
        </p:blipFill>
        <p:spPr>
          <a:xfrm>
            <a:off x="1296188" y="1905688"/>
            <a:ext cx="4905375" cy="1076325"/>
          </a:xfrm>
          <a:prstGeom prst="rect">
            <a:avLst/>
          </a:prstGeom>
          <a:noFill/>
          <a:ln>
            <a:noFill/>
          </a:ln>
        </p:spPr>
      </p:pic>
      <p:pic>
        <p:nvPicPr>
          <p:cNvPr id="185" name="Google Shape;185;p22"/>
          <p:cNvPicPr preferRelativeResize="0"/>
          <p:nvPr/>
        </p:nvPicPr>
        <p:blipFill>
          <a:blip r:embed="rId5">
            <a:alphaModFix/>
          </a:blip>
          <a:stretch>
            <a:fillRect/>
          </a:stretch>
        </p:blipFill>
        <p:spPr>
          <a:xfrm>
            <a:off x="5214825" y="3216675"/>
            <a:ext cx="723900" cy="266700"/>
          </a:xfrm>
          <a:prstGeom prst="rect">
            <a:avLst/>
          </a:prstGeom>
          <a:noFill/>
          <a:ln>
            <a:noFill/>
          </a:ln>
        </p:spPr>
      </p:pic>
      <p:sp>
        <p:nvSpPr>
          <p:cNvPr id="186" name="Google Shape;186;p22"/>
          <p:cNvSpPr txBox="1"/>
          <p:nvPr/>
        </p:nvSpPr>
        <p:spPr>
          <a:xfrm>
            <a:off x="-1064875" y="2250275"/>
            <a:ext cx="57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Marginal Likelihood : </a:t>
            </a:r>
            <a:endParaRPr/>
          </a:p>
        </p:txBody>
      </p:sp>
      <p:pic>
        <p:nvPicPr>
          <p:cNvPr id="192" name="Google Shape;192;p23"/>
          <p:cNvPicPr preferRelativeResize="0"/>
          <p:nvPr/>
        </p:nvPicPr>
        <p:blipFill>
          <a:blip r:embed="rId3">
            <a:alphaModFix/>
          </a:blip>
          <a:stretch>
            <a:fillRect/>
          </a:stretch>
        </p:blipFill>
        <p:spPr>
          <a:xfrm>
            <a:off x="1676875" y="1216025"/>
            <a:ext cx="5934075" cy="3705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Conclusion: </a:t>
            </a:r>
            <a:endParaRPr/>
          </a:p>
        </p:txBody>
      </p:sp>
      <p:sp>
        <p:nvSpPr>
          <p:cNvPr id="198" name="Google Shape;198;p24"/>
          <p:cNvSpPr txBox="1"/>
          <p:nvPr/>
        </p:nvSpPr>
        <p:spPr>
          <a:xfrm>
            <a:off x="542475" y="1175375"/>
            <a:ext cx="6299100" cy="10467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Char char="-"/>
            </a:pPr>
            <a:r>
              <a:rPr lang="fr">
                <a:solidFill>
                  <a:schemeClr val="dk1"/>
                </a:solidFill>
              </a:rPr>
              <a:t>BMC performs better than SMC. </a:t>
            </a:r>
            <a:r>
              <a:rPr lang="fr">
                <a:solidFill>
                  <a:schemeClr val="dk1"/>
                </a:solidFill>
              </a:rPr>
              <a:t>However, in case of high dimensional integrands, </a:t>
            </a:r>
            <a:r>
              <a:rPr lang="fr"/>
              <a:t>BMC requires thousands of samples to limit the variation of the variance which is not suitable </a:t>
            </a:r>
            <a:r>
              <a:rPr lang="fr"/>
              <a:t>for Gaussian Process as it is limited to only few samples. </a:t>
            </a:r>
            <a:endParaRPr/>
          </a:p>
        </p:txBody>
      </p:sp>
      <p:sp>
        <p:nvSpPr>
          <p:cNvPr id="199" name="Google Shape;199;p24"/>
          <p:cNvSpPr txBox="1"/>
          <p:nvPr/>
        </p:nvSpPr>
        <p:spPr>
          <a:xfrm>
            <a:off x="542475" y="2670900"/>
            <a:ext cx="65499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fr"/>
              <a:t>T</a:t>
            </a:r>
            <a:r>
              <a:rPr lang="fr"/>
              <a:t>he BMC method requires that the distribution p(x) can be evaluated. This contrasts with SMC where it only requires that samples can be drawn from some distribution q(x). </a:t>
            </a:r>
            <a:endParaRPr/>
          </a:p>
        </p:txBody>
      </p:sp>
      <p:sp>
        <p:nvSpPr>
          <p:cNvPr id="200" name="Google Shape;200;p24"/>
          <p:cNvSpPr txBox="1"/>
          <p:nvPr/>
        </p:nvSpPr>
        <p:spPr>
          <a:xfrm>
            <a:off x="542475" y="3804950"/>
            <a:ext cx="7138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fr"/>
              <a:t>Despite the limitation of the approximation of complex integral using BMC.  The BMC method outperform state-of-art classical </a:t>
            </a:r>
            <a:r>
              <a:rPr lang="fr"/>
              <a:t>methods.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Outline</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200000"/>
              </a:lnSpc>
              <a:spcBef>
                <a:spcPts val="0"/>
              </a:spcBef>
              <a:spcAft>
                <a:spcPts val="0"/>
              </a:spcAft>
              <a:buSzPts val="1600"/>
              <a:buAutoNum type="romanUcPeriod"/>
            </a:pPr>
            <a:r>
              <a:rPr lang="fr" sz="1600"/>
              <a:t>Introduction and motivation</a:t>
            </a:r>
            <a:endParaRPr sz="1600"/>
          </a:p>
          <a:p>
            <a:pPr indent="-330200" lvl="0" marL="457200" rtl="0" algn="l">
              <a:lnSpc>
                <a:spcPct val="200000"/>
              </a:lnSpc>
              <a:spcBef>
                <a:spcPts val="0"/>
              </a:spcBef>
              <a:spcAft>
                <a:spcPts val="0"/>
              </a:spcAft>
              <a:buSzPts val="1600"/>
              <a:buAutoNum type="romanUcPeriod"/>
            </a:pPr>
            <a:r>
              <a:rPr lang="fr" sz="1600"/>
              <a:t>Simple Monte Carlo</a:t>
            </a:r>
            <a:endParaRPr sz="1600"/>
          </a:p>
          <a:p>
            <a:pPr indent="-330200" lvl="0" marL="457200" rtl="0" algn="l">
              <a:lnSpc>
                <a:spcPct val="200000"/>
              </a:lnSpc>
              <a:spcBef>
                <a:spcPts val="0"/>
              </a:spcBef>
              <a:spcAft>
                <a:spcPts val="0"/>
              </a:spcAft>
              <a:buSzPts val="1600"/>
              <a:buAutoNum type="romanUcPeriod"/>
            </a:pPr>
            <a:r>
              <a:rPr lang="fr" sz="1600"/>
              <a:t>Contribution: Bayesian Monte Carlo</a:t>
            </a:r>
            <a:endParaRPr sz="1600"/>
          </a:p>
          <a:p>
            <a:pPr indent="-330200" lvl="0" marL="457200" rtl="0" algn="l">
              <a:lnSpc>
                <a:spcPct val="200000"/>
              </a:lnSpc>
              <a:spcBef>
                <a:spcPts val="0"/>
              </a:spcBef>
              <a:spcAft>
                <a:spcPts val="0"/>
              </a:spcAft>
              <a:buSzPts val="1600"/>
              <a:buAutoNum type="romanUcPeriod"/>
            </a:pPr>
            <a:r>
              <a:rPr lang="fr" sz="1600"/>
              <a:t>Optimal Importance Sampler</a:t>
            </a:r>
            <a:endParaRPr sz="1600"/>
          </a:p>
          <a:p>
            <a:pPr indent="-330200" lvl="0" marL="457200" rtl="0" algn="l">
              <a:lnSpc>
                <a:spcPct val="200000"/>
              </a:lnSpc>
              <a:spcBef>
                <a:spcPts val="0"/>
              </a:spcBef>
              <a:spcAft>
                <a:spcPts val="0"/>
              </a:spcAft>
              <a:buSzPts val="1600"/>
              <a:buAutoNum type="romanUcPeriod"/>
            </a:pPr>
            <a:r>
              <a:rPr lang="fr" sz="1600"/>
              <a:t>Experience and results</a:t>
            </a:r>
            <a:endParaRPr sz="1600"/>
          </a:p>
          <a:p>
            <a:pPr indent="-330200" lvl="0" marL="457200" rtl="0" algn="l">
              <a:lnSpc>
                <a:spcPct val="200000"/>
              </a:lnSpc>
              <a:spcBef>
                <a:spcPts val="0"/>
              </a:spcBef>
              <a:spcAft>
                <a:spcPts val="0"/>
              </a:spcAft>
              <a:buSzPts val="1600"/>
              <a:buAutoNum type="romanUcPeriod"/>
            </a:pPr>
            <a:r>
              <a:rPr lang="fr" sz="1600"/>
              <a:t>Evaluation of marginal distribution</a:t>
            </a:r>
            <a:endParaRPr sz="1600"/>
          </a:p>
          <a:p>
            <a:pPr indent="-330200" lvl="0" marL="457200" rtl="0" algn="l">
              <a:lnSpc>
                <a:spcPct val="200000"/>
              </a:lnSpc>
              <a:spcBef>
                <a:spcPts val="0"/>
              </a:spcBef>
              <a:spcAft>
                <a:spcPts val="0"/>
              </a:spcAft>
              <a:buSzPts val="1600"/>
              <a:buAutoNum type="romanUcPeriod"/>
            </a:pPr>
            <a:r>
              <a:rPr lang="fr" sz="1600"/>
              <a:t>Conclusion and discussion</a:t>
            </a:r>
            <a:endParaRPr sz="1600"/>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0497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200000"/>
              </a:lnSpc>
              <a:spcBef>
                <a:spcPts val="0"/>
              </a:spcBef>
              <a:spcAft>
                <a:spcPts val="0"/>
              </a:spcAft>
              <a:buNone/>
            </a:pPr>
            <a:r>
              <a:rPr lang="fr"/>
              <a:t>Introduction</a:t>
            </a:r>
            <a:r>
              <a:rPr lang="fr" sz="1600">
                <a:solidFill>
                  <a:schemeClr val="dk2"/>
                </a:solidFill>
              </a:rPr>
              <a:t> </a:t>
            </a:r>
            <a:r>
              <a:rPr lang="fr"/>
              <a:t>and</a:t>
            </a:r>
            <a:r>
              <a:rPr lang="fr" sz="1600">
                <a:solidFill>
                  <a:schemeClr val="dk2"/>
                </a:solidFill>
              </a:rPr>
              <a:t> </a:t>
            </a:r>
            <a:r>
              <a:rPr lang="fr"/>
              <a:t>motivation</a:t>
            </a:r>
            <a:endParaRPr sz="1600">
              <a:solidFill>
                <a:schemeClr val="dk2"/>
              </a:solidFill>
            </a:endParaRPr>
          </a:p>
          <a:p>
            <a:pPr indent="0" lvl="0" marL="0" rtl="0" algn="l">
              <a:spcBef>
                <a:spcPts val="1200"/>
              </a:spcBef>
              <a:spcAft>
                <a:spcPts val="0"/>
              </a:spcAft>
              <a:buNone/>
            </a:pPr>
            <a:r>
              <a:t/>
            </a:r>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grpSp>
        <p:nvGrpSpPr>
          <p:cNvPr id="70" name="Google Shape;70;p15"/>
          <p:cNvGrpSpPr/>
          <p:nvPr/>
        </p:nvGrpSpPr>
        <p:grpSpPr>
          <a:xfrm>
            <a:off x="144775" y="985425"/>
            <a:ext cx="8613900" cy="498000"/>
            <a:chOff x="-1027650" y="1046050"/>
            <a:chExt cx="8613900" cy="498000"/>
          </a:xfrm>
        </p:grpSpPr>
        <p:sp>
          <p:nvSpPr>
            <p:cNvPr id="71" name="Google Shape;71;p15"/>
            <p:cNvSpPr txBox="1"/>
            <p:nvPr/>
          </p:nvSpPr>
          <p:spPr>
            <a:xfrm>
              <a:off x="-1027650" y="1046050"/>
              <a:ext cx="8613900" cy="4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latin typeface="Helvetica Neue"/>
                  <a:ea typeface="Helvetica Neue"/>
                  <a:cs typeface="Helvetica Neue"/>
                  <a:sym typeface="Helvetica Neue"/>
                </a:rPr>
                <a:t>               </a:t>
              </a:r>
              <a:r>
                <a:rPr lang="fr" sz="1800">
                  <a:latin typeface="Helvetica Neue"/>
                  <a:ea typeface="Helvetica Neue"/>
                  <a:cs typeface="Helvetica Neue"/>
                  <a:sym typeface="Helvetica Neue"/>
                </a:rPr>
                <a:t>problem:</a:t>
              </a:r>
              <a:r>
                <a:rPr lang="fr" sz="1800">
                  <a:latin typeface="Helvetica Neue Light"/>
                  <a:ea typeface="Helvetica Neue Light"/>
                  <a:cs typeface="Helvetica Neue Light"/>
                  <a:sym typeface="Helvetica Neue Light"/>
                </a:rPr>
                <a:t> Have some data    , want to infer some unknown parameter </a:t>
              </a:r>
              <a:endParaRPr sz="1800">
                <a:latin typeface="Helvetica Neue Light"/>
                <a:ea typeface="Helvetica Neue Light"/>
                <a:cs typeface="Helvetica Neue Light"/>
                <a:sym typeface="Helvetica Neue Light"/>
              </a:endParaRPr>
            </a:p>
          </p:txBody>
        </p:sp>
        <p:pic>
          <p:nvPicPr>
            <p:cNvPr id="72" name="Google Shape;72;p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2689825" y="1225866"/>
              <a:ext cx="151600" cy="137025"/>
            </a:xfrm>
            <a:prstGeom prst="rect">
              <a:avLst/>
            </a:prstGeom>
            <a:noFill/>
            <a:ln>
              <a:noFill/>
            </a:ln>
          </p:spPr>
        </p:pic>
        <p:pic>
          <p:nvPicPr>
            <p:cNvPr id="73" name="Google Shape;73;p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6885275" y="1158275"/>
              <a:ext cx="116150" cy="204625"/>
            </a:xfrm>
            <a:prstGeom prst="rect">
              <a:avLst/>
            </a:prstGeom>
            <a:noFill/>
            <a:ln>
              <a:noFill/>
            </a:ln>
          </p:spPr>
        </p:pic>
      </p:grpSp>
      <p:grpSp>
        <p:nvGrpSpPr>
          <p:cNvPr id="74" name="Google Shape;74;p15"/>
          <p:cNvGrpSpPr/>
          <p:nvPr/>
        </p:nvGrpSpPr>
        <p:grpSpPr>
          <a:xfrm>
            <a:off x="1920050" y="1491175"/>
            <a:ext cx="2729700" cy="1613550"/>
            <a:chOff x="2057400" y="1580125"/>
            <a:chExt cx="2729700" cy="1613550"/>
          </a:xfrm>
        </p:grpSpPr>
        <p:cxnSp>
          <p:nvCxnSpPr>
            <p:cNvPr id="75" name="Google Shape;75;p15"/>
            <p:cNvCxnSpPr/>
            <p:nvPr/>
          </p:nvCxnSpPr>
          <p:spPr>
            <a:xfrm rot="10800000">
              <a:off x="2065688" y="1580125"/>
              <a:ext cx="0" cy="1606800"/>
            </a:xfrm>
            <a:prstGeom prst="straightConnector1">
              <a:avLst/>
            </a:prstGeom>
            <a:noFill/>
            <a:ln cap="flat" cmpd="sng" w="19050">
              <a:solidFill>
                <a:schemeClr val="dk1"/>
              </a:solidFill>
              <a:prstDash val="solid"/>
              <a:round/>
              <a:headEnd len="med" w="med" type="none"/>
              <a:tailEnd len="med" w="med" type="triangle"/>
            </a:ln>
          </p:spPr>
        </p:cxnSp>
        <p:cxnSp>
          <p:nvCxnSpPr>
            <p:cNvPr id="76" name="Google Shape;76;p15"/>
            <p:cNvCxnSpPr/>
            <p:nvPr/>
          </p:nvCxnSpPr>
          <p:spPr>
            <a:xfrm>
              <a:off x="2057400" y="3193675"/>
              <a:ext cx="2729700" cy="0"/>
            </a:xfrm>
            <a:prstGeom prst="straightConnector1">
              <a:avLst/>
            </a:prstGeom>
            <a:noFill/>
            <a:ln cap="flat" cmpd="sng" w="19050">
              <a:solidFill>
                <a:schemeClr val="dk1"/>
              </a:solidFill>
              <a:prstDash val="solid"/>
              <a:round/>
              <a:headEnd len="med" w="med" type="none"/>
              <a:tailEnd len="med" w="med" type="triangle"/>
            </a:ln>
          </p:spPr>
        </p:cxnSp>
      </p:grpSp>
      <p:grpSp>
        <p:nvGrpSpPr>
          <p:cNvPr id="77" name="Google Shape;77;p15"/>
          <p:cNvGrpSpPr/>
          <p:nvPr/>
        </p:nvGrpSpPr>
        <p:grpSpPr>
          <a:xfrm>
            <a:off x="-58350" y="1483413"/>
            <a:ext cx="2737250" cy="2335088"/>
            <a:chOff x="79000" y="1572363"/>
            <a:chExt cx="2737250" cy="2335088"/>
          </a:xfrm>
        </p:grpSpPr>
        <p:pic>
          <p:nvPicPr>
            <p:cNvPr id="78" name="Google Shape;78;p15"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5">
              <a:alphaModFix/>
            </a:blip>
            <a:srcRect b="15290" l="83324" r="0" t="13852"/>
            <a:stretch/>
          </p:blipFill>
          <p:spPr>
            <a:xfrm>
              <a:off x="472450" y="2571750"/>
              <a:ext cx="601800" cy="572700"/>
            </a:xfrm>
            <a:prstGeom prst="rect">
              <a:avLst/>
            </a:prstGeom>
            <a:noFill/>
            <a:ln>
              <a:noFill/>
            </a:ln>
          </p:spPr>
        </p:pic>
        <p:grpSp>
          <p:nvGrpSpPr>
            <p:cNvPr id="79" name="Google Shape;79;p15"/>
            <p:cNvGrpSpPr/>
            <p:nvPr/>
          </p:nvGrpSpPr>
          <p:grpSpPr>
            <a:xfrm>
              <a:off x="1336050" y="2427250"/>
              <a:ext cx="1480200" cy="1480200"/>
              <a:chOff x="1330850" y="2386575"/>
              <a:chExt cx="1480200" cy="1480200"/>
            </a:xfrm>
          </p:grpSpPr>
          <p:sp>
            <p:nvSpPr>
              <p:cNvPr id="80" name="Google Shape;80;p15"/>
              <p:cNvSpPr/>
              <p:nvPr/>
            </p:nvSpPr>
            <p:spPr>
              <a:xfrm>
                <a:off x="1330850" y="2386575"/>
                <a:ext cx="1480200" cy="14802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1535600" y="2591325"/>
                <a:ext cx="1070400" cy="10704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1796425" y="2852150"/>
                <a:ext cx="548700" cy="5487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5"/>
            <p:cNvSpPr txBox="1"/>
            <p:nvPr/>
          </p:nvSpPr>
          <p:spPr>
            <a:xfrm>
              <a:off x="79000" y="1572363"/>
              <a:ext cx="1742100" cy="107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fr" sz="1800">
                  <a:solidFill>
                    <a:schemeClr val="dk1"/>
                  </a:solidFill>
                  <a:latin typeface="Helvetica Neue"/>
                  <a:ea typeface="Helvetica Neue"/>
                  <a:cs typeface="Helvetica Neue"/>
                  <a:sym typeface="Helvetica Neue"/>
                </a:rPr>
                <a:t>Prior</a:t>
              </a:r>
              <a:br>
                <a:rPr lang="fr" sz="1800">
                  <a:solidFill>
                    <a:schemeClr val="dk1"/>
                  </a:solidFill>
                  <a:latin typeface="Helvetica Neue Light"/>
                  <a:ea typeface="Helvetica Neue Light"/>
                  <a:cs typeface="Helvetica Neue Light"/>
                  <a:sym typeface="Helvetica Neue Light"/>
                </a:rPr>
              </a:br>
              <a:r>
                <a:rPr lang="fr" sz="1800">
                  <a:solidFill>
                    <a:schemeClr val="dk1"/>
                  </a:solidFill>
                  <a:latin typeface="Helvetica Neue Light"/>
                  <a:ea typeface="Helvetica Neue Light"/>
                  <a:cs typeface="Helvetica Neue Light"/>
                  <a:sym typeface="Helvetica Neue Light"/>
                </a:rPr>
                <a:t>incorporation of expertise</a:t>
              </a:r>
              <a:endParaRPr/>
            </a:p>
          </p:txBody>
        </p:sp>
      </p:grpSp>
      <p:grpSp>
        <p:nvGrpSpPr>
          <p:cNvPr id="84" name="Google Shape;84;p15"/>
          <p:cNvGrpSpPr/>
          <p:nvPr/>
        </p:nvGrpSpPr>
        <p:grpSpPr>
          <a:xfrm>
            <a:off x="2618866" y="2217394"/>
            <a:ext cx="1438409" cy="759590"/>
            <a:chOff x="2756216" y="2306344"/>
            <a:chExt cx="1438409" cy="759590"/>
          </a:xfrm>
        </p:grpSpPr>
        <p:cxnSp>
          <p:nvCxnSpPr>
            <p:cNvPr id="85" name="Google Shape;85;p15"/>
            <p:cNvCxnSpPr/>
            <p:nvPr/>
          </p:nvCxnSpPr>
          <p:spPr>
            <a:xfrm flipH="1" rot="10800000">
              <a:off x="3135125" y="2686488"/>
              <a:ext cx="1029900" cy="267300"/>
            </a:xfrm>
            <a:prstGeom prst="straightConnector1">
              <a:avLst/>
            </a:prstGeom>
            <a:noFill/>
            <a:ln cap="flat" cmpd="sng" w="28575">
              <a:solidFill>
                <a:srgbClr val="1C4587"/>
              </a:solidFill>
              <a:prstDash val="solid"/>
              <a:round/>
              <a:headEnd len="med" w="med" type="none"/>
              <a:tailEnd len="med" w="med" type="triangle"/>
            </a:ln>
          </p:spPr>
        </p:cxnSp>
        <p:grpSp>
          <p:nvGrpSpPr>
            <p:cNvPr id="86" name="Google Shape;86;p15"/>
            <p:cNvGrpSpPr/>
            <p:nvPr/>
          </p:nvGrpSpPr>
          <p:grpSpPr>
            <a:xfrm rot="-903126">
              <a:off x="2786613" y="2478087"/>
              <a:ext cx="1377614" cy="416104"/>
              <a:chOff x="3630450" y="3480763"/>
              <a:chExt cx="1377600" cy="416100"/>
            </a:xfrm>
          </p:grpSpPr>
          <p:sp>
            <p:nvSpPr>
              <p:cNvPr id="87" name="Google Shape;87;p15"/>
              <p:cNvSpPr txBox="1"/>
              <p:nvPr/>
            </p:nvSpPr>
            <p:spPr>
              <a:xfrm rot="1497">
                <a:off x="3630450" y="3481063"/>
                <a:ext cx="1377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500">
                    <a:latin typeface="Helvetica Neue Light"/>
                    <a:ea typeface="Helvetica Neue Light"/>
                    <a:cs typeface="Helvetica Neue Light"/>
                    <a:sym typeface="Helvetica Neue Light"/>
                  </a:rPr>
                  <a:t>condition on </a:t>
                </a:r>
                <a:endParaRPr sz="1500">
                  <a:latin typeface="Helvetica Neue Light"/>
                  <a:ea typeface="Helvetica Neue Light"/>
                  <a:cs typeface="Helvetica Neue Light"/>
                  <a:sym typeface="Helvetica Neue Light"/>
                </a:endParaRPr>
              </a:p>
            </p:txBody>
          </p:sp>
          <p:pic>
            <p:nvPicPr>
              <p:cNvPr id="88" name="Google Shape;88;p1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3">
                <a:alphaModFix/>
              </a:blip>
              <a:stretch>
                <a:fillRect/>
              </a:stretch>
            </p:blipFill>
            <p:spPr>
              <a:xfrm>
                <a:off x="4881275" y="3653601"/>
                <a:ext cx="112150" cy="101375"/>
              </a:xfrm>
              <a:prstGeom prst="rect">
                <a:avLst/>
              </a:prstGeom>
              <a:noFill/>
              <a:ln>
                <a:noFill/>
              </a:ln>
            </p:spPr>
          </p:pic>
        </p:grpSp>
      </p:grpSp>
      <p:pic>
        <p:nvPicPr>
          <p:cNvPr id="89" name="Google Shape;89;p15"/>
          <p:cNvPicPr preferRelativeResize="0"/>
          <p:nvPr/>
        </p:nvPicPr>
        <p:blipFill>
          <a:blip r:embed="rId6">
            <a:alphaModFix/>
          </a:blip>
          <a:stretch>
            <a:fillRect/>
          </a:stretch>
        </p:blipFill>
        <p:spPr>
          <a:xfrm>
            <a:off x="4434650" y="3201427"/>
            <a:ext cx="185405" cy="223925"/>
          </a:xfrm>
          <a:prstGeom prst="rect">
            <a:avLst/>
          </a:prstGeom>
          <a:noFill/>
          <a:ln>
            <a:noFill/>
          </a:ln>
        </p:spPr>
      </p:pic>
      <p:pic>
        <p:nvPicPr>
          <p:cNvPr id="90" name="Google Shape;90;p15"/>
          <p:cNvPicPr preferRelativeResize="0"/>
          <p:nvPr/>
        </p:nvPicPr>
        <p:blipFill>
          <a:blip r:embed="rId7">
            <a:alphaModFix/>
          </a:blip>
          <a:stretch>
            <a:fillRect/>
          </a:stretch>
        </p:blipFill>
        <p:spPr>
          <a:xfrm>
            <a:off x="1667116" y="1483435"/>
            <a:ext cx="185400" cy="218256"/>
          </a:xfrm>
          <a:prstGeom prst="rect">
            <a:avLst/>
          </a:prstGeom>
          <a:noFill/>
          <a:ln>
            <a:noFill/>
          </a:ln>
        </p:spPr>
      </p:pic>
      <p:grpSp>
        <p:nvGrpSpPr>
          <p:cNvPr id="91" name="Google Shape;91;p15"/>
          <p:cNvGrpSpPr/>
          <p:nvPr/>
        </p:nvGrpSpPr>
        <p:grpSpPr>
          <a:xfrm>
            <a:off x="3955596" y="1427258"/>
            <a:ext cx="4803079" cy="1919270"/>
            <a:chOff x="3955596" y="1427258"/>
            <a:chExt cx="4803079" cy="1919270"/>
          </a:xfrm>
        </p:grpSpPr>
        <p:sp>
          <p:nvSpPr>
            <p:cNvPr id="92" name="Google Shape;92;p15"/>
            <p:cNvSpPr txBox="1"/>
            <p:nvPr/>
          </p:nvSpPr>
          <p:spPr>
            <a:xfrm>
              <a:off x="5590075" y="1835788"/>
              <a:ext cx="3168600" cy="110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600"/>
                </a:spcAft>
                <a:buNone/>
              </a:pPr>
              <a:r>
                <a:rPr lang="fr" sz="1800">
                  <a:solidFill>
                    <a:schemeClr val="dk1"/>
                  </a:solidFill>
                  <a:latin typeface="Helvetica Neue"/>
                  <a:ea typeface="Helvetica Neue"/>
                  <a:cs typeface="Helvetica Neue"/>
                  <a:sym typeface="Helvetica Neue"/>
                </a:rPr>
                <a:t>Posterior</a:t>
              </a:r>
              <a:br>
                <a:rPr lang="fr" sz="1800">
                  <a:solidFill>
                    <a:schemeClr val="dk1"/>
                  </a:solidFill>
                  <a:latin typeface="Helvetica Neue Light"/>
                  <a:ea typeface="Helvetica Neue Light"/>
                  <a:cs typeface="Helvetica Neue Light"/>
                  <a:sym typeface="Helvetica Neue Light"/>
                </a:rPr>
              </a:br>
              <a:r>
                <a:rPr lang="fr" sz="1800">
                  <a:solidFill>
                    <a:schemeClr val="dk1"/>
                  </a:solidFill>
                  <a:latin typeface="Helvetica Neue Light"/>
                  <a:ea typeface="Helvetica Neue Light"/>
                  <a:cs typeface="Helvetica Neue Light"/>
                  <a:sym typeface="Helvetica Neue Light"/>
                </a:rPr>
                <a:t>coherent point estimation</a:t>
              </a:r>
              <a:br>
                <a:rPr lang="fr" sz="1800">
                  <a:solidFill>
                    <a:schemeClr val="dk1"/>
                  </a:solidFill>
                  <a:latin typeface="Helvetica Neue Light"/>
                  <a:ea typeface="Helvetica Neue Light"/>
                  <a:cs typeface="Helvetica Neue Light"/>
                  <a:sym typeface="Helvetica Neue Light"/>
                </a:rPr>
              </a:br>
              <a:r>
                <a:rPr lang="fr" sz="1800">
                  <a:solidFill>
                    <a:schemeClr val="dk1"/>
                  </a:solidFill>
                  <a:latin typeface="Helvetica Neue Light"/>
                  <a:ea typeface="Helvetica Neue Light"/>
                  <a:cs typeface="Helvetica Neue Light"/>
                  <a:sym typeface="Helvetica Neue Light"/>
                </a:rPr>
                <a:t>&amp; uncertainty quantification</a:t>
              </a:r>
              <a:endParaRPr sz="1800">
                <a:solidFill>
                  <a:schemeClr val="dk1"/>
                </a:solidFill>
                <a:latin typeface="Helvetica Neue Light"/>
                <a:ea typeface="Helvetica Neue Light"/>
                <a:cs typeface="Helvetica Neue Light"/>
                <a:sym typeface="Helvetica Neue Light"/>
              </a:endParaRPr>
            </a:p>
          </p:txBody>
        </p:sp>
        <p:grpSp>
          <p:nvGrpSpPr>
            <p:cNvPr id="93" name="Google Shape;93;p15"/>
            <p:cNvGrpSpPr/>
            <p:nvPr/>
          </p:nvGrpSpPr>
          <p:grpSpPr>
            <a:xfrm>
              <a:off x="3955596" y="1427258"/>
              <a:ext cx="1880993" cy="1919270"/>
              <a:chOff x="4161046" y="1726508"/>
              <a:chExt cx="1880993" cy="1919270"/>
            </a:xfrm>
          </p:grpSpPr>
          <p:sp>
            <p:nvSpPr>
              <p:cNvPr id="94" name="Google Shape;94;p15"/>
              <p:cNvSpPr/>
              <p:nvPr/>
            </p:nvSpPr>
            <p:spPr>
              <a:xfrm rot="-434413">
                <a:off x="4772072" y="2409800"/>
                <a:ext cx="484318" cy="498063"/>
              </a:xfrm>
              <a:custGeom>
                <a:rect b="b" l="l" r="r" t="t"/>
                <a:pathLst>
                  <a:path extrusionOk="0" h="40367" w="39253">
                    <a:moveTo>
                      <a:pt x="412" y="15130"/>
                    </a:moveTo>
                    <a:cubicBezTo>
                      <a:pt x="-1948" y="8998"/>
                      <a:pt x="6496" y="237"/>
                      <a:pt x="13063" y="12"/>
                    </a:cubicBezTo>
                    <a:cubicBezTo>
                      <a:pt x="18705" y="-181"/>
                      <a:pt x="20330" y="8853"/>
                      <a:pt x="24999" y="12027"/>
                    </a:cubicBezTo>
                    <a:cubicBezTo>
                      <a:pt x="29318" y="14963"/>
                      <a:pt x="39083" y="13332"/>
                      <a:pt x="39242" y="18552"/>
                    </a:cubicBezTo>
                    <a:cubicBezTo>
                      <a:pt x="39415" y="24243"/>
                      <a:pt x="27983" y="22238"/>
                      <a:pt x="24044" y="26349"/>
                    </a:cubicBezTo>
                    <a:cubicBezTo>
                      <a:pt x="21897" y="28590"/>
                      <a:pt x="25749" y="33016"/>
                      <a:pt x="24123" y="35659"/>
                    </a:cubicBezTo>
                    <a:cubicBezTo>
                      <a:pt x="21679" y="39632"/>
                      <a:pt x="15154" y="41350"/>
                      <a:pt x="10756" y="39797"/>
                    </a:cubicBezTo>
                    <a:cubicBezTo>
                      <a:pt x="6476" y="38286"/>
                      <a:pt x="877" y="34616"/>
                      <a:pt x="1207" y="30089"/>
                    </a:cubicBezTo>
                    <a:cubicBezTo>
                      <a:pt x="1472" y="26463"/>
                      <a:pt x="7493" y="24812"/>
                      <a:pt x="7493" y="21177"/>
                    </a:cubicBezTo>
                    <a:cubicBezTo>
                      <a:pt x="7493" y="18110"/>
                      <a:pt x="2333" y="17661"/>
                      <a:pt x="491" y="15210"/>
                    </a:cubicBezTo>
                  </a:path>
                </a:pathLst>
              </a:custGeom>
              <a:noFill/>
              <a:ln cap="flat" cmpd="sng" w="28575">
                <a:solidFill>
                  <a:srgbClr val="1C4587"/>
                </a:solidFill>
                <a:prstDash val="solid"/>
                <a:round/>
                <a:headEnd len="med" w="med" type="none"/>
                <a:tailEnd len="med" w="med" type="none"/>
              </a:ln>
            </p:spPr>
          </p:sp>
          <p:sp>
            <p:nvSpPr>
              <p:cNvPr id="95" name="Google Shape;95;p15"/>
              <p:cNvSpPr/>
              <p:nvPr/>
            </p:nvSpPr>
            <p:spPr>
              <a:xfrm rot="-688324">
                <a:off x="4541565" y="2172749"/>
                <a:ext cx="945355" cy="972185"/>
              </a:xfrm>
              <a:custGeom>
                <a:rect b="b" l="l" r="r" t="t"/>
                <a:pathLst>
                  <a:path extrusionOk="0" h="40367" w="39253">
                    <a:moveTo>
                      <a:pt x="412" y="15130"/>
                    </a:moveTo>
                    <a:cubicBezTo>
                      <a:pt x="-1948" y="8998"/>
                      <a:pt x="6496" y="237"/>
                      <a:pt x="13063" y="12"/>
                    </a:cubicBezTo>
                    <a:cubicBezTo>
                      <a:pt x="18705" y="-181"/>
                      <a:pt x="20330" y="8853"/>
                      <a:pt x="24999" y="12027"/>
                    </a:cubicBezTo>
                    <a:cubicBezTo>
                      <a:pt x="29318" y="14963"/>
                      <a:pt x="39083" y="13332"/>
                      <a:pt x="39242" y="18552"/>
                    </a:cubicBezTo>
                    <a:cubicBezTo>
                      <a:pt x="39415" y="24243"/>
                      <a:pt x="27983" y="22238"/>
                      <a:pt x="24044" y="26349"/>
                    </a:cubicBezTo>
                    <a:cubicBezTo>
                      <a:pt x="21897" y="28590"/>
                      <a:pt x="25749" y="33016"/>
                      <a:pt x="24123" y="35659"/>
                    </a:cubicBezTo>
                    <a:cubicBezTo>
                      <a:pt x="21679" y="39632"/>
                      <a:pt x="15154" y="41350"/>
                      <a:pt x="10756" y="39797"/>
                    </a:cubicBezTo>
                    <a:cubicBezTo>
                      <a:pt x="6476" y="38286"/>
                      <a:pt x="877" y="34616"/>
                      <a:pt x="1207" y="30089"/>
                    </a:cubicBezTo>
                    <a:cubicBezTo>
                      <a:pt x="1472" y="26463"/>
                      <a:pt x="7493" y="24812"/>
                      <a:pt x="7493" y="21177"/>
                    </a:cubicBezTo>
                    <a:cubicBezTo>
                      <a:pt x="7493" y="18110"/>
                      <a:pt x="2333" y="17661"/>
                      <a:pt x="491" y="15210"/>
                    </a:cubicBezTo>
                  </a:path>
                </a:pathLst>
              </a:custGeom>
              <a:noFill/>
              <a:ln cap="flat" cmpd="sng" w="28575">
                <a:solidFill>
                  <a:srgbClr val="1C4587"/>
                </a:solidFill>
                <a:prstDash val="solid"/>
                <a:round/>
                <a:headEnd len="med" w="med" type="none"/>
                <a:tailEnd len="med" w="med" type="none"/>
              </a:ln>
            </p:spPr>
          </p:sp>
          <p:sp>
            <p:nvSpPr>
              <p:cNvPr id="96" name="Google Shape;96;p15"/>
              <p:cNvSpPr/>
              <p:nvPr/>
            </p:nvSpPr>
            <p:spPr>
              <a:xfrm rot="-555032">
                <a:off x="4285358" y="1846796"/>
                <a:ext cx="1632369" cy="1678695"/>
              </a:xfrm>
              <a:custGeom>
                <a:rect b="b" l="l" r="r" t="t"/>
                <a:pathLst>
                  <a:path extrusionOk="0" h="40367" w="39253">
                    <a:moveTo>
                      <a:pt x="412" y="15130"/>
                    </a:moveTo>
                    <a:cubicBezTo>
                      <a:pt x="-1948" y="8998"/>
                      <a:pt x="6496" y="237"/>
                      <a:pt x="13063" y="12"/>
                    </a:cubicBezTo>
                    <a:cubicBezTo>
                      <a:pt x="18705" y="-181"/>
                      <a:pt x="20330" y="8853"/>
                      <a:pt x="24999" y="12027"/>
                    </a:cubicBezTo>
                    <a:cubicBezTo>
                      <a:pt x="29318" y="14963"/>
                      <a:pt x="39083" y="13332"/>
                      <a:pt x="39242" y="18552"/>
                    </a:cubicBezTo>
                    <a:cubicBezTo>
                      <a:pt x="39415" y="24243"/>
                      <a:pt x="27983" y="22238"/>
                      <a:pt x="24044" y="26349"/>
                    </a:cubicBezTo>
                    <a:cubicBezTo>
                      <a:pt x="21897" y="28590"/>
                      <a:pt x="25749" y="33016"/>
                      <a:pt x="24123" y="35659"/>
                    </a:cubicBezTo>
                    <a:cubicBezTo>
                      <a:pt x="21679" y="39632"/>
                      <a:pt x="15154" y="41350"/>
                      <a:pt x="10756" y="39797"/>
                    </a:cubicBezTo>
                    <a:cubicBezTo>
                      <a:pt x="6476" y="38286"/>
                      <a:pt x="877" y="34616"/>
                      <a:pt x="1207" y="30089"/>
                    </a:cubicBezTo>
                    <a:cubicBezTo>
                      <a:pt x="1472" y="26463"/>
                      <a:pt x="7493" y="24812"/>
                      <a:pt x="7493" y="21177"/>
                    </a:cubicBezTo>
                    <a:cubicBezTo>
                      <a:pt x="7493" y="18110"/>
                      <a:pt x="2333" y="17661"/>
                      <a:pt x="491" y="15210"/>
                    </a:cubicBezTo>
                  </a:path>
                </a:pathLst>
              </a:custGeom>
              <a:noFill/>
              <a:ln cap="flat" cmpd="sng" w="28575">
                <a:solidFill>
                  <a:srgbClr val="1C4587"/>
                </a:solidFill>
                <a:prstDash val="solid"/>
                <a:round/>
                <a:headEnd len="med" w="med" type="none"/>
                <a:tailEnd len="med" w="med" type="none"/>
              </a:ln>
            </p:spPr>
          </p:sp>
        </p:grpSp>
        <p:pic>
          <p:nvPicPr>
            <p:cNvPr id="97" name="Google Shape;97;p15"/>
            <p:cNvPicPr preferRelativeResize="0"/>
            <p:nvPr/>
          </p:nvPicPr>
          <p:blipFill>
            <a:blip r:embed="rId8">
              <a:alphaModFix/>
            </a:blip>
            <a:stretch>
              <a:fillRect/>
            </a:stretch>
          </p:blipFill>
          <p:spPr>
            <a:xfrm>
              <a:off x="4954689" y="1501788"/>
              <a:ext cx="1811952" cy="315650"/>
            </a:xfrm>
            <a:prstGeom prst="rect">
              <a:avLst/>
            </a:prstGeom>
            <a:noFill/>
            <a:ln>
              <a:noFill/>
            </a:ln>
          </p:spPr>
        </p:pic>
      </p:grpSp>
      <p:grpSp>
        <p:nvGrpSpPr>
          <p:cNvPr id="98" name="Google Shape;98;p15"/>
          <p:cNvGrpSpPr/>
          <p:nvPr/>
        </p:nvGrpSpPr>
        <p:grpSpPr>
          <a:xfrm>
            <a:off x="2280600" y="3423175"/>
            <a:ext cx="6478075" cy="1033200"/>
            <a:chOff x="2280600" y="3423175"/>
            <a:chExt cx="6478075" cy="1033200"/>
          </a:xfrm>
        </p:grpSpPr>
        <p:sp>
          <p:nvSpPr>
            <p:cNvPr id="99" name="Google Shape;99;p15"/>
            <p:cNvSpPr txBox="1"/>
            <p:nvPr/>
          </p:nvSpPr>
          <p:spPr>
            <a:xfrm>
              <a:off x="2280600" y="3423175"/>
              <a:ext cx="4582800" cy="103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dk1"/>
                  </a:solidFill>
                  <a:latin typeface="Helvetica Neue"/>
                  <a:ea typeface="Helvetica Neue"/>
                  <a:cs typeface="Helvetica Neue"/>
                  <a:sym typeface="Helvetica Neue"/>
                </a:rPr>
                <a:t>Main Challenge</a:t>
              </a:r>
              <a:endParaRPr b="1" sz="18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fr" sz="1800">
                  <a:solidFill>
                    <a:schemeClr val="dk1"/>
                  </a:solidFill>
                  <a:latin typeface="Helvetica Neue Light"/>
                  <a:ea typeface="Helvetica Neue Light"/>
                  <a:cs typeface="Helvetica Neue Light"/>
                  <a:sym typeface="Helvetica Neue Light"/>
                </a:rPr>
                <a:t>  estimate posterior expectations</a:t>
              </a:r>
              <a:br>
                <a:rPr lang="fr" sz="1800">
                  <a:solidFill>
                    <a:schemeClr val="dk1"/>
                  </a:solidFill>
                  <a:latin typeface="Helvetica Neue Light"/>
                  <a:ea typeface="Helvetica Neue Light"/>
                  <a:cs typeface="Helvetica Neue Light"/>
                  <a:sym typeface="Helvetica Neue Light"/>
                </a:rPr>
              </a:br>
              <a:r>
                <a:rPr lang="fr" sz="1800">
                  <a:solidFill>
                    <a:schemeClr val="dk1"/>
                  </a:solidFill>
                  <a:latin typeface="Helvetica Neue Light"/>
                  <a:ea typeface="Helvetica Neue Light"/>
                  <a:cs typeface="Helvetica Neue Light"/>
                  <a:sym typeface="Helvetica Neue Light"/>
                </a:rPr>
                <a:t>             </a:t>
              </a:r>
              <a:r>
                <a:rPr i="1" lang="fr" sz="1800">
                  <a:solidFill>
                    <a:schemeClr val="dk1"/>
                  </a:solidFill>
                  <a:latin typeface="Helvetica Neue Light"/>
                  <a:ea typeface="Helvetica Neue Light"/>
                  <a:cs typeface="Helvetica Neue Light"/>
                  <a:sym typeface="Helvetica Neue Light"/>
                </a:rPr>
                <a:t>(sample from the posterior!)</a:t>
              </a:r>
              <a:endParaRPr i="1" sz="1800">
                <a:solidFill>
                  <a:schemeClr val="dk1"/>
                </a:solidFill>
                <a:latin typeface="Helvetica Neue Light"/>
                <a:ea typeface="Helvetica Neue Light"/>
                <a:cs typeface="Helvetica Neue Light"/>
                <a:sym typeface="Helvetica Neue Light"/>
              </a:endParaRPr>
            </a:p>
          </p:txBody>
        </p:sp>
        <p:pic>
          <p:nvPicPr>
            <p:cNvPr id="100" name="Google Shape;100;p15"/>
            <p:cNvPicPr preferRelativeResize="0"/>
            <p:nvPr/>
          </p:nvPicPr>
          <p:blipFill>
            <a:blip r:embed="rId9">
              <a:alphaModFix/>
            </a:blip>
            <a:stretch>
              <a:fillRect/>
            </a:stretch>
          </p:blipFill>
          <p:spPr>
            <a:xfrm>
              <a:off x="5675282" y="3624914"/>
              <a:ext cx="3083393" cy="629263"/>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2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2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2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2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249725" y="2013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200000"/>
              </a:lnSpc>
              <a:spcBef>
                <a:spcPts val="0"/>
              </a:spcBef>
              <a:spcAft>
                <a:spcPts val="1200"/>
              </a:spcAft>
              <a:buNone/>
            </a:pPr>
            <a:r>
              <a:rPr lang="fr"/>
              <a:t>Simple Monte</a:t>
            </a:r>
            <a:r>
              <a:rPr lang="fr" sz="1600">
                <a:solidFill>
                  <a:schemeClr val="dk2"/>
                </a:solidFill>
              </a:rPr>
              <a:t> </a:t>
            </a:r>
            <a:r>
              <a:rPr lang="fr"/>
              <a:t>Carlo</a:t>
            </a:r>
            <a:endParaRPr/>
          </a:p>
        </p:txBody>
      </p:sp>
      <p:sp>
        <p:nvSpPr>
          <p:cNvPr id="106" name="Google Shape;10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07" name="Google Shape;107;p16"/>
          <p:cNvPicPr preferRelativeResize="0"/>
          <p:nvPr/>
        </p:nvPicPr>
        <p:blipFill>
          <a:blip r:embed="rId3">
            <a:alphaModFix/>
          </a:blip>
          <a:stretch>
            <a:fillRect/>
          </a:stretch>
        </p:blipFill>
        <p:spPr>
          <a:xfrm>
            <a:off x="3300475" y="1522425"/>
            <a:ext cx="1924050" cy="561975"/>
          </a:xfrm>
          <a:prstGeom prst="rect">
            <a:avLst/>
          </a:prstGeom>
          <a:noFill/>
          <a:ln>
            <a:noFill/>
          </a:ln>
        </p:spPr>
      </p:pic>
      <p:pic>
        <p:nvPicPr>
          <p:cNvPr id="108" name="Google Shape;108;p16"/>
          <p:cNvPicPr preferRelativeResize="0"/>
          <p:nvPr/>
        </p:nvPicPr>
        <p:blipFill>
          <a:blip r:embed="rId4">
            <a:alphaModFix/>
          </a:blip>
          <a:stretch>
            <a:fillRect/>
          </a:stretch>
        </p:blipFill>
        <p:spPr>
          <a:xfrm>
            <a:off x="644500" y="1090297"/>
            <a:ext cx="3438525" cy="371475"/>
          </a:xfrm>
          <a:prstGeom prst="rect">
            <a:avLst/>
          </a:prstGeom>
          <a:noFill/>
          <a:ln>
            <a:noFill/>
          </a:ln>
        </p:spPr>
      </p:pic>
      <p:pic>
        <p:nvPicPr>
          <p:cNvPr id="109" name="Google Shape;109;p16"/>
          <p:cNvPicPr preferRelativeResize="0"/>
          <p:nvPr/>
        </p:nvPicPr>
        <p:blipFill>
          <a:blip r:embed="rId5">
            <a:alphaModFix/>
          </a:blip>
          <a:stretch>
            <a:fillRect/>
          </a:stretch>
        </p:blipFill>
        <p:spPr>
          <a:xfrm>
            <a:off x="520575" y="2491450"/>
            <a:ext cx="4969875" cy="988575"/>
          </a:xfrm>
          <a:prstGeom prst="rect">
            <a:avLst/>
          </a:prstGeom>
          <a:noFill/>
          <a:ln>
            <a:noFill/>
          </a:ln>
        </p:spPr>
      </p:pic>
      <p:pic>
        <p:nvPicPr>
          <p:cNvPr id="110" name="Google Shape;110;p16"/>
          <p:cNvPicPr preferRelativeResize="0"/>
          <p:nvPr/>
        </p:nvPicPr>
        <p:blipFill>
          <a:blip r:embed="rId6">
            <a:alphaModFix/>
          </a:blip>
          <a:stretch>
            <a:fillRect/>
          </a:stretch>
        </p:blipFill>
        <p:spPr>
          <a:xfrm>
            <a:off x="582525" y="2145050"/>
            <a:ext cx="6038850" cy="285750"/>
          </a:xfrm>
          <a:prstGeom prst="rect">
            <a:avLst/>
          </a:prstGeom>
          <a:noFill/>
          <a:ln>
            <a:noFill/>
          </a:ln>
        </p:spPr>
      </p:pic>
      <p:sp>
        <p:nvSpPr>
          <p:cNvPr id="111" name="Google Shape;111;p16"/>
          <p:cNvSpPr txBox="1"/>
          <p:nvPr/>
        </p:nvSpPr>
        <p:spPr>
          <a:xfrm>
            <a:off x="693100" y="3540675"/>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Georgia"/>
                <a:ea typeface="Georgia"/>
                <a:cs typeface="Georgia"/>
                <a:sym typeface="Georgia"/>
              </a:rPr>
              <a:t>If sampling from </a:t>
            </a:r>
            <a:r>
              <a:rPr lang="fr">
                <a:latin typeface="Lobster"/>
                <a:ea typeface="Lobster"/>
                <a:cs typeface="Lobster"/>
                <a:sym typeface="Lobster"/>
              </a:rPr>
              <a:t>p(x) </a:t>
            </a:r>
            <a:r>
              <a:rPr lang="fr">
                <a:latin typeface="Georgia"/>
                <a:ea typeface="Georgia"/>
                <a:cs typeface="Georgia"/>
                <a:sym typeface="Georgia"/>
              </a:rPr>
              <a:t> is hard we use </a:t>
            </a:r>
            <a:r>
              <a:rPr lang="fr">
                <a:solidFill>
                  <a:schemeClr val="dk1"/>
                </a:solidFill>
                <a:latin typeface="Lobster"/>
                <a:ea typeface="Lobster"/>
                <a:cs typeface="Lobster"/>
                <a:sym typeface="Lobster"/>
              </a:rPr>
              <a:t>q</a:t>
            </a:r>
            <a:r>
              <a:rPr lang="fr">
                <a:solidFill>
                  <a:schemeClr val="dk1"/>
                </a:solidFill>
                <a:latin typeface="Lobster"/>
                <a:ea typeface="Lobster"/>
                <a:cs typeface="Lobster"/>
                <a:sym typeface="Lobster"/>
              </a:rPr>
              <a:t>(x) </a:t>
            </a:r>
            <a:r>
              <a:rPr lang="fr">
                <a:solidFill>
                  <a:schemeClr val="dk1"/>
                </a:solidFill>
                <a:latin typeface="Georgia"/>
                <a:ea typeface="Georgia"/>
                <a:cs typeface="Georgia"/>
                <a:sym typeface="Georgia"/>
              </a:rPr>
              <a:t>to obtain the estimate : </a:t>
            </a:r>
            <a:endParaRPr>
              <a:latin typeface="Georgia"/>
              <a:ea typeface="Georgia"/>
              <a:cs typeface="Georgia"/>
              <a:sym typeface="Georgia"/>
            </a:endParaRPr>
          </a:p>
        </p:txBody>
      </p:sp>
      <p:pic>
        <p:nvPicPr>
          <p:cNvPr id="112" name="Google Shape;112;p16"/>
          <p:cNvPicPr preferRelativeResize="0"/>
          <p:nvPr/>
        </p:nvPicPr>
        <p:blipFill>
          <a:blip r:embed="rId7">
            <a:alphaModFix/>
          </a:blip>
          <a:stretch>
            <a:fillRect/>
          </a:stretch>
        </p:blipFill>
        <p:spPr>
          <a:xfrm>
            <a:off x="2760850" y="4101250"/>
            <a:ext cx="3860524" cy="561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249725" y="201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000"/>
              <a:buFont typeface="Arial"/>
              <a:buNone/>
            </a:pPr>
            <a:r>
              <a:rPr lang="fr"/>
              <a:t>Gaussian Process </a:t>
            </a:r>
            <a:endParaRPr sz="2750"/>
          </a:p>
          <a:p>
            <a:pPr indent="0" lvl="0" marL="0" rtl="0" algn="l">
              <a:lnSpc>
                <a:spcPct val="200000"/>
              </a:lnSpc>
              <a:spcBef>
                <a:spcPts val="0"/>
              </a:spcBef>
              <a:spcAft>
                <a:spcPts val="1200"/>
              </a:spcAft>
              <a:buNone/>
            </a:pPr>
            <a:r>
              <a:t/>
            </a:r>
            <a:endParaRPr/>
          </a:p>
        </p:txBody>
      </p:sp>
      <p:sp>
        <p:nvSpPr>
          <p:cNvPr id="118" name="Google Shape;11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19" name="Google Shape;119;p17"/>
          <p:cNvSpPr txBox="1"/>
          <p:nvPr/>
        </p:nvSpPr>
        <p:spPr>
          <a:xfrm>
            <a:off x="644475" y="979125"/>
            <a:ext cx="558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0" name="Google Shape;120;p17"/>
          <p:cNvSpPr txBox="1"/>
          <p:nvPr/>
        </p:nvSpPr>
        <p:spPr>
          <a:xfrm>
            <a:off x="396625" y="979125"/>
            <a:ext cx="256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Let’s consider the set of input </a:t>
            </a:r>
            <a:endParaRPr/>
          </a:p>
        </p:txBody>
      </p:sp>
      <p:pic>
        <p:nvPicPr>
          <p:cNvPr id="121" name="Google Shape;121;p17"/>
          <p:cNvPicPr preferRelativeResize="0"/>
          <p:nvPr/>
        </p:nvPicPr>
        <p:blipFill>
          <a:blip r:embed="rId3">
            <a:alphaModFix/>
          </a:blip>
          <a:stretch>
            <a:fillRect/>
          </a:stretch>
        </p:blipFill>
        <p:spPr>
          <a:xfrm>
            <a:off x="2834425" y="1050625"/>
            <a:ext cx="1209675" cy="257175"/>
          </a:xfrm>
          <a:prstGeom prst="rect">
            <a:avLst/>
          </a:prstGeom>
          <a:noFill/>
          <a:ln>
            <a:noFill/>
          </a:ln>
        </p:spPr>
      </p:pic>
      <p:sp>
        <p:nvSpPr>
          <p:cNvPr id="122" name="Google Shape;122;p17"/>
          <p:cNvSpPr txBox="1"/>
          <p:nvPr/>
        </p:nvSpPr>
        <p:spPr>
          <a:xfrm>
            <a:off x="4019325" y="979125"/>
            <a:ext cx="245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conveying information about </a:t>
            </a:r>
            <a:endParaRPr/>
          </a:p>
        </p:txBody>
      </p:sp>
      <p:pic>
        <p:nvPicPr>
          <p:cNvPr id="123" name="Google Shape;123;p17"/>
          <p:cNvPicPr preferRelativeResize="0"/>
          <p:nvPr/>
        </p:nvPicPr>
        <p:blipFill>
          <a:blip r:embed="rId4">
            <a:alphaModFix/>
          </a:blip>
          <a:stretch>
            <a:fillRect/>
          </a:stretch>
        </p:blipFill>
        <p:spPr>
          <a:xfrm>
            <a:off x="6473325" y="1064913"/>
            <a:ext cx="381000" cy="228600"/>
          </a:xfrm>
          <a:prstGeom prst="rect">
            <a:avLst/>
          </a:prstGeom>
          <a:noFill/>
          <a:ln>
            <a:noFill/>
          </a:ln>
        </p:spPr>
      </p:pic>
      <p:sp>
        <p:nvSpPr>
          <p:cNvPr id="124" name="Google Shape;124;p17"/>
          <p:cNvSpPr txBox="1"/>
          <p:nvPr/>
        </p:nvSpPr>
        <p:spPr>
          <a:xfrm>
            <a:off x="396625" y="1307800"/>
            <a:ext cx="687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Under a Gaussian Process prior the joint distribution of any number of function values is Gaussian :   </a:t>
            </a:r>
            <a:endParaRPr/>
          </a:p>
        </p:txBody>
      </p:sp>
      <p:pic>
        <p:nvPicPr>
          <p:cNvPr id="125" name="Google Shape;125;p17"/>
          <p:cNvPicPr preferRelativeResize="0"/>
          <p:nvPr/>
        </p:nvPicPr>
        <p:blipFill>
          <a:blip r:embed="rId5">
            <a:alphaModFix/>
          </a:blip>
          <a:stretch>
            <a:fillRect/>
          </a:stretch>
        </p:blipFill>
        <p:spPr>
          <a:xfrm>
            <a:off x="2470075" y="1923400"/>
            <a:ext cx="3571875" cy="314325"/>
          </a:xfrm>
          <a:prstGeom prst="rect">
            <a:avLst/>
          </a:prstGeom>
          <a:noFill/>
          <a:ln>
            <a:noFill/>
          </a:ln>
        </p:spPr>
      </p:pic>
      <p:sp>
        <p:nvSpPr>
          <p:cNvPr id="126" name="Google Shape;126;p17"/>
          <p:cNvSpPr txBox="1"/>
          <p:nvPr/>
        </p:nvSpPr>
        <p:spPr>
          <a:xfrm>
            <a:off x="396625" y="2457125"/>
            <a:ext cx="713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Where here we take the mean to be zero. Covariance matrix is given by the covariance function : </a:t>
            </a:r>
            <a:endParaRPr/>
          </a:p>
        </p:txBody>
      </p:sp>
      <p:pic>
        <p:nvPicPr>
          <p:cNvPr id="127" name="Google Shape;127;p17"/>
          <p:cNvPicPr preferRelativeResize="0"/>
          <p:nvPr/>
        </p:nvPicPr>
        <p:blipFill>
          <a:blip r:embed="rId6">
            <a:alphaModFix/>
          </a:blip>
          <a:stretch>
            <a:fillRect/>
          </a:stretch>
        </p:blipFill>
        <p:spPr>
          <a:xfrm>
            <a:off x="1901038" y="3155800"/>
            <a:ext cx="5019675" cy="60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224950" y="124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Bayesian Monte Carlo </a:t>
            </a:r>
            <a:endParaRPr sz="2750"/>
          </a:p>
        </p:txBody>
      </p:sp>
      <p:sp>
        <p:nvSpPr>
          <p:cNvPr id="133" name="Google Shape;13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34" name="Google Shape;134;p18"/>
          <p:cNvSpPr txBox="1"/>
          <p:nvPr/>
        </p:nvSpPr>
        <p:spPr>
          <a:xfrm>
            <a:off x="328375" y="597725"/>
            <a:ext cx="7820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Let’s consider the prior over the function </a:t>
            </a:r>
            <a:r>
              <a:rPr lang="fr">
                <a:latin typeface="Lobster"/>
                <a:ea typeface="Lobster"/>
                <a:cs typeface="Lobster"/>
                <a:sym typeface="Lobster"/>
              </a:rPr>
              <a:t>p(f)</a:t>
            </a:r>
            <a:r>
              <a:rPr lang="fr"/>
              <a:t> and makes inferences about </a:t>
            </a:r>
            <a:r>
              <a:rPr lang="fr">
                <a:latin typeface="Lobster"/>
                <a:ea typeface="Lobster"/>
                <a:cs typeface="Lobster"/>
                <a:sym typeface="Lobster"/>
              </a:rPr>
              <a:t>f</a:t>
            </a:r>
            <a:r>
              <a:rPr lang="fr"/>
              <a:t> from a set of samples </a:t>
            </a:r>
            <a:r>
              <a:rPr lang="fr"/>
              <a:t>D = {(x (i) , f(x (i) ))|i = 1 . . . n}</a:t>
            </a:r>
            <a:r>
              <a:rPr lang="fr"/>
              <a:t> giving the posterior distribution p(f|D). Under the </a:t>
            </a:r>
            <a:r>
              <a:rPr lang="fr"/>
              <a:t>gaussian</a:t>
            </a:r>
            <a:r>
              <a:rPr lang="fr"/>
              <a:t> process the prior posterior is Gaussian.  </a:t>
            </a:r>
            <a:endParaRPr/>
          </a:p>
        </p:txBody>
      </p:sp>
      <p:sp>
        <p:nvSpPr>
          <p:cNvPr id="135" name="Google Shape;135;p18"/>
          <p:cNvSpPr txBox="1"/>
          <p:nvPr/>
        </p:nvSpPr>
        <p:spPr>
          <a:xfrm>
            <a:off x="694075" y="1983025"/>
            <a:ext cx="708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6" name="Google Shape;136;p18"/>
          <p:cNvPicPr preferRelativeResize="0"/>
          <p:nvPr/>
        </p:nvPicPr>
        <p:blipFill>
          <a:blip r:embed="rId3">
            <a:alphaModFix/>
          </a:blip>
          <a:stretch>
            <a:fillRect/>
          </a:stretch>
        </p:blipFill>
        <p:spPr>
          <a:xfrm>
            <a:off x="1808850" y="1616038"/>
            <a:ext cx="5169537" cy="1134175"/>
          </a:xfrm>
          <a:prstGeom prst="rect">
            <a:avLst/>
          </a:prstGeom>
          <a:noFill/>
          <a:ln>
            <a:noFill/>
          </a:ln>
        </p:spPr>
      </p:pic>
      <p:pic>
        <p:nvPicPr>
          <p:cNvPr id="137" name="Google Shape;137;p18"/>
          <p:cNvPicPr preferRelativeResize="0"/>
          <p:nvPr/>
        </p:nvPicPr>
        <p:blipFill>
          <a:blip r:embed="rId4">
            <a:alphaModFix/>
          </a:blip>
          <a:stretch>
            <a:fillRect/>
          </a:stretch>
        </p:blipFill>
        <p:spPr>
          <a:xfrm>
            <a:off x="1451425" y="2839300"/>
            <a:ext cx="6067651" cy="1384725"/>
          </a:xfrm>
          <a:prstGeom prst="rect">
            <a:avLst/>
          </a:prstGeom>
          <a:noFill/>
          <a:ln>
            <a:noFill/>
          </a:ln>
        </p:spPr>
      </p:pic>
      <p:pic>
        <p:nvPicPr>
          <p:cNvPr id="138" name="Google Shape;138;p18"/>
          <p:cNvPicPr preferRelativeResize="0"/>
          <p:nvPr/>
        </p:nvPicPr>
        <p:blipFill>
          <a:blip r:embed="rId5">
            <a:alphaModFix/>
          </a:blip>
          <a:stretch>
            <a:fillRect/>
          </a:stretch>
        </p:blipFill>
        <p:spPr>
          <a:xfrm>
            <a:off x="1269825" y="4459750"/>
            <a:ext cx="7000875" cy="409575"/>
          </a:xfrm>
          <a:prstGeom prst="rect">
            <a:avLst/>
          </a:prstGeom>
          <a:noFill/>
          <a:ln>
            <a:noFill/>
          </a:ln>
        </p:spPr>
      </p:pic>
      <p:sp>
        <p:nvSpPr>
          <p:cNvPr id="139" name="Google Shape;139;p18"/>
          <p:cNvSpPr txBox="1"/>
          <p:nvPr/>
        </p:nvSpPr>
        <p:spPr>
          <a:xfrm>
            <a:off x="483350" y="4224025"/>
            <a:ext cx="202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With :</a:t>
            </a:r>
            <a:endParaRPr/>
          </a:p>
        </p:txBody>
      </p:sp>
      <p:pic>
        <p:nvPicPr>
          <p:cNvPr id="140" name="Google Shape;140;p18"/>
          <p:cNvPicPr preferRelativeResize="0"/>
          <p:nvPr/>
        </p:nvPicPr>
        <p:blipFill>
          <a:blip r:embed="rId6">
            <a:alphaModFix/>
          </a:blip>
          <a:stretch>
            <a:fillRect/>
          </a:stretch>
        </p:blipFill>
        <p:spPr>
          <a:xfrm rot="10800000">
            <a:off x="-147045" y="4991100"/>
            <a:ext cx="299445" cy="3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46" name="Google Shape;146;p19"/>
          <p:cNvSpPr txBox="1"/>
          <p:nvPr/>
        </p:nvSpPr>
        <p:spPr>
          <a:xfrm>
            <a:off x="173525" y="223075"/>
            <a:ext cx="713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solidFill>
                  <a:schemeClr val="dk1"/>
                </a:solidFill>
              </a:rPr>
              <a:t>Optimal importance</a:t>
            </a:r>
            <a:r>
              <a:rPr lang="fr"/>
              <a:t> </a:t>
            </a:r>
            <a:r>
              <a:rPr lang="fr" sz="2800">
                <a:solidFill>
                  <a:schemeClr val="dk1"/>
                </a:solidFill>
              </a:rPr>
              <a:t>Sampler</a:t>
            </a:r>
            <a:r>
              <a:rPr lang="fr"/>
              <a:t> </a:t>
            </a:r>
            <a:endParaRPr/>
          </a:p>
        </p:txBody>
      </p:sp>
      <p:sp>
        <p:nvSpPr>
          <p:cNvPr id="147" name="Google Shape;147;p19"/>
          <p:cNvSpPr txBox="1"/>
          <p:nvPr/>
        </p:nvSpPr>
        <p:spPr>
          <a:xfrm>
            <a:off x="371825" y="991475"/>
            <a:ext cx="713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To improve </a:t>
            </a:r>
            <a:r>
              <a:rPr lang="fr"/>
              <a:t>efficiency of </a:t>
            </a:r>
            <a:r>
              <a:rPr lang="fr"/>
              <a:t>SMC, we generate </a:t>
            </a:r>
            <a:r>
              <a:rPr lang="fr"/>
              <a:t>independent samples from more-cleverly  designed distributions. Recall the SMC formula with importance sampling q(x):</a:t>
            </a:r>
            <a:endParaRPr/>
          </a:p>
        </p:txBody>
      </p:sp>
      <p:pic>
        <p:nvPicPr>
          <p:cNvPr id="148" name="Google Shape;148;p19"/>
          <p:cNvPicPr preferRelativeResize="0"/>
          <p:nvPr/>
        </p:nvPicPr>
        <p:blipFill>
          <a:blip r:embed="rId3">
            <a:alphaModFix/>
          </a:blip>
          <a:stretch>
            <a:fillRect/>
          </a:stretch>
        </p:blipFill>
        <p:spPr>
          <a:xfrm>
            <a:off x="1860188" y="1607075"/>
            <a:ext cx="2359075" cy="714650"/>
          </a:xfrm>
          <a:prstGeom prst="rect">
            <a:avLst/>
          </a:prstGeom>
          <a:noFill/>
          <a:ln>
            <a:noFill/>
          </a:ln>
        </p:spPr>
      </p:pic>
      <p:sp>
        <p:nvSpPr>
          <p:cNvPr id="149" name="Google Shape;149;p19"/>
          <p:cNvSpPr txBox="1"/>
          <p:nvPr/>
        </p:nvSpPr>
        <p:spPr>
          <a:xfrm>
            <a:off x="4637525" y="1707800"/>
            <a:ext cx="287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where q(x) &gt;0, wherever p(x) &gt;0</a:t>
            </a:r>
            <a:endParaRPr/>
          </a:p>
        </p:txBody>
      </p:sp>
      <p:sp>
        <p:nvSpPr>
          <p:cNvPr id="150" name="Google Shape;150;p19"/>
          <p:cNvSpPr txBox="1"/>
          <p:nvPr/>
        </p:nvSpPr>
        <p:spPr>
          <a:xfrm>
            <a:off x="371825" y="2521525"/>
            <a:ext cx="404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Then the variance of this estimator is:</a:t>
            </a:r>
            <a:endParaRPr/>
          </a:p>
        </p:txBody>
      </p:sp>
      <p:pic>
        <p:nvPicPr>
          <p:cNvPr id="151" name="Google Shape;151;p19"/>
          <p:cNvPicPr preferRelativeResize="0"/>
          <p:nvPr/>
        </p:nvPicPr>
        <p:blipFill>
          <a:blip r:embed="rId4">
            <a:alphaModFix/>
          </a:blip>
          <a:stretch>
            <a:fillRect/>
          </a:stretch>
        </p:blipFill>
        <p:spPr>
          <a:xfrm>
            <a:off x="3797350" y="2392363"/>
            <a:ext cx="3375875" cy="658525"/>
          </a:xfrm>
          <a:prstGeom prst="rect">
            <a:avLst/>
          </a:prstGeom>
          <a:noFill/>
          <a:ln>
            <a:noFill/>
          </a:ln>
        </p:spPr>
      </p:pic>
      <p:sp>
        <p:nvSpPr>
          <p:cNvPr id="152" name="Google Shape;152;p19"/>
          <p:cNvSpPr txBox="1"/>
          <p:nvPr/>
        </p:nvSpPr>
        <p:spPr>
          <a:xfrm>
            <a:off x="371825" y="3173825"/>
            <a:ext cx="708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In order to optimize the result (minimum variance), the optimal q(x) will be:</a:t>
            </a:r>
            <a:endParaRPr/>
          </a:p>
        </p:txBody>
      </p:sp>
      <p:pic>
        <p:nvPicPr>
          <p:cNvPr id="153" name="Google Shape;153;p19"/>
          <p:cNvPicPr preferRelativeResize="0"/>
          <p:nvPr/>
        </p:nvPicPr>
        <p:blipFill>
          <a:blip r:embed="rId5">
            <a:alphaModFix/>
          </a:blip>
          <a:stretch>
            <a:fillRect/>
          </a:stretch>
        </p:blipFill>
        <p:spPr>
          <a:xfrm>
            <a:off x="2637575" y="3696975"/>
            <a:ext cx="2607295" cy="714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Experiences</a:t>
            </a:r>
            <a:r>
              <a:rPr lang="fr"/>
              <a:t> and results</a:t>
            </a:r>
            <a:endParaRPr/>
          </a:p>
        </p:txBody>
      </p:sp>
      <p:pic>
        <p:nvPicPr>
          <p:cNvPr id="159" name="Google Shape;159;p20"/>
          <p:cNvPicPr preferRelativeResize="0"/>
          <p:nvPr/>
        </p:nvPicPr>
        <p:blipFill>
          <a:blip r:embed="rId3">
            <a:alphaModFix/>
          </a:blip>
          <a:stretch>
            <a:fillRect/>
          </a:stretch>
        </p:blipFill>
        <p:spPr>
          <a:xfrm>
            <a:off x="253476" y="1202050"/>
            <a:ext cx="8637049"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Marginal Likelihood : </a:t>
            </a:r>
            <a:endParaRPr/>
          </a:p>
        </p:txBody>
      </p:sp>
      <p:sp>
        <p:nvSpPr>
          <p:cNvPr id="165" name="Google Shape;165;p21"/>
          <p:cNvSpPr txBox="1"/>
          <p:nvPr/>
        </p:nvSpPr>
        <p:spPr>
          <a:xfrm>
            <a:off x="433800" y="1115475"/>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Let’s consider the posterior </a:t>
            </a:r>
            <a:r>
              <a:rPr lang="fr"/>
              <a:t>distribution: </a:t>
            </a:r>
            <a:endParaRPr/>
          </a:p>
        </p:txBody>
      </p:sp>
      <p:pic>
        <p:nvPicPr>
          <p:cNvPr id="166" name="Google Shape;166;p21"/>
          <p:cNvPicPr preferRelativeResize="0"/>
          <p:nvPr/>
        </p:nvPicPr>
        <p:blipFill>
          <a:blip r:embed="rId3">
            <a:alphaModFix/>
          </a:blip>
          <a:stretch>
            <a:fillRect/>
          </a:stretch>
        </p:blipFill>
        <p:spPr>
          <a:xfrm>
            <a:off x="3300450" y="1538861"/>
            <a:ext cx="2124075" cy="665114"/>
          </a:xfrm>
          <a:prstGeom prst="rect">
            <a:avLst/>
          </a:prstGeom>
          <a:noFill/>
          <a:ln>
            <a:noFill/>
          </a:ln>
        </p:spPr>
      </p:pic>
      <p:sp>
        <p:nvSpPr>
          <p:cNvPr id="167" name="Google Shape;167;p21"/>
          <p:cNvSpPr txBox="1"/>
          <p:nvPr/>
        </p:nvSpPr>
        <p:spPr>
          <a:xfrm>
            <a:off x="433800" y="2301725"/>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Where the marginal likelihood is :  </a:t>
            </a:r>
            <a:endParaRPr/>
          </a:p>
        </p:txBody>
      </p:sp>
      <p:pic>
        <p:nvPicPr>
          <p:cNvPr id="168" name="Google Shape;168;p21"/>
          <p:cNvPicPr preferRelativeResize="0"/>
          <p:nvPr/>
        </p:nvPicPr>
        <p:blipFill>
          <a:blip r:embed="rId4">
            <a:alphaModFix/>
          </a:blip>
          <a:stretch>
            <a:fillRect/>
          </a:stretch>
        </p:blipFill>
        <p:spPr>
          <a:xfrm>
            <a:off x="3300450" y="2701925"/>
            <a:ext cx="2124075" cy="581025"/>
          </a:xfrm>
          <a:prstGeom prst="rect">
            <a:avLst/>
          </a:prstGeom>
          <a:noFill/>
          <a:ln>
            <a:noFill/>
          </a:ln>
        </p:spPr>
      </p:pic>
      <p:pic>
        <p:nvPicPr>
          <p:cNvPr id="169" name="Google Shape;169;p21"/>
          <p:cNvPicPr preferRelativeResize="0"/>
          <p:nvPr/>
        </p:nvPicPr>
        <p:blipFill>
          <a:blip r:embed="rId5">
            <a:alphaModFix/>
          </a:blip>
          <a:stretch>
            <a:fillRect/>
          </a:stretch>
        </p:blipFill>
        <p:spPr>
          <a:xfrm>
            <a:off x="433800" y="3272825"/>
            <a:ext cx="6893550" cy="159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