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Lst>
  <p:sldSz cy="6858000" cx="12192000"/>
  <p:notesSz cx="6858000" cy="9144000"/>
  <p:embeddedFontLst>
    <p:embeddedFont>
      <p:font typeface="Montserrat"/>
      <p:regular r:id="rId66"/>
      <p:bold r:id="rId67"/>
      <p:italic r:id="rId68"/>
      <p:boldItalic r:id="rId69"/>
    </p:embeddedFont>
    <p:embeddedFont>
      <p:font typeface="Helvetica Neue"/>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HelveticaNeue-boldItalic.fntdata"/><Relationship Id="rId72" Type="http://schemas.openxmlformats.org/officeDocument/2006/relationships/font" Target="fonts/HelveticaNeue-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HelveticaNeue-bold.fntdata"/><Relationship Id="rId70" Type="http://schemas.openxmlformats.org/officeDocument/2006/relationships/font" Target="fonts/HelveticaNeue-regular.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Montserrat-regular.fntdata"/><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font" Target="fonts/Montserrat-italic.fntdata"/><Relationship Id="rId23" Type="http://schemas.openxmlformats.org/officeDocument/2006/relationships/slide" Target="slides/slide19.xml"/><Relationship Id="rId67" Type="http://schemas.openxmlformats.org/officeDocument/2006/relationships/font" Target="fonts/Montserrat-bold.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Montserrat-bold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en.wikipedia.org/wiki/Fight_Club"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jstatsoft.org/v59/i10/paper"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biostat.jhsph.edu/~rpeng/leanpub/rprog/chicago_data.zip"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GB"/>
              <a:t>Handling massive data</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GB"/>
              <a:t>“Processing large dataset with R”</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filter()</a:t>
            </a:r>
            <a:endParaRPr/>
          </a:p>
        </p:txBody>
      </p:sp>
      <p:sp>
        <p:nvSpPr>
          <p:cNvPr id="157" name="Google Shape;157;p22"/>
          <p:cNvSpPr/>
          <p:nvPr/>
        </p:nvSpPr>
        <p:spPr>
          <a:xfrm>
            <a:off x="149087" y="1227693"/>
            <a:ext cx="11648659"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filter() function is used to extract subsets of rows from a data frame. This function is similar to the existing subset() function in R but is quite a bit faster in my experience.</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Suppose we wanted to extract the rows of the chicago data frame where the levels of PM2.5 are greater than 30 (which is a reasonably high level), we could do</a:t>
            </a:r>
            <a:endParaRPr/>
          </a:p>
        </p:txBody>
      </p:sp>
      <p:sp>
        <p:nvSpPr>
          <p:cNvPr id="158" name="Google Shape;158;p22"/>
          <p:cNvSpPr/>
          <p:nvPr/>
        </p:nvSpPr>
        <p:spPr>
          <a:xfrm>
            <a:off x="573156" y="2383842"/>
            <a:ext cx="6096000" cy="3139321"/>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chic.f &lt;- filter(chicago, pm25tmean2 &gt; 30)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str(chic.f)</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'data.frame':	194 obs. of  8 variables: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city      : chr  "chic" "chic" "chic" "chic"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tmpd      : num  23 28 55 59 57 57 75 61 73 78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dptp      : num  21.9 25.8 51.3 53.7 52 56 65.8 59 60.3 67.1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date      : Date, format: "1998-01-17" "1998-01-23"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pm25tmean2: num  38.1 34 39.4 35.4 33.3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pm10tmean2: num  32.5 38.7 34 28.5 35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o3tmean2  : num  3.18 1.75 10.79 14.3 20.66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no2tmean2 : num  25.3 29.4 25.3 31.4 26.8 ...</a:t>
            </a:r>
            <a:endParaRPr/>
          </a:p>
        </p:txBody>
      </p:sp>
      <p:sp>
        <p:nvSpPr>
          <p:cNvPr id="159" name="Google Shape;159;p22"/>
          <p:cNvSpPr/>
          <p:nvPr/>
        </p:nvSpPr>
        <p:spPr>
          <a:xfrm>
            <a:off x="149087" y="5523163"/>
            <a:ext cx="1164865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You can see that there are now only 194 rows in the data frame and the distribution of the </a:t>
            </a:r>
            <a:r>
              <a:rPr lang="en-GB" sz="1800">
                <a:solidFill>
                  <a:schemeClr val="dk1"/>
                </a:solidFill>
                <a:latin typeface="Calibri"/>
                <a:ea typeface="Calibri"/>
                <a:cs typeface="Calibri"/>
                <a:sym typeface="Calibri"/>
              </a:rPr>
              <a:t>pm25tmean2</a:t>
            </a:r>
            <a:r>
              <a:rPr b="0" i="0" lang="en-GB" sz="1800">
                <a:solidFill>
                  <a:srgbClr val="333333"/>
                </a:solidFill>
                <a:latin typeface="Helvetica Neue"/>
                <a:ea typeface="Helvetica Neue"/>
                <a:cs typeface="Helvetica Neue"/>
                <a:sym typeface="Helvetica Neue"/>
              </a:rPr>
              <a:t> values is.</a:t>
            </a:r>
            <a:endParaRPr sz="1800">
              <a:solidFill>
                <a:schemeClr val="dk1"/>
              </a:solidFill>
              <a:latin typeface="Calibri"/>
              <a:ea typeface="Calibri"/>
              <a:cs typeface="Calibri"/>
              <a:sym typeface="Calibri"/>
            </a:endParaRPr>
          </a:p>
        </p:txBody>
      </p:sp>
      <p:sp>
        <p:nvSpPr>
          <p:cNvPr id="160" name="Google Shape;160;p22"/>
          <p:cNvSpPr/>
          <p:nvPr/>
        </p:nvSpPr>
        <p:spPr>
          <a:xfrm>
            <a:off x="573156" y="5865300"/>
            <a:ext cx="6096000" cy="92333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summary(chic.f$pm25tmean2)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Min. 1st Qu.  Median    Mean 3rd Qu.    Max.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30.05   32.12   35.04   36.63   39.53   61.50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filter()</a:t>
            </a:r>
            <a:endParaRPr/>
          </a:p>
        </p:txBody>
      </p:sp>
      <p:sp>
        <p:nvSpPr>
          <p:cNvPr id="166" name="Google Shape;166;p23"/>
          <p:cNvSpPr/>
          <p:nvPr/>
        </p:nvSpPr>
        <p:spPr>
          <a:xfrm>
            <a:off x="284921" y="1586445"/>
            <a:ext cx="1162215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We can place an arbitrarily complex logical sequence inside of </a:t>
            </a:r>
            <a:r>
              <a:rPr lang="en-GB" sz="1800">
                <a:solidFill>
                  <a:schemeClr val="dk1"/>
                </a:solidFill>
                <a:latin typeface="Calibri"/>
                <a:ea typeface="Calibri"/>
                <a:cs typeface="Calibri"/>
                <a:sym typeface="Calibri"/>
              </a:rPr>
              <a:t>filter()</a:t>
            </a:r>
            <a:r>
              <a:rPr b="0" i="0" lang="en-GB" sz="1800">
                <a:solidFill>
                  <a:srgbClr val="333333"/>
                </a:solidFill>
                <a:latin typeface="Helvetica Neue"/>
                <a:ea typeface="Helvetica Neue"/>
                <a:cs typeface="Helvetica Neue"/>
                <a:sym typeface="Helvetica Neue"/>
              </a:rPr>
              <a:t>, so we could for example extract the rows where PM2.5 is greater than 30 </a:t>
            </a:r>
            <a:r>
              <a:rPr b="0" i="1" lang="en-GB" sz="1800">
                <a:solidFill>
                  <a:srgbClr val="333333"/>
                </a:solidFill>
                <a:latin typeface="Helvetica Neue"/>
                <a:ea typeface="Helvetica Neue"/>
                <a:cs typeface="Helvetica Neue"/>
                <a:sym typeface="Helvetica Neue"/>
              </a:rPr>
              <a:t>and</a:t>
            </a:r>
            <a:r>
              <a:rPr b="0" i="0" lang="en-GB" sz="1800">
                <a:solidFill>
                  <a:srgbClr val="333333"/>
                </a:solidFill>
                <a:latin typeface="Helvetica Neue"/>
                <a:ea typeface="Helvetica Neue"/>
                <a:cs typeface="Helvetica Neue"/>
                <a:sym typeface="Helvetica Neue"/>
              </a:rPr>
              <a:t> temperature is greater than 80 degrees Fahrenheit.</a:t>
            </a:r>
            <a:endParaRPr sz="1800">
              <a:solidFill>
                <a:schemeClr val="dk1"/>
              </a:solidFill>
              <a:latin typeface="Calibri"/>
              <a:ea typeface="Calibri"/>
              <a:cs typeface="Calibri"/>
              <a:sym typeface="Calibri"/>
            </a:endParaRPr>
          </a:p>
        </p:txBody>
      </p:sp>
      <p:sp>
        <p:nvSpPr>
          <p:cNvPr id="167" name="Google Shape;167;p23"/>
          <p:cNvSpPr/>
          <p:nvPr/>
        </p:nvSpPr>
        <p:spPr>
          <a:xfrm>
            <a:off x="642730" y="2232776"/>
            <a:ext cx="6096000" cy="4401205"/>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&gt; chic.f &lt;- filter(chicago, pm25tmean2 &gt; 30 &amp; tmpd &gt; 80)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&gt; select(chic.f, date, tmpd, pm25tmean2)</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         date tmpd pm25tmean2</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1  1998-08-23   81   39.60000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2  1998-09-06   81   31.50000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3  2001-07-20   82   32.30000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4  2001-08-01   84   43.70000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5  2001-08-08   85   38.83750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6  2001-08-09   84   38.20000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7  2002-06-20   82   33.00000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8  2002-06-23   82   42.50000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9  2002-07-08   81   33.10000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10 2002-07-18   82   38.85000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11 2003-06-25   82   33.90000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12 2003-07-04   84   32.90000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13 2005-06-24   86   31.85714</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14 2005-06-27   82   51.53750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15 2005-06-28   85   31.20000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16 2005-07-17   84   32.70000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17 2005-08-03   84   37.90000</a:t>
            </a:r>
            <a:endParaRPr/>
          </a:p>
        </p:txBody>
      </p:sp>
      <p:sp>
        <p:nvSpPr>
          <p:cNvPr id="168" name="Google Shape;168;p23"/>
          <p:cNvSpPr/>
          <p:nvPr/>
        </p:nvSpPr>
        <p:spPr>
          <a:xfrm>
            <a:off x="7755835" y="3734067"/>
            <a:ext cx="3597965"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Now there are only 17 observations where both of those conditions are met.</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arrange()</a:t>
            </a:r>
            <a:endParaRPr/>
          </a:p>
        </p:txBody>
      </p:sp>
      <p:sp>
        <p:nvSpPr>
          <p:cNvPr id="174" name="Google Shape;174;p24"/>
          <p:cNvSpPr/>
          <p:nvPr/>
        </p:nvSpPr>
        <p:spPr>
          <a:xfrm>
            <a:off x="374373" y="1371026"/>
            <a:ext cx="11433313"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arrange() function is used to reorder rows of a data frame according to one of the variables/columns. Reordering rows of a data frame (while preserving corresponding order of other columns) is normally a pain to do in R. The arrange() function simplifies the process quite a bit.</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Here we can order the rows of the data frame by date, so that the first row is the earliest (oldest) observation and the last row is the latest (most recent) observation.</a:t>
            </a:r>
            <a:endParaRPr/>
          </a:p>
        </p:txBody>
      </p:sp>
      <p:sp>
        <p:nvSpPr>
          <p:cNvPr id="175" name="Google Shape;175;p24"/>
          <p:cNvSpPr/>
          <p:nvPr/>
        </p:nvSpPr>
        <p:spPr>
          <a:xfrm>
            <a:off x="697058" y="2938515"/>
            <a:ext cx="3449919"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chicago &lt;- arrange(chicago, date)</a:t>
            </a:r>
            <a:endParaRPr/>
          </a:p>
        </p:txBody>
      </p:sp>
      <p:sp>
        <p:nvSpPr>
          <p:cNvPr id="176" name="Google Shape;176;p24"/>
          <p:cNvSpPr/>
          <p:nvPr/>
        </p:nvSpPr>
        <p:spPr>
          <a:xfrm>
            <a:off x="414130" y="3442950"/>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We can now check the first few rows</a:t>
            </a:r>
            <a:endParaRPr/>
          </a:p>
          <a:p>
            <a:pPr indent="0" lvl="0" marL="0" marR="0" rtl="0" algn="l">
              <a:spcBef>
                <a:spcPts val="0"/>
              </a:spcBef>
              <a:spcAft>
                <a:spcPts val="0"/>
              </a:spcAft>
              <a:buNone/>
            </a:pPr>
            <a:br>
              <a:rPr lang="en-GB"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77" name="Google Shape;177;p24"/>
          <p:cNvSpPr/>
          <p:nvPr/>
        </p:nvSpPr>
        <p:spPr>
          <a:xfrm>
            <a:off x="374373" y="3815949"/>
            <a:ext cx="5052392" cy="1477328"/>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head(select(chicago, date, pm25tmean2), 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date pm25tmean2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1987-01-01         NA</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 1987-01-02         NA</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3 1987-01-03         NA</a:t>
            </a:r>
            <a:endParaRPr/>
          </a:p>
        </p:txBody>
      </p:sp>
      <p:sp>
        <p:nvSpPr>
          <p:cNvPr id="178" name="Google Shape;178;p24"/>
          <p:cNvSpPr/>
          <p:nvPr/>
        </p:nvSpPr>
        <p:spPr>
          <a:xfrm>
            <a:off x="6091029" y="3442950"/>
            <a:ext cx="244233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and the last few rows.</a:t>
            </a:r>
            <a:endParaRPr sz="1800">
              <a:solidFill>
                <a:schemeClr val="dk1"/>
              </a:solidFill>
              <a:latin typeface="Calibri"/>
              <a:ea typeface="Calibri"/>
              <a:cs typeface="Calibri"/>
              <a:sym typeface="Calibri"/>
            </a:endParaRPr>
          </a:p>
        </p:txBody>
      </p:sp>
      <p:sp>
        <p:nvSpPr>
          <p:cNvPr id="179" name="Google Shape;179;p24"/>
          <p:cNvSpPr/>
          <p:nvPr/>
        </p:nvSpPr>
        <p:spPr>
          <a:xfrm>
            <a:off x="6091029" y="3812282"/>
            <a:ext cx="5507936" cy="1477328"/>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tail(select(chicago, date, pm25tmean2), 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date pm25tmean2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6938 2005-12-29    7.45000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6939 2005-12-30   15.05714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6940 2005-12-31   15.00000</a:t>
            </a:r>
            <a:endParaRPr/>
          </a:p>
        </p:txBody>
      </p:sp>
      <p:sp>
        <p:nvSpPr>
          <p:cNvPr id="180" name="Google Shape;180;p24"/>
          <p:cNvSpPr/>
          <p:nvPr/>
        </p:nvSpPr>
        <p:spPr>
          <a:xfrm>
            <a:off x="414129" y="5416547"/>
            <a:ext cx="98629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Columns can be arranged in descending order too by using the special </a:t>
            </a:r>
            <a:r>
              <a:rPr lang="en-GB" sz="1800">
                <a:solidFill>
                  <a:schemeClr val="dk1"/>
                </a:solidFill>
                <a:latin typeface="Calibri"/>
                <a:ea typeface="Calibri"/>
                <a:cs typeface="Calibri"/>
                <a:sym typeface="Calibri"/>
              </a:rPr>
              <a:t>desc()</a:t>
            </a:r>
            <a:r>
              <a:rPr b="0" i="0" lang="en-GB" sz="1800">
                <a:solidFill>
                  <a:srgbClr val="333333"/>
                </a:solidFill>
                <a:latin typeface="Helvetica Neue"/>
                <a:ea typeface="Helvetica Neue"/>
                <a:cs typeface="Helvetica Neue"/>
                <a:sym typeface="Helvetica Neue"/>
              </a:rPr>
              <a:t> operator.</a:t>
            </a:r>
            <a:endParaRPr sz="1800">
              <a:solidFill>
                <a:schemeClr val="dk1"/>
              </a:solidFill>
              <a:latin typeface="Calibri"/>
              <a:ea typeface="Calibri"/>
              <a:cs typeface="Calibri"/>
              <a:sym typeface="Calibri"/>
            </a:endParaRPr>
          </a:p>
        </p:txBody>
      </p:sp>
      <p:sp>
        <p:nvSpPr>
          <p:cNvPr id="181" name="Google Shape;181;p24"/>
          <p:cNvSpPr/>
          <p:nvPr/>
        </p:nvSpPr>
        <p:spPr>
          <a:xfrm>
            <a:off x="414129" y="5993020"/>
            <a:ext cx="4015779"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chicago &lt;- arrange(chicago, desc(date))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arrange()</a:t>
            </a:r>
            <a:endParaRPr/>
          </a:p>
        </p:txBody>
      </p:sp>
      <p:sp>
        <p:nvSpPr>
          <p:cNvPr id="187" name="Google Shape;187;p25"/>
          <p:cNvSpPr/>
          <p:nvPr/>
        </p:nvSpPr>
        <p:spPr>
          <a:xfrm>
            <a:off x="424069" y="1972774"/>
            <a:ext cx="959457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Looking at the first three and last three rows shows the dates in descending order.</a:t>
            </a:r>
            <a:endParaRPr sz="1800">
              <a:solidFill>
                <a:schemeClr val="dk1"/>
              </a:solidFill>
              <a:latin typeface="Calibri"/>
              <a:ea typeface="Calibri"/>
              <a:cs typeface="Calibri"/>
              <a:sym typeface="Calibri"/>
            </a:endParaRPr>
          </a:p>
        </p:txBody>
      </p:sp>
      <p:sp>
        <p:nvSpPr>
          <p:cNvPr id="188" name="Google Shape;188;p25"/>
          <p:cNvSpPr/>
          <p:nvPr/>
        </p:nvSpPr>
        <p:spPr>
          <a:xfrm>
            <a:off x="838200" y="2435161"/>
            <a:ext cx="6096000" cy="286232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head(select(chicago, date, pm25tmean2), 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date pm25tmean2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2005-12-31   15.00000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 2005-12-30   15.05714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3 2005-12-29    7.45000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tail(select(chicago, date, pm25tmean2), 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date pm25tmean2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6938 1987-01-03         NA</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6939 1987-01-02         NA</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6940 1987-01-01         NA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rename()</a:t>
            </a:r>
            <a:endParaRPr/>
          </a:p>
        </p:txBody>
      </p:sp>
      <p:sp>
        <p:nvSpPr>
          <p:cNvPr id="194" name="Google Shape;194;p26"/>
          <p:cNvSpPr/>
          <p:nvPr/>
        </p:nvSpPr>
        <p:spPr>
          <a:xfrm>
            <a:off x="404189" y="1388310"/>
            <a:ext cx="11224592"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Renaming a variable in a data frame in R is surprisingly hard to do! The rename() function is designed to make this process easier.</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Here you can see the names of the first five variables in the chicago data frame.</a:t>
            </a:r>
            <a:endParaRPr/>
          </a:p>
        </p:txBody>
      </p:sp>
      <p:sp>
        <p:nvSpPr>
          <p:cNvPr id="195" name="Google Shape;195;p26"/>
          <p:cNvSpPr/>
          <p:nvPr/>
        </p:nvSpPr>
        <p:spPr>
          <a:xfrm>
            <a:off x="563219" y="2311640"/>
            <a:ext cx="6096000" cy="1477328"/>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head(chicago[, 1:5], 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city tmpd dptp       date pm25tmean2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chic   35 30.1 2005-12-31   15.00000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 chic   36 31.0 2005-12-30   15.05714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3 chic   35 29.4 2005-12-29    7.45000</a:t>
            </a:r>
            <a:endParaRPr/>
          </a:p>
        </p:txBody>
      </p:sp>
      <p:sp>
        <p:nvSpPr>
          <p:cNvPr id="196" name="Google Shape;196;p26"/>
          <p:cNvSpPr/>
          <p:nvPr/>
        </p:nvSpPr>
        <p:spPr>
          <a:xfrm>
            <a:off x="404189" y="3846156"/>
            <a:ext cx="11224591"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a:t>
            </a:r>
            <a:r>
              <a:rPr lang="en-GB" sz="1800">
                <a:solidFill>
                  <a:schemeClr val="dk1"/>
                </a:solidFill>
                <a:latin typeface="Calibri"/>
                <a:ea typeface="Calibri"/>
                <a:cs typeface="Calibri"/>
                <a:sym typeface="Calibri"/>
              </a:rPr>
              <a:t>dptp</a:t>
            </a:r>
            <a:r>
              <a:rPr b="0" i="0" lang="en-GB" sz="1800">
                <a:solidFill>
                  <a:srgbClr val="333333"/>
                </a:solidFill>
                <a:latin typeface="Helvetica Neue"/>
                <a:ea typeface="Helvetica Neue"/>
                <a:cs typeface="Helvetica Neue"/>
                <a:sym typeface="Helvetica Neue"/>
              </a:rPr>
              <a:t> column is supposed to represent the dew point temperature and the </a:t>
            </a:r>
            <a:r>
              <a:rPr lang="en-GB" sz="1800">
                <a:solidFill>
                  <a:schemeClr val="dk1"/>
                </a:solidFill>
                <a:latin typeface="Calibri"/>
                <a:ea typeface="Calibri"/>
                <a:cs typeface="Calibri"/>
                <a:sym typeface="Calibri"/>
              </a:rPr>
              <a:t>pm25tmean2</a:t>
            </a:r>
            <a:r>
              <a:rPr b="0" i="0" lang="en-GB" sz="1800">
                <a:solidFill>
                  <a:srgbClr val="333333"/>
                </a:solidFill>
                <a:latin typeface="Helvetica Neue"/>
                <a:ea typeface="Helvetica Neue"/>
                <a:cs typeface="Helvetica Neue"/>
                <a:sym typeface="Helvetica Neue"/>
              </a:rPr>
              <a:t> column provides the PM2.5 data. However, these names are pretty obscure or awkward and probably be renamed to something more sensible.</a:t>
            </a:r>
            <a:endParaRPr sz="1800">
              <a:solidFill>
                <a:schemeClr val="dk1"/>
              </a:solidFill>
              <a:latin typeface="Calibri"/>
              <a:ea typeface="Calibri"/>
              <a:cs typeface="Calibri"/>
              <a:sym typeface="Calibri"/>
            </a:endParaRPr>
          </a:p>
        </p:txBody>
      </p:sp>
      <p:sp>
        <p:nvSpPr>
          <p:cNvPr id="197" name="Google Shape;197;p26"/>
          <p:cNvSpPr/>
          <p:nvPr/>
        </p:nvSpPr>
        <p:spPr>
          <a:xfrm>
            <a:off x="563219" y="4713019"/>
            <a:ext cx="6096000" cy="2031325"/>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chicago &lt;- rename(chicago, dewpoint = dptp, pm25 = pm25tmean2)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head(chicago[, 1:5], 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city tmpd dewpoint       date     pm25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chic   35     30.1 2005-12-31 15.00000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 chic   36     31.0 2005-12-30 15.05714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3 chic   35     29.4 2005-12-29  7.45000</a:t>
            </a:r>
            <a:endParaRPr/>
          </a:p>
        </p:txBody>
      </p:sp>
      <p:sp>
        <p:nvSpPr>
          <p:cNvPr id="198" name="Google Shape;198;p26"/>
          <p:cNvSpPr/>
          <p:nvPr/>
        </p:nvSpPr>
        <p:spPr>
          <a:xfrm>
            <a:off x="7099851" y="4990017"/>
            <a:ext cx="4088296"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syntax inside the </a:t>
            </a:r>
            <a:r>
              <a:rPr lang="en-GB" sz="1800">
                <a:solidFill>
                  <a:schemeClr val="dk1"/>
                </a:solidFill>
                <a:latin typeface="Calibri"/>
                <a:ea typeface="Calibri"/>
                <a:cs typeface="Calibri"/>
                <a:sym typeface="Calibri"/>
              </a:rPr>
              <a:t>rename()</a:t>
            </a:r>
            <a:r>
              <a:rPr b="0" i="0" lang="en-GB" sz="1800">
                <a:solidFill>
                  <a:srgbClr val="333333"/>
                </a:solidFill>
                <a:latin typeface="Helvetica Neue"/>
                <a:ea typeface="Helvetica Neue"/>
                <a:cs typeface="Helvetica Neue"/>
                <a:sym typeface="Helvetica Neue"/>
              </a:rPr>
              <a:t> function is to have the new name on the left-hand side of the </a:t>
            </a:r>
            <a:r>
              <a:rPr lang="en-GB" sz="1800">
                <a:solidFill>
                  <a:schemeClr val="dk1"/>
                </a:solidFill>
                <a:latin typeface="Calibri"/>
                <a:ea typeface="Calibri"/>
                <a:cs typeface="Calibri"/>
                <a:sym typeface="Calibri"/>
              </a:rPr>
              <a:t>=</a:t>
            </a:r>
            <a:r>
              <a:rPr b="0" i="0" lang="en-GB" sz="1800">
                <a:solidFill>
                  <a:srgbClr val="333333"/>
                </a:solidFill>
                <a:latin typeface="Helvetica Neue"/>
                <a:ea typeface="Helvetica Neue"/>
                <a:cs typeface="Helvetica Neue"/>
                <a:sym typeface="Helvetica Neue"/>
              </a:rPr>
              <a:t> sign and the old name on the right-hand side.</a:t>
            </a:r>
            <a:endParaRPr sz="1800">
              <a:solidFill>
                <a:schemeClr val="dk1"/>
              </a:solidFill>
              <a:latin typeface="Calibri"/>
              <a:ea typeface="Calibri"/>
              <a:cs typeface="Calibri"/>
              <a:sym typeface="Calibri"/>
            </a:endParaRPr>
          </a:p>
        </p:txBody>
      </p:sp>
      <p:sp>
        <p:nvSpPr>
          <p:cNvPr id="199" name="Google Shape;199;p26"/>
          <p:cNvSpPr/>
          <p:nvPr/>
        </p:nvSpPr>
        <p:spPr>
          <a:xfrm>
            <a:off x="6016484" y="46963"/>
            <a:ext cx="6096000" cy="120032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202124"/>
                </a:solidFill>
                <a:latin typeface="arial"/>
                <a:ea typeface="arial"/>
                <a:cs typeface="arial"/>
                <a:sym typeface="arial"/>
              </a:rPr>
              <a:t>The dew point is </a:t>
            </a:r>
            <a:r>
              <a:rPr b="1" lang="en-GB" sz="1800">
                <a:solidFill>
                  <a:srgbClr val="202124"/>
                </a:solidFill>
                <a:latin typeface="arial"/>
                <a:ea typeface="arial"/>
                <a:cs typeface="arial"/>
                <a:sym typeface="arial"/>
              </a:rPr>
              <a:t>the temperature below which the water vapour in a volume of air at a constant pressure will condense into liquid water</a:t>
            </a:r>
            <a:r>
              <a:rPr lang="en-GB" sz="1800">
                <a:solidFill>
                  <a:srgbClr val="202124"/>
                </a:solidFill>
                <a:latin typeface="arial"/>
                <a:ea typeface="arial"/>
                <a:cs typeface="arial"/>
                <a:sym typeface="arial"/>
              </a:rPr>
              <a:t>. It is the temperature at which the air is saturated with moisture.</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mutate()</a:t>
            </a:r>
            <a:endParaRPr/>
          </a:p>
        </p:txBody>
      </p:sp>
      <p:sp>
        <p:nvSpPr>
          <p:cNvPr id="205" name="Google Shape;205;p27"/>
          <p:cNvSpPr/>
          <p:nvPr/>
        </p:nvSpPr>
        <p:spPr>
          <a:xfrm>
            <a:off x="309769" y="1444063"/>
            <a:ext cx="11572461"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mutate() function exists to compute transformations of variables in a data frame. Often, you want to create new variables that are derived from existing variables and mutate() provides a clean interface for doing that.</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For example, with air pollution data, we often want to </a:t>
            </a:r>
            <a:r>
              <a:rPr b="0" i="1" lang="en-GB" sz="1800">
                <a:solidFill>
                  <a:srgbClr val="333333"/>
                </a:solidFill>
                <a:latin typeface="Helvetica Neue"/>
                <a:ea typeface="Helvetica Neue"/>
                <a:cs typeface="Helvetica Neue"/>
                <a:sym typeface="Helvetica Neue"/>
              </a:rPr>
              <a:t>detrend</a:t>
            </a:r>
            <a:r>
              <a:rPr b="0" i="0" lang="en-GB" sz="1800">
                <a:solidFill>
                  <a:srgbClr val="333333"/>
                </a:solidFill>
                <a:latin typeface="Helvetica Neue"/>
                <a:ea typeface="Helvetica Neue"/>
                <a:cs typeface="Helvetica Neue"/>
                <a:sym typeface="Helvetica Neue"/>
              </a:rPr>
              <a:t> the data by subtracting the mean from the data. That way we can look at whether a given day’s air pollution level is higher than or less than average (as opposed to looking at its absolute level).</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Here we create a pm25detrend variable that subtracts the mean from the pm25 variable.</a:t>
            </a:r>
            <a:endParaRPr/>
          </a:p>
        </p:txBody>
      </p:sp>
      <p:sp>
        <p:nvSpPr>
          <p:cNvPr id="206" name="Google Shape;206;p27"/>
          <p:cNvSpPr/>
          <p:nvPr/>
        </p:nvSpPr>
        <p:spPr>
          <a:xfrm>
            <a:off x="453886" y="3198389"/>
            <a:ext cx="8203096" cy="353943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&gt; chicago &lt;- mutate(chicago, pm25detrend = pm25 - mean(pm25, na.rm = TRUE))</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&gt; head(chicago)</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  city tmpd dewpoint       date     pm25 pm10tmean2  o3tmean2 no2tmean2</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1 chic   35     30.1 2005-12-31 15.00000       23.5  2.531250  13.25000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2 chic   36     31.0 2005-12-30 15.05714       19.2  3.034420  22.80556</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3 chic   35     29.4 2005-12-29  7.45000       23.5  6.794837  19.97222</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4 chic   37     34.5 2005-12-28 17.75000       27.5  3.260417  19.28563</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5 chic   40     33.6 2005-12-27 23.56000       27.0  4.468750  23.50000</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6 chic   35     29.6 2005-12-26  8.40000        8.5 14.041667  16.81944</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pm25detrend</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1   -1.230958</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2   -1.173815</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3   -8.780958</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4    1.519042</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5    7.329042</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6   -7.830958</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mutate()</a:t>
            </a:r>
            <a:endParaRPr/>
          </a:p>
        </p:txBody>
      </p:sp>
      <p:sp>
        <p:nvSpPr>
          <p:cNvPr id="212" name="Google Shape;212;p28"/>
          <p:cNvSpPr/>
          <p:nvPr/>
        </p:nvSpPr>
        <p:spPr>
          <a:xfrm>
            <a:off x="265044" y="1805106"/>
            <a:ext cx="11552582"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There is also the related transmute() function, which does the same thing as mutate() but then </a:t>
            </a:r>
            <a:r>
              <a:rPr b="0" i="1" lang="en-GB" sz="1800">
                <a:solidFill>
                  <a:srgbClr val="333333"/>
                </a:solidFill>
                <a:latin typeface="Helvetica Neue"/>
                <a:ea typeface="Helvetica Neue"/>
                <a:cs typeface="Helvetica Neue"/>
                <a:sym typeface="Helvetica Neue"/>
              </a:rPr>
              <a:t>drops all non-transformed variables</a:t>
            </a:r>
            <a:r>
              <a:rPr b="0" i="0" lang="en-GB" sz="1800">
                <a:solidFill>
                  <a:srgbClr val="333333"/>
                </a:solidFill>
                <a:latin typeface="Helvetica Neue"/>
                <a:ea typeface="Helvetica Neue"/>
                <a:cs typeface="Helvetica Neue"/>
                <a:sym typeface="Helvetica Neue"/>
              </a:rPr>
              <a:t>.</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Here we detrend the PM10 and ozone (O3) variables.</a:t>
            </a:r>
            <a:endParaRPr/>
          </a:p>
        </p:txBody>
      </p:sp>
      <p:sp>
        <p:nvSpPr>
          <p:cNvPr id="213" name="Google Shape;213;p28"/>
          <p:cNvSpPr/>
          <p:nvPr/>
        </p:nvSpPr>
        <p:spPr>
          <a:xfrm>
            <a:off x="483704" y="2728436"/>
            <a:ext cx="6096000" cy="341632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head(transmute(chicago,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pm10detrend = pm10tmean2 - mean(pm10tmean2, na.rm = TRUE),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o3detrend = o3tmean2 - mean(o3tmean2, na.rm = TRUE)))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pm10detrend  o3detrend</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-10.395206 -16.904263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  -14.695206 -16.401093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3  -10.395206 -12.640676</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4   -6.395206 -16.175096</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5   -6.895206 -14.966763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6  -25.395206  -5.393846</a:t>
            </a:r>
            <a:endParaRPr/>
          </a:p>
        </p:txBody>
      </p:sp>
      <p:sp>
        <p:nvSpPr>
          <p:cNvPr id="214" name="Google Shape;214;p28"/>
          <p:cNvSpPr/>
          <p:nvPr/>
        </p:nvSpPr>
        <p:spPr>
          <a:xfrm>
            <a:off x="265044" y="6308209"/>
            <a:ext cx="86801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Note that there are only two columns in the transmuted data frame.</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group_by()</a:t>
            </a:r>
            <a:endParaRPr/>
          </a:p>
        </p:txBody>
      </p:sp>
      <p:sp>
        <p:nvSpPr>
          <p:cNvPr id="220" name="Google Shape;220;p29"/>
          <p:cNvSpPr/>
          <p:nvPr/>
        </p:nvSpPr>
        <p:spPr>
          <a:xfrm>
            <a:off x="168965" y="1617910"/>
            <a:ext cx="11767931"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group_by() function is used to generate summary statistics from the data frame within strata defined by a variable. For example, in this air pollution dataset, you might want to know what the average annual level of PM2.5 is. So the stratum is the year, and that is something we can derive from the date variable. In conjunction with the group_by() function we often use the summarize() function (or summarise() for some parts of the world).</a:t>
            </a:r>
            <a:endParaRPr/>
          </a:p>
          <a:p>
            <a:pPr indent="0" lvl="0" marL="0" marR="0" rtl="0" algn="l">
              <a:spcBef>
                <a:spcPts val="0"/>
              </a:spcBef>
              <a:spcAft>
                <a:spcPts val="0"/>
              </a:spcAft>
              <a:buNone/>
            </a:pPr>
            <a:r>
              <a:t/>
            </a:r>
            <a:endParaRPr b="0" i="0"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general operation here is a combination of splitting a data frame into separate pieces defined by a variable or group of variables (group_by()), and then applying a summary function across those subsets (summarize()).</a:t>
            </a:r>
            <a:endParaRPr/>
          </a:p>
          <a:p>
            <a:pPr indent="0" lvl="0" marL="0" marR="0" rtl="0" algn="l">
              <a:spcBef>
                <a:spcPts val="0"/>
              </a:spcBef>
              <a:spcAft>
                <a:spcPts val="0"/>
              </a:spcAft>
              <a:buNone/>
            </a:pPr>
            <a:r>
              <a:t/>
            </a:r>
            <a:endParaRPr b="0" i="0"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First, we can create a year variable using as.POSIXlt().</a:t>
            </a:r>
            <a:endParaRPr/>
          </a:p>
        </p:txBody>
      </p:sp>
      <p:sp>
        <p:nvSpPr>
          <p:cNvPr id="221" name="Google Shape;221;p29"/>
          <p:cNvSpPr/>
          <p:nvPr/>
        </p:nvSpPr>
        <p:spPr>
          <a:xfrm>
            <a:off x="473765" y="4272150"/>
            <a:ext cx="7328452"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chicago &lt;- mutate(chicago, year = as.POSIXlt(date)$year + 1900)</a:t>
            </a:r>
            <a:endParaRPr/>
          </a:p>
        </p:txBody>
      </p:sp>
      <p:sp>
        <p:nvSpPr>
          <p:cNvPr id="222" name="Google Shape;222;p29"/>
          <p:cNvSpPr/>
          <p:nvPr/>
        </p:nvSpPr>
        <p:spPr>
          <a:xfrm>
            <a:off x="168965" y="4868451"/>
            <a:ext cx="923345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Now we can create a separate data frame that splits the original data frame by year.</a:t>
            </a:r>
            <a:endParaRPr sz="1800">
              <a:solidFill>
                <a:schemeClr val="dk1"/>
              </a:solidFill>
              <a:latin typeface="Calibri"/>
              <a:ea typeface="Calibri"/>
              <a:cs typeface="Calibri"/>
              <a:sym typeface="Calibri"/>
            </a:endParaRPr>
          </a:p>
        </p:txBody>
      </p:sp>
      <p:sp>
        <p:nvSpPr>
          <p:cNvPr id="223" name="Google Shape;223;p29"/>
          <p:cNvSpPr/>
          <p:nvPr/>
        </p:nvSpPr>
        <p:spPr>
          <a:xfrm>
            <a:off x="473765" y="5464753"/>
            <a:ext cx="7328452"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years &lt;- group_by(chicago, year)</a:t>
            </a:r>
            <a:endParaRPr/>
          </a:p>
        </p:txBody>
      </p:sp>
      <p:sp>
        <p:nvSpPr>
          <p:cNvPr id="224" name="Google Shape;224;p29"/>
          <p:cNvSpPr/>
          <p:nvPr/>
        </p:nvSpPr>
        <p:spPr>
          <a:xfrm>
            <a:off x="8947866" y="3764319"/>
            <a:ext cx="3091069" cy="203132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111827"/>
                </a:solidFill>
                <a:latin typeface="Arial"/>
                <a:ea typeface="Arial"/>
                <a:cs typeface="Arial"/>
                <a:sym typeface="Arial"/>
              </a:rPr>
              <a:t>Date-time Conversion Functions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Functions to manipulate objects of classes "POSIXlt" and "POSIXct" representing calendar dates and times.</a:t>
            </a:r>
            <a:endParaRPr b="1" i="0" sz="1800">
              <a:solidFill>
                <a:srgbClr val="111827"/>
              </a:solidFill>
              <a:latin typeface="Arial"/>
              <a:ea typeface="Arial"/>
              <a:cs typeface="Arial"/>
              <a:sym typeface="Arial"/>
            </a:endParaRPr>
          </a:p>
        </p:txBody>
      </p:sp>
      <p:cxnSp>
        <p:nvCxnSpPr>
          <p:cNvPr id="225" name="Google Shape;225;p29"/>
          <p:cNvCxnSpPr/>
          <p:nvPr/>
        </p:nvCxnSpPr>
        <p:spPr>
          <a:xfrm rot="10800000">
            <a:off x="5834270" y="3995530"/>
            <a:ext cx="3091069" cy="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group_by()</a:t>
            </a:r>
            <a:endParaRPr/>
          </a:p>
        </p:txBody>
      </p:sp>
      <p:sp>
        <p:nvSpPr>
          <p:cNvPr id="231" name="Google Shape;231;p30"/>
          <p:cNvSpPr/>
          <p:nvPr/>
        </p:nvSpPr>
        <p:spPr>
          <a:xfrm>
            <a:off x="235226" y="1873383"/>
            <a:ext cx="1147307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Finally, we compute summary statistics for each year in the data frame with the </a:t>
            </a:r>
            <a:r>
              <a:rPr lang="en-GB" sz="1800">
                <a:solidFill>
                  <a:schemeClr val="dk1"/>
                </a:solidFill>
                <a:latin typeface="Calibri"/>
                <a:ea typeface="Calibri"/>
                <a:cs typeface="Calibri"/>
                <a:sym typeface="Calibri"/>
              </a:rPr>
              <a:t>summarize()</a:t>
            </a:r>
            <a:r>
              <a:rPr b="0" i="0" lang="en-GB" sz="1800">
                <a:solidFill>
                  <a:srgbClr val="333333"/>
                </a:solidFill>
                <a:latin typeface="Helvetica Neue"/>
                <a:ea typeface="Helvetica Neue"/>
                <a:cs typeface="Helvetica Neue"/>
                <a:sym typeface="Helvetica Neue"/>
              </a:rPr>
              <a:t> function.</a:t>
            </a:r>
            <a:endParaRPr sz="1800">
              <a:solidFill>
                <a:schemeClr val="dk1"/>
              </a:solidFill>
              <a:latin typeface="Calibri"/>
              <a:ea typeface="Calibri"/>
              <a:cs typeface="Calibri"/>
              <a:sym typeface="Calibri"/>
            </a:endParaRPr>
          </a:p>
        </p:txBody>
      </p:sp>
      <p:sp>
        <p:nvSpPr>
          <p:cNvPr id="232" name="Google Shape;232;p30"/>
          <p:cNvSpPr/>
          <p:nvPr/>
        </p:nvSpPr>
        <p:spPr>
          <a:xfrm>
            <a:off x="762000" y="2236951"/>
            <a:ext cx="5209761" cy="4493538"/>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100">
                <a:solidFill>
                  <a:schemeClr val="dk1"/>
                </a:solidFill>
                <a:latin typeface="Calibri"/>
                <a:ea typeface="Calibri"/>
                <a:cs typeface="Calibri"/>
                <a:sym typeface="Calibri"/>
              </a:rPr>
              <a:t>&gt; summarize(years, pm25 = mean(pm25, na.rm = TRUE), </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           o3 = max(o3tmean2, na.rm = TRUE), </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           no2 = median(no2tmean2, na.rm = TRUE))</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`summarise()` ungrouping output (override with `.groups` argument)</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 A tibble: 19 x 4</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    year  pm25    o3   no2</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   &lt;dbl&gt; &lt;dbl&gt; &lt;dbl&gt; &lt;dbl&gt;</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 1  1987 NaN    63.0  23.5</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 2  1988 NaN    61.7  24.5</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 3  1989 NaN    59.7  26.1</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 4  1990 NaN    52.2  22.6</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 5  1991 NaN    63.1  21.4</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 6  1992 NaN    50.8  24.8</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 7  1993 NaN    44.3  25.8</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 8  1994 NaN    52.2  28.5</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 9  1995 NaN    66.6  27.3</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10  1996 NaN    58.4  26.4</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11  1997 NaN    56.5  25.5</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12  1998  18.3  50.7  24.6</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13  1999  18.5  57.5  24.7</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14  2000  16.9  55.8  23.5</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15  2001  16.9  51.8  25.1</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16  2002  15.3  54.9  22.7</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17  2003  15.2  56.2  24.6</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18  2004  14.6  44.5  23.4</a:t>
            </a:r>
            <a:endParaRPr/>
          </a:p>
          <a:p>
            <a:pPr indent="0" lvl="0" marL="0" marR="0" rtl="0" algn="l">
              <a:spcBef>
                <a:spcPts val="0"/>
              </a:spcBef>
              <a:spcAft>
                <a:spcPts val="0"/>
              </a:spcAft>
              <a:buNone/>
            </a:pPr>
            <a:r>
              <a:rPr lang="en-GB" sz="1100">
                <a:solidFill>
                  <a:schemeClr val="dk1"/>
                </a:solidFill>
                <a:latin typeface="Calibri"/>
                <a:ea typeface="Calibri"/>
                <a:cs typeface="Calibri"/>
                <a:sym typeface="Calibri"/>
              </a:rPr>
              <a:t>19  2005  16.2  58.8  22.6</a:t>
            </a:r>
            <a:endParaRPr/>
          </a:p>
        </p:txBody>
      </p:sp>
      <p:sp>
        <p:nvSpPr>
          <p:cNvPr id="233" name="Google Shape;233;p30"/>
          <p:cNvSpPr/>
          <p:nvPr/>
        </p:nvSpPr>
        <p:spPr>
          <a:xfrm>
            <a:off x="6649277" y="3283391"/>
            <a:ext cx="4225787"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summarize()</a:t>
            </a:r>
            <a:r>
              <a:rPr b="0" i="0" lang="en-GB" sz="1800">
                <a:solidFill>
                  <a:srgbClr val="333333"/>
                </a:solidFill>
                <a:latin typeface="Helvetica Neue"/>
                <a:ea typeface="Helvetica Neue"/>
                <a:cs typeface="Helvetica Neue"/>
                <a:sym typeface="Helvetica Neue"/>
              </a:rPr>
              <a:t> returns a data frame with </a:t>
            </a:r>
            <a:r>
              <a:rPr lang="en-GB" sz="1800">
                <a:solidFill>
                  <a:schemeClr val="dk1"/>
                </a:solidFill>
                <a:latin typeface="Calibri"/>
                <a:ea typeface="Calibri"/>
                <a:cs typeface="Calibri"/>
                <a:sym typeface="Calibri"/>
              </a:rPr>
              <a:t>year</a:t>
            </a:r>
            <a:r>
              <a:rPr b="0" i="0" lang="en-GB" sz="1800">
                <a:solidFill>
                  <a:srgbClr val="333333"/>
                </a:solidFill>
                <a:latin typeface="Helvetica Neue"/>
                <a:ea typeface="Helvetica Neue"/>
                <a:cs typeface="Helvetica Neue"/>
                <a:sym typeface="Helvetica Neue"/>
              </a:rPr>
              <a:t> as the first column, and then the annual averages of </a:t>
            </a:r>
            <a:r>
              <a:rPr lang="en-GB" sz="1800">
                <a:solidFill>
                  <a:schemeClr val="dk1"/>
                </a:solidFill>
                <a:latin typeface="Calibri"/>
                <a:ea typeface="Calibri"/>
                <a:cs typeface="Calibri"/>
                <a:sym typeface="Calibri"/>
              </a:rPr>
              <a:t>pm25</a:t>
            </a:r>
            <a:r>
              <a:rPr b="0" i="0" lang="en-GB" sz="1800">
                <a:solidFill>
                  <a:srgbClr val="333333"/>
                </a:solidFill>
                <a:latin typeface="Helvetica Neue"/>
                <a:ea typeface="Helvetica Neue"/>
                <a:cs typeface="Helvetica Neue"/>
                <a:sym typeface="Helvetica Neue"/>
              </a:rPr>
              <a:t>, </a:t>
            </a:r>
            <a:r>
              <a:rPr lang="en-GB" sz="1800">
                <a:solidFill>
                  <a:schemeClr val="dk1"/>
                </a:solidFill>
                <a:latin typeface="Calibri"/>
                <a:ea typeface="Calibri"/>
                <a:cs typeface="Calibri"/>
                <a:sym typeface="Calibri"/>
              </a:rPr>
              <a:t>o3</a:t>
            </a:r>
            <a:r>
              <a:rPr b="0" i="0" lang="en-GB" sz="1800">
                <a:solidFill>
                  <a:srgbClr val="333333"/>
                </a:solidFill>
                <a:latin typeface="Helvetica Neue"/>
                <a:ea typeface="Helvetica Neue"/>
                <a:cs typeface="Helvetica Neue"/>
                <a:sym typeface="Helvetica Neue"/>
              </a:rPr>
              <a:t>, and </a:t>
            </a:r>
            <a:r>
              <a:rPr lang="en-GB" sz="1800">
                <a:solidFill>
                  <a:schemeClr val="dk1"/>
                </a:solidFill>
                <a:latin typeface="Calibri"/>
                <a:ea typeface="Calibri"/>
                <a:cs typeface="Calibri"/>
                <a:sym typeface="Calibri"/>
              </a:rPr>
              <a:t>no2</a:t>
            </a:r>
            <a:r>
              <a:rPr b="0" i="0" lang="en-GB" sz="1800">
                <a:solidFill>
                  <a:srgbClr val="333333"/>
                </a:solidFill>
                <a:latin typeface="Helvetica Neue"/>
                <a:ea typeface="Helvetica Neue"/>
                <a:cs typeface="Helvetica Neue"/>
                <a:sym typeface="Helvetica Neue"/>
              </a:rPr>
              <a:t>.</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group_by()</a:t>
            </a:r>
            <a:endParaRPr/>
          </a:p>
        </p:txBody>
      </p:sp>
      <p:sp>
        <p:nvSpPr>
          <p:cNvPr id="239" name="Google Shape;239;p31"/>
          <p:cNvSpPr/>
          <p:nvPr/>
        </p:nvSpPr>
        <p:spPr>
          <a:xfrm>
            <a:off x="255104" y="1406792"/>
            <a:ext cx="11681791"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In a slightly more complicated example, we might want to know what are the average levels of ozone (</a:t>
            </a:r>
            <a:r>
              <a:rPr lang="en-GB" sz="1800">
                <a:solidFill>
                  <a:schemeClr val="dk1"/>
                </a:solidFill>
                <a:latin typeface="Calibri"/>
                <a:ea typeface="Calibri"/>
                <a:cs typeface="Calibri"/>
                <a:sym typeface="Calibri"/>
              </a:rPr>
              <a:t>o3</a:t>
            </a:r>
            <a:r>
              <a:rPr b="0" i="0" lang="en-GB" sz="1800">
                <a:solidFill>
                  <a:srgbClr val="333333"/>
                </a:solidFill>
                <a:latin typeface="Helvetica Neue"/>
                <a:ea typeface="Helvetica Neue"/>
                <a:cs typeface="Helvetica Neue"/>
                <a:sym typeface="Helvetica Neue"/>
              </a:rPr>
              <a:t>) and nitrogen dioxide (</a:t>
            </a:r>
            <a:r>
              <a:rPr lang="en-GB" sz="1800">
                <a:solidFill>
                  <a:schemeClr val="dk1"/>
                </a:solidFill>
                <a:latin typeface="Calibri"/>
                <a:ea typeface="Calibri"/>
                <a:cs typeface="Calibri"/>
                <a:sym typeface="Calibri"/>
              </a:rPr>
              <a:t>no2</a:t>
            </a:r>
            <a:r>
              <a:rPr b="0" i="0" lang="en-GB" sz="1800">
                <a:solidFill>
                  <a:srgbClr val="333333"/>
                </a:solidFill>
                <a:latin typeface="Helvetica Neue"/>
                <a:ea typeface="Helvetica Neue"/>
                <a:cs typeface="Helvetica Neue"/>
                <a:sym typeface="Helvetica Neue"/>
              </a:rPr>
              <a:t>) within quintiles of </a:t>
            </a:r>
            <a:r>
              <a:rPr lang="en-GB" sz="1800">
                <a:solidFill>
                  <a:schemeClr val="dk1"/>
                </a:solidFill>
                <a:latin typeface="Calibri"/>
                <a:ea typeface="Calibri"/>
                <a:cs typeface="Calibri"/>
                <a:sym typeface="Calibri"/>
              </a:rPr>
              <a:t>pm25</a:t>
            </a:r>
            <a:r>
              <a:rPr b="0" i="0" lang="en-GB" sz="1800">
                <a:solidFill>
                  <a:srgbClr val="333333"/>
                </a:solidFill>
                <a:latin typeface="Helvetica Neue"/>
                <a:ea typeface="Helvetica Neue"/>
                <a:cs typeface="Helvetica Neue"/>
                <a:sym typeface="Helvetica Neue"/>
              </a:rPr>
              <a:t>. A slicker way to do this would be through a regression model, but we can actually do this quickly with </a:t>
            </a:r>
            <a:r>
              <a:rPr lang="en-GB" sz="1800">
                <a:solidFill>
                  <a:schemeClr val="dk1"/>
                </a:solidFill>
                <a:latin typeface="Calibri"/>
                <a:ea typeface="Calibri"/>
                <a:cs typeface="Calibri"/>
                <a:sym typeface="Calibri"/>
              </a:rPr>
              <a:t>group_by()</a:t>
            </a:r>
            <a:r>
              <a:rPr b="0" i="0" lang="en-GB" sz="1800">
                <a:solidFill>
                  <a:srgbClr val="333333"/>
                </a:solidFill>
                <a:latin typeface="Helvetica Neue"/>
                <a:ea typeface="Helvetica Neue"/>
                <a:cs typeface="Helvetica Neue"/>
                <a:sym typeface="Helvetica Neue"/>
              </a:rPr>
              <a:t> and </a:t>
            </a:r>
            <a:r>
              <a:rPr lang="en-GB" sz="1800">
                <a:solidFill>
                  <a:schemeClr val="dk1"/>
                </a:solidFill>
                <a:latin typeface="Calibri"/>
                <a:ea typeface="Calibri"/>
                <a:cs typeface="Calibri"/>
                <a:sym typeface="Calibri"/>
              </a:rPr>
              <a:t>summarize()</a:t>
            </a:r>
            <a:r>
              <a:rPr b="0" i="0" lang="en-GB" sz="1800">
                <a:solidFill>
                  <a:srgbClr val="333333"/>
                </a:solidFill>
                <a:latin typeface="Helvetica Neue"/>
                <a:ea typeface="Helvetica Neue"/>
                <a:cs typeface="Helvetica Neue"/>
                <a:sym typeface="Helvetica Neue"/>
              </a:rPr>
              <a:t>.</a:t>
            </a:r>
            <a:endParaRPr sz="1800">
              <a:solidFill>
                <a:schemeClr val="dk1"/>
              </a:solidFill>
              <a:latin typeface="Calibri"/>
              <a:ea typeface="Calibri"/>
              <a:cs typeface="Calibri"/>
              <a:sym typeface="Calibri"/>
            </a:endParaRPr>
          </a:p>
        </p:txBody>
      </p:sp>
      <p:sp>
        <p:nvSpPr>
          <p:cNvPr id="240" name="Google Shape;240;p31"/>
          <p:cNvSpPr/>
          <p:nvPr/>
        </p:nvSpPr>
        <p:spPr>
          <a:xfrm>
            <a:off x="235227" y="2330122"/>
            <a:ext cx="78320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First, we can create a categorical variable of </a:t>
            </a:r>
            <a:r>
              <a:rPr lang="en-GB" sz="1800">
                <a:solidFill>
                  <a:schemeClr val="dk1"/>
                </a:solidFill>
                <a:latin typeface="Calibri"/>
                <a:ea typeface="Calibri"/>
                <a:cs typeface="Calibri"/>
                <a:sym typeface="Calibri"/>
              </a:rPr>
              <a:t>pm25</a:t>
            </a:r>
            <a:r>
              <a:rPr b="0" i="0" lang="en-GB" sz="1800">
                <a:solidFill>
                  <a:srgbClr val="333333"/>
                </a:solidFill>
                <a:latin typeface="Helvetica Neue"/>
                <a:ea typeface="Helvetica Neue"/>
                <a:cs typeface="Helvetica Neue"/>
                <a:sym typeface="Helvetica Neue"/>
              </a:rPr>
              <a:t> divided into quintiles.</a:t>
            </a:r>
            <a:endParaRPr sz="1800">
              <a:solidFill>
                <a:schemeClr val="dk1"/>
              </a:solidFill>
              <a:latin typeface="Calibri"/>
              <a:ea typeface="Calibri"/>
              <a:cs typeface="Calibri"/>
              <a:sym typeface="Calibri"/>
            </a:endParaRPr>
          </a:p>
        </p:txBody>
      </p:sp>
      <p:sp>
        <p:nvSpPr>
          <p:cNvPr id="241" name="Google Shape;241;p31"/>
          <p:cNvSpPr/>
          <p:nvPr/>
        </p:nvSpPr>
        <p:spPr>
          <a:xfrm>
            <a:off x="447261" y="2699454"/>
            <a:ext cx="6096000" cy="646331"/>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qq &lt;- quantile(chicago$pm25, seq(0, 1, 0.2), na.rm = TRUE)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chicago &lt;- mutate(chicago, pm25.quint = cut(pm25, qq))</a:t>
            </a:r>
            <a:endParaRPr/>
          </a:p>
        </p:txBody>
      </p:sp>
      <p:sp>
        <p:nvSpPr>
          <p:cNvPr id="242" name="Google Shape;242;p31"/>
          <p:cNvSpPr/>
          <p:nvPr/>
        </p:nvSpPr>
        <p:spPr>
          <a:xfrm>
            <a:off x="235227" y="3377489"/>
            <a:ext cx="86702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Now we can group the data frame by the </a:t>
            </a:r>
            <a:r>
              <a:rPr lang="en-GB" sz="1800">
                <a:solidFill>
                  <a:schemeClr val="dk1"/>
                </a:solidFill>
                <a:latin typeface="Calibri"/>
                <a:ea typeface="Calibri"/>
                <a:cs typeface="Calibri"/>
                <a:sym typeface="Calibri"/>
              </a:rPr>
              <a:t>pm25.quint</a:t>
            </a:r>
            <a:r>
              <a:rPr b="0" i="0" lang="en-GB" sz="1800">
                <a:solidFill>
                  <a:srgbClr val="333333"/>
                </a:solidFill>
                <a:latin typeface="Helvetica Neue"/>
                <a:ea typeface="Helvetica Neue"/>
                <a:cs typeface="Helvetica Neue"/>
                <a:sym typeface="Helvetica Neue"/>
              </a:rPr>
              <a:t> variable.</a:t>
            </a:r>
            <a:endParaRPr sz="1800">
              <a:solidFill>
                <a:schemeClr val="dk1"/>
              </a:solidFill>
              <a:latin typeface="Calibri"/>
              <a:ea typeface="Calibri"/>
              <a:cs typeface="Calibri"/>
              <a:sym typeface="Calibri"/>
            </a:endParaRPr>
          </a:p>
        </p:txBody>
      </p:sp>
      <p:sp>
        <p:nvSpPr>
          <p:cNvPr id="243" name="Google Shape;243;p31"/>
          <p:cNvSpPr/>
          <p:nvPr/>
        </p:nvSpPr>
        <p:spPr>
          <a:xfrm>
            <a:off x="447261" y="3778525"/>
            <a:ext cx="4075988"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quint &lt;- group_by(chicago, pm25.quint)</a:t>
            </a:r>
            <a:endParaRPr/>
          </a:p>
        </p:txBody>
      </p:sp>
      <p:sp>
        <p:nvSpPr>
          <p:cNvPr id="244" name="Google Shape;244;p31"/>
          <p:cNvSpPr txBox="1"/>
          <p:nvPr/>
        </p:nvSpPr>
        <p:spPr>
          <a:xfrm>
            <a:off x="235227" y="4169988"/>
            <a:ext cx="71355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Finally, we can compute the mean of o3 and no2 within quintiles of pm25.</a:t>
            </a:r>
            <a:endParaRPr/>
          </a:p>
        </p:txBody>
      </p:sp>
      <p:sp>
        <p:nvSpPr>
          <p:cNvPr id="245" name="Google Shape;245;p31"/>
          <p:cNvSpPr/>
          <p:nvPr/>
        </p:nvSpPr>
        <p:spPr>
          <a:xfrm>
            <a:off x="457200" y="4527878"/>
            <a:ext cx="6096000" cy="230832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200">
                <a:solidFill>
                  <a:schemeClr val="dk1"/>
                </a:solidFill>
                <a:latin typeface="Calibri"/>
                <a:ea typeface="Calibri"/>
                <a:cs typeface="Calibri"/>
                <a:sym typeface="Calibri"/>
              </a:rPr>
              <a:t>&gt; summarize(quint, o3 = mean(o3tmean2, na.rm = TRUE), </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           no2 = mean(no2tmean2, na.rm = TRUE))</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`summarise()` ungrouping output (override with `.groups` argument)</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 A tibble: 6 x 3</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  pm25.quint     o3   no2</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  &lt;fct&gt;       &lt;dbl&gt; &lt;dbl&gt;</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1 (1.7,8.7]    21.7  18.0</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2 (8.7,12.4]   20.4  22.1</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3 (12.4,16.7]  20.7  24.4</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4 (16.7,22.6]  19.9  27.3</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5 (22.6,61.5]  20.3  29.6</a:t>
            </a:r>
            <a:endParaRPr/>
          </a:p>
          <a:p>
            <a:pPr indent="0" lvl="0" marL="0" marR="0" rtl="0" algn="l">
              <a:spcBef>
                <a:spcPts val="0"/>
              </a:spcBef>
              <a:spcAft>
                <a:spcPts val="0"/>
              </a:spcAft>
              <a:buNone/>
            </a:pPr>
            <a:r>
              <a:rPr lang="en-GB" sz="1200">
                <a:solidFill>
                  <a:schemeClr val="dk1"/>
                </a:solidFill>
                <a:latin typeface="Calibri"/>
                <a:ea typeface="Calibri"/>
                <a:cs typeface="Calibri"/>
                <a:sym typeface="Calibri"/>
              </a:rPr>
              <a:t>6 &lt;NA&gt;         18.8  25.8</a:t>
            </a:r>
            <a:endParaRPr/>
          </a:p>
        </p:txBody>
      </p:sp>
      <p:sp>
        <p:nvSpPr>
          <p:cNvPr id="246" name="Google Shape;246;p31"/>
          <p:cNvSpPr txBox="1"/>
          <p:nvPr/>
        </p:nvSpPr>
        <p:spPr>
          <a:xfrm>
            <a:off x="7269170" y="4440768"/>
            <a:ext cx="436403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From the table, it seems there isn’t a strong relationship between pm25 and o3, but there appears to be a positive correlation between pm25 and no2. More sophisticated statistical modeling can help to provide precise answers to these questions, but a simple application of dplyr functions can often get you most of the way there.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Data Frames</a:t>
            </a:r>
            <a:endParaRPr/>
          </a:p>
        </p:txBody>
      </p:sp>
      <p:sp>
        <p:nvSpPr>
          <p:cNvPr id="95" name="Google Shape;95;p14"/>
          <p:cNvSpPr/>
          <p:nvPr/>
        </p:nvSpPr>
        <p:spPr>
          <a:xfrm>
            <a:off x="490151" y="1851614"/>
            <a:ext cx="11026346"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rgbClr val="333333"/>
                </a:solidFill>
                <a:latin typeface="Helvetica Neue"/>
                <a:ea typeface="Helvetica Neue"/>
                <a:cs typeface="Helvetica Neue"/>
                <a:sym typeface="Helvetica Neue"/>
              </a:rPr>
              <a:t>The </a:t>
            </a:r>
            <a:r>
              <a:rPr b="0" i="1" lang="en-GB" sz="1800" u="none" cap="none" strike="noStrike">
                <a:solidFill>
                  <a:srgbClr val="333333"/>
                </a:solidFill>
                <a:latin typeface="Helvetica Neue"/>
                <a:ea typeface="Helvetica Neue"/>
                <a:cs typeface="Helvetica Neue"/>
                <a:sym typeface="Helvetica Neue"/>
              </a:rPr>
              <a:t>data frame</a:t>
            </a:r>
            <a:r>
              <a:rPr b="0" i="0" lang="en-GB" sz="1800" u="none" cap="none" strike="noStrike">
                <a:solidFill>
                  <a:srgbClr val="333333"/>
                </a:solidFill>
                <a:latin typeface="Helvetica Neue"/>
                <a:ea typeface="Helvetica Neue"/>
                <a:cs typeface="Helvetica Neue"/>
                <a:sym typeface="Helvetica Neue"/>
              </a:rPr>
              <a:t> is a key data structure in statistics and in R. The basic structure of a data frame is that there is </a:t>
            </a:r>
            <a:r>
              <a:rPr b="1" i="0" lang="en-GB" sz="1800" u="none" cap="none" strike="noStrike">
                <a:solidFill>
                  <a:srgbClr val="333333"/>
                </a:solidFill>
                <a:latin typeface="Helvetica Neue"/>
                <a:ea typeface="Helvetica Neue"/>
                <a:cs typeface="Helvetica Neue"/>
                <a:sym typeface="Helvetica Neue"/>
              </a:rPr>
              <a:t>one observation per row and each column represents a variable, a measure, feature, or characteristic of that observation</a:t>
            </a:r>
            <a:r>
              <a:rPr b="0" i="0" lang="en-GB" sz="1800" u="none" cap="none" strike="noStrike">
                <a:solidFill>
                  <a:srgbClr val="333333"/>
                </a:solidFill>
                <a:latin typeface="Helvetica Neue"/>
                <a:ea typeface="Helvetica Neue"/>
                <a:cs typeface="Helvetica Neue"/>
                <a:sym typeface="Helvetica Neue"/>
              </a:rPr>
              <a:t>. R has an internal implementation of data frames that is likely the one you will use most often. However, there are packages on CRAN that implement data frames via things like relational databases that allow you to operate on very very large data frames (but we won’t discuss them here).</a:t>
            </a:r>
            <a:endParaRPr/>
          </a:p>
          <a:p>
            <a:pPr indent="0" lvl="0" marL="0" marR="0" rtl="0" algn="l">
              <a:spcBef>
                <a:spcPts val="0"/>
              </a:spcBef>
              <a:spcAft>
                <a:spcPts val="0"/>
              </a:spcAft>
              <a:buNone/>
            </a:pPr>
            <a:r>
              <a:t/>
            </a:r>
            <a:endParaRPr b="0" i="0"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Given the importance of managing data frames, it’s important that we have good tools for dealing with them. In previous chapters we have already discussed some tools like the subset() function and the use of [ and $ operators to extract subsets of data frames. However, other operations, like </a:t>
            </a:r>
            <a:r>
              <a:rPr b="1" i="0" lang="en-GB" sz="1800">
                <a:solidFill>
                  <a:srgbClr val="333333"/>
                </a:solidFill>
                <a:latin typeface="Helvetica Neue"/>
                <a:ea typeface="Helvetica Neue"/>
                <a:cs typeface="Helvetica Neue"/>
                <a:sym typeface="Helvetica Neue"/>
              </a:rPr>
              <a:t>filtering, re-ordering, and collapsing, can often be tedious operations in R</a:t>
            </a:r>
            <a:r>
              <a:rPr b="0" i="0" lang="en-GB" sz="1800">
                <a:solidFill>
                  <a:srgbClr val="333333"/>
                </a:solidFill>
                <a:latin typeface="Helvetica Neue"/>
                <a:ea typeface="Helvetica Neue"/>
                <a:cs typeface="Helvetica Neue"/>
                <a:sym typeface="Helvetica Neue"/>
              </a:rPr>
              <a:t> whose syntax is not very intuitive. The dplyr package is designed to mitigate a lot of these problems and to provide a highly optimized set of routines specifically for dealing with data frames.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%&gt;%</a:t>
            </a:r>
            <a:endParaRPr/>
          </a:p>
        </p:txBody>
      </p:sp>
      <p:sp>
        <p:nvSpPr>
          <p:cNvPr id="252" name="Google Shape;252;p32"/>
          <p:cNvSpPr/>
          <p:nvPr/>
        </p:nvSpPr>
        <p:spPr>
          <a:xfrm>
            <a:off x="215900" y="1345337"/>
            <a:ext cx="118364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pipeline operater </a:t>
            </a:r>
            <a:r>
              <a:rPr lang="en-GB" sz="1800">
                <a:solidFill>
                  <a:schemeClr val="dk1"/>
                </a:solidFill>
                <a:latin typeface="Calibri"/>
                <a:ea typeface="Calibri"/>
                <a:cs typeface="Calibri"/>
                <a:sym typeface="Calibri"/>
              </a:rPr>
              <a:t>%&gt;%</a:t>
            </a:r>
            <a:r>
              <a:rPr b="0" i="0" lang="en-GB" sz="1800">
                <a:solidFill>
                  <a:srgbClr val="333333"/>
                </a:solidFill>
                <a:latin typeface="Helvetica Neue"/>
                <a:ea typeface="Helvetica Neue"/>
                <a:cs typeface="Helvetica Neue"/>
                <a:sym typeface="Helvetica Neue"/>
              </a:rPr>
              <a:t> is very handy for stringing together multiple </a:t>
            </a:r>
            <a:r>
              <a:rPr lang="en-GB" sz="1800">
                <a:solidFill>
                  <a:schemeClr val="dk1"/>
                </a:solidFill>
                <a:latin typeface="Calibri"/>
                <a:ea typeface="Calibri"/>
                <a:cs typeface="Calibri"/>
                <a:sym typeface="Calibri"/>
              </a:rPr>
              <a:t>dplyr</a:t>
            </a:r>
            <a:r>
              <a:rPr b="0" i="0" lang="en-GB" sz="1800">
                <a:solidFill>
                  <a:srgbClr val="333333"/>
                </a:solidFill>
                <a:latin typeface="Helvetica Neue"/>
                <a:ea typeface="Helvetica Neue"/>
                <a:cs typeface="Helvetica Neue"/>
                <a:sym typeface="Helvetica Neue"/>
              </a:rPr>
              <a:t> functions in a sequence of operations. Notice above that every time we wanted to apply more than one function, the sequence gets buried in a sequence of nested function calls that is difficult to read, i.e.</a:t>
            </a:r>
            <a:endParaRPr sz="1800">
              <a:solidFill>
                <a:schemeClr val="dk1"/>
              </a:solidFill>
              <a:latin typeface="Calibri"/>
              <a:ea typeface="Calibri"/>
              <a:cs typeface="Calibri"/>
              <a:sym typeface="Calibri"/>
            </a:endParaRPr>
          </a:p>
        </p:txBody>
      </p:sp>
      <p:sp>
        <p:nvSpPr>
          <p:cNvPr id="253" name="Google Shape;253;p32"/>
          <p:cNvSpPr/>
          <p:nvPr/>
        </p:nvSpPr>
        <p:spPr>
          <a:xfrm>
            <a:off x="396624" y="2301568"/>
            <a:ext cx="2356351"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third(second(first(x)))</a:t>
            </a:r>
            <a:endParaRPr/>
          </a:p>
        </p:txBody>
      </p:sp>
      <p:sp>
        <p:nvSpPr>
          <p:cNvPr id="254" name="Google Shape;254;p32"/>
          <p:cNvSpPr/>
          <p:nvPr/>
        </p:nvSpPr>
        <p:spPr>
          <a:xfrm>
            <a:off x="215900" y="2787214"/>
            <a:ext cx="118364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This nesting is not a natural way to think about a sequence of operations. The </a:t>
            </a:r>
            <a:r>
              <a:rPr lang="en-GB" sz="1800">
                <a:solidFill>
                  <a:schemeClr val="dk1"/>
                </a:solidFill>
                <a:latin typeface="Calibri"/>
                <a:ea typeface="Calibri"/>
                <a:cs typeface="Calibri"/>
                <a:sym typeface="Calibri"/>
              </a:rPr>
              <a:t>%&gt;%</a:t>
            </a:r>
            <a:r>
              <a:rPr b="0" i="0" lang="en-GB" sz="1800">
                <a:solidFill>
                  <a:srgbClr val="333333"/>
                </a:solidFill>
                <a:latin typeface="Helvetica Neue"/>
                <a:ea typeface="Helvetica Neue"/>
                <a:cs typeface="Helvetica Neue"/>
                <a:sym typeface="Helvetica Neue"/>
              </a:rPr>
              <a:t> operator allows you to string operations in a left-to-right fashion, i.e.</a:t>
            </a:r>
            <a:endParaRPr sz="1800">
              <a:solidFill>
                <a:schemeClr val="dk1"/>
              </a:solidFill>
              <a:latin typeface="Calibri"/>
              <a:ea typeface="Calibri"/>
              <a:cs typeface="Calibri"/>
              <a:sym typeface="Calibri"/>
            </a:endParaRPr>
          </a:p>
        </p:txBody>
      </p:sp>
      <p:sp>
        <p:nvSpPr>
          <p:cNvPr id="255" name="Google Shape;255;p32"/>
          <p:cNvSpPr/>
          <p:nvPr/>
        </p:nvSpPr>
        <p:spPr>
          <a:xfrm>
            <a:off x="396624" y="3549859"/>
            <a:ext cx="3177088"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first(x) %&gt;% second %&gt;% third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%&gt;%</a:t>
            </a:r>
            <a:endParaRPr/>
          </a:p>
        </p:txBody>
      </p:sp>
      <p:sp>
        <p:nvSpPr>
          <p:cNvPr id="261" name="Google Shape;261;p33"/>
          <p:cNvSpPr/>
          <p:nvPr/>
        </p:nvSpPr>
        <p:spPr>
          <a:xfrm>
            <a:off x="368300" y="1920439"/>
            <a:ext cx="4686300"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Take the example that we just did in the last section where we computed the mean of o3 and no2 within quintiles of pm25. There we had to</a:t>
            </a:r>
            <a:endParaRPr/>
          </a:p>
          <a:p>
            <a:pPr indent="-114300" lvl="0" marL="0" marR="0" rtl="0" algn="l">
              <a:spcBef>
                <a:spcPts val="0"/>
              </a:spcBef>
              <a:spcAft>
                <a:spcPts val="0"/>
              </a:spcAft>
              <a:buClr>
                <a:srgbClr val="333333"/>
              </a:buClr>
              <a:buSzPts val="1800"/>
              <a:buFont typeface="Calibri"/>
              <a:buAutoNum type="arabicPeriod"/>
            </a:pPr>
            <a:r>
              <a:rPr b="0" i="0" lang="en-GB" sz="1800">
                <a:solidFill>
                  <a:srgbClr val="333333"/>
                </a:solidFill>
                <a:latin typeface="Helvetica Neue"/>
                <a:ea typeface="Helvetica Neue"/>
                <a:cs typeface="Helvetica Neue"/>
                <a:sym typeface="Helvetica Neue"/>
              </a:rPr>
              <a:t>create a new variable pm25.quint</a:t>
            </a:r>
            <a:endParaRPr/>
          </a:p>
          <a:p>
            <a:pPr indent="-114300" lvl="0" marL="0" marR="0" rtl="0" algn="l">
              <a:spcBef>
                <a:spcPts val="0"/>
              </a:spcBef>
              <a:spcAft>
                <a:spcPts val="0"/>
              </a:spcAft>
              <a:buClr>
                <a:srgbClr val="333333"/>
              </a:buClr>
              <a:buSzPts val="1800"/>
              <a:buFont typeface="Calibri"/>
              <a:buAutoNum type="arabicPeriod"/>
            </a:pPr>
            <a:r>
              <a:rPr b="0" i="0" lang="en-GB" sz="1800">
                <a:solidFill>
                  <a:srgbClr val="333333"/>
                </a:solidFill>
                <a:latin typeface="Helvetica Neue"/>
                <a:ea typeface="Helvetica Neue"/>
                <a:cs typeface="Helvetica Neue"/>
                <a:sym typeface="Helvetica Neue"/>
              </a:rPr>
              <a:t>split the data frame by that new variable</a:t>
            </a:r>
            <a:endParaRPr/>
          </a:p>
          <a:p>
            <a:pPr indent="-114300" lvl="0" marL="0" marR="0" rtl="0" algn="l">
              <a:spcBef>
                <a:spcPts val="0"/>
              </a:spcBef>
              <a:spcAft>
                <a:spcPts val="0"/>
              </a:spcAft>
              <a:buClr>
                <a:srgbClr val="333333"/>
              </a:buClr>
              <a:buSzPts val="1800"/>
              <a:buFont typeface="Calibri"/>
              <a:buAutoNum type="arabicPeriod"/>
            </a:pPr>
            <a:r>
              <a:rPr b="0" i="0" lang="en-GB" sz="1800">
                <a:solidFill>
                  <a:srgbClr val="333333"/>
                </a:solidFill>
                <a:latin typeface="Helvetica Neue"/>
                <a:ea typeface="Helvetica Neue"/>
                <a:cs typeface="Helvetica Neue"/>
                <a:sym typeface="Helvetica Neue"/>
              </a:rPr>
              <a:t>compute the mean of o3 and no2 in the sub-groups defined by pm25.quint</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That can be done with the following sequence in a single R expression.</a:t>
            </a:r>
            <a:endParaRPr/>
          </a:p>
        </p:txBody>
      </p:sp>
      <p:sp>
        <p:nvSpPr>
          <p:cNvPr id="262" name="Google Shape;262;p33"/>
          <p:cNvSpPr/>
          <p:nvPr/>
        </p:nvSpPr>
        <p:spPr>
          <a:xfrm>
            <a:off x="5727700" y="1920439"/>
            <a:ext cx="6096000" cy="424731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mutate(chicago, pm25.quint = cut(pm25, qq)) %&gt;%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group_by(pm25.quint) %&gt;%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summarize(o3 = mean(o3tmean2, na.rm = TRUE),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no2 = mean(no2tmean2, na.rm = TRUE))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`summarise()` ungrouping output (override with `.groups` argument)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 tibble: 6 x 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pm25.quint     o3   no2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&lt;fct&gt;       &lt;dbl&gt; &lt;dbl&gt;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(1.7,8.7]    21.7  18.0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 (8.7,12.4]   20.4  22.1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3 (12.4,16.7]  20.7  24.4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4 (16.7,22.6]  19.9  27.3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5 (22.6,61.5]  20.3  29.6</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6 &lt;NA&gt;         18.8  25.8</a:t>
            </a:r>
            <a:endParaRPr/>
          </a:p>
        </p:txBody>
      </p:sp>
      <p:sp>
        <p:nvSpPr>
          <p:cNvPr id="263" name="Google Shape;263;p33"/>
          <p:cNvSpPr/>
          <p:nvPr/>
        </p:nvSpPr>
        <p:spPr>
          <a:xfrm>
            <a:off x="190500" y="5569545"/>
            <a:ext cx="53594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This way we don’t have to create a set of temporary variables along the way or create a massive nested sequence of function calls.</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%&gt;%</a:t>
            </a:r>
            <a:endParaRPr/>
          </a:p>
        </p:txBody>
      </p:sp>
      <p:sp>
        <p:nvSpPr>
          <p:cNvPr id="269" name="Google Shape;269;p34"/>
          <p:cNvSpPr/>
          <p:nvPr/>
        </p:nvSpPr>
        <p:spPr>
          <a:xfrm>
            <a:off x="165100" y="1379835"/>
            <a:ext cx="46228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Another example might be computing the average pollutant level by month. This could be useful to see if there are any seasonal trends in the data.</a:t>
            </a:r>
            <a:endParaRPr sz="1800">
              <a:solidFill>
                <a:schemeClr val="dk1"/>
              </a:solidFill>
              <a:latin typeface="Calibri"/>
              <a:ea typeface="Calibri"/>
              <a:cs typeface="Calibri"/>
              <a:sym typeface="Calibri"/>
            </a:endParaRPr>
          </a:p>
        </p:txBody>
      </p:sp>
      <p:sp>
        <p:nvSpPr>
          <p:cNvPr id="270" name="Google Shape;270;p34"/>
          <p:cNvSpPr/>
          <p:nvPr/>
        </p:nvSpPr>
        <p:spPr>
          <a:xfrm>
            <a:off x="5588000" y="551746"/>
            <a:ext cx="6096000" cy="618630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mutate(chicago, month = as.POSIXlt(date)$mon + 1) %&gt;%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group_by(month) %&gt;%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summarize(pm25 = mean(pm25, na.rm = TRUE),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o3 = max(o3tmean2, na.rm = TRUE),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no2 = median(no2tmean2, na.rm = TRUE))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`summarise()` ungrouping output (override with `.groups` argument)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 tibble: 12 x 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month  pm25    o3   no2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&lt;dbl&gt; &lt;dbl&gt; &lt;dbl&gt; &lt;dbl&gt;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1     1  17.8  28.2  25.4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2     2  20.4  37.4  26.8</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3     3  17.4  39.0  26.8</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4     4  13.9  47.9  25.0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5     5  14.1  52.8  24.2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6     6  15.9  66.6  25.0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7     7  16.6  59.5  22.4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8     8  16.9  54.0  23.0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9     9  15.9  57.5  24.5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10    10  14.2  47.1  24.2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11    11  15.2  29.5  23.6</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12    12  17.5  27.7  24.5</a:t>
            </a:r>
            <a:endParaRPr/>
          </a:p>
        </p:txBody>
      </p:sp>
      <p:sp>
        <p:nvSpPr>
          <p:cNvPr id="271" name="Google Shape;271;p34"/>
          <p:cNvSpPr/>
          <p:nvPr/>
        </p:nvSpPr>
        <p:spPr>
          <a:xfrm>
            <a:off x="165100" y="4277837"/>
            <a:ext cx="41275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Here we can see that </a:t>
            </a:r>
            <a:r>
              <a:rPr lang="en-GB" sz="1800">
                <a:solidFill>
                  <a:schemeClr val="dk1"/>
                </a:solidFill>
                <a:latin typeface="Calibri"/>
                <a:ea typeface="Calibri"/>
                <a:cs typeface="Calibri"/>
                <a:sym typeface="Calibri"/>
              </a:rPr>
              <a:t>o3</a:t>
            </a:r>
            <a:r>
              <a:rPr b="0" i="0" lang="en-GB" sz="1800">
                <a:solidFill>
                  <a:srgbClr val="333333"/>
                </a:solidFill>
                <a:latin typeface="Helvetica Neue"/>
                <a:ea typeface="Helvetica Neue"/>
                <a:cs typeface="Helvetica Neue"/>
                <a:sym typeface="Helvetica Neue"/>
              </a:rPr>
              <a:t> tends to be low in the winter months and high in the summer while </a:t>
            </a:r>
            <a:r>
              <a:rPr lang="en-GB" sz="1800">
                <a:solidFill>
                  <a:schemeClr val="dk1"/>
                </a:solidFill>
                <a:latin typeface="Calibri"/>
                <a:ea typeface="Calibri"/>
                <a:cs typeface="Calibri"/>
                <a:sym typeface="Calibri"/>
              </a:rPr>
              <a:t>no2</a:t>
            </a:r>
            <a:r>
              <a:rPr b="0" i="0" lang="en-GB" sz="1800">
                <a:solidFill>
                  <a:srgbClr val="333333"/>
                </a:solidFill>
                <a:latin typeface="Helvetica Neue"/>
                <a:ea typeface="Helvetica Neue"/>
                <a:cs typeface="Helvetica Neue"/>
                <a:sym typeface="Helvetica Neue"/>
              </a:rPr>
              <a:t> is higher in the winter and lower in the summer.</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33333"/>
              </a:buClr>
              <a:buSzPts val="4400"/>
              <a:buFont typeface="Helvetica Neue"/>
              <a:buNone/>
            </a:pPr>
            <a:r>
              <a:rPr b="1" i="0" lang="en-GB">
                <a:solidFill>
                  <a:srgbClr val="333333"/>
                </a:solidFill>
                <a:latin typeface="Helvetica Neue"/>
                <a:ea typeface="Helvetica Neue"/>
                <a:cs typeface="Helvetica Neue"/>
                <a:sym typeface="Helvetica Neue"/>
              </a:rPr>
              <a:t>Summary</a:t>
            </a:r>
            <a:endParaRPr/>
          </a:p>
        </p:txBody>
      </p:sp>
      <p:sp>
        <p:nvSpPr>
          <p:cNvPr id="277" name="Google Shape;277;p35"/>
          <p:cNvSpPr/>
          <p:nvPr/>
        </p:nvSpPr>
        <p:spPr>
          <a:xfrm>
            <a:off x="406400" y="2056686"/>
            <a:ext cx="10947400"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dplyr package provides a concise set of operations for managing data frames. With these functions we can do a number of complex operations in just a few lines of code. In particular, we can often conduct the beginnings of an exploratory analysis with the powerful combination of group_by() and summarize().</a:t>
            </a:r>
            <a:endParaRPr/>
          </a:p>
          <a:p>
            <a:pPr indent="0" lvl="0" marL="0" marR="0" rtl="0" algn="l">
              <a:spcBef>
                <a:spcPts val="0"/>
              </a:spcBef>
              <a:spcAft>
                <a:spcPts val="0"/>
              </a:spcAft>
              <a:buNone/>
            </a:pPr>
            <a:r>
              <a:t/>
            </a:r>
            <a:endParaRPr b="0" i="0"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Once you learn the dplyr grammar there are a few additional benefits</a:t>
            </a:r>
            <a:endParaRPr/>
          </a:p>
          <a:p>
            <a:pPr indent="0" lvl="0" marL="0" marR="0" rtl="0" algn="l">
              <a:spcBef>
                <a:spcPts val="0"/>
              </a:spcBef>
              <a:spcAft>
                <a:spcPts val="0"/>
              </a:spcAft>
              <a:buNone/>
            </a:pPr>
            <a:r>
              <a:t/>
            </a:r>
            <a:endParaRPr b="0" i="0" sz="1800">
              <a:solidFill>
                <a:srgbClr val="333333"/>
              </a:solidFill>
              <a:latin typeface="Helvetica Neue"/>
              <a:ea typeface="Helvetica Neue"/>
              <a:cs typeface="Helvetica Neue"/>
              <a:sym typeface="Helvetica Neue"/>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dplyr can work with other data frame “backends” such as SQL databases. There is an SQL interface for relational databases via the DBI package</a:t>
            </a:r>
            <a:endParaRPr/>
          </a:p>
          <a:p>
            <a:pPr indent="0" lvl="0" marL="0" marR="0" rtl="0" algn="l">
              <a:spcBef>
                <a:spcPts val="0"/>
              </a:spcBef>
              <a:spcAft>
                <a:spcPts val="0"/>
              </a:spcAft>
              <a:buClr>
                <a:schemeClr val="dk1"/>
              </a:buClr>
              <a:buSzPts val="1800"/>
              <a:buFont typeface="Arial"/>
              <a:buNone/>
            </a:pPr>
            <a:r>
              <a:t/>
            </a:r>
            <a:endParaRPr b="0" i="0" sz="1800">
              <a:solidFill>
                <a:srgbClr val="333333"/>
              </a:solidFill>
              <a:latin typeface="Helvetica Neue"/>
              <a:ea typeface="Helvetica Neue"/>
              <a:cs typeface="Helvetica Neue"/>
              <a:sym typeface="Helvetica Neue"/>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dplyr can be integrated with the data.table package for large fast tables</a:t>
            </a:r>
            <a:endParaRPr/>
          </a:p>
          <a:p>
            <a:pPr indent="0" lvl="0" marL="0" marR="0" rtl="0" algn="l">
              <a:spcBef>
                <a:spcPts val="0"/>
              </a:spcBef>
              <a:spcAft>
                <a:spcPts val="0"/>
              </a:spcAft>
              <a:buClr>
                <a:schemeClr val="dk1"/>
              </a:buClr>
              <a:buSzPts val="1800"/>
              <a:buFont typeface="Arial"/>
              <a:buNone/>
            </a:pPr>
            <a:r>
              <a:t/>
            </a:r>
            <a:endParaRPr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Clr>
                <a:schemeClr val="dk1"/>
              </a:buClr>
              <a:buSzPts val="1800"/>
              <a:buFont typeface="Arial"/>
              <a:buNone/>
            </a:pPr>
            <a:r>
              <a:t/>
            </a:r>
            <a:endParaRPr b="0" i="0"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dplyr package is handy way to both simplify and speed up your data frame management code. It’s rare that you get such a combination at the same time!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Control Structures</a:t>
            </a:r>
            <a:endParaRPr/>
          </a:p>
        </p:txBody>
      </p:sp>
      <p:sp>
        <p:nvSpPr>
          <p:cNvPr id="283" name="Google Shape;283;p36"/>
          <p:cNvSpPr/>
          <p:nvPr/>
        </p:nvSpPr>
        <p:spPr>
          <a:xfrm>
            <a:off x="533400" y="1590745"/>
            <a:ext cx="112395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Control structures in R allow you to control the flow of execution of a series of R expressions. Basically, control structures allow you to put some “logic” into your R code, rather than just always executing the same R code every time. Control structures allow you to respond to inputs or to features of the data and execute different R expressions accordingly.</a:t>
            </a:r>
            <a:endParaRPr/>
          </a:p>
          <a:p>
            <a:pPr indent="0" lvl="0" marL="0" marR="0" rtl="0" algn="l">
              <a:spcBef>
                <a:spcPts val="0"/>
              </a:spcBef>
              <a:spcAft>
                <a:spcPts val="0"/>
              </a:spcAft>
              <a:buNone/>
            </a:pPr>
            <a:r>
              <a:t/>
            </a:r>
            <a:endParaRPr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Commonly used control structures are</a:t>
            </a:r>
            <a:endParaRPr/>
          </a:p>
          <a:p>
            <a:pPr indent="-114300" lvl="0" marL="0" marR="0" rtl="0" algn="l">
              <a:spcBef>
                <a:spcPts val="0"/>
              </a:spcBef>
              <a:spcAft>
                <a:spcPts val="0"/>
              </a:spcAft>
              <a:buClr>
                <a:srgbClr val="333333"/>
              </a:buClr>
              <a:buSzPts val="1800"/>
              <a:buFont typeface="Arial"/>
              <a:buChar char="•"/>
            </a:pPr>
            <a:r>
              <a:rPr lang="en-GB" sz="1800">
                <a:solidFill>
                  <a:srgbClr val="333333"/>
                </a:solidFill>
                <a:latin typeface="Helvetica Neue"/>
                <a:ea typeface="Helvetica Neue"/>
                <a:cs typeface="Helvetica Neue"/>
                <a:sym typeface="Helvetica Neue"/>
              </a:rPr>
              <a:t>if and else: testing a condition and acting on it</a:t>
            </a:r>
            <a:endParaRPr/>
          </a:p>
          <a:p>
            <a:pPr indent="-114300" lvl="0" marL="0" marR="0" rtl="0" algn="l">
              <a:spcBef>
                <a:spcPts val="0"/>
              </a:spcBef>
              <a:spcAft>
                <a:spcPts val="0"/>
              </a:spcAft>
              <a:buClr>
                <a:srgbClr val="333333"/>
              </a:buClr>
              <a:buSzPts val="1800"/>
              <a:buFont typeface="Arial"/>
              <a:buChar char="•"/>
            </a:pPr>
            <a:r>
              <a:rPr lang="en-GB" sz="1800">
                <a:solidFill>
                  <a:srgbClr val="333333"/>
                </a:solidFill>
                <a:latin typeface="Helvetica Neue"/>
                <a:ea typeface="Helvetica Neue"/>
                <a:cs typeface="Helvetica Neue"/>
                <a:sym typeface="Helvetica Neue"/>
              </a:rPr>
              <a:t>for: execute a loop a fixed number of times</a:t>
            </a:r>
            <a:endParaRPr/>
          </a:p>
          <a:p>
            <a:pPr indent="-114300" lvl="0" marL="0" marR="0" rtl="0" algn="l">
              <a:spcBef>
                <a:spcPts val="0"/>
              </a:spcBef>
              <a:spcAft>
                <a:spcPts val="0"/>
              </a:spcAft>
              <a:buClr>
                <a:srgbClr val="333333"/>
              </a:buClr>
              <a:buSzPts val="1800"/>
              <a:buFont typeface="Arial"/>
              <a:buChar char="•"/>
            </a:pPr>
            <a:r>
              <a:rPr lang="en-GB" sz="1800">
                <a:solidFill>
                  <a:srgbClr val="333333"/>
                </a:solidFill>
                <a:latin typeface="Helvetica Neue"/>
                <a:ea typeface="Helvetica Neue"/>
                <a:cs typeface="Helvetica Neue"/>
                <a:sym typeface="Helvetica Neue"/>
              </a:rPr>
              <a:t>while: execute a loop </a:t>
            </a:r>
            <a:r>
              <a:rPr i="1" lang="en-GB" sz="1800">
                <a:solidFill>
                  <a:srgbClr val="333333"/>
                </a:solidFill>
                <a:latin typeface="Helvetica Neue"/>
                <a:ea typeface="Helvetica Neue"/>
                <a:cs typeface="Helvetica Neue"/>
                <a:sym typeface="Helvetica Neue"/>
              </a:rPr>
              <a:t>while</a:t>
            </a:r>
            <a:r>
              <a:rPr lang="en-GB" sz="1800">
                <a:solidFill>
                  <a:srgbClr val="333333"/>
                </a:solidFill>
                <a:latin typeface="Helvetica Neue"/>
                <a:ea typeface="Helvetica Neue"/>
                <a:cs typeface="Helvetica Neue"/>
                <a:sym typeface="Helvetica Neue"/>
              </a:rPr>
              <a:t> a condition is true</a:t>
            </a:r>
            <a:endParaRPr/>
          </a:p>
          <a:p>
            <a:pPr indent="-114300" lvl="0" marL="0" marR="0" rtl="0" algn="l">
              <a:spcBef>
                <a:spcPts val="0"/>
              </a:spcBef>
              <a:spcAft>
                <a:spcPts val="0"/>
              </a:spcAft>
              <a:buClr>
                <a:srgbClr val="333333"/>
              </a:buClr>
              <a:buSzPts val="1800"/>
              <a:buFont typeface="Arial"/>
              <a:buChar char="•"/>
            </a:pPr>
            <a:r>
              <a:rPr lang="en-GB" sz="1800">
                <a:solidFill>
                  <a:srgbClr val="333333"/>
                </a:solidFill>
                <a:latin typeface="Helvetica Neue"/>
                <a:ea typeface="Helvetica Neue"/>
                <a:cs typeface="Helvetica Neue"/>
                <a:sym typeface="Helvetica Neue"/>
              </a:rPr>
              <a:t>repeat: execute an infinite loop (must break out of it to stop)</a:t>
            </a:r>
            <a:endParaRPr/>
          </a:p>
          <a:p>
            <a:pPr indent="-114300" lvl="0" marL="0" marR="0" rtl="0" algn="l">
              <a:spcBef>
                <a:spcPts val="0"/>
              </a:spcBef>
              <a:spcAft>
                <a:spcPts val="0"/>
              </a:spcAft>
              <a:buClr>
                <a:srgbClr val="333333"/>
              </a:buClr>
              <a:buSzPts val="1800"/>
              <a:buFont typeface="Arial"/>
              <a:buChar char="•"/>
            </a:pPr>
            <a:r>
              <a:rPr lang="en-GB" sz="1800">
                <a:solidFill>
                  <a:srgbClr val="333333"/>
                </a:solidFill>
                <a:latin typeface="Helvetica Neue"/>
                <a:ea typeface="Helvetica Neue"/>
                <a:cs typeface="Helvetica Neue"/>
                <a:sym typeface="Helvetica Neue"/>
              </a:rPr>
              <a:t>break: break the execution of a loop</a:t>
            </a:r>
            <a:endParaRPr/>
          </a:p>
          <a:p>
            <a:pPr indent="-114300" lvl="0" marL="0" marR="0" rtl="0" algn="l">
              <a:spcBef>
                <a:spcPts val="0"/>
              </a:spcBef>
              <a:spcAft>
                <a:spcPts val="0"/>
              </a:spcAft>
              <a:buClr>
                <a:srgbClr val="333333"/>
              </a:buClr>
              <a:buSzPts val="1800"/>
              <a:buFont typeface="Arial"/>
              <a:buChar char="•"/>
            </a:pPr>
            <a:r>
              <a:rPr lang="en-GB" sz="1800">
                <a:solidFill>
                  <a:srgbClr val="333333"/>
                </a:solidFill>
                <a:latin typeface="Helvetica Neue"/>
                <a:ea typeface="Helvetica Neue"/>
                <a:cs typeface="Helvetica Neue"/>
                <a:sym typeface="Helvetica Neue"/>
              </a:rPr>
              <a:t>next: skip an iteration of a loop</a:t>
            </a:r>
            <a:endParaRPr/>
          </a:p>
          <a:p>
            <a:pPr indent="0" lvl="0" marL="0" marR="0" rtl="0" algn="l">
              <a:spcBef>
                <a:spcPts val="0"/>
              </a:spcBef>
              <a:spcAft>
                <a:spcPts val="0"/>
              </a:spcAft>
              <a:buClr>
                <a:schemeClr val="dk1"/>
              </a:buClr>
              <a:buSzPts val="1800"/>
              <a:buFont typeface="Arial"/>
              <a:buNone/>
            </a:pPr>
            <a:r>
              <a:t/>
            </a:r>
            <a:endParaRPr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Most control structures are not used in interactive sessions, but rather when writing functions or longer expressions. However, these constructs do not have to be used in functions and it’s a good idea to become familiar with them before we delve into functions.</a:t>
            </a:r>
            <a:endParaRPr b="0" i="0" sz="1800">
              <a:solidFill>
                <a:srgbClr val="333333"/>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if-else</a:t>
            </a:r>
            <a:endParaRPr/>
          </a:p>
        </p:txBody>
      </p:sp>
      <p:sp>
        <p:nvSpPr>
          <p:cNvPr id="289" name="Google Shape;289;p37"/>
          <p:cNvSpPr/>
          <p:nvPr/>
        </p:nvSpPr>
        <p:spPr>
          <a:xfrm>
            <a:off x="406400" y="1690688"/>
            <a:ext cx="113919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The </a:t>
            </a:r>
            <a:r>
              <a:rPr lang="en-GB" sz="1800">
                <a:solidFill>
                  <a:schemeClr val="dk1"/>
                </a:solidFill>
                <a:latin typeface="Calibri"/>
                <a:ea typeface="Calibri"/>
                <a:cs typeface="Calibri"/>
                <a:sym typeface="Calibri"/>
              </a:rPr>
              <a:t>if</a:t>
            </a:r>
            <a:r>
              <a:rPr lang="en-GB" sz="1800">
                <a:solidFill>
                  <a:srgbClr val="333333"/>
                </a:solidFill>
                <a:latin typeface="Helvetica Neue"/>
                <a:ea typeface="Helvetica Neue"/>
                <a:cs typeface="Helvetica Neue"/>
                <a:sym typeface="Helvetica Neue"/>
              </a:rPr>
              <a:t>-</a:t>
            </a:r>
            <a:r>
              <a:rPr lang="en-GB" sz="1800">
                <a:solidFill>
                  <a:schemeClr val="dk1"/>
                </a:solidFill>
                <a:latin typeface="Calibri"/>
                <a:ea typeface="Calibri"/>
                <a:cs typeface="Calibri"/>
                <a:sym typeface="Calibri"/>
              </a:rPr>
              <a:t>else</a:t>
            </a:r>
            <a:r>
              <a:rPr lang="en-GB" sz="1800">
                <a:solidFill>
                  <a:srgbClr val="333333"/>
                </a:solidFill>
                <a:latin typeface="Helvetica Neue"/>
                <a:ea typeface="Helvetica Neue"/>
                <a:cs typeface="Helvetica Neue"/>
                <a:sym typeface="Helvetica Neue"/>
              </a:rPr>
              <a:t> combination is probably the most commonly used control structure in R (or perhaps any language). This structure allows you to test a condition and act on it depending on whether it’s true or false.</a:t>
            </a:r>
            <a:endParaRPr sz="1800">
              <a:solidFill>
                <a:schemeClr val="dk1"/>
              </a:solidFill>
              <a:latin typeface="Calibri"/>
              <a:ea typeface="Calibri"/>
              <a:cs typeface="Calibri"/>
              <a:sym typeface="Calibri"/>
            </a:endParaRPr>
          </a:p>
        </p:txBody>
      </p:sp>
      <p:sp>
        <p:nvSpPr>
          <p:cNvPr id="290" name="Google Shape;290;p37"/>
          <p:cNvSpPr/>
          <p:nvPr/>
        </p:nvSpPr>
        <p:spPr>
          <a:xfrm>
            <a:off x="508000" y="2638336"/>
            <a:ext cx="6096000" cy="120032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if(&lt;condition&gt;)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do something</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Continue with rest of code</a:t>
            </a:r>
            <a:endParaRPr/>
          </a:p>
        </p:txBody>
      </p:sp>
      <p:sp>
        <p:nvSpPr>
          <p:cNvPr id="291" name="Google Shape;291;p37"/>
          <p:cNvSpPr/>
          <p:nvPr/>
        </p:nvSpPr>
        <p:spPr>
          <a:xfrm>
            <a:off x="406400" y="3874651"/>
            <a:ext cx="10947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You can have a series of tests by following the initial </a:t>
            </a:r>
            <a:r>
              <a:rPr lang="en-GB" sz="1800">
                <a:solidFill>
                  <a:schemeClr val="dk1"/>
                </a:solidFill>
                <a:latin typeface="Calibri"/>
                <a:ea typeface="Calibri"/>
                <a:cs typeface="Calibri"/>
                <a:sym typeface="Calibri"/>
              </a:rPr>
              <a:t>if</a:t>
            </a:r>
            <a:r>
              <a:rPr lang="en-GB" sz="1800">
                <a:solidFill>
                  <a:srgbClr val="333333"/>
                </a:solidFill>
                <a:latin typeface="Helvetica Neue"/>
                <a:ea typeface="Helvetica Neue"/>
                <a:cs typeface="Helvetica Neue"/>
                <a:sym typeface="Helvetica Neue"/>
              </a:rPr>
              <a:t> with any number of </a:t>
            </a:r>
            <a:r>
              <a:rPr lang="en-GB" sz="1800">
                <a:solidFill>
                  <a:schemeClr val="dk1"/>
                </a:solidFill>
                <a:latin typeface="Calibri"/>
                <a:ea typeface="Calibri"/>
                <a:cs typeface="Calibri"/>
                <a:sym typeface="Calibri"/>
              </a:rPr>
              <a:t>else if</a:t>
            </a:r>
            <a:r>
              <a:rPr lang="en-GB" sz="1800">
                <a:solidFill>
                  <a:srgbClr val="333333"/>
                </a:solidFill>
                <a:latin typeface="Helvetica Neue"/>
                <a:ea typeface="Helvetica Neue"/>
                <a:cs typeface="Helvetica Neue"/>
                <a:sym typeface="Helvetica Neue"/>
              </a:rPr>
              <a:t>s.</a:t>
            </a:r>
            <a:endParaRPr sz="1800">
              <a:solidFill>
                <a:schemeClr val="dk1"/>
              </a:solidFill>
              <a:latin typeface="Calibri"/>
              <a:ea typeface="Calibri"/>
              <a:cs typeface="Calibri"/>
              <a:sym typeface="Calibri"/>
            </a:endParaRPr>
          </a:p>
        </p:txBody>
      </p:sp>
      <p:sp>
        <p:nvSpPr>
          <p:cNvPr id="292" name="Google Shape;292;p37"/>
          <p:cNvSpPr/>
          <p:nvPr/>
        </p:nvSpPr>
        <p:spPr>
          <a:xfrm>
            <a:off x="508000" y="4461550"/>
            <a:ext cx="6096000" cy="2031325"/>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if(&lt;condition1&gt;)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do something</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else if(&lt;condition2&gt;)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do something different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else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do something different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If – else: example</a:t>
            </a:r>
            <a:endParaRPr/>
          </a:p>
        </p:txBody>
      </p:sp>
      <p:sp>
        <p:nvSpPr>
          <p:cNvPr id="298" name="Google Shape;298;p38"/>
          <p:cNvSpPr/>
          <p:nvPr/>
        </p:nvSpPr>
        <p:spPr>
          <a:xfrm>
            <a:off x="355600" y="1690688"/>
            <a:ext cx="4800600" cy="2031325"/>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 Generate a uniform random number</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x &lt;- runif(1, 0, 10)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if(x &gt; 3)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y &lt;- 10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else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y &lt;- 0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t>
            </a:r>
            <a:endParaRPr/>
          </a:p>
        </p:txBody>
      </p:sp>
      <p:sp>
        <p:nvSpPr>
          <p:cNvPr id="299" name="Google Shape;299;p38"/>
          <p:cNvSpPr/>
          <p:nvPr/>
        </p:nvSpPr>
        <p:spPr>
          <a:xfrm>
            <a:off x="254000" y="3830935"/>
            <a:ext cx="116967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The value of </a:t>
            </a:r>
            <a:r>
              <a:rPr lang="en-GB" sz="1800">
                <a:solidFill>
                  <a:schemeClr val="dk1"/>
                </a:solidFill>
                <a:latin typeface="Calibri"/>
                <a:ea typeface="Calibri"/>
                <a:cs typeface="Calibri"/>
                <a:sym typeface="Calibri"/>
              </a:rPr>
              <a:t>y</a:t>
            </a:r>
            <a:r>
              <a:rPr lang="en-GB" sz="1800">
                <a:solidFill>
                  <a:srgbClr val="333333"/>
                </a:solidFill>
                <a:latin typeface="Helvetica Neue"/>
                <a:ea typeface="Helvetica Neue"/>
                <a:cs typeface="Helvetica Neue"/>
                <a:sym typeface="Helvetica Neue"/>
              </a:rPr>
              <a:t> is set depending on whether </a:t>
            </a:r>
            <a:r>
              <a:rPr lang="en-GB" sz="1800">
                <a:solidFill>
                  <a:schemeClr val="dk1"/>
                </a:solidFill>
                <a:latin typeface="Calibri"/>
                <a:ea typeface="Calibri"/>
                <a:cs typeface="Calibri"/>
                <a:sym typeface="Calibri"/>
              </a:rPr>
              <a:t>x &gt; 3</a:t>
            </a:r>
            <a:r>
              <a:rPr lang="en-GB" sz="1800">
                <a:solidFill>
                  <a:srgbClr val="333333"/>
                </a:solidFill>
                <a:latin typeface="Helvetica Neue"/>
                <a:ea typeface="Helvetica Neue"/>
                <a:cs typeface="Helvetica Neue"/>
                <a:sym typeface="Helvetica Neue"/>
              </a:rPr>
              <a:t> or not. This expression can also be written a different, but equivalent, way in R.</a:t>
            </a:r>
            <a:endParaRPr sz="1800">
              <a:solidFill>
                <a:schemeClr val="dk1"/>
              </a:solidFill>
              <a:latin typeface="Calibri"/>
              <a:ea typeface="Calibri"/>
              <a:cs typeface="Calibri"/>
              <a:sym typeface="Calibri"/>
            </a:endParaRPr>
          </a:p>
        </p:txBody>
      </p:sp>
      <p:sp>
        <p:nvSpPr>
          <p:cNvPr id="300" name="Google Shape;300;p38"/>
          <p:cNvSpPr/>
          <p:nvPr/>
        </p:nvSpPr>
        <p:spPr>
          <a:xfrm>
            <a:off x="5575300" y="2244685"/>
            <a:ext cx="5638800" cy="1477328"/>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y &lt;- if(x &gt; 3)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10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else {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for Loops</a:t>
            </a:r>
            <a:endParaRPr/>
          </a:p>
        </p:txBody>
      </p:sp>
      <p:sp>
        <p:nvSpPr>
          <p:cNvPr id="306" name="Google Shape;306;p39"/>
          <p:cNvSpPr/>
          <p:nvPr/>
        </p:nvSpPr>
        <p:spPr>
          <a:xfrm>
            <a:off x="317500" y="1310839"/>
            <a:ext cx="116586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For loops are pretty much the only looping construct that you will need in R. While you may occasionally find a need for other types of loops, in my experience doing data analysis, I’ve found very few situations where a for loop wasn’t sufficient.</a:t>
            </a:r>
            <a:endParaRPr/>
          </a:p>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In R, for loops take an interator variable and assign it successive values from a sequence or vector. For loops are most commonly used for iterating over the elements of an object (list, vector, etc.)</a:t>
            </a:r>
            <a:endParaRPr b="0" i="0" sz="1800">
              <a:solidFill>
                <a:srgbClr val="333333"/>
              </a:solidFill>
              <a:latin typeface="Helvetica Neue"/>
              <a:ea typeface="Helvetica Neue"/>
              <a:cs typeface="Helvetica Neue"/>
              <a:sym typeface="Helvetica Neue"/>
            </a:endParaRPr>
          </a:p>
        </p:txBody>
      </p:sp>
      <p:sp>
        <p:nvSpPr>
          <p:cNvPr id="307" name="Google Shape;307;p39"/>
          <p:cNvSpPr/>
          <p:nvPr/>
        </p:nvSpPr>
        <p:spPr>
          <a:xfrm>
            <a:off x="406400" y="2928541"/>
            <a:ext cx="6096000" cy="369331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for(i in 1:10)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print(i)</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6</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7</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8</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9</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10</a:t>
            </a:r>
            <a:endParaRPr/>
          </a:p>
        </p:txBody>
      </p:sp>
      <p:sp>
        <p:nvSpPr>
          <p:cNvPr id="308" name="Google Shape;308;p39"/>
          <p:cNvSpPr/>
          <p:nvPr/>
        </p:nvSpPr>
        <p:spPr>
          <a:xfrm>
            <a:off x="6883400" y="4036536"/>
            <a:ext cx="36449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This loop takes the </a:t>
            </a:r>
            <a:r>
              <a:rPr lang="en-GB" sz="1800">
                <a:solidFill>
                  <a:schemeClr val="dk1"/>
                </a:solidFill>
                <a:latin typeface="Calibri"/>
                <a:ea typeface="Calibri"/>
                <a:cs typeface="Calibri"/>
                <a:sym typeface="Calibri"/>
              </a:rPr>
              <a:t>i</a:t>
            </a:r>
            <a:r>
              <a:rPr lang="en-GB" sz="1800">
                <a:solidFill>
                  <a:srgbClr val="333333"/>
                </a:solidFill>
                <a:latin typeface="Helvetica Neue"/>
                <a:ea typeface="Helvetica Neue"/>
                <a:cs typeface="Helvetica Neue"/>
                <a:sym typeface="Helvetica Neue"/>
              </a:rPr>
              <a:t> variable and in each iteration of the loop gives it values 1, 2, 3, …, 10, executes the code within the curly braces, and then the loop exits.</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for Loops</a:t>
            </a:r>
            <a:endParaRPr/>
          </a:p>
        </p:txBody>
      </p:sp>
      <p:sp>
        <p:nvSpPr>
          <p:cNvPr id="314" name="Google Shape;314;p40"/>
          <p:cNvSpPr/>
          <p:nvPr/>
        </p:nvSpPr>
        <p:spPr>
          <a:xfrm>
            <a:off x="368300" y="1257559"/>
            <a:ext cx="3937000" cy="286232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x &lt;- c("a", "b", "c", "d")</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for(i in 1:4)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Print out each element of 'x'</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print(x[i])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"a"</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"b"</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"c"</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"d"</a:t>
            </a:r>
            <a:endParaRPr/>
          </a:p>
        </p:txBody>
      </p:sp>
      <p:sp>
        <p:nvSpPr>
          <p:cNvPr id="315" name="Google Shape;315;p40"/>
          <p:cNvSpPr/>
          <p:nvPr/>
        </p:nvSpPr>
        <p:spPr>
          <a:xfrm>
            <a:off x="5943600" y="2152353"/>
            <a:ext cx="4838700" cy="230832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 Generate a sequence based on length of 'x'</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for(i in seq_along(x)) {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print(x[i])</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"a"</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"b"</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"c"</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"d"</a:t>
            </a:r>
            <a:endParaRPr/>
          </a:p>
        </p:txBody>
      </p:sp>
      <p:sp>
        <p:nvSpPr>
          <p:cNvPr id="316" name="Google Shape;316;p40"/>
          <p:cNvSpPr/>
          <p:nvPr/>
        </p:nvSpPr>
        <p:spPr>
          <a:xfrm>
            <a:off x="4483100" y="1229023"/>
            <a:ext cx="73406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The </a:t>
            </a:r>
            <a:r>
              <a:rPr lang="en-GB" sz="1800">
                <a:solidFill>
                  <a:schemeClr val="dk1"/>
                </a:solidFill>
                <a:latin typeface="Calibri"/>
                <a:ea typeface="Calibri"/>
                <a:cs typeface="Calibri"/>
                <a:sym typeface="Calibri"/>
              </a:rPr>
              <a:t>seq_along()</a:t>
            </a:r>
            <a:r>
              <a:rPr lang="en-GB" sz="1800">
                <a:solidFill>
                  <a:srgbClr val="333333"/>
                </a:solidFill>
                <a:latin typeface="Helvetica Neue"/>
                <a:ea typeface="Helvetica Neue"/>
                <a:cs typeface="Helvetica Neue"/>
                <a:sym typeface="Helvetica Neue"/>
              </a:rPr>
              <a:t> function is commonly used in conjunction with for loops in order to generate an integer sequence based on the length of an object (in this case, the object </a:t>
            </a:r>
            <a:r>
              <a:rPr lang="en-GB" sz="1800">
                <a:solidFill>
                  <a:schemeClr val="dk1"/>
                </a:solidFill>
                <a:latin typeface="Calibri"/>
                <a:ea typeface="Calibri"/>
                <a:cs typeface="Calibri"/>
                <a:sym typeface="Calibri"/>
              </a:rPr>
              <a:t>x</a:t>
            </a:r>
            <a:r>
              <a:rPr lang="en-GB" sz="1800">
                <a:solidFill>
                  <a:srgbClr val="333333"/>
                </a:solidFill>
                <a:latin typeface="Helvetica Neue"/>
                <a:ea typeface="Helvetica Neue"/>
                <a:cs typeface="Helvetica Neue"/>
                <a:sym typeface="Helvetica Neue"/>
              </a:rPr>
              <a:t>).</a:t>
            </a:r>
            <a:endParaRPr sz="1800">
              <a:solidFill>
                <a:schemeClr val="dk1"/>
              </a:solidFill>
              <a:latin typeface="Calibri"/>
              <a:ea typeface="Calibri"/>
              <a:cs typeface="Calibri"/>
              <a:sym typeface="Calibri"/>
            </a:endParaRPr>
          </a:p>
        </p:txBody>
      </p:sp>
      <p:sp>
        <p:nvSpPr>
          <p:cNvPr id="317" name="Google Shape;317;p40"/>
          <p:cNvSpPr/>
          <p:nvPr/>
        </p:nvSpPr>
        <p:spPr>
          <a:xfrm>
            <a:off x="266700" y="4276011"/>
            <a:ext cx="516038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It is not necessary to use an index-type variable.</a:t>
            </a:r>
            <a:endParaRPr sz="1800">
              <a:solidFill>
                <a:schemeClr val="dk1"/>
              </a:solidFill>
              <a:latin typeface="Calibri"/>
              <a:ea typeface="Calibri"/>
              <a:cs typeface="Calibri"/>
              <a:sym typeface="Calibri"/>
            </a:endParaRPr>
          </a:p>
        </p:txBody>
      </p:sp>
      <p:sp>
        <p:nvSpPr>
          <p:cNvPr id="318" name="Google Shape;318;p40"/>
          <p:cNvSpPr/>
          <p:nvPr/>
        </p:nvSpPr>
        <p:spPr>
          <a:xfrm>
            <a:off x="368301" y="4705648"/>
            <a:ext cx="3937000" cy="2031325"/>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for(letter in x)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print(letter)</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"a"</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"b"</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"c"</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"d"</a:t>
            </a:r>
            <a:endParaRPr/>
          </a:p>
        </p:txBody>
      </p:sp>
      <p:sp>
        <p:nvSpPr>
          <p:cNvPr id="319" name="Google Shape;319;p40"/>
          <p:cNvSpPr txBox="1"/>
          <p:nvPr/>
        </p:nvSpPr>
        <p:spPr>
          <a:xfrm>
            <a:off x="5676900" y="4645343"/>
            <a:ext cx="58883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For one line loops, the curly braces are not strictly necessary.</a:t>
            </a:r>
            <a:endParaRPr/>
          </a:p>
        </p:txBody>
      </p:sp>
      <p:sp>
        <p:nvSpPr>
          <p:cNvPr id="320" name="Google Shape;320;p40"/>
          <p:cNvSpPr txBox="1"/>
          <p:nvPr/>
        </p:nvSpPr>
        <p:spPr>
          <a:xfrm>
            <a:off x="5943600" y="5014675"/>
            <a:ext cx="4838700" cy="1477328"/>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for(i in 1:4) print(x[i])</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"a"</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"b"</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"c"</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Nested for loops</a:t>
            </a:r>
            <a:endParaRPr/>
          </a:p>
        </p:txBody>
      </p:sp>
      <p:sp>
        <p:nvSpPr>
          <p:cNvPr id="326" name="Google Shape;326;p41"/>
          <p:cNvSpPr/>
          <p:nvPr/>
        </p:nvSpPr>
        <p:spPr>
          <a:xfrm>
            <a:off x="609600" y="3200917"/>
            <a:ext cx="6096000" cy="2031325"/>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x &lt;- matrix(1:6, 2, 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for(i in seq_len(nrow(x)))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for(j in seq_len(ncol(x)))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print(x[i, j])</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t>
            </a:r>
            <a:endParaRPr/>
          </a:p>
        </p:txBody>
      </p:sp>
      <p:sp>
        <p:nvSpPr>
          <p:cNvPr id="327" name="Google Shape;327;p41"/>
          <p:cNvSpPr/>
          <p:nvPr/>
        </p:nvSpPr>
        <p:spPr>
          <a:xfrm>
            <a:off x="609600" y="1690688"/>
            <a:ext cx="109601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Nested loops are commonly needed for multidimensional or hierarchical data structures (e.g. matrices, lists). Be careful with nesting though. Nesting beyond 2 to 3 levels often makes it difficult to read/understand the code. If you find yourself in need of a large number of nested loops, you may want to break up the loops by using functions (discussed later).</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The dplyr Package</a:t>
            </a:r>
            <a:endParaRPr/>
          </a:p>
        </p:txBody>
      </p:sp>
      <p:sp>
        <p:nvSpPr>
          <p:cNvPr id="101" name="Google Shape;101;p15"/>
          <p:cNvSpPr/>
          <p:nvPr/>
        </p:nvSpPr>
        <p:spPr>
          <a:xfrm>
            <a:off x="440723" y="1690688"/>
            <a:ext cx="11372335"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dplyr package was developed by Hadley Wickham of RStudio and is an optimized and distilled version of his plyr package. </a:t>
            </a:r>
            <a:r>
              <a:rPr b="1" i="0" lang="en-GB" sz="1800">
                <a:solidFill>
                  <a:srgbClr val="333333"/>
                </a:solidFill>
                <a:latin typeface="Helvetica Neue"/>
                <a:ea typeface="Helvetica Neue"/>
                <a:cs typeface="Helvetica Neue"/>
                <a:sym typeface="Helvetica Neue"/>
              </a:rPr>
              <a:t>The dplyr package does not provide any “new” functionality to R </a:t>
            </a:r>
            <a:r>
              <a:rPr b="0" i="0" lang="en-GB" sz="1800">
                <a:solidFill>
                  <a:srgbClr val="333333"/>
                </a:solidFill>
                <a:latin typeface="Helvetica Neue"/>
                <a:ea typeface="Helvetica Neue"/>
                <a:cs typeface="Helvetica Neue"/>
                <a:sym typeface="Helvetica Neue"/>
              </a:rPr>
              <a:t>per se, in the sense that everything dplyr does could already be done with base R, but it </a:t>
            </a:r>
            <a:r>
              <a:rPr b="1" i="1" lang="en-GB" sz="1800">
                <a:solidFill>
                  <a:srgbClr val="333333"/>
                </a:solidFill>
                <a:latin typeface="Helvetica Neue"/>
                <a:ea typeface="Helvetica Neue"/>
                <a:cs typeface="Helvetica Neue"/>
                <a:sym typeface="Helvetica Neue"/>
              </a:rPr>
              <a:t>greatly</a:t>
            </a:r>
            <a:r>
              <a:rPr b="1" i="0" lang="en-GB" sz="1800">
                <a:solidFill>
                  <a:srgbClr val="333333"/>
                </a:solidFill>
                <a:latin typeface="Helvetica Neue"/>
                <a:ea typeface="Helvetica Neue"/>
                <a:cs typeface="Helvetica Neue"/>
                <a:sym typeface="Helvetica Neue"/>
              </a:rPr>
              <a:t> simplifies existing functionality</a:t>
            </a:r>
            <a:r>
              <a:rPr b="0" i="0" lang="en-GB" sz="1800">
                <a:solidFill>
                  <a:srgbClr val="333333"/>
                </a:solidFill>
                <a:latin typeface="Helvetica Neue"/>
                <a:ea typeface="Helvetica Neue"/>
                <a:cs typeface="Helvetica Neue"/>
                <a:sym typeface="Helvetica Neue"/>
              </a:rPr>
              <a:t> in R.</a:t>
            </a:r>
            <a:endParaRPr/>
          </a:p>
          <a:p>
            <a:pPr indent="0" lvl="0" marL="0" marR="0" rtl="0" algn="l">
              <a:spcBef>
                <a:spcPts val="0"/>
              </a:spcBef>
              <a:spcAft>
                <a:spcPts val="0"/>
              </a:spcAft>
              <a:buNone/>
            </a:pPr>
            <a:r>
              <a:t/>
            </a:r>
            <a:endParaRPr b="0" i="0"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One important contribution of the dplyr package is that it provides a </a:t>
            </a:r>
            <a:r>
              <a:rPr b="1" i="0" lang="en-GB" sz="1800">
                <a:solidFill>
                  <a:srgbClr val="333333"/>
                </a:solidFill>
                <a:latin typeface="Helvetica Neue"/>
                <a:ea typeface="Helvetica Neue"/>
                <a:cs typeface="Helvetica Neue"/>
                <a:sym typeface="Helvetica Neue"/>
              </a:rPr>
              <a:t>“grammar” </a:t>
            </a:r>
            <a:r>
              <a:rPr b="0" i="0" lang="en-GB" sz="1800">
                <a:solidFill>
                  <a:srgbClr val="333333"/>
                </a:solidFill>
                <a:latin typeface="Helvetica Neue"/>
                <a:ea typeface="Helvetica Neue"/>
                <a:cs typeface="Helvetica Neue"/>
                <a:sym typeface="Helvetica Neue"/>
              </a:rPr>
              <a:t>(in particular, verbs) for data manipulation and for operating on data frames. With this grammar, you can sensibly communicate what it is that you are doing to a data frame that other people can understand (assuming they also know the grammar). This is useful because it provides an abstraction for data manipulation that previously did not exist. Another useful contribution is that the dplyr functions are </a:t>
            </a:r>
            <a:r>
              <a:rPr b="1" i="0" lang="en-GB" sz="1800">
                <a:solidFill>
                  <a:srgbClr val="333333"/>
                </a:solidFill>
                <a:latin typeface="Helvetica Neue"/>
                <a:ea typeface="Helvetica Neue"/>
                <a:cs typeface="Helvetica Neue"/>
                <a:sym typeface="Helvetica Neue"/>
              </a:rPr>
              <a:t>very</a:t>
            </a:r>
            <a:r>
              <a:rPr b="0" i="0" lang="en-GB" sz="1800">
                <a:solidFill>
                  <a:srgbClr val="333333"/>
                </a:solidFill>
                <a:latin typeface="Helvetica Neue"/>
                <a:ea typeface="Helvetica Neue"/>
                <a:cs typeface="Helvetica Neue"/>
                <a:sym typeface="Helvetica Neue"/>
              </a:rPr>
              <a:t> </a:t>
            </a:r>
            <a:r>
              <a:rPr b="1" i="0" lang="en-GB" sz="1800">
                <a:solidFill>
                  <a:srgbClr val="333333"/>
                </a:solidFill>
                <a:latin typeface="Helvetica Neue"/>
                <a:ea typeface="Helvetica Neue"/>
                <a:cs typeface="Helvetica Neue"/>
                <a:sym typeface="Helvetica Neue"/>
              </a:rPr>
              <a:t>fast</a:t>
            </a:r>
            <a:r>
              <a:rPr b="0" i="0" lang="en-GB" sz="1800">
                <a:solidFill>
                  <a:srgbClr val="333333"/>
                </a:solidFill>
                <a:latin typeface="Helvetica Neue"/>
                <a:ea typeface="Helvetica Neue"/>
                <a:cs typeface="Helvetica Neue"/>
                <a:sym typeface="Helvetica Neue"/>
              </a:rPr>
              <a:t>, as many key operations are coded in 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while Loops</a:t>
            </a:r>
            <a:endParaRPr/>
          </a:p>
        </p:txBody>
      </p:sp>
      <p:sp>
        <p:nvSpPr>
          <p:cNvPr id="333" name="Google Shape;333;p42"/>
          <p:cNvSpPr/>
          <p:nvPr/>
        </p:nvSpPr>
        <p:spPr>
          <a:xfrm>
            <a:off x="247650" y="1482636"/>
            <a:ext cx="116967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While loops begin by testing a condition. If it is true, then they execute the loop body. Once the loop body is executed, the condition is tested again, and so forth, until the condition is false, after which the loop exits.</a:t>
            </a:r>
            <a:endParaRPr sz="1800">
              <a:solidFill>
                <a:schemeClr val="dk1"/>
              </a:solidFill>
              <a:latin typeface="Calibri"/>
              <a:ea typeface="Calibri"/>
              <a:cs typeface="Calibri"/>
              <a:sym typeface="Calibri"/>
            </a:endParaRPr>
          </a:p>
        </p:txBody>
      </p:sp>
      <p:sp>
        <p:nvSpPr>
          <p:cNvPr id="334" name="Google Shape;334;p42"/>
          <p:cNvSpPr/>
          <p:nvPr/>
        </p:nvSpPr>
        <p:spPr>
          <a:xfrm>
            <a:off x="247650" y="2245558"/>
            <a:ext cx="6096000" cy="424731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count &lt;- 0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while(count &lt; 10)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print(count)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count &lt;- count + 1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6</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7</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8</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9</a:t>
            </a:r>
            <a:endParaRPr/>
          </a:p>
        </p:txBody>
      </p:sp>
      <p:sp>
        <p:nvSpPr>
          <p:cNvPr id="335" name="Google Shape;335;p42"/>
          <p:cNvSpPr/>
          <p:nvPr/>
        </p:nvSpPr>
        <p:spPr>
          <a:xfrm>
            <a:off x="7543800" y="3817035"/>
            <a:ext cx="3810000" cy="92333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While loops can potentially result in infinite loops if not written properly. Use with care!</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while Loops</a:t>
            </a:r>
            <a:endParaRPr/>
          </a:p>
        </p:txBody>
      </p:sp>
      <p:sp>
        <p:nvSpPr>
          <p:cNvPr id="341" name="Google Shape;341;p43"/>
          <p:cNvSpPr/>
          <p:nvPr/>
        </p:nvSpPr>
        <p:spPr>
          <a:xfrm>
            <a:off x="279400" y="1543735"/>
            <a:ext cx="78359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Sometimes there will be more than one condition in the test.</a:t>
            </a:r>
            <a:endParaRPr sz="1800">
              <a:solidFill>
                <a:schemeClr val="dk1"/>
              </a:solidFill>
              <a:latin typeface="Calibri"/>
              <a:ea typeface="Calibri"/>
              <a:cs typeface="Calibri"/>
              <a:sym typeface="Calibri"/>
            </a:endParaRPr>
          </a:p>
        </p:txBody>
      </p:sp>
      <p:sp>
        <p:nvSpPr>
          <p:cNvPr id="342" name="Google Shape;342;p43"/>
          <p:cNvSpPr/>
          <p:nvPr/>
        </p:nvSpPr>
        <p:spPr>
          <a:xfrm>
            <a:off x="622300" y="2066141"/>
            <a:ext cx="6096000" cy="3970318"/>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z &lt;- 5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set.seed(1)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while(z &gt;= 3 &amp;&amp; z &lt;= 10)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coin &lt;- rbinom(1, 1, 0.5)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if(coin == 1) {  ## random walk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z &lt;- z + 1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else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z &lt;- z - 1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print(z)</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2</a:t>
            </a:r>
            <a:endParaRPr/>
          </a:p>
        </p:txBody>
      </p:sp>
      <p:sp>
        <p:nvSpPr>
          <p:cNvPr id="343" name="Google Shape;343;p43"/>
          <p:cNvSpPr/>
          <p:nvPr/>
        </p:nvSpPr>
        <p:spPr>
          <a:xfrm>
            <a:off x="7315200" y="2967335"/>
            <a:ext cx="33655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Conditions are always evaluated from left to right. For example, in the above code, if </a:t>
            </a:r>
            <a:r>
              <a:rPr lang="en-GB" sz="1800">
                <a:solidFill>
                  <a:schemeClr val="dk1"/>
                </a:solidFill>
                <a:latin typeface="Calibri"/>
                <a:ea typeface="Calibri"/>
                <a:cs typeface="Calibri"/>
                <a:sym typeface="Calibri"/>
              </a:rPr>
              <a:t>z</a:t>
            </a:r>
            <a:r>
              <a:rPr lang="en-GB" sz="1800">
                <a:solidFill>
                  <a:srgbClr val="333333"/>
                </a:solidFill>
                <a:latin typeface="Helvetica Neue"/>
                <a:ea typeface="Helvetica Neue"/>
                <a:cs typeface="Helvetica Neue"/>
                <a:sym typeface="Helvetica Neue"/>
              </a:rPr>
              <a:t> were less than 3, the second test would not have been evaluated.</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repeat Loops</a:t>
            </a:r>
            <a:endParaRPr/>
          </a:p>
        </p:txBody>
      </p:sp>
      <p:sp>
        <p:nvSpPr>
          <p:cNvPr id="349" name="Google Shape;349;p44"/>
          <p:cNvSpPr/>
          <p:nvPr/>
        </p:nvSpPr>
        <p:spPr>
          <a:xfrm>
            <a:off x="355600" y="1515239"/>
            <a:ext cx="113538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repeat initiates an infinite loop right from the start. These are not commonly used in statistical or data analysis applications but they do have their uses. The only way to exit a repeat loop is to call break.</a:t>
            </a:r>
            <a:endParaRPr/>
          </a:p>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One possible paradigm might be in an iterative algorithm where you may be searching for a solution and you don’t want to stop until you’re close enough to the solution. In this kind of situation, you often don’t know in advance how many iterations it’s going to take to get “close enough” to the solution.</a:t>
            </a:r>
            <a:endParaRPr b="0" i="0" sz="1800">
              <a:solidFill>
                <a:srgbClr val="333333"/>
              </a:solidFill>
              <a:latin typeface="Helvetica Neue"/>
              <a:ea typeface="Helvetica Neue"/>
              <a:cs typeface="Helvetica Neue"/>
              <a:sym typeface="Helvetica Neue"/>
            </a:endParaRPr>
          </a:p>
        </p:txBody>
      </p:sp>
      <p:sp>
        <p:nvSpPr>
          <p:cNvPr id="350" name="Google Shape;350;p44"/>
          <p:cNvSpPr/>
          <p:nvPr/>
        </p:nvSpPr>
        <p:spPr>
          <a:xfrm>
            <a:off x="355600" y="3076555"/>
            <a:ext cx="6096000" cy="341632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x0 &lt;- 1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tol &lt;- 1e-8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repeat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x1 &lt;- computeEstimate()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if(abs(x1 - x0) &lt; tol) {  ## Close enough?</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break</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else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x0 &lt;- x1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t>
            </a:r>
            <a:endParaRPr/>
          </a:p>
        </p:txBody>
      </p:sp>
      <p:sp>
        <p:nvSpPr>
          <p:cNvPr id="351" name="Google Shape;351;p44"/>
          <p:cNvSpPr/>
          <p:nvPr/>
        </p:nvSpPr>
        <p:spPr>
          <a:xfrm>
            <a:off x="6908800" y="3250753"/>
            <a:ext cx="4508500"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Note that the above code will not run if the computeEstimate() function is not defined (I just made it up for the purposes of this demonstration).</a:t>
            </a:r>
            <a:endParaRPr/>
          </a:p>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The loop above is a bit dangerous because there’s no guarantee it will stop. You could get in a situation where the values of x0 and x1 oscillate back and forth and never converge. Better to set a hard limit on the number of iterations by using a for loop and then report whether convergence was achieved or not.</a:t>
            </a:r>
            <a:endParaRPr b="0" i="0" sz="1800">
              <a:solidFill>
                <a:srgbClr val="333333"/>
              </a:solidFill>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next, break</a:t>
            </a:r>
            <a:endParaRPr/>
          </a:p>
        </p:txBody>
      </p:sp>
      <p:sp>
        <p:nvSpPr>
          <p:cNvPr id="358" name="Google Shape;358;p45"/>
          <p:cNvSpPr/>
          <p:nvPr/>
        </p:nvSpPr>
        <p:spPr>
          <a:xfrm>
            <a:off x="277596" y="2060019"/>
            <a:ext cx="439780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next</a:t>
            </a:r>
            <a:r>
              <a:rPr lang="en-GB" sz="1800">
                <a:solidFill>
                  <a:srgbClr val="333333"/>
                </a:solidFill>
                <a:latin typeface="Helvetica Neue"/>
                <a:ea typeface="Helvetica Neue"/>
                <a:cs typeface="Helvetica Neue"/>
                <a:sym typeface="Helvetica Neue"/>
              </a:rPr>
              <a:t> is used to skip an iteration of a loop.</a:t>
            </a:r>
            <a:endParaRPr sz="1800">
              <a:solidFill>
                <a:schemeClr val="dk1"/>
              </a:solidFill>
              <a:latin typeface="Calibri"/>
              <a:ea typeface="Calibri"/>
              <a:cs typeface="Calibri"/>
              <a:sym typeface="Calibri"/>
            </a:endParaRPr>
          </a:p>
        </p:txBody>
      </p:sp>
      <p:sp>
        <p:nvSpPr>
          <p:cNvPr id="359" name="Google Shape;359;p45"/>
          <p:cNvSpPr/>
          <p:nvPr/>
        </p:nvSpPr>
        <p:spPr>
          <a:xfrm>
            <a:off x="366496" y="2930912"/>
            <a:ext cx="4700804" cy="2031325"/>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for(i in 1:100)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if(i &lt;= 20)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Skip the first 20 iterations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next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Do something here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t>
            </a:r>
            <a:endParaRPr/>
          </a:p>
        </p:txBody>
      </p:sp>
      <p:sp>
        <p:nvSpPr>
          <p:cNvPr id="360" name="Google Shape;360;p45"/>
          <p:cNvSpPr/>
          <p:nvPr/>
        </p:nvSpPr>
        <p:spPr>
          <a:xfrm>
            <a:off x="6226608" y="1736854"/>
            <a:ext cx="568779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break</a:t>
            </a:r>
            <a:r>
              <a:rPr lang="en-GB" sz="1800">
                <a:solidFill>
                  <a:srgbClr val="333333"/>
                </a:solidFill>
                <a:latin typeface="Helvetica Neue"/>
                <a:ea typeface="Helvetica Neue"/>
                <a:cs typeface="Helvetica Neue"/>
                <a:sym typeface="Helvetica Neue"/>
              </a:rPr>
              <a:t> is used to exit a loop immediately, regardless of what iteration the loop may be on.</a:t>
            </a:r>
            <a:endParaRPr sz="1800">
              <a:solidFill>
                <a:schemeClr val="dk1"/>
              </a:solidFill>
              <a:latin typeface="Calibri"/>
              <a:ea typeface="Calibri"/>
              <a:cs typeface="Calibri"/>
              <a:sym typeface="Calibri"/>
            </a:endParaRPr>
          </a:p>
        </p:txBody>
      </p:sp>
      <p:sp>
        <p:nvSpPr>
          <p:cNvPr id="361" name="Google Shape;361;p45"/>
          <p:cNvSpPr/>
          <p:nvPr/>
        </p:nvSpPr>
        <p:spPr>
          <a:xfrm>
            <a:off x="6499658" y="2792413"/>
            <a:ext cx="5141696" cy="230832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for(i in 1:100)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print(i)</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if(i &gt; 20)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Stop loop after 20 iterations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break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exercise</a:t>
            </a:r>
            <a:endParaRPr/>
          </a:p>
        </p:txBody>
      </p:sp>
      <p:sp>
        <p:nvSpPr>
          <p:cNvPr id="367" name="Google Shape;367;p46"/>
          <p:cNvSpPr txBox="1"/>
          <p:nvPr/>
        </p:nvSpPr>
        <p:spPr>
          <a:xfrm>
            <a:off x="6274233" y="2301154"/>
            <a:ext cx="5571403" cy="3656301"/>
          </a:xfrm>
          <a:prstGeom prst="rect">
            <a:avLst/>
          </a:prstGeom>
          <a:solidFill>
            <a:schemeClr val="lt2"/>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lang="en-GB" sz="2800">
                <a:solidFill>
                  <a:schemeClr val="dk1"/>
                </a:solidFill>
                <a:latin typeface="Montserrat"/>
                <a:ea typeface="Montserrat"/>
                <a:cs typeface="Montserrat"/>
                <a:sym typeface="Montserrat"/>
              </a:rPr>
              <a:t>treating missing values</a:t>
            </a:r>
            <a:endParaRPr/>
          </a:p>
          <a:p>
            <a:pPr indent="0" lvl="0" marL="0" marR="0" rtl="0" algn="l">
              <a:lnSpc>
                <a:spcPct val="90000"/>
              </a:lnSpc>
              <a:spcBef>
                <a:spcPts val="1000"/>
              </a:spcBef>
              <a:spcAft>
                <a:spcPts val="0"/>
              </a:spcAft>
              <a:buClr>
                <a:schemeClr val="dk1"/>
              </a:buClr>
              <a:buSzPts val="1800"/>
              <a:buFont typeface="Arial"/>
              <a:buNone/>
            </a:pPr>
            <a:r>
              <a:t/>
            </a:r>
            <a:endParaRPr sz="1800">
              <a:solidFill>
                <a:schemeClr val="dk1"/>
              </a:solidFill>
              <a:latin typeface="Montserrat"/>
              <a:ea typeface="Montserrat"/>
              <a:cs typeface="Montserrat"/>
              <a:sym typeface="Montserrat"/>
            </a:endParaRPr>
          </a:p>
          <a:p>
            <a:pPr indent="-457200" lvl="1" marL="914400" marR="0" rtl="0" algn="l">
              <a:lnSpc>
                <a:spcPct val="90000"/>
              </a:lnSpc>
              <a:spcBef>
                <a:spcPts val="500"/>
              </a:spcBef>
              <a:spcAft>
                <a:spcPts val="0"/>
              </a:spcAft>
              <a:buClr>
                <a:schemeClr val="dk1"/>
              </a:buClr>
              <a:buSzPts val="2000"/>
              <a:buFont typeface="Calibri"/>
              <a:buAutoNum type="arabicPeriod"/>
            </a:pPr>
            <a:r>
              <a:rPr b="0" i="0" lang="en-GB" sz="2000" u="none" cap="none" strike="noStrike">
                <a:solidFill>
                  <a:schemeClr val="dk1"/>
                </a:solidFill>
                <a:latin typeface="Montserrat"/>
                <a:ea typeface="Montserrat"/>
                <a:cs typeface="Montserrat"/>
                <a:sym typeface="Montserrat"/>
              </a:rPr>
              <a:t>Use the airquality dataset from base</a:t>
            </a:r>
            <a:endParaRPr/>
          </a:p>
          <a:p>
            <a:pPr indent="-457200" lvl="1" marL="914400" marR="0" rtl="0" algn="l">
              <a:lnSpc>
                <a:spcPct val="90000"/>
              </a:lnSpc>
              <a:spcBef>
                <a:spcPts val="500"/>
              </a:spcBef>
              <a:spcAft>
                <a:spcPts val="0"/>
              </a:spcAft>
              <a:buClr>
                <a:schemeClr val="dk1"/>
              </a:buClr>
              <a:buSzPts val="2000"/>
              <a:buFont typeface="Calibri"/>
              <a:buAutoNum type="arabicPeriod"/>
            </a:pPr>
            <a:r>
              <a:rPr b="0" i="0" lang="en-GB" sz="2000" u="none" cap="none" strike="noStrike">
                <a:solidFill>
                  <a:schemeClr val="dk1"/>
                </a:solidFill>
                <a:latin typeface="Montserrat"/>
                <a:ea typeface="Montserrat"/>
                <a:cs typeface="Montserrat"/>
                <a:sym typeface="Montserrat"/>
              </a:rPr>
              <a:t>Compute the percentage p_na of missing values in a column</a:t>
            </a:r>
            <a:endParaRPr b="0" i="0" sz="2000" u="none" cap="none" strike="noStrike">
              <a:solidFill>
                <a:schemeClr val="dk1"/>
              </a:solidFill>
              <a:latin typeface="Montserrat"/>
              <a:ea typeface="Montserrat"/>
              <a:cs typeface="Montserrat"/>
              <a:sym typeface="Montserrat"/>
            </a:endParaRPr>
          </a:p>
          <a:p>
            <a:pPr indent="-457200" lvl="1" marL="914400" marR="0" rtl="0" algn="l">
              <a:lnSpc>
                <a:spcPct val="90000"/>
              </a:lnSpc>
              <a:spcBef>
                <a:spcPts val="500"/>
              </a:spcBef>
              <a:spcAft>
                <a:spcPts val="0"/>
              </a:spcAft>
              <a:buClr>
                <a:schemeClr val="dk1"/>
              </a:buClr>
              <a:buSzPts val="2000"/>
              <a:buFont typeface="Calibri"/>
              <a:buAutoNum type="arabicPeriod"/>
            </a:pPr>
            <a:r>
              <a:rPr b="0" i="0" lang="en-GB" sz="2000" u="none" cap="none" strike="noStrike">
                <a:solidFill>
                  <a:schemeClr val="dk1"/>
                </a:solidFill>
                <a:latin typeface="Montserrat"/>
                <a:ea typeface="Montserrat"/>
                <a:cs typeface="Montserrat"/>
                <a:sym typeface="Montserrat"/>
              </a:rPr>
              <a:t>If p_na &gt; 0,5 🡪 delete the column</a:t>
            </a:r>
            <a:endParaRPr b="0" i="0" sz="2000" u="none" cap="none" strike="noStrike">
              <a:solidFill>
                <a:schemeClr val="dk1"/>
              </a:solidFill>
              <a:latin typeface="Montserrat"/>
              <a:ea typeface="Montserrat"/>
              <a:cs typeface="Montserrat"/>
              <a:sym typeface="Montserrat"/>
            </a:endParaRPr>
          </a:p>
          <a:p>
            <a:pPr indent="-457200" lvl="1" marL="914400" marR="0" rtl="0" algn="l">
              <a:lnSpc>
                <a:spcPct val="90000"/>
              </a:lnSpc>
              <a:spcBef>
                <a:spcPts val="500"/>
              </a:spcBef>
              <a:spcAft>
                <a:spcPts val="0"/>
              </a:spcAft>
              <a:buClr>
                <a:schemeClr val="dk1"/>
              </a:buClr>
              <a:buSzPts val="2000"/>
              <a:buFont typeface="Calibri"/>
              <a:buAutoNum type="arabicPeriod"/>
            </a:pPr>
            <a:r>
              <a:rPr b="0" i="0" lang="en-GB" sz="2000" u="none" cap="none" strike="noStrike">
                <a:solidFill>
                  <a:schemeClr val="dk1"/>
                </a:solidFill>
                <a:latin typeface="Montserrat"/>
                <a:ea typeface="Montserrat"/>
                <a:cs typeface="Montserrat"/>
                <a:sym typeface="Montserrat"/>
              </a:rPr>
              <a:t>If p_na &lt;= 0,5 🡪 replace the missing values by 0 or by the mean of the column, depending on a variable "type_na"</a:t>
            </a:r>
            <a:endParaRPr/>
          </a:p>
          <a:p>
            <a:pPr indent="-330200" lvl="1" marL="914400" marR="0" rtl="0" algn="l">
              <a:lnSpc>
                <a:spcPct val="90000"/>
              </a:lnSpc>
              <a:spcBef>
                <a:spcPts val="500"/>
              </a:spcBef>
              <a:spcAft>
                <a:spcPts val="0"/>
              </a:spcAft>
              <a:buClr>
                <a:schemeClr val="dk1"/>
              </a:buClr>
              <a:buSzPts val="2000"/>
              <a:buFont typeface="Calibri"/>
              <a:buNone/>
            </a:pPr>
            <a:r>
              <a:t/>
            </a:r>
            <a:endParaRPr b="0" i="0" sz="2000" u="none" cap="none" strike="noStrike">
              <a:solidFill>
                <a:schemeClr val="dk1"/>
              </a:solidFill>
              <a:latin typeface="Montserrat"/>
              <a:ea typeface="Montserrat"/>
              <a:cs typeface="Montserrat"/>
              <a:sym typeface="Montserrat"/>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Montserrat"/>
              <a:ea typeface="Montserrat"/>
              <a:cs typeface="Montserrat"/>
              <a:sym typeface="Montserrat"/>
            </a:endParaRPr>
          </a:p>
        </p:txBody>
      </p:sp>
      <p:sp>
        <p:nvSpPr>
          <p:cNvPr id="368" name="Google Shape;368;p46"/>
          <p:cNvSpPr txBox="1"/>
          <p:nvPr/>
        </p:nvSpPr>
        <p:spPr>
          <a:xfrm>
            <a:off x="593869" y="2592099"/>
            <a:ext cx="4864821" cy="3365356"/>
          </a:xfrm>
          <a:prstGeom prst="rect">
            <a:avLst/>
          </a:prstGeom>
          <a:solidFill>
            <a:schemeClr val="lt2"/>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lang="en-GB" sz="2800">
                <a:solidFill>
                  <a:schemeClr val="dk1"/>
                </a:solidFill>
                <a:latin typeface="Montserrat"/>
                <a:ea typeface="Montserrat"/>
                <a:cs typeface="Montserrat"/>
                <a:sym typeface="Montserrat"/>
              </a:rPr>
              <a:t>Random vector</a:t>
            </a:r>
            <a:endParaRPr sz="2800">
              <a:solidFill>
                <a:schemeClr val="dk1"/>
              </a:solidFill>
              <a:latin typeface="Montserrat"/>
              <a:ea typeface="Montserrat"/>
              <a:cs typeface="Montserrat"/>
              <a:sym typeface="Montserrat"/>
            </a:endParaRPr>
          </a:p>
          <a:p>
            <a:pPr indent="0" lvl="0" marL="0" marR="0" rtl="0" algn="l">
              <a:lnSpc>
                <a:spcPct val="90000"/>
              </a:lnSpc>
              <a:spcBef>
                <a:spcPts val="1000"/>
              </a:spcBef>
              <a:spcAft>
                <a:spcPts val="0"/>
              </a:spcAft>
              <a:buClr>
                <a:schemeClr val="dk1"/>
              </a:buClr>
              <a:buSzPts val="1800"/>
              <a:buFont typeface="Arial"/>
              <a:buNone/>
            </a:pPr>
            <a:r>
              <a:t/>
            </a:r>
            <a:endParaRPr sz="1800">
              <a:solidFill>
                <a:schemeClr val="dk1"/>
              </a:solidFill>
              <a:latin typeface="Montserrat"/>
              <a:ea typeface="Montserrat"/>
              <a:cs typeface="Montserrat"/>
              <a:sym typeface="Montserrat"/>
            </a:endParaRPr>
          </a:p>
          <a:p>
            <a:pPr indent="-457200" lvl="1" marL="914400" marR="0" rtl="0" algn="l">
              <a:lnSpc>
                <a:spcPct val="90000"/>
              </a:lnSpc>
              <a:spcBef>
                <a:spcPts val="500"/>
              </a:spcBef>
              <a:spcAft>
                <a:spcPts val="0"/>
              </a:spcAft>
              <a:buClr>
                <a:schemeClr val="dk1"/>
              </a:buClr>
              <a:buSzPts val="2000"/>
              <a:buFont typeface="Calibri"/>
              <a:buAutoNum type="arabicPeriod"/>
            </a:pPr>
            <a:r>
              <a:rPr b="0" i="0" lang="en-GB" sz="2000" u="none" cap="none" strike="noStrike">
                <a:solidFill>
                  <a:schemeClr val="dk1"/>
                </a:solidFill>
                <a:latin typeface="Montserrat"/>
                <a:ea typeface="Montserrat"/>
                <a:cs typeface="Montserrat"/>
                <a:sym typeface="Montserrat"/>
              </a:rPr>
              <a:t>Generate a random normal vector of size 100</a:t>
            </a:r>
            <a:endParaRPr/>
          </a:p>
          <a:p>
            <a:pPr indent="-457200" lvl="1" marL="914400" marR="0" rtl="0" algn="l">
              <a:lnSpc>
                <a:spcPct val="90000"/>
              </a:lnSpc>
              <a:spcBef>
                <a:spcPts val="500"/>
              </a:spcBef>
              <a:spcAft>
                <a:spcPts val="0"/>
              </a:spcAft>
              <a:buClr>
                <a:schemeClr val="dk1"/>
              </a:buClr>
              <a:buSzPts val="2000"/>
              <a:buFont typeface="Calibri"/>
              <a:buAutoNum type="arabicPeriod"/>
            </a:pPr>
            <a:r>
              <a:rPr b="0" i="0" lang="en-GB" sz="2000" u="none" cap="none" strike="noStrike">
                <a:solidFill>
                  <a:schemeClr val="dk1"/>
                </a:solidFill>
                <a:latin typeface="Montserrat"/>
                <a:ea typeface="Montserrat"/>
                <a:cs typeface="Montserrat"/>
                <a:sym typeface="Montserrat"/>
              </a:rPr>
              <a:t>Compute its mean with for/repeat loop</a:t>
            </a:r>
            <a:endParaRPr b="0" i="0" sz="2000" u="none" cap="none" strike="noStrike">
              <a:solidFill>
                <a:schemeClr val="dk1"/>
              </a:solidFill>
              <a:latin typeface="Montserrat"/>
              <a:ea typeface="Montserrat"/>
              <a:cs typeface="Montserrat"/>
              <a:sym typeface="Montserrat"/>
            </a:endParaRPr>
          </a:p>
          <a:p>
            <a:pPr indent="-457200" lvl="1" marL="914400" marR="0" rtl="0" algn="l">
              <a:lnSpc>
                <a:spcPct val="90000"/>
              </a:lnSpc>
              <a:spcBef>
                <a:spcPts val="500"/>
              </a:spcBef>
              <a:spcAft>
                <a:spcPts val="0"/>
              </a:spcAft>
              <a:buClr>
                <a:schemeClr val="dk1"/>
              </a:buClr>
              <a:buSzPts val="2000"/>
              <a:buFont typeface="Calibri"/>
              <a:buAutoNum type="arabicPeriod"/>
            </a:pPr>
            <a:r>
              <a:rPr b="0" i="0" lang="en-GB" sz="2000" u="none" cap="none" strike="noStrike">
                <a:solidFill>
                  <a:schemeClr val="dk1"/>
                </a:solidFill>
                <a:latin typeface="Montserrat"/>
                <a:ea typeface="Montserrat"/>
                <a:cs typeface="Montserrat"/>
                <a:sym typeface="Montserrat"/>
              </a:rPr>
              <a:t>Compute its variance withfor/repeat loop</a:t>
            </a:r>
            <a:endParaRPr b="0" i="0" sz="2000" u="none" cap="none" strike="noStrike">
              <a:solidFill>
                <a:schemeClr val="dk1"/>
              </a:solidFill>
              <a:latin typeface="Montserrat"/>
              <a:ea typeface="Montserrat"/>
              <a:cs typeface="Montserrat"/>
              <a:sym typeface="Montserrat"/>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Loop Functions</a:t>
            </a:r>
            <a:endParaRPr/>
          </a:p>
        </p:txBody>
      </p:sp>
      <p:sp>
        <p:nvSpPr>
          <p:cNvPr id="374" name="Google Shape;374;p47"/>
          <p:cNvSpPr txBox="1"/>
          <p:nvPr/>
        </p:nvSpPr>
        <p:spPr>
          <a:xfrm>
            <a:off x="330200" y="1501338"/>
            <a:ext cx="115316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Writing for and while loops is useful when programming but not particularly easy when working interactively on the command line. Multi-line expressions with curly braces are just not that easy to sort through when working on the command line. R has some functions which implement looping in a compact form to make your life easier.</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GB" sz="1800">
                <a:solidFill>
                  <a:schemeClr val="dk1"/>
                </a:solidFill>
                <a:latin typeface="Calibri"/>
                <a:ea typeface="Calibri"/>
                <a:cs typeface="Calibri"/>
                <a:sym typeface="Calibri"/>
              </a:rPr>
              <a:t>lapply(): Loop over a list and evaluate a function on each element</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GB" sz="1800">
                <a:solidFill>
                  <a:schemeClr val="dk1"/>
                </a:solidFill>
                <a:latin typeface="Calibri"/>
                <a:ea typeface="Calibri"/>
                <a:cs typeface="Calibri"/>
                <a:sym typeface="Calibri"/>
              </a:rPr>
              <a:t>sapply(): Same as lapply but try to simplify the result</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GB" sz="1800">
                <a:solidFill>
                  <a:schemeClr val="dk1"/>
                </a:solidFill>
                <a:latin typeface="Calibri"/>
                <a:ea typeface="Calibri"/>
                <a:cs typeface="Calibri"/>
                <a:sym typeface="Calibri"/>
              </a:rPr>
              <a:t>apply(): Apply a function over the margins of an array</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GB" sz="1800">
                <a:solidFill>
                  <a:schemeClr val="dk1"/>
                </a:solidFill>
                <a:latin typeface="Calibri"/>
                <a:ea typeface="Calibri"/>
                <a:cs typeface="Calibri"/>
                <a:sym typeface="Calibri"/>
              </a:rPr>
              <a:t>tapply(): Apply a function over subsets of a vector</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GB" sz="1800">
                <a:solidFill>
                  <a:schemeClr val="dk1"/>
                </a:solidFill>
                <a:latin typeface="Calibri"/>
                <a:ea typeface="Calibri"/>
                <a:cs typeface="Calibri"/>
                <a:sym typeface="Calibri"/>
              </a:rPr>
              <a:t>mapply(): Multivariate version of lapply</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An auxiliary function split is also useful, particularly in conjunction with lapply.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lapply()</a:t>
            </a:r>
            <a:endParaRPr/>
          </a:p>
        </p:txBody>
      </p:sp>
      <p:sp>
        <p:nvSpPr>
          <p:cNvPr id="380" name="Google Shape;380;p48"/>
          <p:cNvSpPr/>
          <p:nvPr/>
        </p:nvSpPr>
        <p:spPr>
          <a:xfrm>
            <a:off x="304800" y="1428740"/>
            <a:ext cx="116967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lapply() function does the following simple series of operations:</a:t>
            </a:r>
            <a:endParaRPr/>
          </a:p>
          <a:p>
            <a:pPr indent="-114300" lvl="0" marL="0" marR="0" rtl="0" algn="l">
              <a:spcBef>
                <a:spcPts val="0"/>
              </a:spcBef>
              <a:spcAft>
                <a:spcPts val="0"/>
              </a:spcAft>
              <a:buClr>
                <a:srgbClr val="333333"/>
              </a:buClr>
              <a:buSzPts val="1800"/>
              <a:buFont typeface="Calibri"/>
              <a:buAutoNum type="arabicPeriod"/>
            </a:pPr>
            <a:r>
              <a:rPr b="0" i="0" lang="en-GB" sz="1800">
                <a:solidFill>
                  <a:srgbClr val="333333"/>
                </a:solidFill>
                <a:latin typeface="Helvetica Neue"/>
                <a:ea typeface="Helvetica Neue"/>
                <a:cs typeface="Helvetica Neue"/>
                <a:sym typeface="Helvetica Neue"/>
              </a:rPr>
              <a:t>it loops over a list, iterating over each element in that list</a:t>
            </a:r>
            <a:endParaRPr/>
          </a:p>
          <a:p>
            <a:pPr indent="-114300" lvl="0" marL="0" marR="0" rtl="0" algn="l">
              <a:spcBef>
                <a:spcPts val="0"/>
              </a:spcBef>
              <a:spcAft>
                <a:spcPts val="0"/>
              </a:spcAft>
              <a:buClr>
                <a:srgbClr val="333333"/>
              </a:buClr>
              <a:buSzPts val="1800"/>
              <a:buFont typeface="Calibri"/>
              <a:buAutoNum type="arabicPeriod"/>
            </a:pPr>
            <a:r>
              <a:rPr b="0" i="0" lang="en-GB" sz="1800">
                <a:solidFill>
                  <a:srgbClr val="333333"/>
                </a:solidFill>
                <a:latin typeface="Helvetica Neue"/>
                <a:ea typeface="Helvetica Neue"/>
                <a:cs typeface="Helvetica Neue"/>
                <a:sym typeface="Helvetica Neue"/>
              </a:rPr>
              <a:t>it applies a </a:t>
            </a:r>
            <a:r>
              <a:rPr b="0" i="1" lang="en-GB" sz="1800">
                <a:solidFill>
                  <a:srgbClr val="333333"/>
                </a:solidFill>
                <a:latin typeface="Helvetica Neue"/>
                <a:ea typeface="Helvetica Neue"/>
                <a:cs typeface="Helvetica Neue"/>
                <a:sym typeface="Helvetica Neue"/>
              </a:rPr>
              <a:t>function</a:t>
            </a:r>
            <a:r>
              <a:rPr b="0" i="0" lang="en-GB" sz="1800">
                <a:solidFill>
                  <a:srgbClr val="333333"/>
                </a:solidFill>
                <a:latin typeface="Helvetica Neue"/>
                <a:ea typeface="Helvetica Neue"/>
                <a:cs typeface="Helvetica Neue"/>
                <a:sym typeface="Helvetica Neue"/>
              </a:rPr>
              <a:t> to each element of the list (a function that you specify)</a:t>
            </a:r>
            <a:endParaRPr/>
          </a:p>
          <a:p>
            <a:pPr indent="-114300" lvl="0" marL="0" marR="0" rtl="0" algn="l">
              <a:spcBef>
                <a:spcPts val="0"/>
              </a:spcBef>
              <a:spcAft>
                <a:spcPts val="0"/>
              </a:spcAft>
              <a:buClr>
                <a:srgbClr val="333333"/>
              </a:buClr>
              <a:buSzPts val="1800"/>
              <a:buFont typeface="Calibri"/>
              <a:buAutoNum type="arabicPeriod"/>
            </a:pPr>
            <a:r>
              <a:rPr b="0" i="0" lang="en-GB" sz="1800">
                <a:solidFill>
                  <a:srgbClr val="333333"/>
                </a:solidFill>
                <a:latin typeface="Helvetica Neue"/>
                <a:ea typeface="Helvetica Neue"/>
                <a:cs typeface="Helvetica Neue"/>
                <a:sym typeface="Helvetica Neue"/>
              </a:rPr>
              <a:t>and returns a list (the l is for “list”).</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This function takes three arguments: (1) a list X; (2) a function (or the name of a function) FUN; (3) other arguments via its ... argument. If X is not a list, it will be coerced to a list using as.list().</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body of the lapply() function can be seen here.</a:t>
            </a:r>
            <a:endParaRPr/>
          </a:p>
        </p:txBody>
      </p:sp>
      <p:sp>
        <p:nvSpPr>
          <p:cNvPr id="381" name="Google Shape;381;p48"/>
          <p:cNvSpPr/>
          <p:nvPr/>
        </p:nvSpPr>
        <p:spPr>
          <a:xfrm>
            <a:off x="635000" y="3630553"/>
            <a:ext cx="6096000" cy="286232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lapply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function (X, FUN, ...)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FUN &lt;- match.fun(FUN)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if (!is.vector(X) || is.object(X))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X &lt;- as.list(X)</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.Internal(lapply(X, FUN))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&lt;bytecode: 0x7ff2f68331c0&gt;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&lt;environment: namespace:base&gt;</a:t>
            </a:r>
            <a:endParaRPr/>
          </a:p>
        </p:txBody>
      </p:sp>
      <p:sp>
        <p:nvSpPr>
          <p:cNvPr id="382" name="Google Shape;382;p48"/>
          <p:cNvSpPr/>
          <p:nvPr/>
        </p:nvSpPr>
        <p:spPr>
          <a:xfrm>
            <a:off x="7391400" y="4086136"/>
            <a:ext cx="4267200" cy="1754326"/>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Note that the actual looping is done internally in C code for efficiency reasons.</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It’s important to remember that lapply() always returns a list, regardless of the class of the input.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lapply()</a:t>
            </a:r>
            <a:endParaRPr/>
          </a:p>
        </p:txBody>
      </p:sp>
      <p:sp>
        <p:nvSpPr>
          <p:cNvPr id="388" name="Google Shape;388;p49"/>
          <p:cNvSpPr/>
          <p:nvPr/>
        </p:nvSpPr>
        <p:spPr>
          <a:xfrm>
            <a:off x="304800" y="1519535"/>
            <a:ext cx="114173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Here’s an example of applying the </a:t>
            </a:r>
            <a:r>
              <a:rPr lang="en-GB" sz="1800">
                <a:solidFill>
                  <a:schemeClr val="dk1"/>
                </a:solidFill>
                <a:latin typeface="Calibri"/>
                <a:ea typeface="Calibri"/>
                <a:cs typeface="Calibri"/>
                <a:sym typeface="Calibri"/>
              </a:rPr>
              <a:t>mean()</a:t>
            </a:r>
            <a:r>
              <a:rPr b="0" i="0" lang="en-GB" sz="1800">
                <a:solidFill>
                  <a:srgbClr val="333333"/>
                </a:solidFill>
                <a:latin typeface="Helvetica Neue"/>
                <a:ea typeface="Helvetica Neue"/>
                <a:cs typeface="Helvetica Neue"/>
                <a:sym typeface="Helvetica Neue"/>
              </a:rPr>
              <a:t> function to all elements of a list. If the original list has names, the names will be preserved in the output.</a:t>
            </a:r>
            <a:endParaRPr sz="1800">
              <a:solidFill>
                <a:schemeClr val="dk1"/>
              </a:solidFill>
              <a:latin typeface="Calibri"/>
              <a:ea typeface="Calibri"/>
              <a:cs typeface="Calibri"/>
              <a:sym typeface="Calibri"/>
            </a:endParaRPr>
          </a:p>
        </p:txBody>
      </p:sp>
      <p:sp>
        <p:nvSpPr>
          <p:cNvPr id="389" name="Google Shape;389;p49"/>
          <p:cNvSpPr/>
          <p:nvPr/>
        </p:nvSpPr>
        <p:spPr>
          <a:xfrm>
            <a:off x="622300" y="2304613"/>
            <a:ext cx="6096000" cy="2031325"/>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x &lt;- list(a = 1:5, b = rnorm(10))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lapply(x, mean)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0.1322028</a:t>
            </a:r>
            <a:endParaRPr/>
          </a:p>
        </p:txBody>
      </p:sp>
      <p:sp>
        <p:nvSpPr>
          <p:cNvPr id="390" name="Google Shape;390;p49"/>
          <p:cNvSpPr/>
          <p:nvPr/>
        </p:nvSpPr>
        <p:spPr>
          <a:xfrm>
            <a:off x="304800" y="4633873"/>
            <a:ext cx="114173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Notice that here we are passing the </a:t>
            </a:r>
            <a:r>
              <a:rPr lang="en-GB" sz="1800">
                <a:solidFill>
                  <a:schemeClr val="dk1"/>
                </a:solidFill>
                <a:latin typeface="Calibri"/>
                <a:ea typeface="Calibri"/>
                <a:cs typeface="Calibri"/>
                <a:sym typeface="Calibri"/>
              </a:rPr>
              <a:t>mean()</a:t>
            </a:r>
            <a:r>
              <a:rPr b="0" i="0" lang="en-GB" sz="1800">
                <a:solidFill>
                  <a:srgbClr val="333333"/>
                </a:solidFill>
                <a:latin typeface="Helvetica Neue"/>
                <a:ea typeface="Helvetica Neue"/>
                <a:cs typeface="Helvetica Neue"/>
                <a:sym typeface="Helvetica Neue"/>
              </a:rPr>
              <a:t> function as an argument to the </a:t>
            </a:r>
            <a:r>
              <a:rPr lang="en-GB" sz="1800">
                <a:solidFill>
                  <a:schemeClr val="dk1"/>
                </a:solidFill>
                <a:latin typeface="Calibri"/>
                <a:ea typeface="Calibri"/>
                <a:cs typeface="Calibri"/>
                <a:sym typeface="Calibri"/>
              </a:rPr>
              <a:t>lapply()</a:t>
            </a:r>
            <a:r>
              <a:rPr b="0" i="0" lang="en-GB" sz="1800">
                <a:solidFill>
                  <a:srgbClr val="333333"/>
                </a:solidFill>
                <a:latin typeface="Helvetica Neue"/>
                <a:ea typeface="Helvetica Neue"/>
                <a:cs typeface="Helvetica Neue"/>
                <a:sym typeface="Helvetica Neue"/>
              </a:rPr>
              <a:t> function. Functions in R can be used this way and can be passed back and forth as arguments just like any other object. When you pass a function to another function, you do not need to include the open and closed parentheses </a:t>
            </a:r>
            <a:r>
              <a:rPr lang="en-GB" sz="1800">
                <a:solidFill>
                  <a:schemeClr val="dk1"/>
                </a:solidFill>
                <a:latin typeface="Calibri"/>
                <a:ea typeface="Calibri"/>
                <a:cs typeface="Calibri"/>
                <a:sym typeface="Calibri"/>
              </a:rPr>
              <a:t>()</a:t>
            </a:r>
            <a:r>
              <a:rPr b="0" i="0" lang="en-GB" sz="1800">
                <a:solidFill>
                  <a:srgbClr val="333333"/>
                </a:solidFill>
                <a:latin typeface="Helvetica Neue"/>
                <a:ea typeface="Helvetica Neue"/>
                <a:cs typeface="Helvetica Neue"/>
                <a:sym typeface="Helvetica Neue"/>
              </a:rPr>
              <a:t> like you do when you are </a:t>
            </a:r>
            <a:r>
              <a:rPr b="0" i="1" lang="en-GB" sz="1800">
                <a:solidFill>
                  <a:srgbClr val="333333"/>
                </a:solidFill>
                <a:latin typeface="Helvetica Neue"/>
                <a:ea typeface="Helvetica Neue"/>
                <a:cs typeface="Helvetica Neue"/>
                <a:sym typeface="Helvetica Neue"/>
              </a:rPr>
              <a:t>calling</a:t>
            </a:r>
            <a:r>
              <a:rPr b="0" i="0" lang="en-GB" sz="1800">
                <a:solidFill>
                  <a:srgbClr val="333333"/>
                </a:solidFill>
                <a:latin typeface="Helvetica Neue"/>
                <a:ea typeface="Helvetica Neue"/>
                <a:cs typeface="Helvetica Neue"/>
                <a:sym typeface="Helvetica Neue"/>
              </a:rPr>
              <a:t> a function.</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lapply()</a:t>
            </a:r>
            <a:endParaRPr/>
          </a:p>
        </p:txBody>
      </p:sp>
      <p:sp>
        <p:nvSpPr>
          <p:cNvPr id="396" name="Google Shape;396;p50"/>
          <p:cNvSpPr txBox="1"/>
          <p:nvPr/>
        </p:nvSpPr>
        <p:spPr>
          <a:xfrm>
            <a:off x="254000" y="1506022"/>
            <a:ext cx="40885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Here is another example of using lapply().</a:t>
            </a:r>
            <a:endParaRPr/>
          </a:p>
        </p:txBody>
      </p:sp>
      <p:sp>
        <p:nvSpPr>
          <p:cNvPr id="397" name="Google Shape;397;p50"/>
          <p:cNvSpPr/>
          <p:nvPr/>
        </p:nvSpPr>
        <p:spPr>
          <a:xfrm>
            <a:off x="482600" y="1946276"/>
            <a:ext cx="6096000" cy="3970318"/>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x &lt;- list(a = 1:4, b = rnorm(10), c = rnorm(20, 1), d = rnorm(100, 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lapply(x, mean)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2.5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0.248845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0.9935285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$d</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5.051388</a:t>
            </a:r>
            <a:endParaRPr/>
          </a:p>
        </p:txBody>
      </p:sp>
      <p:sp>
        <p:nvSpPr>
          <p:cNvPr id="398" name="Google Shape;398;p50"/>
          <p:cNvSpPr/>
          <p:nvPr/>
        </p:nvSpPr>
        <p:spPr>
          <a:xfrm>
            <a:off x="6642100" y="3295134"/>
            <a:ext cx="47117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You can use </a:t>
            </a:r>
            <a:r>
              <a:rPr lang="en-GB" sz="1800">
                <a:solidFill>
                  <a:schemeClr val="dk1"/>
                </a:solidFill>
                <a:latin typeface="Calibri"/>
                <a:ea typeface="Calibri"/>
                <a:cs typeface="Calibri"/>
                <a:sym typeface="Calibri"/>
              </a:rPr>
              <a:t>lapply()</a:t>
            </a:r>
            <a:r>
              <a:rPr b="0" i="0" lang="en-GB" sz="1800">
                <a:solidFill>
                  <a:srgbClr val="333333"/>
                </a:solidFill>
                <a:latin typeface="Helvetica Neue"/>
                <a:ea typeface="Helvetica Neue"/>
                <a:cs typeface="Helvetica Neue"/>
                <a:sym typeface="Helvetica Neue"/>
              </a:rPr>
              <a:t> to evaluate a function multiple times each with a different argument. </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lapply()</a:t>
            </a:r>
            <a:endParaRPr/>
          </a:p>
        </p:txBody>
      </p:sp>
      <p:sp>
        <p:nvSpPr>
          <p:cNvPr id="404" name="Google Shape;404;p51"/>
          <p:cNvSpPr/>
          <p:nvPr/>
        </p:nvSpPr>
        <p:spPr>
          <a:xfrm>
            <a:off x="508000" y="1690688"/>
            <a:ext cx="11226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333333"/>
                </a:solidFill>
                <a:latin typeface="Helvetica Neue"/>
                <a:ea typeface="Helvetica Neue"/>
                <a:cs typeface="Helvetica Neue"/>
                <a:sym typeface="Helvetica Neue"/>
              </a:rPr>
              <a:t>Below</a:t>
            </a:r>
            <a:r>
              <a:rPr b="0" i="0" lang="en-GB" sz="1800">
                <a:solidFill>
                  <a:srgbClr val="333333"/>
                </a:solidFill>
                <a:latin typeface="Helvetica Neue"/>
                <a:ea typeface="Helvetica Neue"/>
                <a:cs typeface="Helvetica Neue"/>
                <a:sym typeface="Helvetica Neue"/>
              </a:rPr>
              <a:t>, is an example where I call the </a:t>
            </a:r>
            <a:r>
              <a:rPr lang="en-GB" sz="1800">
                <a:solidFill>
                  <a:schemeClr val="dk1"/>
                </a:solidFill>
                <a:latin typeface="Calibri"/>
                <a:ea typeface="Calibri"/>
                <a:cs typeface="Calibri"/>
                <a:sym typeface="Calibri"/>
              </a:rPr>
              <a:t>runif()</a:t>
            </a:r>
            <a:r>
              <a:rPr b="0" i="0" lang="en-GB" sz="1800">
                <a:solidFill>
                  <a:srgbClr val="333333"/>
                </a:solidFill>
                <a:latin typeface="Helvetica Neue"/>
                <a:ea typeface="Helvetica Neue"/>
                <a:cs typeface="Helvetica Neue"/>
                <a:sym typeface="Helvetica Neue"/>
              </a:rPr>
              <a:t> function (to generate uniformly distributed random variables) four times, each time generating a different number of random numbers.</a:t>
            </a:r>
            <a:endParaRPr sz="1800">
              <a:solidFill>
                <a:schemeClr val="dk1"/>
              </a:solidFill>
              <a:latin typeface="Calibri"/>
              <a:ea typeface="Calibri"/>
              <a:cs typeface="Calibri"/>
              <a:sym typeface="Calibri"/>
            </a:endParaRPr>
          </a:p>
        </p:txBody>
      </p:sp>
      <p:sp>
        <p:nvSpPr>
          <p:cNvPr id="405" name="Google Shape;405;p51"/>
          <p:cNvSpPr/>
          <p:nvPr/>
        </p:nvSpPr>
        <p:spPr>
          <a:xfrm>
            <a:off x="711200" y="2471341"/>
            <a:ext cx="6096000" cy="369331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x &lt;- 1:4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lapply(x, runif)</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0.02778712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0.5273108 0.8803191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0.37306337 0.04795913 0.13862825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0.3214921 0.1548316 0.1322282 0.2213059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dplyr Grammar</a:t>
            </a:r>
            <a:endParaRPr/>
          </a:p>
        </p:txBody>
      </p:sp>
      <p:sp>
        <p:nvSpPr>
          <p:cNvPr id="107" name="Google Shape;107;p16"/>
          <p:cNvSpPr/>
          <p:nvPr/>
        </p:nvSpPr>
        <p:spPr>
          <a:xfrm>
            <a:off x="518984" y="1690688"/>
            <a:ext cx="11306432"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Some of the key “verbs” provided by the dplyr package are</a:t>
            </a:r>
            <a:endParaRPr/>
          </a:p>
          <a:p>
            <a:pPr indent="0" lvl="0" marL="0" marR="0" rtl="0" algn="l">
              <a:spcBef>
                <a:spcPts val="0"/>
              </a:spcBef>
              <a:spcAft>
                <a:spcPts val="0"/>
              </a:spcAft>
              <a:buNone/>
            </a:pPr>
            <a:r>
              <a:t/>
            </a:r>
            <a:endParaRPr b="0" i="0" sz="1800">
              <a:solidFill>
                <a:srgbClr val="333333"/>
              </a:solidFill>
              <a:latin typeface="Helvetica Neue"/>
              <a:ea typeface="Helvetica Neue"/>
              <a:cs typeface="Helvetica Neue"/>
              <a:sym typeface="Helvetica Neue"/>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select: return a subset of the columns of a data frame, using a flexible notation</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filter: extract a subset of rows from a data frame based on logical conditions</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arrange: reorder rows of a data frame</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rename: rename variables in a data frame</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mutate: add new variables/columns or transform existing variables</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summarise / summarize: generate summary statistics of different variables in the data frame, possibly within strata</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%&gt;%: the “pipe” operator is used to connect multiple verb actions together into a pipeline</a:t>
            </a:r>
            <a:endParaRPr/>
          </a:p>
          <a:p>
            <a:pPr indent="0" lvl="0" marL="0" marR="0" rtl="0" algn="l">
              <a:spcBef>
                <a:spcPts val="0"/>
              </a:spcBef>
              <a:spcAft>
                <a:spcPts val="0"/>
              </a:spcAft>
              <a:buClr>
                <a:schemeClr val="dk1"/>
              </a:buClr>
              <a:buSzPts val="1800"/>
              <a:buFont typeface="Arial"/>
              <a:buNone/>
            </a:pPr>
            <a:r>
              <a:t/>
            </a:r>
            <a:endParaRPr b="0" i="0"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dplyr package has a number of its own data types that it takes advantage of. For example, there is a handy print method that prevents you from printing a lot of data to the console. Most of the time, these additional data types are transparent to the user and do not need to be worried about.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lapply()</a:t>
            </a:r>
            <a:endParaRPr/>
          </a:p>
        </p:txBody>
      </p:sp>
      <p:sp>
        <p:nvSpPr>
          <p:cNvPr id="411" name="Google Shape;411;p52"/>
          <p:cNvSpPr/>
          <p:nvPr/>
        </p:nvSpPr>
        <p:spPr>
          <a:xfrm>
            <a:off x="317500" y="1588344"/>
            <a:ext cx="6311900" cy="48013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When you pass a function to lapply(), lapply() takes elements of the list and passes them as the </a:t>
            </a:r>
            <a:r>
              <a:rPr b="0" i="1" lang="en-GB" sz="1800">
                <a:solidFill>
                  <a:srgbClr val="333333"/>
                </a:solidFill>
                <a:latin typeface="Helvetica Neue"/>
                <a:ea typeface="Helvetica Neue"/>
                <a:cs typeface="Helvetica Neue"/>
                <a:sym typeface="Helvetica Neue"/>
              </a:rPr>
              <a:t>first argument</a:t>
            </a:r>
            <a:r>
              <a:rPr b="0" i="0" lang="en-GB" sz="1800">
                <a:solidFill>
                  <a:srgbClr val="333333"/>
                </a:solidFill>
                <a:latin typeface="Helvetica Neue"/>
                <a:ea typeface="Helvetica Neue"/>
                <a:cs typeface="Helvetica Neue"/>
                <a:sym typeface="Helvetica Neue"/>
              </a:rPr>
              <a:t> of the function you are applying. In the above example, the first argument of runif() is n, and so the elements of the sequence 1:4 all got passed to the n argument of runif().</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Functions that you pass to lapply() may have other arguments. For example, the runif() function has a min and max argument too. In the example above I used the default values for min and max. How would you be able to specify different values for that in the context of lapply()?</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Here is where the ... argument to lapply() comes into play. Any arguments that you place in the ... argument will get passed down to the function being applied to the elements of the list.</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Here, the min = 0 and max = 10 arguments are passed down to runif() every time it gets called.</a:t>
            </a:r>
            <a:endParaRPr/>
          </a:p>
        </p:txBody>
      </p:sp>
      <p:sp>
        <p:nvSpPr>
          <p:cNvPr id="412" name="Google Shape;412;p52"/>
          <p:cNvSpPr/>
          <p:nvPr/>
        </p:nvSpPr>
        <p:spPr>
          <a:xfrm>
            <a:off x="7086600" y="2142341"/>
            <a:ext cx="4787900" cy="369331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x &lt;- 1:4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lapply(x, runif, min = 0, max = 10)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2.263808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1.314165 9.815635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3.270137 5.069395 6.814425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0.9916910 1.1890256 0.5043966 9.2925392</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lapply()</a:t>
            </a:r>
            <a:endParaRPr/>
          </a:p>
        </p:txBody>
      </p:sp>
      <p:sp>
        <p:nvSpPr>
          <p:cNvPr id="418" name="Google Shape;418;p53"/>
          <p:cNvSpPr/>
          <p:nvPr/>
        </p:nvSpPr>
        <p:spPr>
          <a:xfrm>
            <a:off x="139700" y="1893838"/>
            <a:ext cx="117856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lapply() function and its friends make heavy use of </a:t>
            </a:r>
            <a:r>
              <a:rPr b="0" i="1" lang="en-GB" sz="1800">
                <a:solidFill>
                  <a:srgbClr val="333333"/>
                </a:solidFill>
                <a:latin typeface="Helvetica Neue"/>
                <a:ea typeface="Helvetica Neue"/>
                <a:cs typeface="Helvetica Neue"/>
                <a:sym typeface="Helvetica Neue"/>
              </a:rPr>
              <a:t>anonymous</a:t>
            </a:r>
            <a:r>
              <a:rPr b="0" i="0" lang="en-GB" sz="1800">
                <a:solidFill>
                  <a:srgbClr val="333333"/>
                </a:solidFill>
                <a:latin typeface="Helvetica Neue"/>
                <a:ea typeface="Helvetica Neue"/>
                <a:cs typeface="Helvetica Neue"/>
                <a:sym typeface="Helvetica Neue"/>
              </a:rPr>
              <a:t> functions. Anonymous functions are like members of </a:t>
            </a:r>
            <a:r>
              <a:rPr b="0" i="0" lang="en-GB" sz="1800" u="sng" strike="noStrike">
                <a:solidFill>
                  <a:schemeClr val="hlink"/>
                </a:solidFill>
                <a:latin typeface="Helvetica Neue"/>
                <a:ea typeface="Helvetica Neue"/>
                <a:cs typeface="Helvetica Neue"/>
                <a:sym typeface="Helvetica Neue"/>
                <a:hlinkClick r:id="rId3"/>
              </a:rPr>
              <a:t>Project Mayhem</a:t>
            </a:r>
            <a:r>
              <a:rPr b="0" i="0" lang="en-GB" sz="1800">
                <a:solidFill>
                  <a:srgbClr val="333333"/>
                </a:solidFill>
                <a:latin typeface="Helvetica Neue"/>
                <a:ea typeface="Helvetica Neue"/>
                <a:cs typeface="Helvetica Neue"/>
                <a:sym typeface="Helvetica Neue"/>
              </a:rPr>
              <a:t>—they have no names. These are functions are generated “on the fly” as you are using lapply(). Once the call to lapply() is finished, the function disappears and does not appear in the workspace.</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Here I am creating a list that contains two matrices.</a:t>
            </a:r>
            <a:endParaRPr/>
          </a:p>
        </p:txBody>
      </p:sp>
      <p:sp>
        <p:nvSpPr>
          <p:cNvPr id="419" name="Google Shape;419;p53"/>
          <p:cNvSpPr/>
          <p:nvPr/>
        </p:nvSpPr>
        <p:spPr>
          <a:xfrm>
            <a:off x="406400" y="3094167"/>
            <a:ext cx="6096000" cy="341632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x &lt;- list(a = matrix(1:4, 2, 2), b = matrix(1:6, 3, 2))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x</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[,1] [,2]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    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    2    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[,1] [,2]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    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    2    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[3,]    3    6</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lapply()</a:t>
            </a:r>
            <a:endParaRPr/>
          </a:p>
        </p:txBody>
      </p:sp>
      <p:sp>
        <p:nvSpPr>
          <p:cNvPr id="425" name="Google Shape;425;p54"/>
          <p:cNvSpPr/>
          <p:nvPr/>
        </p:nvSpPr>
        <p:spPr>
          <a:xfrm>
            <a:off x="127000" y="1303635"/>
            <a:ext cx="11480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Suppose I wanted to extract the first column of each matrix in the list. I could write an anonymous function for extracting the first column of each matrix.</a:t>
            </a:r>
            <a:endParaRPr sz="1800">
              <a:solidFill>
                <a:schemeClr val="dk1"/>
              </a:solidFill>
              <a:latin typeface="Calibri"/>
              <a:ea typeface="Calibri"/>
              <a:cs typeface="Calibri"/>
              <a:sym typeface="Calibri"/>
            </a:endParaRPr>
          </a:p>
        </p:txBody>
      </p:sp>
      <p:sp>
        <p:nvSpPr>
          <p:cNvPr id="426" name="Google Shape;426;p54"/>
          <p:cNvSpPr/>
          <p:nvPr/>
        </p:nvSpPr>
        <p:spPr>
          <a:xfrm>
            <a:off x="406400" y="1949966"/>
            <a:ext cx="6096000" cy="1477328"/>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lapply(x, function(elt) { elt[,1]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 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 2 3</a:t>
            </a:r>
            <a:endParaRPr/>
          </a:p>
        </p:txBody>
      </p:sp>
      <p:sp>
        <p:nvSpPr>
          <p:cNvPr id="427" name="Google Shape;427;p54"/>
          <p:cNvSpPr/>
          <p:nvPr/>
        </p:nvSpPr>
        <p:spPr>
          <a:xfrm>
            <a:off x="127000" y="3427294"/>
            <a:ext cx="117475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Notice that I put the function() definition right in the call to lapply(). This is perfectly legal and acceptable. You can put an arbitrarily complicated function definition inside lapply(), but if it’s going to be more complicated, it’s probably a better idea to define the function separately.</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For example, I could have done the following.</a:t>
            </a:r>
            <a:endParaRPr/>
          </a:p>
        </p:txBody>
      </p:sp>
      <p:sp>
        <p:nvSpPr>
          <p:cNvPr id="428" name="Google Shape;428;p54"/>
          <p:cNvSpPr/>
          <p:nvPr/>
        </p:nvSpPr>
        <p:spPr>
          <a:xfrm>
            <a:off x="406400" y="4549676"/>
            <a:ext cx="6096000" cy="230832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f &lt;- function(elt)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elt[, 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lapply(x, f)</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 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 2 3</a:t>
            </a:r>
            <a:endParaRPr/>
          </a:p>
        </p:txBody>
      </p:sp>
      <p:sp>
        <p:nvSpPr>
          <p:cNvPr id="429" name="Google Shape;429;p54"/>
          <p:cNvSpPr/>
          <p:nvPr/>
        </p:nvSpPr>
        <p:spPr>
          <a:xfrm>
            <a:off x="3568700" y="5015547"/>
            <a:ext cx="8458200" cy="1477328"/>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Now the function is no longer anonymous; it’s name is </a:t>
            </a:r>
            <a:r>
              <a:rPr lang="en-GB" sz="1800">
                <a:solidFill>
                  <a:schemeClr val="dk1"/>
                </a:solidFill>
                <a:latin typeface="Calibri"/>
                <a:ea typeface="Calibri"/>
                <a:cs typeface="Calibri"/>
                <a:sym typeface="Calibri"/>
              </a:rPr>
              <a:t>f</a:t>
            </a:r>
            <a:r>
              <a:rPr b="0" i="0" lang="en-GB" sz="1800">
                <a:solidFill>
                  <a:srgbClr val="333333"/>
                </a:solidFill>
                <a:latin typeface="Helvetica Neue"/>
                <a:ea typeface="Helvetica Neue"/>
                <a:cs typeface="Helvetica Neue"/>
                <a:sym typeface="Helvetica Neue"/>
              </a:rPr>
              <a:t>. Whether you use an anonymous function or you define a function first depends on your context. If you think the function </a:t>
            </a:r>
            <a:r>
              <a:rPr lang="en-GB" sz="1800">
                <a:solidFill>
                  <a:schemeClr val="dk1"/>
                </a:solidFill>
                <a:latin typeface="Calibri"/>
                <a:ea typeface="Calibri"/>
                <a:cs typeface="Calibri"/>
                <a:sym typeface="Calibri"/>
              </a:rPr>
              <a:t>f</a:t>
            </a:r>
            <a:r>
              <a:rPr b="0" i="0" lang="en-GB" sz="1800">
                <a:solidFill>
                  <a:srgbClr val="333333"/>
                </a:solidFill>
                <a:latin typeface="Helvetica Neue"/>
                <a:ea typeface="Helvetica Neue"/>
                <a:cs typeface="Helvetica Neue"/>
                <a:sym typeface="Helvetica Neue"/>
              </a:rPr>
              <a:t> is something you’re going to need a lot in other parts of your code, you might want to define it separately. But if you’re just going to use it for this call to </a:t>
            </a:r>
            <a:r>
              <a:rPr lang="en-GB" sz="1800">
                <a:solidFill>
                  <a:schemeClr val="dk1"/>
                </a:solidFill>
                <a:latin typeface="Calibri"/>
                <a:ea typeface="Calibri"/>
                <a:cs typeface="Calibri"/>
                <a:sym typeface="Calibri"/>
              </a:rPr>
              <a:t>lapply()</a:t>
            </a:r>
            <a:r>
              <a:rPr b="0" i="0" lang="en-GB" sz="1800">
                <a:solidFill>
                  <a:srgbClr val="333333"/>
                </a:solidFill>
                <a:latin typeface="Helvetica Neue"/>
                <a:ea typeface="Helvetica Neue"/>
                <a:cs typeface="Helvetica Neue"/>
                <a:sym typeface="Helvetica Neue"/>
              </a:rPr>
              <a:t>, then it’s probably simpler to use an anonymous function.</a:t>
            </a:r>
            <a:endParaRPr sz="1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sapply()</a:t>
            </a:r>
            <a:endParaRPr/>
          </a:p>
        </p:txBody>
      </p:sp>
      <p:sp>
        <p:nvSpPr>
          <p:cNvPr id="435" name="Google Shape;435;p55"/>
          <p:cNvSpPr/>
          <p:nvPr/>
        </p:nvSpPr>
        <p:spPr>
          <a:xfrm>
            <a:off x="190500" y="1566039"/>
            <a:ext cx="118999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sapply() function behaves similarly to lapply(); the only real difference is in the return value. sapply() will try to simplify the result of lapply() if possible. Essentially, sapply() calls lapply() on its input and then applies the following algorithm:</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If the result is a list where every element is length 1, then a vector is returned</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If the result is a list where every element is a vector of the same length (&gt; 1), a matrix is returned.</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If it can’t figure things out, a list is returned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sapply()</a:t>
            </a:r>
            <a:endParaRPr/>
          </a:p>
        </p:txBody>
      </p:sp>
      <p:sp>
        <p:nvSpPr>
          <p:cNvPr id="441" name="Google Shape;441;p56"/>
          <p:cNvSpPr/>
          <p:nvPr/>
        </p:nvSpPr>
        <p:spPr>
          <a:xfrm>
            <a:off x="112430" y="1898134"/>
            <a:ext cx="361054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Here’s the result of calling </a:t>
            </a:r>
            <a:r>
              <a:rPr lang="en-GB" sz="1800">
                <a:solidFill>
                  <a:schemeClr val="dk1"/>
                </a:solidFill>
                <a:latin typeface="Calibri"/>
                <a:ea typeface="Calibri"/>
                <a:cs typeface="Calibri"/>
                <a:sym typeface="Calibri"/>
              </a:rPr>
              <a:t>lapply()</a:t>
            </a:r>
            <a:endParaRPr/>
          </a:p>
        </p:txBody>
      </p:sp>
      <p:sp>
        <p:nvSpPr>
          <p:cNvPr id="442" name="Google Shape;442;p56"/>
          <p:cNvSpPr/>
          <p:nvPr/>
        </p:nvSpPr>
        <p:spPr>
          <a:xfrm>
            <a:off x="419100" y="2474912"/>
            <a:ext cx="5130800" cy="3970318"/>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x &lt;- list(a = 1:4, b = rnorm(10), c = rnorm(20, 1), d = rnorm(100, 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lapply(x, mean)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2.5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-0.251483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1.481246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$d</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4.968715</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sapply()</a:t>
            </a:r>
            <a:endParaRPr/>
          </a:p>
        </p:txBody>
      </p:sp>
      <p:sp>
        <p:nvSpPr>
          <p:cNvPr id="448" name="Google Shape;448;p57"/>
          <p:cNvSpPr/>
          <p:nvPr/>
        </p:nvSpPr>
        <p:spPr>
          <a:xfrm>
            <a:off x="112430" y="1898134"/>
            <a:ext cx="361054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Here’s the result of calling </a:t>
            </a:r>
            <a:r>
              <a:rPr lang="en-GB" sz="1800">
                <a:solidFill>
                  <a:schemeClr val="dk1"/>
                </a:solidFill>
                <a:latin typeface="Calibri"/>
                <a:ea typeface="Calibri"/>
                <a:cs typeface="Calibri"/>
                <a:sym typeface="Calibri"/>
              </a:rPr>
              <a:t>lapply()</a:t>
            </a:r>
            <a:endParaRPr/>
          </a:p>
        </p:txBody>
      </p:sp>
      <p:sp>
        <p:nvSpPr>
          <p:cNvPr id="449" name="Google Shape;449;p57"/>
          <p:cNvSpPr/>
          <p:nvPr/>
        </p:nvSpPr>
        <p:spPr>
          <a:xfrm>
            <a:off x="419100" y="2474912"/>
            <a:ext cx="5130800" cy="3970318"/>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x &lt;- list(a = 1:4, b = rnorm(10), c = rnorm(20, 1), d = rnorm(100, 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lapply(x, mean)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2.5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$b</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-0.251483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$c</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1.481246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$d</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4.968715</a:t>
            </a:r>
            <a:endParaRPr/>
          </a:p>
        </p:txBody>
      </p:sp>
      <p:sp>
        <p:nvSpPr>
          <p:cNvPr id="450" name="Google Shape;450;p57"/>
          <p:cNvSpPr/>
          <p:nvPr/>
        </p:nvSpPr>
        <p:spPr>
          <a:xfrm>
            <a:off x="6140458" y="1759634"/>
            <a:ext cx="465714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Here’s the result of calling </a:t>
            </a:r>
            <a:r>
              <a:rPr lang="en-GB" sz="1800">
                <a:solidFill>
                  <a:schemeClr val="dk1"/>
                </a:solidFill>
                <a:latin typeface="Calibri"/>
                <a:ea typeface="Calibri"/>
                <a:cs typeface="Calibri"/>
                <a:sym typeface="Calibri"/>
              </a:rPr>
              <a:t>sapply()</a:t>
            </a:r>
            <a:r>
              <a:rPr b="0" i="0" lang="en-GB" sz="1800">
                <a:solidFill>
                  <a:srgbClr val="333333"/>
                </a:solidFill>
                <a:latin typeface="Helvetica Neue"/>
                <a:ea typeface="Helvetica Neue"/>
                <a:cs typeface="Helvetica Neue"/>
                <a:sym typeface="Helvetica Neue"/>
              </a:rPr>
              <a:t> on the same list.</a:t>
            </a:r>
            <a:endParaRPr sz="1800">
              <a:solidFill>
                <a:schemeClr val="dk1"/>
              </a:solidFill>
              <a:latin typeface="Calibri"/>
              <a:ea typeface="Calibri"/>
              <a:cs typeface="Calibri"/>
              <a:sym typeface="Calibri"/>
            </a:endParaRPr>
          </a:p>
        </p:txBody>
      </p:sp>
      <p:sp>
        <p:nvSpPr>
          <p:cNvPr id="451" name="Google Shape;451;p57"/>
          <p:cNvSpPr/>
          <p:nvPr/>
        </p:nvSpPr>
        <p:spPr>
          <a:xfrm>
            <a:off x="6273800" y="2474911"/>
            <a:ext cx="4940300" cy="92333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sapply(x, mean)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         b         c         d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2.500000 -0.251483  1.481246  4.968715 </a:t>
            </a:r>
            <a:endParaRPr/>
          </a:p>
        </p:txBody>
      </p:sp>
      <p:sp>
        <p:nvSpPr>
          <p:cNvPr id="452" name="Google Shape;452;p57"/>
          <p:cNvSpPr/>
          <p:nvPr/>
        </p:nvSpPr>
        <p:spPr>
          <a:xfrm>
            <a:off x="5695950" y="4452036"/>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Because the result of </a:t>
            </a:r>
            <a:r>
              <a:rPr lang="en-GB" sz="1800">
                <a:solidFill>
                  <a:schemeClr val="dk1"/>
                </a:solidFill>
                <a:latin typeface="Calibri"/>
                <a:ea typeface="Calibri"/>
                <a:cs typeface="Calibri"/>
                <a:sym typeface="Calibri"/>
              </a:rPr>
              <a:t>lapply()</a:t>
            </a:r>
            <a:r>
              <a:rPr b="0" i="0" lang="en-GB" sz="1800">
                <a:solidFill>
                  <a:srgbClr val="333333"/>
                </a:solidFill>
                <a:latin typeface="Helvetica Neue"/>
                <a:ea typeface="Helvetica Neue"/>
                <a:cs typeface="Helvetica Neue"/>
                <a:sym typeface="Helvetica Neue"/>
              </a:rPr>
              <a:t> was a list where each element had length 1, </a:t>
            </a:r>
            <a:r>
              <a:rPr lang="en-GB" sz="1800">
                <a:solidFill>
                  <a:schemeClr val="dk1"/>
                </a:solidFill>
                <a:latin typeface="Calibri"/>
                <a:ea typeface="Calibri"/>
                <a:cs typeface="Calibri"/>
                <a:sym typeface="Calibri"/>
              </a:rPr>
              <a:t>sapply()</a:t>
            </a:r>
            <a:r>
              <a:rPr b="0" i="0" lang="en-GB" sz="1800">
                <a:solidFill>
                  <a:srgbClr val="333333"/>
                </a:solidFill>
                <a:latin typeface="Helvetica Neue"/>
                <a:ea typeface="Helvetica Neue"/>
                <a:cs typeface="Helvetica Neue"/>
                <a:sym typeface="Helvetica Neue"/>
              </a:rPr>
              <a:t> collapsed the output into a numeric vector, which is often more useful than a list.</a:t>
            </a:r>
            <a:endParaRPr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split()</a:t>
            </a:r>
            <a:endParaRPr/>
          </a:p>
        </p:txBody>
      </p:sp>
      <p:sp>
        <p:nvSpPr>
          <p:cNvPr id="458" name="Google Shape;458;p58"/>
          <p:cNvSpPr/>
          <p:nvPr/>
        </p:nvSpPr>
        <p:spPr>
          <a:xfrm>
            <a:off x="368300" y="1457236"/>
            <a:ext cx="11557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split() function takes a vector or other objects and splits it into groups determined by a factor or list of factors.</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arguments to split() are</a:t>
            </a:r>
            <a:endParaRPr/>
          </a:p>
        </p:txBody>
      </p:sp>
      <p:sp>
        <p:nvSpPr>
          <p:cNvPr id="459" name="Google Shape;459;p58"/>
          <p:cNvSpPr/>
          <p:nvPr/>
        </p:nvSpPr>
        <p:spPr>
          <a:xfrm>
            <a:off x="2959100" y="2603456"/>
            <a:ext cx="6096000" cy="646331"/>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str(split)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function (x, f, drop = FALSE, ...) </a:t>
            </a:r>
            <a:endParaRPr/>
          </a:p>
        </p:txBody>
      </p:sp>
      <p:sp>
        <p:nvSpPr>
          <p:cNvPr id="460" name="Google Shape;460;p58"/>
          <p:cNvSpPr/>
          <p:nvPr/>
        </p:nvSpPr>
        <p:spPr>
          <a:xfrm>
            <a:off x="368300" y="3472677"/>
            <a:ext cx="10020300"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where</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x is a vector (or list) or data frame</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f is a factor (or coerced to one) or a list of factors</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drop indicates whether empty factors levels should be dropped</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combination of split() and a function like lapply() or sapply() is a common paradigm in R. The basic idea is that you can take a data structure, split it into subsets defined by another variable, and apply a function over those subsets. The results of applying tha function over the subsets are then collated and returned as an object. This sequence of operations is sometimes referred to as “map-reduce” in other contexts.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split()</a:t>
            </a:r>
            <a:endParaRPr/>
          </a:p>
        </p:txBody>
      </p:sp>
      <p:sp>
        <p:nvSpPr>
          <p:cNvPr id="466" name="Google Shape;466;p59"/>
          <p:cNvSpPr/>
          <p:nvPr/>
        </p:nvSpPr>
        <p:spPr>
          <a:xfrm>
            <a:off x="241300" y="1379835"/>
            <a:ext cx="117475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Here we simulate some data and split it according to a factor variable. Note that we use the </a:t>
            </a:r>
            <a:r>
              <a:rPr lang="en-GB" sz="1800">
                <a:solidFill>
                  <a:schemeClr val="dk1"/>
                </a:solidFill>
                <a:latin typeface="Calibri"/>
                <a:ea typeface="Calibri"/>
                <a:cs typeface="Calibri"/>
                <a:sym typeface="Calibri"/>
              </a:rPr>
              <a:t>gl()</a:t>
            </a:r>
            <a:r>
              <a:rPr b="0" i="0" lang="en-GB" sz="1800">
                <a:solidFill>
                  <a:srgbClr val="333333"/>
                </a:solidFill>
                <a:latin typeface="Helvetica Neue"/>
                <a:ea typeface="Helvetica Neue"/>
                <a:cs typeface="Helvetica Neue"/>
                <a:sym typeface="Helvetica Neue"/>
              </a:rPr>
              <a:t> function to “generate levels” in a factor variable.</a:t>
            </a:r>
            <a:endParaRPr sz="1800">
              <a:solidFill>
                <a:schemeClr val="dk1"/>
              </a:solidFill>
              <a:latin typeface="Calibri"/>
              <a:ea typeface="Calibri"/>
              <a:cs typeface="Calibri"/>
              <a:sym typeface="Calibri"/>
            </a:endParaRPr>
          </a:p>
        </p:txBody>
      </p:sp>
      <p:sp>
        <p:nvSpPr>
          <p:cNvPr id="467" name="Google Shape;467;p59"/>
          <p:cNvSpPr/>
          <p:nvPr/>
        </p:nvSpPr>
        <p:spPr>
          <a:xfrm>
            <a:off x="673100" y="2158643"/>
            <a:ext cx="7747000" cy="3970318"/>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x &lt;- c(rnorm(10), runif(10), rnorm(10, 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f &lt;- gl(3, 10)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split(x, f)</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[1]  0.3981302 -0.4075286  1.3242586 -0.7012317 -0.5806143 -1.0010722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[7] -0.6681786  0.9451850  0.4337021  1.0051592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[1] 0.34822440 0.94893818 0.64667919 0.03527777 0.59644846 0.41531800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[7] 0.07689704 0.52804888 0.96233331 0.70874005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[1]  1.13444766  1.76559900  1.95513668  0.94943430  0.69418458  1.89367370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[7] -0.04729815  2.97133739  0.61636789  2.65414530</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split()</a:t>
            </a:r>
            <a:endParaRPr/>
          </a:p>
        </p:txBody>
      </p:sp>
      <p:sp>
        <p:nvSpPr>
          <p:cNvPr id="473" name="Google Shape;473;p60"/>
          <p:cNvSpPr/>
          <p:nvPr/>
        </p:nvSpPr>
        <p:spPr>
          <a:xfrm>
            <a:off x="334957" y="1898134"/>
            <a:ext cx="489268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A common idiom is </a:t>
            </a:r>
            <a:r>
              <a:rPr lang="en-GB" sz="1800">
                <a:solidFill>
                  <a:schemeClr val="dk1"/>
                </a:solidFill>
                <a:latin typeface="Calibri"/>
                <a:ea typeface="Calibri"/>
                <a:cs typeface="Calibri"/>
                <a:sym typeface="Calibri"/>
              </a:rPr>
              <a:t>split</a:t>
            </a:r>
            <a:r>
              <a:rPr b="0" i="0" lang="en-GB" sz="1800">
                <a:solidFill>
                  <a:srgbClr val="333333"/>
                </a:solidFill>
                <a:latin typeface="Helvetica Neue"/>
                <a:ea typeface="Helvetica Neue"/>
                <a:cs typeface="Helvetica Neue"/>
                <a:sym typeface="Helvetica Neue"/>
              </a:rPr>
              <a:t> followed by an </a:t>
            </a:r>
            <a:r>
              <a:rPr lang="en-GB" sz="1800">
                <a:solidFill>
                  <a:schemeClr val="dk1"/>
                </a:solidFill>
                <a:latin typeface="Calibri"/>
                <a:ea typeface="Calibri"/>
                <a:cs typeface="Calibri"/>
                <a:sym typeface="Calibri"/>
              </a:rPr>
              <a:t>lapply</a:t>
            </a:r>
            <a:r>
              <a:rPr b="0" i="0" lang="en-GB" sz="1800">
                <a:solidFill>
                  <a:srgbClr val="333333"/>
                </a:solidFill>
                <a:latin typeface="Helvetica Neue"/>
                <a:ea typeface="Helvetica Neue"/>
                <a:cs typeface="Helvetica Neue"/>
                <a:sym typeface="Helvetica Neue"/>
              </a:rPr>
              <a:t>.</a:t>
            </a:r>
            <a:endParaRPr sz="1800">
              <a:solidFill>
                <a:schemeClr val="dk1"/>
              </a:solidFill>
              <a:latin typeface="Calibri"/>
              <a:ea typeface="Calibri"/>
              <a:cs typeface="Calibri"/>
              <a:sym typeface="Calibri"/>
            </a:endParaRPr>
          </a:p>
        </p:txBody>
      </p:sp>
      <p:sp>
        <p:nvSpPr>
          <p:cNvPr id="474" name="Google Shape;474;p60"/>
          <p:cNvSpPr/>
          <p:nvPr/>
        </p:nvSpPr>
        <p:spPr>
          <a:xfrm>
            <a:off x="673100" y="2417247"/>
            <a:ext cx="6096000" cy="2585323"/>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lapply(split(x, f), mean)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0.07478098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0.5266905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1.458703</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tapply</a:t>
            </a:r>
            <a:endParaRPr/>
          </a:p>
        </p:txBody>
      </p:sp>
      <p:sp>
        <p:nvSpPr>
          <p:cNvPr id="480" name="Google Shape;480;p61"/>
          <p:cNvSpPr/>
          <p:nvPr/>
        </p:nvSpPr>
        <p:spPr>
          <a:xfrm>
            <a:off x="317500" y="1482636"/>
            <a:ext cx="113919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tapply()</a:t>
            </a:r>
            <a:r>
              <a:rPr b="0" i="0" lang="en-GB" sz="1800">
                <a:solidFill>
                  <a:srgbClr val="333333"/>
                </a:solidFill>
                <a:latin typeface="Helvetica Neue"/>
                <a:ea typeface="Helvetica Neue"/>
                <a:cs typeface="Helvetica Neue"/>
                <a:sym typeface="Helvetica Neue"/>
              </a:rPr>
              <a:t> is used to apply a function over subsets of a vector. It can be thought of as a combination of </a:t>
            </a:r>
            <a:r>
              <a:rPr lang="en-GB" sz="1800">
                <a:solidFill>
                  <a:schemeClr val="dk1"/>
                </a:solidFill>
                <a:latin typeface="Calibri"/>
                <a:ea typeface="Calibri"/>
                <a:cs typeface="Calibri"/>
                <a:sym typeface="Calibri"/>
              </a:rPr>
              <a:t>split()</a:t>
            </a:r>
            <a:r>
              <a:rPr b="0" i="0" lang="en-GB" sz="1800">
                <a:solidFill>
                  <a:srgbClr val="333333"/>
                </a:solidFill>
                <a:latin typeface="Helvetica Neue"/>
                <a:ea typeface="Helvetica Neue"/>
                <a:cs typeface="Helvetica Neue"/>
                <a:sym typeface="Helvetica Neue"/>
              </a:rPr>
              <a:t> and </a:t>
            </a:r>
            <a:r>
              <a:rPr lang="en-GB" sz="1800">
                <a:solidFill>
                  <a:schemeClr val="dk1"/>
                </a:solidFill>
                <a:latin typeface="Calibri"/>
                <a:ea typeface="Calibri"/>
                <a:cs typeface="Calibri"/>
                <a:sym typeface="Calibri"/>
              </a:rPr>
              <a:t>sapply()</a:t>
            </a:r>
            <a:r>
              <a:rPr b="0" i="0" lang="en-GB" sz="1800">
                <a:solidFill>
                  <a:srgbClr val="333333"/>
                </a:solidFill>
                <a:latin typeface="Helvetica Neue"/>
                <a:ea typeface="Helvetica Neue"/>
                <a:cs typeface="Helvetica Neue"/>
                <a:sym typeface="Helvetica Neue"/>
              </a:rPr>
              <a:t> for vectors only. </a:t>
            </a:r>
            <a:endParaRPr sz="1800">
              <a:solidFill>
                <a:schemeClr val="dk1"/>
              </a:solidFill>
              <a:latin typeface="Calibri"/>
              <a:ea typeface="Calibri"/>
              <a:cs typeface="Calibri"/>
              <a:sym typeface="Calibri"/>
            </a:endParaRPr>
          </a:p>
        </p:txBody>
      </p:sp>
      <p:sp>
        <p:nvSpPr>
          <p:cNvPr id="481" name="Google Shape;481;p61"/>
          <p:cNvSpPr/>
          <p:nvPr/>
        </p:nvSpPr>
        <p:spPr>
          <a:xfrm>
            <a:off x="495300" y="2767260"/>
            <a:ext cx="8394700" cy="646331"/>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str(tapply)</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function (X, INDEX, FUN = NULL, ..., default = NA, simplify = TRUE) </a:t>
            </a:r>
            <a:endParaRPr/>
          </a:p>
        </p:txBody>
      </p:sp>
      <p:sp>
        <p:nvSpPr>
          <p:cNvPr id="482" name="Google Shape;482;p61"/>
          <p:cNvSpPr/>
          <p:nvPr/>
        </p:nvSpPr>
        <p:spPr>
          <a:xfrm>
            <a:off x="317500" y="3805704"/>
            <a:ext cx="60960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arguments to tapply() are as follows:</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X is a vector</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INDEX is a factor or a list of factors (or else they are coerced to factors)</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FUN is a function to be applied</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 contains other arguments to be passed FUN</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simplify, should we simplify the result?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Common dplyr Function Properties</a:t>
            </a:r>
            <a:endParaRPr/>
          </a:p>
        </p:txBody>
      </p:sp>
      <p:sp>
        <p:nvSpPr>
          <p:cNvPr id="113" name="Google Shape;113;p17"/>
          <p:cNvSpPr/>
          <p:nvPr/>
        </p:nvSpPr>
        <p:spPr>
          <a:xfrm>
            <a:off x="576647" y="1690688"/>
            <a:ext cx="11063417"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All of the functions that we will discuss will have a few common characteristics. In particular,</a:t>
            </a:r>
            <a:endParaRPr/>
          </a:p>
          <a:p>
            <a:pPr indent="0" lvl="0" marL="0" marR="0" rtl="0" algn="l">
              <a:spcBef>
                <a:spcPts val="0"/>
              </a:spcBef>
              <a:spcAft>
                <a:spcPts val="0"/>
              </a:spcAft>
              <a:buNone/>
            </a:pPr>
            <a:r>
              <a:t/>
            </a:r>
            <a:endParaRPr b="0" i="0" sz="1800">
              <a:solidFill>
                <a:srgbClr val="333333"/>
              </a:solidFill>
              <a:latin typeface="Helvetica Neue"/>
              <a:ea typeface="Helvetica Neue"/>
              <a:cs typeface="Helvetica Neue"/>
              <a:sym typeface="Helvetica Neue"/>
            </a:endParaRPr>
          </a:p>
          <a:p>
            <a:pPr indent="-114300" lvl="0" marL="0" marR="0" rtl="0" algn="l">
              <a:spcBef>
                <a:spcPts val="0"/>
              </a:spcBef>
              <a:spcAft>
                <a:spcPts val="0"/>
              </a:spcAft>
              <a:buClr>
                <a:srgbClr val="333333"/>
              </a:buClr>
              <a:buSzPts val="1800"/>
              <a:buFont typeface="Calibri"/>
              <a:buAutoNum type="arabicPeriod"/>
            </a:pPr>
            <a:r>
              <a:rPr b="0" i="0" lang="en-GB" sz="1800">
                <a:solidFill>
                  <a:srgbClr val="333333"/>
                </a:solidFill>
                <a:latin typeface="Helvetica Neue"/>
                <a:ea typeface="Helvetica Neue"/>
                <a:cs typeface="Helvetica Neue"/>
                <a:sym typeface="Helvetica Neue"/>
              </a:rPr>
              <a:t>The first argument is a data frame.</a:t>
            </a:r>
            <a:endParaRPr/>
          </a:p>
          <a:p>
            <a:pPr indent="0" lvl="0" marL="0" marR="0" rtl="0" algn="l">
              <a:spcBef>
                <a:spcPts val="0"/>
              </a:spcBef>
              <a:spcAft>
                <a:spcPts val="0"/>
              </a:spcAft>
              <a:buClr>
                <a:schemeClr val="dk1"/>
              </a:buClr>
              <a:buSzPts val="1800"/>
              <a:buFont typeface="Calibri"/>
              <a:buNone/>
            </a:pPr>
            <a:r>
              <a:t/>
            </a:r>
            <a:endParaRPr b="0" i="0" sz="1800">
              <a:solidFill>
                <a:srgbClr val="333333"/>
              </a:solidFill>
              <a:latin typeface="Helvetica Neue"/>
              <a:ea typeface="Helvetica Neue"/>
              <a:cs typeface="Helvetica Neue"/>
              <a:sym typeface="Helvetica Neue"/>
            </a:endParaRPr>
          </a:p>
          <a:p>
            <a:pPr indent="-114300" lvl="0" marL="0" marR="0" rtl="0" algn="l">
              <a:spcBef>
                <a:spcPts val="0"/>
              </a:spcBef>
              <a:spcAft>
                <a:spcPts val="0"/>
              </a:spcAft>
              <a:buClr>
                <a:srgbClr val="333333"/>
              </a:buClr>
              <a:buSzPts val="1800"/>
              <a:buFont typeface="Calibri"/>
              <a:buAutoNum type="arabicPeriod"/>
            </a:pPr>
            <a:r>
              <a:rPr b="0" i="0" lang="en-GB" sz="1800">
                <a:solidFill>
                  <a:srgbClr val="333333"/>
                </a:solidFill>
                <a:latin typeface="Helvetica Neue"/>
                <a:ea typeface="Helvetica Neue"/>
                <a:cs typeface="Helvetica Neue"/>
                <a:sym typeface="Helvetica Neue"/>
              </a:rPr>
              <a:t>The subsequent arguments describe what to do with the data frame specified in the first argument, and you can refer to columns in the data frame directly without using the $ operator (just use the column names).</a:t>
            </a:r>
            <a:endParaRPr/>
          </a:p>
          <a:p>
            <a:pPr indent="0" lvl="0" marL="0" marR="0" rtl="0" algn="l">
              <a:spcBef>
                <a:spcPts val="0"/>
              </a:spcBef>
              <a:spcAft>
                <a:spcPts val="0"/>
              </a:spcAft>
              <a:buClr>
                <a:schemeClr val="dk1"/>
              </a:buClr>
              <a:buSzPts val="1800"/>
              <a:buFont typeface="Calibri"/>
              <a:buNone/>
            </a:pPr>
            <a:r>
              <a:t/>
            </a:r>
            <a:endParaRPr b="0" i="0" sz="1800">
              <a:solidFill>
                <a:srgbClr val="333333"/>
              </a:solidFill>
              <a:latin typeface="Helvetica Neue"/>
              <a:ea typeface="Helvetica Neue"/>
              <a:cs typeface="Helvetica Neue"/>
              <a:sym typeface="Helvetica Neue"/>
            </a:endParaRPr>
          </a:p>
          <a:p>
            <a:pPr indent="-114300" lvl="0" marL="0" marR="0" rtl="0" algn="l">
              <a:spcBef>
                <a:spcPts val="0"/>
              </a:spcBef>
              <a:spcAft>
                <a:spcPts val="0"/>
              </a:spcAft>
              <a:buClr>
                <a:srgbClr val="333333"/>
              </a:buClr>
              <a:buSzPts val="1800"/>
              <a:buFont typeface="Calibri"/>
              <a:buAutoNum type="arabicPeriod"/>
            </a:pPr>
            <a:r>
              <a:rPr b="0" i="0" lang="en-GB" sz="1800">
                <a:solidFill>
                  <a:srgbClr val="333333"/>
                </a:solidFill>
                <a:latin typeface="Helvetica Neue"/>
                <a:ea typeface="Helvetica Neue"/>
                <a:cs typeface="Helvetica Neue"/>
                <a:sym typeface="Helvetica Neue"/>
              </a:rPr>
              <a:t>The return result of a function is a new data frame</a:t>
            </a:r>
            <a:endParaRPr/>
          </a:p>
          <a:p>
            <a:pPr indent="0" lvl="0" marL="0" marR="0" rtl="0" algn="l">
              <a:spcBef>
                <a:spcPts val="0"/>
              </a:spcBef>
              <a:spcAft>
                <a:spcPts val="0"/>
              </a:spcAft>
              <a:buClr>
                <a:schemeClr val="dk1"/>
              </a:buClr>
              <a:buSzPts val="1800"/>
              <a:buFont typeface="Calibri"/>
              <a:buNone/>
            </a:pPr>
            <a:r>
              <a:t/>
            </a:r>
            <a:endParaRPr b="0" i="0" sz="1800">
              <a:solidFill>
                <a:srgbClr val="333333"/>
              </a:solidFill>
              <a:latin typeface="Helvetica Neue"/>
              <a:ea typeface="Helvetica Neue"/>
              <a:cs typeface="Helvetica Neue"/>
              <a:sym typeface="Helvetica Neue"/>
            </a:endParaRPr>
          </a:p>
          <a:p>
            <a:pPr indent="-114300" lvl="0" marL="0" marR="0" rtl="0" algn="l">
              <a:spcBef>
                <a:spcPts val="0"/>
              </a:spcBef>
              <a:spcAft>
                <a:spcPts val="0"/>
              </a:spcAft>
              <a:buClr>
                <a:srgbClr val="333333"/>
              </a:buClr>
              <a:buSzPts val="1800"/>
              <a:buFont typeface="Calibri"/>
              <a:buAutoNum type="arabicPeriod"/>
            </a:pPr>
            <a:r>
              <a:rPr b="0" i="0" lang="en-GB" sz="1800">
                <a:solidFill>
                  <a:srgbClr val="333333"/>
                </a:solidFill>
                <a:latin typeface="Helvetica Neue"/>
                <a:ea typeface="Helvetica Neue"/>
                <a:cs typeface="Helvetica Neue"/>
                <a:sym typeface="Helvetica Neue"/>
              </a:rPr>
              <a:t>Data frames must be properly formatted and annotated for this to all be useful. In particular, the data must be </a:t>
            </a:r>
            <a:r>
              <a:rPr b="0" i="0" lang="en-GB" sz="1800" u="sng" strike="noStrike">
                <a:solidFill>
                  <a:schemeClr val="hlink"/>
                </a:solidFill>
                <a:latin typeface="Helvetica Neue"/>
                <a:ea typeface="Helvetica Neue"/>
                <a:cs typeface="Helvetica Neue"/>
                <a:sym typeface="Helvetica Neue"/>
                <a:hlinkClick r:id="rId3"/>
              </a:rPr>
              <a:t>tidy</a:t>
            </a:r>
            <a:r>
              <a:rPr b="0" i="0" lang="en-GB" sz="1800">
                <a:solidFill>
                  <a:srgbClr val="333333"/>
                </a:solidFill>
                <a:latin typeface="Helvetica Neue"/>
                <a:ea typeface="Helvetica Neue"/>
                <a:cs typeface="Helvetica Neue"/>
                <a:sym typeface="Helvetica Neue"/>
              </a:rPr>
              <a:t>. In short, there should be one observation per row, and each column should represent a feature or characteristic of that observation.</a:t>
            </a:r>
            <a:endParaRPr/>
          </a:p>
        </p:txBody>
      </p:sp>
      <p:sp>
        <p:nvSpPr>
          <p:cNvPr id="114" name="Google Shape;114;p17"/>
          <p:cNvSpPr/>
          <p:nvPr/>
        </p:nvSpPr>
        <p:spPr>
          <a:xfrm>
            <a:off x="576647" y="5530334"/>
            <a:ext cx="2624373" cy="646331"/>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install.packages("dplyr")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7"/>
          <p:cNvSpPr/>
          <p:nvPr/>
        </p:nvSpPr>
        <p:spPr>
          <a:xfrm>
            <a:off x="576647" y="5807333"/>
            <a:ext cx="157408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library(dplyr)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tapply</a:t>
            </a:r>
            <a:endParaRPr/>
          </a:p>
        </p:txBody>
      </p:sp>
      <p:sp>
        <p:nvSpPr>
          <p:cNvPr id="488" name="Google Shape;488;p62"/>
          <p:cNvSpPr/>
          <p:nvPr/>
        </p:nvSpPr>
        <p:spPr>
          <a:xfrm>
            <a:off x="304800" y="1492613"/>
            <a:ext cx="11049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Given a vector of numbers, one simple operation is to take group means.</a:t>
            </a:r>
            <a:endParaRPr sz="1800">
              <a:solidFill>
                <a:schemeClr val="dk1"/>
              </a:solidFill>
              <a:latin typeface="Calibri"/>
              <a:ea typeface="Calibri"/>
              <a:cs typeface="Calibri"/>
              <a:sym typeface="Calibri"/>
            </a:endParaRPr>
          </a:p>
        </p:txBody>
      </p:sp>
      <p:sp>
        <p:nvSpPr>
          <p:cNvPr id="489" name="Google Shape;489;p62"/>
          <p:cNvSpPr/>
          <p:nvPr/>
        </p:nvSpPr>
        <p:spPr>
          <a:xfrm>
            <a:off x="622300" y="2033201"/>
            <a:ext cx="6096000" cy="286232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 Simulate some data</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x &lt;- c(rnorm(10), runif(10), rnorm(10, 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 Define some groups with a factor variable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f &lt;- gl(3, 10)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f</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[1] 1 1 1 1 1 1 1 1 1 1 2 2 2 2 2 2 2 2 2 2 3 3 3 3 3 3 3 3 3 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Levels: 1 2 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tapply(x, f, mean)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1         2         3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0.1896235 0.5336667 0.9568236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tapply</a:t>
            </a:r>
            <a:endParaRPr/>
          </a:p>
        </p:txBody>
      </p:sp>
      <p:sp>
        <p:nvSpPr>
          <p:cNvPr id="495" name="Google Shape;495;p63"/>
          <p:cNvSpPr/>
          <p:nvPr/>
        </p:nvSpPr>
        <p:spPr>
          <a:xfrm>
            <a:off x="57150" y="1349375"/>
            <a:ext cx="114554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We can also take the group means without simplifying the result, which will give us a list. For functions that return a single value, usually, this is not what we want, but it can be done.</a:t>
            </a:r>
            <a:endParaRPr sz="1800">
              <a:solidFill>
                <a:schemeClr val="dk1"/>
              </a:solidFill>
              <a:latin typeface="Calibri"/>
              <a:ea typeface="Calibri"/>
              <a:cs typeface="Calibri"/>
              <a:sym typeface="Calibri"/>
            </a:endParaRPr>
          </a:p>
        </p:txBody>
      </p:sp>
      <p:sp>
        <p:nvSpPr>
          <p:cNvPr id="496" name="Google Shape;496;p63"/>
          <p:cNvSpPr/>
          <p:nvPr/>
        </p:nvSpPr>
        <p:spPr>
          <a:xfrm>
            <a:off x="571500" y="2013853"/>
            <a:ext cx="6096000" cy="2031325"/>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tapply(x, f, mean, simplify = FALSE)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0.1896235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0.5336667</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0.9568236</a:t>
            </a:r>
            <a:endParaRPr/>
          </a:p>
        </p:txBody>
      </p:sp>
      <p:sp>
        <p:nvSpPr>
          <p:cNvPr id="497" name="Google Shape;497;p63"/>
          <p:cNvSpPr/>
          <p:nvPr/>
        </p:nvSpPr>
        <p:spPr>
          <a:xfrm>
            <a:off x="57150" y="4045178"/>
            <a:ext cx="118808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We can also apply functions that return more than a single value. In this case, </a:t>
            </a:r>
            <a:r>
              <a:rPr lang="en-GB" sz="1800">
                <a:solidFill>
                  <a:schemeClr val="dk1"/>
                </a:solidFill>
                <a:latin typeface="Calibri"/>
                <a:ea typeface="Calibri"/>
                <a:cs typeface="Calibri"/>
                <a:sym typeface="Calibri"/>
              </a:rPr>
              <a:t>tapply()</a:t>
            </a:r>
            <a:r>
              <a:rPr b="0" i="0" lang="en-GB" sz="1800">
                <a:solidFill>
                  <a:srgbClr val="333333"/>
                </a:solidFill>
                <a:latin typeface="Helvetica Neue"/>
                <a:ea typeface="Helvetica Neue"/>
                <a:cs typeface="Helvetica Neue"/>
                <a:sym typeface="Helvetica Neue"/>
              </a:rPr>
              <a:t> will not simplify the result and will return a list. Here’s an example of finding the range of each sub-group.</a:t>
            </a:r>
            <a:endParaRPr sz="1800">
              <a:solidFill>
                <a:schemeClr val="dk1"/>
              </a:solidFill>
              <a:latin typeface="Calibri"/>
              <a:ea typeface="Calibri"/>
              <a:cs typeface="Calibri"/>
              <a:sym typeface="Calibri"/>
            </a:endParaRPr>
          </a:p>
        </p:txBody>
      </p:sp>
      <p:sp>
        <p:nvSpPr>
          <p:cNvPr id="498" name="Google Shape;498;p63"/>
          <p:cNvSpPr/>
          <p:nvPr/>
        </p:nvSpPr>
        <p:spPr>
          <a:xfrm>
            <a:off x="571500" y="4709656"/>
            <a:ext cx="6096000" cy="2031325"/>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tapply(x, f, range)</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-1.869789  1.497041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0.09515213 0.86723879</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-0.5690822  2.3644349</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apply()</a:t>
            </a:r>
            <a:endParaRPr/>
          </a:p>
        </p:txBody>
      </p:sp>
      <p:sp>
        <p:nvSpPr>
          <p:cNvPr id="504" name="Google Shape;504;p64"/>
          <p:cNvSpPr/>
          <p:nvPr/>
        </p:nvSpPr>
        <p:spPr>
          <a:xfrm>
            <a:off x="139700" y="1309638"/>
            <a:ext cx="117856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a:t>
            </a:r>
            <a:r>
              <a:rPr lang="en-GB" sz="1800">
                <a:solidFill>
                  <a:schemeClr val="dk1"/>
                </a:solidFill>
                <a:latin typeface="Calibri"/>
                <a:ea typeface="Calibri"/>
                <a:cs typeface="Calibri"/>
                <a:sym typeface="Calibri"/>
              </a:rPr>
              <a:t>apply()</a:t>
            </a:r>
            <a:r>
              <a:rPr b="0" i="0" lang="en-GB" sz="1800">
                <a:solidFill>
                  <a:srgbClr val="333333"/>
                </a:solidFill>
                <a:latin typeface="Helvetica Neue"/>
                <a:ea typeface="Helvetica Neue"/>
                <a:cs typeface="Helvetica Neue"/>
                <a:sym typeface="Helvetica Neue"/>
              </a:rPr>
              <a:t> function is used to a evaluate a function (often an anonymous one) over the margins of an array. It is most often used to apply a function to the rows or columns of a matrix (which is just a 2-dimensional array). However, it can be used with general arrays, for example, to take the average of an array of matrices. Using </a:t>
            </a:r>
            <a:r>
              <a:rPr lang="en-GB" sz="1800">
                <a:solidFill>
                  <a:schemeClr val="dk1"/>
                </a:solidFill>
                <a:latin typeface="Calibri"/>
                <a:ea typeface="Calibri"/>
                <a:cs typeface="Calibri"/>
                <a:sym typeface="Calibri"/>
              </a:rPr>
              <a:t>apply()</a:t>
            </a:r>
            <a:r>
              <a:rPr b="0" i="0" lang="en-GB" sz="1800">
                <a:solidFill>
                  <a:srgbClr val="333333"/>
                </a:solidFill>
                <a:latin typeface="Helvetica Neue"/>
                <a:ea typeface="Helvetica Neue"/>
                <a:cs typeface="Helvetica Neue"/>
                <a:sym typeface="Helvetica Neue"/>
              </a:rPr>
              <a:t> is not really faster than writing a loop, but it works in one line and is highly compact.</a:t>
            </a:r>
            <a:endParaRPr sz="1800">
              <a:solidFill>
                <a:schemeClr val="dk1"/>
              </a:solidFill>
              <a:latin typeface="Calibri"/>
              <a:ea typeface="Calibri"/>
              <a:cs typeface="Calibri"/>
              <a:sym typeface="Calibri"/>
            </a:endParaRPr>
          </a:p>
        </p:txBody>
      </p:sp>
      <p:sp>
        <p:nvSpPr>
          <p:cNvPr id="505" name="Google Shape;505;p64"/>
          <p:cNvSpPr/>
          <p:nvPr/>
        </p:nvSpPr>
        <p:spPr>
          <a:xfrm>
            <a:off x="431800" y="2635201"/>
            <a:ext cx="6096000" cy="646331"/>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str(apply)</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function (X, MARGIN, FUN, ...) </a:t>
            </a:r>
            <a:endParaRPr/>
          </a:p>
        </p:txBody>
      </p:sp>
      <p:sp>
        <p:nvSpPr>
          <p:cNvPr id="506" name="Google Shape;506;p64"/>
          <p:cNvSpPr/>
          <p:nvPr/>
        </p:nvSpPr>
        <p:spPr>
          <a:xfrm>
            <a:off x="139700" y="3398700"/>
            <a:ext cx="6096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arguments to apply() are</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X is an array</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MARGIN is an integer vector indicating which margins should be “retained”.</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FUN is a function to be applied</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 is for other arguments to be passed to FUN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apply()</a:t>
            </a:r>
            <a:endParaRPr/>
          </a:p>
        </p:txBody>
      </p:sp>
      <p:sp>
        <p:nvSpPr>
          <p:cNvPr id="512" name="Google Shape;512;p65"/>
          <p:cNvSpPr/>
          <p:nvPr/>
        </p:nvSpPr>
        <p:spPr>
          <a:xfrm>
            <a:off x="203200" y="1797735"/>
            <a:ext cx="11328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Here I create a 20 by 10 matrix of Normal random numbers. I then compute the mean of each column.</a:t>
            </a:r>
            <a:endParaRPr sz="1800">
              <a:solidFill>
                <a:schemeClr val="dk1"/>
              </a:solidFill>
              <a:latin typeface="Calibri"/>
              <a:ea typeface="Calibri"/>
              <a:cs typeface="Calibri"/>
              <a:sym typeface="Calibri"/>
            </a:endParaRPr>
          </a:p>
        </p:txBody>
      </p:sp>
      <p:sp>
        <p:nvSpPr>
          <p:cNvPr id="513" name="Google Shape;513;p65"/>
          <p:cNvSpPr/>
          <p:nvPr/>
        </p:nvSpPr>
        <p:spPr>
          <a:xfrm>
            <a:off x="484909" y="2167067"/>
            <a:ext cx="6096000" cy="1477328"/>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x &lt;- matrix(rnorm(200), 20, 10)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apply(x, 2, mean)  ## Take the mean of each column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[1]  0.02218266 -0.15932850  0.09021391  0.14723035 -0.22431309 -0.49657847</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[7]  0.30095015  0.07703985 -0.20818099  0.06809774</a:t>
            </a:r>
            <a:endParaRPr/>
          </a:p>
        </p:txBody>
      </p:sp>
      <p:sp>
        <p:nvSpPr>
          <p:cNvPr id="514" name="Google Shape;514;p65"/>
          <p:cNvSpPr/>
          <p:nvPr/>
        </p:nvSpPr>
        <p:spPr>
          <a:xfrm>
            <a:off x="203200" y="3686608"/>
            <a:ext cx="43660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I can also compute the sum of each row.</a:t>
            </a:r>
            <a:endParaRPr sz="1800">
              <a:solidFill>
                <a:schemeClr val="dk1"/>
              </a:solidFill>
              <a:latin typeface="Calibri"/>
              <a:ea typeface="Calibri"/>
              <a:cs typeface="Calibri"/>
              <a:sym typeface="Calibri"/>
            </a:endParaRPr>
          </a:p>
        </p:txBody>
      </p:sp>
      <p:sp>
        <p:nvSpPr>
          <p:cNvPr id="515" name="Google Shape;515;p65"/>
          <p:cNvSpPr/>
          <p:nvPr/>
        </p:nvSpPr>
        <p:spPr>
          <a:xfrm>
            <a:off x="484909" y="4184551"/>
            <a:ext cx="6096000" cy="230832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apply(x, 1, sum)   ## Take the mean of each row</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[1] -0.48483448  5.33222301 -3.33862932 -1.39998450  2.37859098  0.01082604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[7] -6.29457190 -0.26287700  0.71133578 -3.38125293 -4.67522818  3.01900232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[13] -2.39466347 -2.16004389  5.33063755 -2.92024635  3.52026401 -1.84880901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[19] -4.10213912  5.30667310</a:t>
            </a:r>
            <a:endParaRPr/>
          </a:p>
        </p:txBody>
      </p:sp>
      <p:sp>
        <p:nvSpPr>
          <p:cNvPr id="516" name="Google Shape;516;p65"/>
          <p:cNvSpPr/>
          <p:nvPr/>
        </p:nvSpPr>
        <p:spPr>
          <a:xfrm>
            <a:off x="7439890" y="3433570"/>
            <a:ext cx="4091709" cy="646331"/>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Note that in both calls to </a:t>
            </a:r>
            <a:r>
              <a:rPr lang="en-GB" sz="1800">
                <a:solidFill>
                  <a:schemeClr val="dk1"/>
                </a:solidFill>
                <a:latin typeface="Calibri"/>
                <a:ea typeface="Calibri"/>
                <a:cs typeface="Calibri"/>
                <a:sym typeface="Calibri"/>
              </a:rPr>
              <a:t>apply()</a:t>
            </a:r>
            <a:r>
              <a:rPr b="0" i="0" lang="en-GB" sz="1800">
                <a:solidFill>
                  <a:srgbClr val="333333"/>
                </a:solidFill>
                <a:latin typeface="Helvetica Neue"/>
                <a:ea typeface="Helvetica Neue"/>
                <a:cs typeface="Helvetica Neue"/>
                <a:sym typeface="Helvetica Neue"/>
              </a:rPr>
              <a:t>, the return value was a vector of numbers.</a:t>
            </a:r>
            <a:endParaRPr sz="18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apply()</a:t>
            </a:r>
            <a:endParaRPr/>
          </a:p>
        </p:txBody>
      </p:sp>
      <p:sp>
        <p:nvSpPr>
          <p:cNvPr id="522" name="Google Shape;522;p66"/>
          <p:cNvSpPr/>
          <p:nvPr/>
        </p:nvSpPr>
        <p:spPr>
          <a:xfrm>
            <a:off x="180108" y="1817638"/>
            <a:ext cx="11901055"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You’ve probably noticed that the second argument is either a 1 or a 2, depending on whether we want row statistics or column statistics. What exactly </a:t>
            </a:r>
            <a:r>
              <a:rPr b="0" i="1" lang="en-GB" sz="1800">
                <a:solidFill>
                  <a:srgbClr val="333333"/>
                </a:solidFill>
                <a:latin typeface="Helvetica Neue"/>
                <a:ea typeface="Helvetica Neue"/>
                <a:cs typeface="Helvetica Neue"/>
                <a:sym typeface="Helvetica Neue"/>
              </a:rPr>
              <a:t>is</a:t>
            </a:r>
            <a:r>
              <a:rPr b="0" i="0" lang="en-GB" sz="1800">
                <a:solidFill>
                  <a:srgbClr val="333333"/>
                </a:solidFill>
                <a:latin typeface="Helvetica Neue"/>
                <a:ea typeface="Helvetica Neue"/>
                <a:cs typeface="Helvetica Neue"/>
                <a:sym typeface="Helvetica Neue"/>
              </a:rPr>
              <a:t> the second argument to apply()?</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MARGIN argument essentially indicates to apply() which dimension of the array you want to preserve or retain. So when taking the mean of each column, I specify</a:t>
            </a:r>
            <a:endParaRPr/>
          </a:p>
        </p:txBody>
      </p:sp>
      <p:sp>
        <p:nvSpPr>
          <p:cNvPr id="523" name="Google Shape;523;p66"/>
          <p:cNvSpPr/>
          <p:nvPr/>
        </p:nvSpPr>
        <p:spPr>
          <a:xfrm>
            <a:off x="550244" y="3017967"/>
            <a:ext cx="1975221"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apply(x, 2, mean)</a:t>
            </a:r>
            <a:endParaRPr/>
          </a:p>
        </p:txBody>
      </p:sp>
      <p:sp>
        <p:nvSpPr>
          <p:cNvPr id="524" name="Google Shape;524;p66"/>
          <p:cNvSpPr/>
          <p:nvPr/>
        </p:nvSpPr>
        <p:spPr>
          <a:xfrm>
            <a:off x="180107" y="3652768"/>
            <a:ext cx="1190105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because I want to collapse the first dimension (the rows) by taking the mean and I want to preserve the number of columns. Similarly, when I want the row sums, I run</a:t>
            </a:r>
            <a:endParaRPr sz="1800">
              <a:solidFill>
                <a:schemeClr val="dk1"/>
              </a:solidFill>
              <a:latin typeface="Calibri"/>
              <a:ea typeface="Calibri"/>
              <a:cs typeface="Calibri"/>
              <a:sym typeface="Calibri"/>
            </a:endParaRPr>
          </a:p>
        </p:txBody>
      </p:sp>
      <p:sp>
        <p:nvSpPr>
          <p:cNvPr id="525" name="Google Shape;525;p66"/>
          <p:cNvSpPr/>
          <p:nvPr/>
        </p:nvSpPr>
        <p:spPr>
          <a:xfrm>
            <a:off x="550243" y="4299099"/>
            <a:ext cx="1975221"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apply(x, 1, mean)</a:t>
            </a:r>
            <a:endParaRPr/>
          </a:p>
        </p:txBody>
      </p:sp>
      <p:sp>
        <p:nvSpPr>
          <p:cNvPr id="526" name="Google Shape;526;p66"/>
          <p:cNvSpPr/>
          <p:nvPr/>
        </p:nvSpPr>
        <p:spPr>
          <a:xfrm>
            <a:off x="180107" y="4909186"/>
            <a:ext cx="1107671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because I want to collapse the columns (the second dimension) and preserve the number of rows (the first dimension).</a:t>
            </a:r>
            <a:endParaRPr sz="1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Col/Row Sums and Means</a:t>
            </a:r>
            <a:endParaRPr/>
          </a:p>
        </p:txBody>
      </p:sp>
      <p:sp>
        <p:nvSpPr>
          <p:cNvPr id="532" name="Google Shape;532;p67"/>
          <p:cNvSpPr/>
          <p:nvPr/>
        </p:nvSpPr>
        <p:spPr>
          <a:xfrm>
            <a:off x="360218" y="1582340"/>
            <a:ext cx="11637818"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For the special case of column/row sums and column/row means of matrices, we have some useful shortcuts.</a:t>
            </a:r>
            <a:endParaRPr/>
          </a:p>
          <a:p>
            <a:pPr indent="0" lvl="0" marL="0" marR="0" rtl="0" algn="l">
              <a:spcBef>
                <a:spcPts val="0"/>
              </a:spcBef>
              <a:spcAft>
                <a:spcPts val="0"/>
              </a:spcAft>
              <a:buNone/>
            </a:pPr>
            <a:r>
              <a:t/>
            </a:r>
            <a:endParaRPr b="0" i="0" sz="1800">
              <a:solidFill>
                <a:srgbClr val="333333"/>
              </a:solidFill>
              <a:latin typeface="Helvetica Neue"/>
              <a:ea typeface="Helvetica Neue"/>
              <a:cs typeface="Helvetica Neue"/>
              <a:sym typeface="Helvetica Neue"/>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rowSums = apply(x, 1, sum)</a:t>
            </a:r>
            <a:endParaRPr/>
          </a:p>
          <a:p>
            <a:pPr indent="0" lvl="0" marL="0" marR="0" rtl="0" algn="l">
              <a:spcBef>
                <a:spcPts val="0"/>
              </a:spcBef>
              <a:spcAft>
                <a:spcPts val="0"/>
              </a:spcAft>
              <a:buClr>
                <a:schemeClr val="dk1"/>
              </a:buClr>
              <a:buSzPts val="1800"/>
              <a:buFont typeface="Arial"/>
              <a:buNone/>
            </a:pPr>
            <a:r>
              <a:t/>
            </a:r>
            <a:endParaRPr b="0" i="0" sz="1800">
              <a:solidFill>
                <a:srgbClr val="333333"/>
              </a:solidFill>
              <a:latin typeface="Helvetica Neue"/>
              <a:ea typeface="Helvetica Neue"/>
              <a:cs typeface="Helvetica Neue"/>
              <a:sym typeface="Helvetica Neue"/>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rowMeans = apply(x, 1, mean)</a:t>
            </a:r>
            <a:endParaRPr/>
          </a:p>
          <a:p>
            <a:pPr indent="0" lvl="0" marL="0" marR="0" rtl="0" algn="l">
              <a:spcBef>
                <a:spcPts val="0"/>
              </a:spcBef>
              <a:spcAft>
                <a:spcPts val="0"/>
              </a:spcAft>
              <a:buClr>
                <a:schemeClr val="dk1"/>
              </a:buClr>
              <a:buSzPts val="1800"/>
              <a:buFont typeface="Arial"/>
              <a:buNone/>
            </a:pPr>
            <a:r>
              <a:t/>
            </a:r>
            <a:endParaRPr b="0" i="0" sz="1800">
              <a:solidFill>
                <a:srgbClr val="333333"/>
              </a:solidFill>
              <a:latin typeface="Helvetica Neue"/>
              <a:ea typeface="Helvetica Neue"/>
              <a:cs typeface="Helvetica Neue"/>
              <a:sym typeface="Helvetica Neue"/>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colSums = apply(x, 2, sum)</a:t>
            </a:r>
            <a:endParaRPr/>
          </a:p>
          <a:p>
            <a:pPr indent="0" lvl="0" marL="0" marR="0" rtl="0" algn="l">
              <a:spcBef>
                <a:spcPts val="0"/>
              </a:spcBef>
              <a:spcAft>
                <a:spcPts val="0"/>
              </a:spcAft>
              <a:buClr>
                <a:schemeClr val="dk1"/>
              </a:buClr>
              <a:buSzPts val="1800"/>
              <a:buFont typeface="Arial"/>
              <a:buNone/>
            </a:pPr>
            <a:r>
              <a:t/>
            </a:r>
            <a:endParaRPr b="0" i="0" sz="1800">
              <a:solidFill>
                <a:srgbClr val="333333"/>
              </a:solidFill>
              <a:latin typeface="Helvetica Neue"/>
              <a:ea typeface="Helvetica Neue"/>
              <a:cs typeface="Helvetica Neue"/>
              <a:sym typeface="Helvetica Neue"/>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colMeans = apply(x, 2, mean)</a:t>
            </a:r>
            <a:endParaRPr/>
          </a:p>
          <a:p>
            <a:pPr indent="0" lvl="0" marL="0" marR="0" rtl="0" algn="l">
              <a:spcBef>
                <a:spcPts val="0"/>
              </a:spcBef>
              <a:spcAft>
                <a:spcPts val="0"/>
              </a:spcAft>
              <a:buClr>
                <a:schemeClr val="dk1"/>
              </a:buClr>
              <a:buSzPts val="1800"/>
              <a:buFont typeface="Arial"/>
              <a:buNone/>
            </a:pPr>
            <a:r>
              <a:t/>
            </a:r>
            <a:endParaRPr b="0" i="0"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shortcut functions are heavily optimized and hence are </a:t>
            </a:r>
            <a:r>
              <a:rPr b="0" i="1" lang="en-GB" sz="1800">
                <a:solidFill>
                  <a:srgbClr val="333333"/>
                </a:solidFill>
                <a:latin typeface="Helvetica Neue"/>
                <a:ea typeface="Helvetica Neue"/>
                <a:cs typeface="Helvetica Neue"/>
                <a:sym typeface="Helvetica Neue"/>
              </a:rPr>
              <a:t>much</a:t>
            </a:r>
            <a:r>
              <a:rPr b="0" i="0" lang="en-GB" sz="1800">
                <a:solidFill>
                  <a:srgbClr val="333333"/>
                </a:solidFill>
                <a:latin typeface="Helvetica Neue"/>
                <a:ea typeface="Helvetica Neue"/>
                <a:cs typeface="Helvetica Neue"/>
                <a:sym typeface="Helvetica Neue"/>
              </a:rPr>
              <a:t> faster, but you probably won’t notice unless you’re using a large matrix. Another nice aspect of these functions is that they are a bit more descriptive. It’s arguably more clear to write colMeans(x) in your code than apply(x, 2, mean).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mapply()</a:t>
            </a:r>
            <a:endParaRPr/>
          </a:p>
        </p:txBody>
      </p:sp>
      <p:sp>
        <p:nvSpPr>
          <p:cNvPr id="538" name="Google Shape;538;p68"/>
          <p:cNvSpPr/>
          <p:nvPr/>
        </p:nvSpPr>
        <p:spPr>
          <a:xfrm>
            <a:off x="263236" y="1415717"/>
            <a:ext cx="11582399"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a:t>
            </a:r>
            <a:r>
              <a:rPr lang="en-GB" sz="1800">
                <a:solidFill>
                  <a:schemeClr val="dk1"/>
                </a:solidFill>
                <a:latin typeface="Calibri"/>
                <a:ea typeface="Calibri"/>
                <a:cs typeface="Calibri"/>
                <a:sym typeface="Calibri"/>
              </a:rPr>
              <a:t>mapply()</a:t>
            </a:r>
            <a:r>
              <a:rPr b="0" i="0" lang="en-GB" sz="1800">
                <a:solidFill>
                  <a:srgbClr val="333333"/>
                </a:solidFill>
                <a:latin typeface="Helvetica Neue"/>
                <a:ea typeface="Helvetica Neue"/>
                <a:cs typeface="Helvetica Neue"/>
                <a:sym typeface="Helvetica Neue"/>
              </a:rPr>
              <a:t> function is a multivariate apply of sorts which applies a function in parallel over a set of arguments. Recall that </a:t>
            </a:r>
            <a:r>
              <a:rPr lang="en-GB" sz="1800">
                <a:solidFill>
                  <a:schemeClr val="dk1"/>
                </a:solidFill>
                <a:latin typeface="Calibri"/>
                <a:ea typeface="Calibri"/>
                <a:cs typeface="Calibri"/>
                <a:sym typeface="Calibri"/>
              </a:rPr>
              <a:t>lapply()</a:t>
            </a:r>
            <a:r>
              <a:rPr b="0" i="0" lang="en-GB" sz="1800">
                <a:solidFill>
                  <a:srgbClr val="333333"/>
                </a:solidFill>
                <a:latin typeface="Helvetica Neue"/>
                <a:ea typeface="Helvetica Neue"/>
                <a:cs typeface="Helvetica Neue"/>
                <a:sym typeface="Helvetica Neue"/>
              </a:rPr>
              <a:t> and friends only iterate over a single R object. What if you want to iterate over multiple R objects in parallel? This is what </a:t>
            </a:r>
            <a:r>
              <a:rPr lang="en-GB" sz="1800">
                <a:solidFill>
                  <a:schemeClr val="dk1"/>
                </a:solidFill>
                <a:latin typeface="Calibri"/>
                <a:ea typeface="Calibri"/>
                <a:cs typeface="Calibri"/>
                <a:sym typeface="Calibri"/>
              </a:rPr>
              <a:t>mapply()</a:t>
            </a:r>
            <a:r>
              <a:rPr b="0" i="0" lang="en-GB" sz="1800">
                <a:solidFill>
                  <a:srgbClr val="333333"/>
                </a:solidFill>
                <a:latin typeface="Helvetica Neue"/>
                <a:ea typeface="Helvetica Neue"/>
                <a:cs typeface="Helvetica Neue"/>
                <a:sym typeface="Helvetica Neue"/>
              </a:rPr>
              <a:t> is for.</a:t>
            </a:r>
            <a:endParaRPr sz="1800">
              <a:solidFill>
                <a:schemeClr val="dk1"/>
              </a:solidFill>
              <a:latin typeface="Calibri"/>
              <a:ea typeface="Calibri"/>
              <a:cs typeface="Calibri"/>
              <a:sym typeface="Calibri"/>
            </a:endParaRPr>
          </a:p>
        </p:txBody>
      </p:sp>
      <p:sp>
        <p:nvSpPr>
          <p:cNvPr id="539" name="Google Shape;539;p68"/>
          <p:cNvSpPr/>
          <p:nvPr/>
        </p:nvSpPr>
        <p:spPr>
          <a:xfrm>
            <a:off x="540327" y="2364294"/>
            <a:ext cx="8742218" cy="646331"/>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str(mapply)</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function (FUN, ..., MoreArgs = NULL, SIMPLIFY = TRUE, USE.NAMES = TRUE) </a:t>
            </a:r>
            <a:endParaRPr/>
          </a:p>
        </p:txBody>
      </p:sp>
      <p:sp>
        <p:nvSpPr>
          <p:cNvPr id="540" name="Google Shape;540;p68"/>
          <p:cNvSpPr/>
          <p:nvPr/>
        </p:nvSpPr>
        <p:spPr>
          <a:xfrm>
            <a:off x="263235" y="3079808"/>
            <a:ext cx="11457709"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arguments to mapply() are</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FUN is a function to apply</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 contains R objects to apply over</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MoreArgs is a list of other arguments to FUN.</a:t>
            </a:r>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SIMPLIFY indicates whether the result should be simplified</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mapply() function has a different argument order from lapply() because the function to apply comes first rather than the object to iterate over. The R objects over which we apply the function are given in the ... argument because we can apply over an arbitrary number of R objects.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mapply()</a:t>
            </a:r>
            <a:endParaRPr/>
          </a:p>
        </p:txBody>
      </p:sp>
      <p:sp>
        <p:nvSpPr>
          <p:cNvPr id="546" name="Google Shape;546;p69"/>
          <p:cNvSpPr/>
          <p:nvPr/>
        </p:nvSpPr>
        <p:spPr>
          <a:xfrm>
            <a:off x="568035" y="2895166"/>
            <a:ext cx="6096000" cy="341632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mapply(rep, 1:4, 4:1)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 1 1 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2 2 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3 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4</a:t>
            </a:r>
            <a:endParaRPr/>
          </a:p>
        </p:txBody>
      </p:sp>
      <p:sp>
        <p:nvSpPr>
          <p:cNvPr id="547" name="Google Shape;547;p69"/>
          <p:cNvSpPr/>
          <p:nvPr/>
        </p:nvSpPr>
        <p:spPr>
          <a:xfrm>
            <a:off x="374072" y="1831262"/>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For example, the following is tedious to type</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list(rep(1, 4), rep(2, 3), rep(3, 2), rep(4, 1))</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With mapply(), instead we can do</a:t>
            </a:r>
            <a:endParaRPr/>
          </a:p>
        </p:txBody>
      </p:sp>
      <p:sp>
        <p:nvSpPr>
          <p:cNvPr id="548" name="Google Shape;548;p69"/>
          <p:cNvSpPr/>
          <p:nvPr/>
        </p:nvSpPr>
        <p:spPr>
          <a:xfrm>
            <a:off x="7135091" y="4003161"/>
            <a:ext cx="4488874" cy="92333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This passes the sequence 1:4 to the first argument of rep() and the sequence 4:1 to the second argument.</a:t>
            </a:r>
            <a:endParaRPr/>
          </a:p>
        </p:txBody>
      </p:sp>
      <p:sp>
        <p:nvSpPr>
          <p:cNvPr id="549" name="Google Shape;549;p69"/>
          <p:cNvSpPr/>
          <p:nvPr/>
        </p:nvSpPr>
        <p:spPr>
          <a:xfrm>
            <a:off x="6258340" y="2108261"/>
            <a:ext cx="4488874"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111827"/>
                </a:solidFill>
                <a:latin typeface="Calibri"/>
                <a:ea typeface="Calibri"/>
                <a:cs typeface="Calibri"/>
                <a:sym typeface="Calibri"/>
              </a:rPr>
              <a:t>rep: Replicate Elements of Vectors and Lists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mapply()</a:t>
            </a:r>
            <a:endParaRPr/>
          </a:p>
        </p:txBody>
      </p:sp>
      <p:sp>
        <p:nvSpPr>
          <p:cNvPr id="555" name="Google Shape;555;p70"/>
          <p:cNvSpPr/>
          <p:nvPr/>
        </p:nvSpPr>
        <p:spPr>
          <a:xfrm>
            <a:off x="332509" y="1367522"/>
            <a:ext cx="516774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Here’s another example for simulating random Normal variables.</a:t>
            </a:r>
            <a:endParaRPr/>
          </a:p>
        </p:txBody>
      </p:sp>
      <p:sp>
        <p:nvSpPr>
          <p:cNvPr id="556" name="Google Shape;556;p70"/>
          <p:cNvSpPr/>
          <p:nvPr/>
        </p:nvSpPr>
        <p:spPr>
          <a:xfrm>
            <a:off x="332509" y="2351157"/>
            <a:ext cx="5458691" cy="3139321"/>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noise &lt;- function(n, mean, sd)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rnorm(n, mean, sd)</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 Simulate 5 randon numbers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noise(5, 1, 2)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-0.5196913  3.2979182 -0.6849525  1.7828267  2.7827545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 This only simulates 1 set of numbers, not 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noise(1:5, 1:5, 2)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-1.670517  2.796247  2.776826  5.351488  3.422804</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mapply()</a:t>
            </a:r>
            <a:endParaRPr/>
          </a:p>
        </p:txBody>
      </p:sp>
      <p:sp>
        <p:nvSpPr>
          <p:cNvPr id="562" name="Google Shape;562;p71"/>
          <p:cNvSpPr/>
          <p:nvPr/>
        </p:nvSpPr>
        <p:spPr>
          <a:xfrm>
            <a:off x="332509" y="1367522"/>
            <a:ext cx="516774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Here’s another example for simulating random Normal variables.</a:t>
            </a:r>
            <a:endParaRPr/>
          </a:p>
        </p:txBody>
      </p:sp>
      <p:sp>
        <p:nvSpPr>
          <p:cNvPr id="563" name="Google Shape;563;p71"/>
          <p:cNvSpPr/>
          <p:nvPr/>
        </p:nvSpPr>
        <p:spPr>
          <a:xfrm>
            <a:off x="5874327" y="1367522"/>
            <a:ext cx="6359238"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we can use </a:t>
            </a:r>
            <a:r>
              <a:rPr lang="en-GB" sz="1800">
                <a:solidFill>
                  <a:schemeClr val="dk1"/>
                </a:solidFill>
                <a:latin typeface="Calibri"/>
                <a:ea typeface="Calibri"/>
                <a:cs typeface="Calibri"/>
                <a:sym typeface="Calibri"/>
              </a:rPr>
              <a:t>mapply()</a:t>
            </a:r>
            <a:r>
              <a:rPr b="0" i="0" lang="en-GB" sz="1800">
                <a:solidFill>
                  <a:srgbClr val="333333"/>
                </a:solidFill>
                <a:latin typeface="Helvetica Neue"/>
                <a:ea typeface="Helvetica Neue"/>
                <a:cs typeface="Helvetica Neue"/>
                <a:sym typeface="Helvetica Neue"/>
              </a:rPr>
              <a:t> to pass the sequence </a:t>
            </a:r>
            <a:r>
              <a:rPr lang="en-GB" sz="1800">
                <a:solidFill>
                  <a:schemeClr val="dk1"/>
                </a:solidFill>
                <a:latin typeface="Calibri"/>
                <a:ea typeface="Calibri"/>
                <a:cs typeface="Calibri"/>
                <a:sym typeface="Calibri"/>
              </a:rPr>
              <a:t>1:5</a:t>
            </a:r>
            <a:r>
              <a:rPr b="0" i="0" lang="en-GB" sz="1800">
                <a:solidFill>
                  <a:srgbClr val="333333"/>
                </a:solidFill>
                <a:latin typeface="Helvetica Neue"/>
                <a:ea typeface="Helvetica Neue"/>
                <a:cs typeface="Helvetica Neue"/>
                <a:sym typeface="Helvetica Neue"/>
              </a:rPr>
              <a:t> separately to the </a:t>
            </a:r>
            <a:r>
              <a:rPr lang="en-GB" sz="1800">
                <a:solidFill>
                  <a:schemeClr val="dk1"/>
                </a:solidFill>
                <a:latin typeface="Calibri"/>
                <a:ea typeface="Calibri"/>
                <a:cs typeface="Calibri"/>
                <a:sym typeface="Calibri"/>
              </a:rPr>
              <a:t>noise()</a:t>
            </a:r>
            <a:r>
              <a:rPr b="0" i="0" lang="en-GB" sz="1800">
                <a:solidFill>
                  <a:srgbClr val="333333"/>
                </a:solidFill>
                <a:latin typeface="Helvetica Neue"/>
                <a:ea typeface="Helvetica Neue"/>
                <a:cs typeface="Helvetica Neue"/>
                <a:sym typeface="Helvetica Neue"/>
              </a:rPr>
              <a:t> function so that we can get 5 sets of random numbers, each with a different length and mean.</a:t>
            </a:r>
            <a:endParaRPr sz="1800">
              <a:solidFill>
                <a:schemeClr val="dk1"/>
              </a:solidFill>
              <a:latin typeface="Calibri"/>
              <a:ea typeface="Calibri"/>
              <a:cs typeface="Calibri"/>
              <a:sym typeface="Calibri"/>
            </a:endParaRPr>
          </a:p>
        </p:txBody>
      </p:sp>
      <p:sp>
        <p:nvSpPr>
          <p:cNvPr id="564" name="Google Shape;564;p71"/>
          <p:cNvSpPr/>
          <p:nvPr/>
        </p:nvSpPr>
        <p:spPr>
          <a:xfrm>
            <a:off x="332509" y="2351157"/>
            <a:ext cx="5458691" cy="3139321"/>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noise &lt;- function(n, mean, sd)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rnorm(n, mean, sd)</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 Simulate 5 randon numbers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noise(5, 1, 2)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-0.5196913  3.2979182 -0.6849525  1.7828267  2.7827545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 This only simulates 1 set of numbers, not 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noise(1:5, 1:5, 2)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-1.670517  2.796247  2.776826  5.351488  3.422804</a:t>
            </a:r>
            <a:endParaRPr/>
          </a:p>
        </p:txBody>
      </p:sp>
      <p:sp>
        <p:nvSpPr>
          <p:cNvPr id="565" name="Google Shape;565;p71"/>
          <p:cNvSpPr/>
          <p:nvPr/>
        </p:nvSpPr>
        <p:spPr>
          <a:xfrm>
            <a:off x="6255327" y="2351157"/>
            <a:ext cx="5098473" cy="424731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mapply(noise, 1:5, 1:5, 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0.8260273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4.764568 2.336980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4.6463819 2.5582108 0.9412167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[[4]]</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3.978149  1.550018 -1.192223  6.338245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2.826182 1.347834 6.990564 4.976276 3.800743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select()</a:t>
            </a:r>
            <a:endParaRPr/>
          </a:p>
        </p:txBody>
      </p:sp>
      <p:sp>
        <p:nvSpPr>
          <p:cNvPr id="121" name="Google Shape;121;p18"/>
          <p:cNvSpPr/>
          <p:nvPr/>
        </p:nvSpPr>
        <p:spPr>
          <a:xfrm>
            <a:off x="443948" y="1674674"/>
            <a:ext cx="1142337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For the examples we will be using a dataset containing air pollution and temperature data for the </a:t>
            </a:r>
            <a:r>
              <a:rPr b="0" i="0" lang="en-GB" sz="1800" u="sng" strike="noStrike">
                <a:solidFill>
                  <a:schemeClr val="hlink"/>
                </a:solidFill>
                <a:latin typeface="Helvetica Neue"/>
                <a:ea typeface="Helvetica Neue"/>
                <a:cs typeface="Helvetica Neue"/>
                <a:sym typeface="Helvetica Neue"/>
                <a:hlinkClick r:id="rId3"/>
              </a:rPr>
              <a:t>city of Chicago</a:t>
            </a:r>
            <a:r>
              <a:rPr b="0" i="0" lang="en-GB" sz="1800">
                <a:solidFill>
                  <a:srgbClr val="333333"/>
                </a:solidFill>
                <a:latin typeface="Helvetica Neue"/>
                <a:ea typeface="Helvetica Neue"/>
                <a:cs typeface="Helvetica Neue"/>
                <a:sym typeface="Helvetica Neue"/>
              </a:rPr>
              <a:t> in the U.S. </a:t>
            </a:r>
            <a:endParaRPr/>
          </a:p>
        </p:txBody>
      </p:sp>
      <p:sp>
        <p:nvSpPr>
          <p:cNvPr id="122" name="Google Shape;122;p18"/>
          <p:cNvSpPr/>
          <p:nvPr/>
        </p:nvSpPr>
        <p:spPr>
          <a:xfrm>
            <a:off x="443948" y="2815571"/>
            <a:ext cx="6096000"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chicago &lt;- read _csv("chicago.rds")</a:t>
            </a:r>
            <a:endParaRPr/>
          </a:p>
        </p:txBody>
      </p:sp>
      <p:sp>
        <p:nvSpPr>
          <p:cNvPr id="123" name="Google Shape;123;p18"/>
          <p:cNvSpPr/>
          <p:nvPr/>
        </p:nvSpPr>
        <p:spPr>
          <a:xfrm>
            <a:off x="7305259" y="4015900"/>
            <a:ext cx="2047461"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You can see some basic characteristics of the dataset with the </a:t>
            </a:r>
            <a:r>
              <a:rPr lang="en-GB" sz="1800">
                <a:solidFill>
                  <a:schemeClr val="dk1"/>
                </a:solidFill>
                <a:latin typeface="Calibri"/>
                <a:ea typeface="Calibri"/>
                <a:cs typeface="Calibri"/>
                <a:sym typeface="Calibri"/>
              </a:rPr>
              <a:t>dim()</a:t>
            </a:r>
            <a:r>
              <a:rPr b="0" i="0" lang="en-GB" sz="1800">
                <a:solidFill>
                  <a:srgbClr val="333333"/>
                </a:solidFill>
                <a:latin typeface="Helvetica Neue"/>
                <a:ea typeface="Helvetica Neue"/>
                <a:cs typeface="Helvetica Neue"/>
                <a:sym typeface="Helvetica Neue"/>
              </a:rPr>
              <a:t> and </a:t>
            </a:r>
            <a:r>
              <a:rPr lang="en-GB" sz="1800">
                <a:solidFill>
                  <a:schemeClr val="dk1"/>
                </a:solidFill>
                <a:latin typeface="Calibri"/>
                <a:ea typeface="Calibri"/>
                <a:cs typeface="Calibri"/>
                <a:sym typeface="Calibri"/>
              </a:rPr>
              <a:t>str()</a:t>
            </a:r>
            <a:r>
              <a:rPr b="0" i="0" lang="en-GB" sz="1800">
                <a:solidFill>
                  <a:srgbClr val="333333"/>
                </a:solidFill>
                <a:latin typeface="Helvetica Neue"/>
                <a:ea typeface="Helvetica Neue"/>
                <a:cs typeface="Helvetica Neue"/>
                <a:sym typeface="Helvetica Neue"/>
              </a:rPr>
              <a:t> functions.</a:t>
            </a:r>
            <a:endParaRPr sz="1800">
              <a:solidFill>
                <a:schemeClr val="dk1"/>
              </a:solidFill>
              <a:latin typeface="Calibri"/>
              <a:ea typeface="Calibri"/>
              <a:cs typeface="Calibri"/>
              <a:sym typeface="Calibri"/>
            </a:endParaRPr>
          </a:p>
        </p:txBody>
      </p:sp>
      <p:sp>
        <p:nvSpPr>
          <p:cNvPr id="124" name="Google Shape;124;p18"/>
          <p:cNvSpPr/>
          <p:nvPr/>
        </p:nvSpPr>
        <p:spPr>
          <a:xfrm>
            <a:off x="443948" y="3184903"/>
            <a:ext cx="6096000" cy="341632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dim(chicago)</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6940    8</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str(chicago)</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'data.frame':	6940 obs. of  8 variables: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city      : chr  "chic" "chic" "chic" "chic"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tmpd      : num  31.5 33 33 29 32 40 34.5 29 26.5 32.5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dptp      : num  31.5 29.9 27.4 28.6 28.9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date      : Date, format: "1987-01-01" "1987-01-02"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pm25tmean2: num  NA NA NA NA NA NA NA NA NA NA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pm10tmean2: num  34 NA 34.2 47 NA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o3tmean2  : num  4.25 3.3 3.33 4.38 4.75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no2tmean2 : num  20 23.2 23.8 30.4 30.3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Summary </a:t>
            </a:r>
            <a:endParaRPr/>
          </a:p>
        </p:txBody>
      </p:sp>
      <p:sp>
        <p:nvSpPr>
          <p:cNvPr id="571" name="Google Shape;571;p72"/>
          <p:cNvSpPr/>
          <p:nvPr/>
        </p:nvSpPr>
        <p:spPr>
          <a:xfrm>
            <a:off x="838199" y="1582340"/>
            <a:ext cx="10924309" cy="3416320"/>
          </a:xfrm>
          <a:prstGeom prst="rect">
            <a:avLst/>
          </a:prstGeom>
          <a:noFill/>
          <a:ln>
            <a:noFill/>
          </a:ln>
        </p:spPr>
        <p:txBody>
          <a:bodyPr anchorCtr="0" anchor="t" bIns="45700" lIns="91425" spcFirstLastPara="1" rIns="91425" wrap="square" tIns="45700">
            <a:noAutofit/>
          </a:bodyPr>
          <a:lstStyle/>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The loop functions in R are very powerful because they allow you to conduct a series of operations on data using a compact form</a:t>
            </a:r>
            <a:endParaRPr/>
          </a:p>
          <a:p>
            <a:pPr indent="0" lvl="0" marL="0" marR="0" rtl="0" algn="l">
              <a:spcBef>
                <a:spcPts val="0"/>
              </a:spcBef>
              <a:spcAft>
                <a:spcPts val="0"/>
              </a:spcAft>
              <a:buClr>
                <a:schemeClr val="dk1"/>
              </a:buClr>
              <a:buSzPts val="1800"/>
              <a:buFont typeface="Arial"/>
              <a:buNone/>
            </a:pPr>
            <a:r>
              <a:t/>
            </a:r>
            <a:endParaRPr b="0" i="0" sz="1800">
              <a:solidFill>
                <a:srgbClr val="333333"/>
              </a:solidFill>
              <a:latin typeface="Helvetica Neue"/>
              <a:ea typeface="Helvetica Neue"/>
              <a:cs typeface="Helvetica Neue"/>
              <a:sym typeface="Helvetica Neue"/>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The operation of a loop function involves iterating over an R object (e.g. a list or vector or matrix), applying a function to each element of the object, and the collating the results and returning the collated results.</a:t>
            </a:r>
            <a:endParaRPr/>
          </a:p>
          <a:p>
            <a:pPr indent="0" lvl="0" marL="0" marR="0" rtl="0" algn="l">
              <a:spcBef>
                <a:spcPts val="0"/>
              </a:spcBef>
              <a:spcAft>
                <a:spcPts val="0"/>
              </a:spcAft>
              <a:buClr>
                <a:schemeClr val="dk1"/>
              </a:buClr>
              <a:buSzPts val="1800"/>
              <a:buFont typeface="Arial"/>
              <a:buNone/>
            </a:pPr>
            <a:r>
              <a:t/>
            </a:r>
            <a:endParaRPr b="0" i="0" sz="1800">
              <a:solidFill>
                <a:srgbClr val="333333"/>
              </a:solidFill>
              <a:latin typeface="Helvetica Neue"/>
              <a:ea typeface="Helvetica Neue"/>
              <a:cs typeface="Helvetica Neue"/>
              <a:sym typeface="Helvetica Neue"/>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Loop functions make heavy use of anonymous functions, which exist for the life of the loop function but are not stored anywhere</a:t>
            </a:r>
            <a:endParaRPr/>
          </a:p>
          <a:p>
            <a:pPr indent="0" lvl="0" marL="0" marR="0" rtl="0" algn="l">
              <a:spcBef>
                <a:spcPts val="0"/>
              </a:spcBef>
              <a:spcAft>
                <a:spcPts val="0"/>
              </a:spcAft>
              <a:buClr>
                <a:schemeClr val="dk1"/>
              </a:buClr>
              <a:buSzPts val="1800"/>
              <a:buFont typeface="Arial"/>
              <a:buNone/>
            </a:pPr>
            <a:r>
              <a:t/>
            </a:r>
            <a:endParaRPr b="0" i="0" sz="1800">
              <a:solidFill>
                <a:srgbClr val="333333"/>
              </a:solidFill>
              <a:latin typeface="Helvetica Neue"/>
              <a:ea typeface="Helvetica Neue"/>
              <a:cs typeface="Helvetica Neue"/>
              <a:sym typeface="Helvetica Neue"/>
            </a:endParaRPr>
          </a:p>
          <a:p>
            <a:pPr indent="-114300" lvl="0" marL="0" marR="0" rtl="0" algn="l">
              <a:spcBef>
                <a:spcPts val="0"/>
              </a:spcBef>
              <a:spcAft>
                <a:spcPts val="0"/>
              </a:spcAft>
              <a:buClr>
                <a:srgbClr val="333333"/>
              </a:buClr>
              <a:buSzPts val="1800"/>
              <a:buFont typeface="Arial"/>
              <a:buChar char="•"/>
            </a:pPr>
            <a:r>
              <a:rPr b="0" i="0" lang="en-GB" sz="1800">
                <a:solidFill>
                  <a:srgbClr val="333333"/>
                </a:solidFill>
                <a:latin typeface="Helvetica Neue"/>
                <a:ea typeface="Helvetica Neue"/>
                <a:cs typeface="Helvetica Neue"/>
                <a:sym typeface="Helvetica Neue"/>
              </a:rPr>
              <a:t>The split() function can be used to divide an R object in to subsets determined by another variable which can subsequently be looped over using loop functions.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exercise</a:t>
            </a:r>
            <a:endParaRPr/>
          </a:p>
        </p:txBody>
      </p:sp>
      <p:sp>
        <p:nvSpPr>
          <p:cNvPr id="577" name="Google Shape;577;p73"/>
          <p:cNvSpPr txBox="1"/>
          <p:nvPr/>
        </p:nvSpPr>
        <p:spPr>
          <a:xfrm>
            <a:off x="537152" y="1940214"/>
            <a:ext cx="4832350" cy="2409825"/>
          </a:xfrm>
          <a:prstGeom prst="rect">
            <a:avLst/>
          </a:prstGeom>
          <a:solidFill>
            <a:schemeClr val="lt2"/>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lang="en-GB" sz="2800">
                <a:solidFill>
                  <a:schemeClr val="dk1"/>
                </a:solidFill>
                <a:latin typeface="Montserrat"/>
                <a:ea typeface="Montserrat"/>
                <a:cs typeface="Montserrat"/>
                <a:sym typeface="Montserrat"/>
              </a:rPr>
              <a:t>mean and standard deviation over the columns</a:t>
            </a:r>
            <a:endParaRPr sz="2800">
              <a:solidFill>
                <a:schemeClr val="dk1"/>
              </a:solidFill>
              <a:latin typeface="Montserrat"/>
              <a:ea typeface="Montserrat"/>
              <a:cs typeface="Montserrat"/>
              <a:sym typeface="Montserrat"/>
            </a:endParaRPr>
          </a:p>
          <a:p>
            <a:pPr indent="0" lvl="0" marL="0" marR="0" rtl="0" algn="l">
              <a:lnSpc>
                <a:spcPct val="90000"/>
              </a:lnSpc>
              <a:spcBef>
                <a:spcPts val="1000"/>
              </a:spcBef>
              <a:spcAft>
                <a:spcPts val="0"/>
              </a:spcAft>
              <a:buClr>
                <a:schemeClr val="dk1"/>
              </a:buClr>
              <a:buSzPts val="1800"/>
              <a:buFont typeface="Arial"/>
              <a:buNone/>
            </a:pPr>
            <a:r>
              <a:t/>
            </a:r>
            <a:endParaRPr sz="1800">
              <a:solidFill>
                <a:schemeClr val="dk1"/>
              </a:solidFill>
              <a:latin typeface="Montserrat"/>
              <a:ea typeface="Montserrat"/>
              <a:cs typeface="Montserrat"/>
              <a:sym typeface="Montserrat"/>
            </a:endParaRPr>
          </a:p>
          <a:p>
            <a:pPr indent="-457200" lvl="1" marL="914400" marR="0" rtl="0" algn="l">
              <a:lnSpc>
                <a:spcPct val="90000"/>
              </a:lnSpc>
              <a:spcBef>
                <a:spcPts val="500"/>
              </a:spcBef>
              <a:spcAft>
                <a:spcPts val="0"/>
              </a:spcAft>
              <a:buClr>
                <a:schemeClr val="dk1"/>
              </a:buClr>
              <a:buSzPts val="2000"/>
              <a:buFont typeface="Calibri"/>
              <a:buAutoNum type="arabicPeriod"/>
            </a:pPr>
            <a:r>
              <a:rPr b="0" i="0" lang="en-GB" sz="2000" u="none" cap="none" strike="noStrike">
                <a:solidFill>
                  <a:schemeClr val="dk1"/>
                </a:solidFill>
                <a:latin typeface="Montserrat"/>
                <a:ea typeface="Montserrat"/>
                <a:cs typeface="Montserrat"/>
                <a:sym typeface="Montserrat"/>
              </a:rPr>
              <a:t>Compute the mean of all columns of iris dataset</a:t>
            </a:r>
            <a:endParaRPr b="0" i="0" sz="2000" u="none" cap="none" strike="noStrike">
              <a:solidFill>
                <a:schemeClr val="dk1"/>
              </a:solidFill>
              <a:latin typeface="Montserrat"/>
              <a:ea typeface="Montserrat"/>
              <a:cs typeface="Montserrat"/>
              <a:sym typeface="Montserrat"/>
            </a:endParaRPr>
          </a:p>
          <a:p>
            <a:pPr indent="-457200" lvl="1" marL="914400" marR="0" rtl="0" algn="l">
              <a:lnSpc>
                <a:spcPct val="90000"/>
              </a:lnSpc>
              <a:spcBef>
                <a:spcPts val="500"/>
              </a:spcBef>
              <a:spcAft>
                <a:spcPts val="0"/>
              </a:spcAft>
              <a:buClr>
                <a:schemeClr val="dk1"/>
              </a:buClr>
              <a:buSzPts val="2000"/>
              <a:buFont typeface="Calibri"/>
              <a:buAutoNum type="arabicPeriod"/>
            </a:pPr>
            <a:r>
              <a:rPr b="0" i="0" lang="en-GB" sz="2000" u="none" cap="none" strike="noStrike">
                <a:solidFill>
                  <a:schemeClr val="dk1"/>
                </a:solidFill>
                <a:latin typeface="Montserrat"/>
                <a:ea typeface="Montserrat"/>
                <a:cs typeface="Montserrat"/>
                <a:sym typeface="Montserrat"/>
              </a:rPr>
              <a:t>Compute their standard deviation</a:t>
            </a:r>
            <a:endParaRPr b="0" i="0" sz="2000" u="none" cap="none" strike="noStrike">
              <a:solidFill>
                <a:schemeClr val="dk1"/>
              </a:solidFill>
              <a:latin typeface="Montserrat"/>
              <a:ea typeface="Montserrat"/>
              <a:cs typeface="Montserrat"/>
              <a:sym typeface="Montserrat"/>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select()</a:t>
            </a:r>
            <a:endParaRPr/>
          </a:p>
        </p:txBody>
      </p:sp>
      <p:sp>
        <p:nvSpPr>
          <p:cNvPr id="130" name="Google Shape;130;p19"/>
          <p:cNvSpPr/>
          <p:nvPr/>
        </p:nvSpPr>
        <p:spPr>
          <a:xfrm>
            <a:off x="327991" y="1570456"/>
            <a:ext cx="11340547"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select() function can be used to select columns of a data frame that you want to focus on. Often you’ll have a large data frame containing “all” of the data, but any </a:t>
            </a:r>
            <a:r>
              <a:rPr b="0" i="1" lang="en-GB" sz="1800">
                <a:solidFill>
                  <a:srgbClr val="333333"/>
                </a:solidFill>
                <a:latin typeface="Helvetica Neue"/>
                <a:ea typeface="Helvetica Neue"/>
                <a:cs typeface="Helvetica Neue"/>
                <a:sym typeface="Helvetica Neue"/>
              </a:rPr>
              <a:t>given</a:t>
            </a:r>
            <a:r>
              <a:rPr b="0" i="0" lang="en-GB" sz="1800">
                <a:solidFill>
                  <a:srgbClr val="333333"/>
                </a:solidFill>
                <a:latin typeface="Helvetica Neue"/>
                <a:ea typeface="Helvetica Neue"/>
                <a:cs typeface="Helvetica Neue"/>
                <a:sym typeface="Helvetica Neue"/>
              </a:rPr>
              <a:t> analysis might only use a subset of variables or observations. The select() function allows you to get the few columns you might need.</a:t>
            </a:r>
            <a:endParaRPr/>
          </a:p>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Suppose we wanted to take the first 3 columns only. There are a few ways to do this. We could for example use numerical indices. But we can also use the names directly.</a:t>
            </a:r>
            <a:endParaRPr/>
          </a:p>
        </p:txBody>
      </p:sp>
      <p:sp>
        <p:nvSpPr>
          <p:cNvPr id="131" name="Google Shape;131;p19"/>
          <p:cNvSpPr/>
          <p:nvPr/>
        </p:nvSpPr>
        <p:spPr>
          <a:xfrm>
            <a:off x="443948" y="3047784"/>
            <a:ext cx="6096000" cy="3139321"/>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names(chicago)[1:3]</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"city" "tmpd" "dptp"</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subset &lt;- select(chicago, city:dptp)</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head(subset)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city tmpd   dptp</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1 chic 31.5 31.500</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2 chic 33.0 29.875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3 chic 33.0 27.375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4 chic 29.0 28.625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5 chic 32.0 28.875</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6 chic 40.0 35.125</a:t>
            </a:r>
            <a:endParaRPr/>
          </a:p>
        </p:txBody>
      </p:sp>
      <p:sp>
        <p:nvSpPr>
          <p:cNvPr id="132" name="Google Shape;132;p19"/>
          <p:cNvSpPr/>
          <p:nvPr/>
        </p:nvSpPr>
        <p:spPr>
          <a:xfrm>
            <a:off x="7136296" y="4253115"/>
            <a:ext cx="4412974"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Note that the </a:t>
            </a:r>
            <a:r>
              <a:rPr lang="en-GB" sz="1800">
                <a:solidFill>
                  <a:schemeClr val="dk1"/>
                </a:solidFill>
                <a:latin typeface="Calibri"/>
                <a:ea typeface="Calibri"/>
                <a:cs typeface="Calibri"/>
                <a:sym typeface="Calibri"/>
              </a:rPr>
              <a:t>:</a:t>
            </a:r>
            <a:r>
              <a:rPr b="0" i="0" lang="en-GB" sz="1800">
                <a:solidFill>
                  <a:srgbClr val="333333"/>
                </a:solidFill>
                <a:latin typeface="Helvetica Neue"/>
                <a:ea typeface="Helvetica Neue"/>
                <a:cs typeface="Helvetica Neue"/>
                <a:sym typeface="Helvetica Neue"/>
              </a:rPr>
              <a:t> normally cannot be used with names or strings, but inside the </a:t>
            </a:r>
            <a:r>
              <a:rPr lang="en-GB" sz="1800">
                <a:solidFill>
                  <a:schemeClr val="dk1"/>
                </a:solidFill>
                <a:latin typeface="Calibri"/>
                <a:ea typeface="Calibri"/>
                <a:cs typeface="Calibri"/>
                <a:sym typeface="Calibri"/>
              </a:rPr>
              <a:t>select()</a:t>
            </a:r>
            <a:r>
              <a:rPr b="0" i="0" lang="en-GB" sz="1800">
                <a:solidFill>
                  <a:srgbClr val="333333"/>
                </a:solidFill>
                <a:latin typeface="Helvetica Neue"/>
                <a:ea typeface="Helvetica Neue"/>
                <a:cs typeface="Helvetica Neue"/>
                <a:sym typeface="Helvetica Neue"/>
              </a:rPr>
              <a:t> function you can use it to specify a range of variable names.</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select()</a:t>
            </a:r>
            <a:endParaRPr/>
          </a:p>
        </p:txBody>
      </p:sp>
      <p:sp>
        <p:nvSpPr>
          <p:cNvPr id="138" name="Google Shape;138;p20"/>
          <p:cNvSpPr/>
          <p:nvPr/>
        </p:nvSpPr>
        <p:spPr>
          <a:xfrm>
            <a:off x="314738" y="1555331"/>
            <a:ext cx="111649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You can also </a:t>
            </a:r>
            <a:r>
              <a:rPr b="0" i="1" lang="en-GB" sz="1800">
                <a:solidFill>
                  <a:srgbClr val="333333"/>
                </a:solidFill>
                <a:latin typeface="Helvetica Neue"/>
                <a:ea typeface="Helvetica Neue"/>
                <a:cs typeface="Helvetica Neue"/>
                <a:sym typeface="Helvetica Neue"/>
              </a:rPr>
              <a:t>omit</a:t>
            </a:r>
            <a:r>
              <a:rPr b="0" i="0" lang="en-GB" sz="1800">
                <a:solidFill>
                  <a:srgbClr val="333333"/>
                </a:solidFill>
                <a:latin typeface="Helvetica Neue"/>
                <a:ea typeface="Helvetica Neue"/>
                <a:cs typeface="Helvetica Neue"/>
                <a:sym typeface="Helvetica Neue"/>
              </a:rPr>
              <a:t> variables using the </a:t>
            </a:r>
            <a:r>
              <a:rPr lang="en-GB" sz="1800">
                <a:solidFill>
                  <a:schemeClr val="dk1"/>
                </a:solidFill>
                <a:latin typeface="Calibri"/>
                <a:ea typeface="Calibri"/>
                <a:cs typeface="Calibri"/>
                <a:sym typeface="Calibri"/>
              </a:rPr>
              <a:t>select()</a:t>
            </a:r>
            <a:r>
              <a:rPr b="0" i="0" lang="en-GB" sz="1800">
                <a:solidFill>
                  <a:srgbClr val="333333"/>
                </a:solidFill>
                <a:latin typeface="Helvetica Neue"/>
                <a:ea typeface="Helvetica Neue"/>
                <a:cs typeface="Helvetica Neue"/>
                <a:sym typeface="Helvetica Neue"/>
              </a:rPr>
              <a:t> function by using the negative sign. With </a:t>
            </a:r>
            <a:r>
              <a:rPr lang="en-GB" sz="1800">
                <a:solidFill>
                  <a:schemeClr val="dk1"/>
                </a:solidFill>
                <a:latin typeface="Calibri"/>
                <a:ea typeface="Calibri"/>
                <a:cs typeface="Calibri"/>
                <a:sym typeface="Calibri"/>
              </a:rPr>
              <a:t>select()</a:t>
            </a:r>
            <a:r>
              <a:rPr b="0" i="0" lang="en-GB" sz="1800">
                <a:solidFill>
                  <a:srgbClr val="333333"/>
                </a:solidFill>
                <a:latin typeface="Helvetica Neue"/>
                <a:ea typeface="Helvetica Neue"/>
                <a:cs typeface="Helvetica Neue"/>
                <a:sym typeface="Helvetica Neue"/>
              </a:rPr>
              <a:t> you can do</a:t>
            </a:r>
            <a:endParaRPr sz="1800">
              <a:solidFill>
                <a:schemeClr val="dk1"/>
              </a:solidFill>
              <a:latin typeface="Calibri"/>
              <a:ea typeface="Calibri"/>
              <a:cs typeface="Calibri"/>
              <a:sym typeface="Calibri"/>
            </a:endParaRPr>
          </a:p>
        </p:txBody>
      </p:sp>
      <p:sp>
        <p:nvSpPr>
          <p:cNvPr id="139" name="Google Shape;139;p20"/>
          <p:cNvSpPr/>
          <p:nvPr/>
        </p:nvSpPr>
        <p:spPr>
          <a:xfrm>
            <a:off x="652936" y="2213520"/>
            <a:ext cx="2904257"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select(chicago, -(city:dptp))</a:t>
            </a:r>
            <a:endParaRPr/>
          </a:p>
        </p:txBody>
      </p:sp>
      <p:sp>
        <p:nvSpPr>
          <p:cNvPr id="140" name="Google Shape;140;p20"/>
          <p:cNvSpPr/>
          <p:nvPr/>
        </p:nvSpPr>
        <p:spPr>
          <a:xfrm>
            <a:off x="225285" y="2880894"/>
            <a:ext cx="1125441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which indicates that we should include every variable </a:t>
            </a:r>
            <a:r>
              <a:rPr b="0" i="1" lang="en-GB" sz="1800">
                <a:solidFill>
                  <a:srgbClr val="333333"/>
                </a:solidFill>
                <a:latin typeface="Helvetica Neue"/>
                <a:ea typeface="Helvetica Neue"/>
                <a:cs typeface="Helvetica Neue"/>
                <a:sym typeface="Helvetica Neue"/>
              </a:rPr>
              <a:t>except</a:t>
            </a:r>
            <a:r>
              <a:rPr b="0" i="0" lang="en-GB" sz="1800">
                <a:solidFill>
                  <a:srgbClr val="333333"/>
                </a:solidFill>
                <a:latin typeface="Helvetica Neue"/>
                <a:ea typeface="Helvetica Neue"/>
                <a:cs typeface="Helvetica Neue"/>
                <a:sym typeface="Helvetica Neue"/>
              </a:rPr>
              <a:t> the variables </a:t>
            </a:r>
            <a:r>
              <a:rPr lang="en-GB" sz="1800">
                <a:solidFill>
                  <a:schemeClr val="dk1"/>
                </a:solidFill>
                <a:latin typeface="Calibri"/>
                <a:ea typeface="Calibri"/>
                <a:cs typeface="Calibri"/>
                <a:sym typeface="Calibri"/>
              </a:rPr>
              <a:t>city</a:t>
            </a:r>
            <a:r>
              <a:rPr b="0" i="0" lang="en-GB" sz="1800">
                <a:solidFill>
                  <a:srgbClr val="333333"/>
                </a:solidFill>
                <a:latin typeface="Helvetica Neue"/>
                <a:ea typeface="Helvetica Neue"/>
                <a:cs typeface="Helvetica Neue"/>
                <a:sym typeface="Helvetica Neue"/>
              </a:rPr>
              <a:t> through </a:t>
            </a:r>
            <a:r>
              <a:rPr lang="en-GB" sz="1800">
                <a:solidFill>
                  <a:schemeClr val="dk1"/>
                </a:solidFill>
                <a:latin typeface="Calibri"/>
                <a:ea typeface="Calibri"/>
                <a:cs typeface="Calibri"/>
                <a:sym typeface="Calibri"/>
              </a:rPr>
              <a:t>dptp</a:t>
            </a:r>
            <a:r>
              <a:rPr b="0" i="0" lang="en-GB" sz="1800">
                <a:solidFill>
                  <a:srgbClr val="333333"/>
                </a:solidFill>
                <a:latin typeface="Helvetica Neue"/>
                <a:ea typeface="Helvetica Neue"/>
                <a:cs typeface="Helvetica Neue"/>
                <a:sym typeface="Helvetica Neue"/>
              </a:rPr>
              <a:t>. The equivalent code in base R would be</a:t>
            </a:r>
            <a:endParaRPr sz="1800">
              <a:solidFill>
                <a:schemeClr val="dk1"/>
              </a:solidFill>
              <a:latin typeface="Calibri"/>
              <a:ea typeface="Calibri"/>
              <a:cs typeface="Calibri"/>
              <a:sym typeface="Calibri"/>
            </a:endParaRPr>
          </a:p>
        </p:txBody>
      </p:sp>
      <p:sp>
        <p:nvSpPr>
          <p:cNvPr id="141" name="Google Shape;141;p20"/>
          <p:cNvSpPr/>
          <p:nvPr/>
        </p:nvSpPr>
        <p:spPr>
          <a:xfrm>
            <a:off x="509193" y="3929878"/>
            <a:ext cx="6096000" cy="92333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i &lt;- match("city", names(chicago))</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j &lt;- match("dptp", names(chicago))</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head(chicago[, -(i:j)])</a:t>
            </a:r>
            <a:endParaRPr/>
          </a:p>
        </p:txBody>
      </p:sp>
      <p:sp>
        <p:nvSpPr>
          <p:cNvPr id="142" name="Google Shape;142;p20"/>
          <p:cNvSpPr/>
          <p:nvPr/>
        </p:nvSpPr>
        <p:spPr>
          <a:xfrm>
            <a:off x="314738" y="5490577"/>
            <a:ext cx="277672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Not super intuitive, right?</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select()</a:t>
            </a:r>
            <a:endParaRPr/>
          </a:p>
        </p:txBody>
      </p:sp>
      <p:sp>
        <p:nvSpPr>
          <p:cNvPr id="148" name="Google Shape;148;p21"/>
          <p:cNvSpPr/>
          <p:nvPr/>
        </p:nvSpPr>
        <p:spPr>
          <a:xfrm>
            <a:off x="274983" y="1596384"/>
            <a:ext cx="1167185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The </a:t>
            </a:r>
            <a:r>
              <a:rPr lang="en-GB" sz="1800">
                <a:solidFill>
                  <a:schemeClr val="dk1"/>
                </a:solidFill>
                <a:latin typeface="Calibri"/>
                <a:ea typeface="Calibri"/>
                <a:cs typeface="Calibri"/>
                <a:sym typeface="Calibri"/>
              </a:rPr>
              <a:t>select()</a:t>
            </a:r>
            <a:r>
              <a:rPr b="0" i="0" lang="en-GB" sz="1800">
                <a:solidFill>
                  <a:srgbClr val="333333"/>
                </a:solidFill>
                <a:latin typeface="Helvetica Neue"/>
                <a:ea typeface="Helvetica Neue"/>
                <a:cs typeface="Helvetica Neue"/>
                <a:sym typeface="Helvetica Neue"/>
              </a:rPr>
              <a:t> function also allows a special syntax that allows you to specify variable names based on patterns. So, for example, if you wanted to keep every variable that ends with a “2”, we could do</a:t>
            </a:r>
            <a:endParaRPr sz="1800">
              <a:solidFill>
                <a:schemeClr val="dk1"/>
              </a:solidFill>
              <a:latin typeface="Calibri"/>
              <a:ea typeface="Calibri"/>
              <a:cs typeface="Calibri"/>
              <a:sym typeface="Calibri"/>
            </a:endParaRPr>
          </a:p>
        </p:txBody>
      </p:sp>
      <p:sp>
        <p:nvSpPr>
          <p:cNvPr id="149" name="Google Shape;149;p21"/>
          <p:cNvSpPr/>
          <p:nvPr/>
        </p:nvSpPr>
        <p:spPr>
          <a:xfrm>
            <a:off x="453887" y="2242715"/>
            <a:ext cx="6096000" cy="2031325"/>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subset &lt;- select(chicago, ends_with("2"))</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str(subset)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'data.frame':	6940 obs. of  4 variables: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pm25tmean2: num  NA NA NA NA NA NA NA NA NA NA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pm10tmean2: num  34 NA 34.2 47 NA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o3tmean2  : num  4.25 3.3 3.33 4.38 4.75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no2tmean2 : num  20 23.2 23.8 30.4 30.3 ...</a:t>
            </a:r>
            <a:endParaRPr/>
          </a:p>
        </p:txBody>
      </p:sp>
      <p:sp>
        <p:nvSpPr>
          <p:cNvPr id="150" name="Google Shape;150;p21"/>
          <p:cNvSpPr/>
          <p:nvPr/>
        </p:nvSpPr>
        <p:spPr>
          <a:xfrm>
            <a:off x="274983" y="4417800"/>
            <a:ext cx="10210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a:solidFill>
                  <a:srgbClr val="333333"/>
                </a:solidFill>
                <a:latin typeface="Helvetica Neue"/>
                <a:ea typeface="Helvetica Neue"/>
                <a:cs typeface="Helvetica Neue"/>
                <a:sym typeface="Helvetica Neue"/>
              </a:rPr>
              <a:t>Or if we wanted to keep every variable that starts with a “d”, we could do</a:t>
            </a:r>
            <a:endParaRPr sz="1800">
              <a:solidFill>
                <a:schemeClr val="dk1"/>
              </a:solidFill>
              <a:latin typeface="Calibri"/>
              <a:ea typeface="Calibri"/>
              <a:cs typeface="Calibri"/>
              <a:sym typeface="Calibri"/>
            </a:endParaRPr>
          </a:p>
        </p:txBody>
      </p:sp>
      <p:sp>
        <p:nvSpPr>
          <p:cNvPr id="151" name="Google Shape;151;p21"/>
          <p:cNvSpPr/>
          <p:nvPr/>
        </p:nvSpPr>
        <p:spPr>
          <a:xfrm>
            <a:off x="453887" y="4787132"/>
            <a:ext cx="6096000" cy="1477328"/>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&gt; subset &lt;- select(chicago, starts_with("d"))</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&gt; str(subset)</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'data.frame':	6940 obs. of  2 variables:</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dptp: num  31.5 29.9 27.4 28.6 28.9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 date: Date, format: "1987-01-01" "1987-01-02"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