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pringer.com/us/book/9780387245447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change the color of the points using the </a:t>
            </a:r>
            <a:r>
              <a:rPr lang="fr-FR"/>
              <a:t>col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argument in the </a:t>
            </a:r>
            <a:r>
              <a:rPr lang="fr-FR"/>
              <a:t>geom_point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function. To facilitate demonstration of new features, we will redefine </a:t>
            </a:r>
            <a:r>
              <a:rPr lang="fr-FR"/>
              <a:t>p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be everything except the points layer:</a:t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change the color of the points using the </a:t>
            </a:r>
            <a:r>
              <a:rPr lang="fr-FR"/>
              <a:t>col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argument in the </a:t>
            </a:r>
            <a:r>
              <a:rPr lang="fr-FR"/>
              <a:t>geom_point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function. To facilitate demonstration of new features, we will redefine </a:t>
            </a:r>
            <a:r>
              <a:rPr lang="fr-FR"/>
              <a:t>p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be everything except the points layer:</a:t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want to add shapes or annotation to figures that are not derived directly from the aesthetic mapping; examples include labels, boxes, shaded areas and lines.</a:t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the powerful approach to generating visualization with ggplot. However, there are instances in which all we want is to make a quick plot of, for example, a histogram of the values in a vector, a scatter plot of the values in two vectors, or a boxplot using categorical and numeric vectors. We demonstrated how to generate these plots with </a:t>
            </a:r>
            <a:r>
              <a:rPr lang="fr-FR"/>
              <a:t>hist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fr-FR"/>
              <a:t>plot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fr-FR"/>
              <a:t>boxplot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However, if we want to keep consistent with the ggplot style, we can use the function </a:t>
            </a:r>
            <a:r>
              <a:rPr lang="fr-FR"/>
              <a:t>qplot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28" name="Google Shape;22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visualization is perhaps the greatest strength of R. One can quickly go from idea to data to plot with a unique balance of flexibility and ease. For example, Excel may be easier than R for some plots, but it is nowhere near as flexible. D3.js may be more flexible and powerful than R, but it takes much longer to generate a plot.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grammar of graphics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 </a:t>
            </a:r>
            <a:r>
              <a:rPr b="0"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 </a:t>
            </a:r>
            <a:r>
              <a:rPr b="1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is analogous to the way learning grammar can help a beginner construct hundreds of different sentences by learning just a handful of verbs, nouns and adjectives without having to memorize each specific sentence.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default behavior is carefully chosen to satisfy the great majority of cases and is visually pleasing. As a result, it is possible to create informative and elegant graphs with relatively simple and readable code.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None/>
            </a:pPr>
            <a:r>
              <a:rPr b="0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possible geometries are barplot, histogram, smooth densities, qqplot, and boxplot. We will learn more about these in the Data Visualization part of the 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 most important cues in this plot are the point positions on the x-axis and y-axis, which represent population size and the total number of murders respectively. Each point represents a different observation, and we </a:t>
            </a:r>
            <a:r>
              <a:rPr b="0" i="1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r>
              <a:rPr b="0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data about these observations to visual cues like x- and y-scale. Color is another visual cue that we map to region. We refer to this as the </a:t>
            </a:r>
            <a:r>
              <a:rPr b="1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 mapping</a:t>
            </a:r>
            <a:r>
              <a:rPr b="0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component. How we define the mapping depends on what </a:t>
            </a:r>
            <a:r>
              <a:rPr b="1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</a:t>
            </a:r>
            <a:r>
              <a:rPr b="0" i="0" lang="fr-FR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we are using.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gplot2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The graphical system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“Processing large dataset with R”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Scales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60575" y="1847964"/>
            <a:ext cx="4244009" cy="13569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0.05)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scale_x_continuous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(trans = "log10")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scale_y_continuous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(trans = "log10")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947513" y="1843229"/>
            <a:ext cx="4244009" cy="13569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0.05)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813" y="3224523"/>
            <a:ext cx="5887152" cy="363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Labels and titles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520208" y="2671349"/>
            <a:ext cx="4244009" cy="21191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0.05)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("Populations in millions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("Total number of murders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("US Gun Murders in 2010")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593" y="2076087"/>
            <a:ext cx="5844207" cy="360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2461593" y="598470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almost there! All we have left to do is add color, a legend and optional changes to the style.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Categories as colors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&lt;- 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0.05)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("Populations in millions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("Total number of murders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("US Gun Murders in 2010")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(color ="blue ", size = 3 )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04" y="3364226"/>
            <a:ext cx="5417760" cy="33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Categories as colors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564904" y="1571419"/>
            <a:ext cx="11062192" cy="16223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&lt;- 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0.05)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("Populations in millions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("Total number of murders (log scale)")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("US Gun Murders in 2010")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(col=region),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= 3 )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04" y="3364226"/>
            <a:ext cx="5417760" cy="33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843" y="3429000"/>
            <a:ext cx="5417760" cy="33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Annotation, shapes, and adjustments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65044" y="1690688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we want to add a line that represents the average murder rate for the entire country.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64904" y="2205073"/>
            <a:ext cx="11062192" cy="551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&lt;- 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(rate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(total) /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(population) * 10^6)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65044" y="2901505"/>
            <a:ext cx="11569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add a line we use the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geom_abline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function.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ggplot2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uses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in the name to remind us we are supplying the intercept (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slope (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The default line has slope 1 and intercept 0 so we only have to define the intercept: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18521" y="3692889"/>
            <a:ext cx="11062192" cy="551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(col=region), 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geom_abline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(intercept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361781"/>
            <a:ext cx="3962400" cy="244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Add-on packages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344556" y="1544672"/>
            <a:ext cx="115956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power of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ggplot2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is augmented further due to the availability of add-on packages. The remaining changes needed to put the finishing touches on our plot require the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ggthemes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ggrepel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packages.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64904" y="2496940"/>
            <a:ext cx="11062192" cy="7465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(ggthemes)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theme_economist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44556" y="3924548"/>
            <a:ext cx="11282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add-on package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ggrepel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includes a geometry that adds labels while ensuring that they don’t fall on top of each other. We simply change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with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geom_text_repel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Putting it all together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371061" y="1690688"/>
            <a:ext cx="11158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that we are done testing, we can write one piece of code that produces our desired plot from scratch.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Putting it all together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64904" y="1917966"/>
            <a:ext cx="11062192" cy="48141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(ggthemes)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(ggrepel)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&lt;- 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(rate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(total) /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(population) * 10^6) %&gt;%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(rate)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geom_abline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(intercept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(r), lty = 2, color = "darkgrey")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(col=region), size = 3)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geom_text_repel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scale_x_log10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scale_y_log10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("Populations in millions (log scale)")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ylab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("Total number of murders (log scale)")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("US Gun Murders in 2010")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scale_color_discrete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(name = "Region")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theme_economist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Quick plots with qplot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564904" y="1997479"/>
            <a:ext cx="11062192" cy="11697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(murders)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&lt;-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log10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(murders$population)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&lt;- murders$total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301163" y="1506022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have values in two vectors, say: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64904" y="3690732"/>
            <a:ext cx="11062192" cy="549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data.frame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x, y = y)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y))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01163" y="3167268"/>
            <a:ext cx="9717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we want to make a scatterplot with ggplot, we would have to type something like: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01163" y="4378045"/>
            <a:ext cx="115197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seems like too much code for such a simple plot. The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qplot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function sacrifices the flexibility provided by the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approach, but allows us to generate a plot quickly.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529955" y="5103889"/>
            <a:ext cx="4333593" cy="549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 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7877" y="4751044"/>
            <a:ext cx="3413801" cy="210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Grids of plots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241852" y="1296914"/>
            <a:ext cx="6675783" cy="53821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(gridExtra)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rgbClr val="60A0B0"/>
                </a:solidFill>
                <a:latin typeface="Calibri"/>
                <a:ea typeface="Calibri"/>
                <a:cs typeface="Calibri"/>
                <a:sym typeface="Calibri"/>
              </a:rPr>
              <a:t>#&gt; Attaching package: 'gridExtra’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rgbClr val="60A0B0"/>
                </a:solidFill>
                <a:latin typeface="Calibri"/>
                <a:ea typeface="Calibri"/>
                <a:cs typeface="Calibri"/>
                <a:sym typeface="Calibri"/>
              </a:rPr>
              <a:t>#&gt; The following object is masked from 'package:dplyr’: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800">
              <a:solidFill>
                <a:srgbClr val="60A0B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rgbClr val="60A0B0"/>
                </a:solidFill>
                <a:latin typeface="Calibri"/>
                <a:ea typeface="Calibri"/>
                <a:cs typeface="Calibri"/>
                <a:sym typeface="Calibri"/>
              </a:rPr>
              <a:t> #&gt; combine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p1 &lt;-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murders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mutate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rgbClr val="902000"/>
                </a:solidFill>
                <a:latin typeface="Calibri"/>
                <a:ea typeface="Calibri"/>
                <a:cs typeface="Calibri"/>
                <a:sym typeface="Calibri"/>
              </a:rPr>
              <a:t>rate =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total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(population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rate, </a:t>
            </a:r>
            <a:r>
              <a:rPr lang="fr-FR" sz="1800">
                <a:solidFill>
                  <a:srgbClr val="902000"/>
                </a:solidFill>
                <a:latin typeface="Calibri"/>
                <a:ea typeface="Calibri"/>
                <a:cs typeface="Calibri"/>
                <a:sym typeface="Calibri"/>
              </a:rPr>
              <a:t>label =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abb))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"Small States"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p2 &lt;-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murders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mutate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rgbClr val="902000"/>
                </a:solidFill>
                <a:latin typeface="Calibri"/>
                <a:ea typeface="Calibri"/>
                <a:cs typeface="Calibri"/>
                <a:sym typeface="Calibri"/>
              </a:rPr>
              <a:t>rate =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total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(population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rate, </a:t>
            </a:r>
            <a:r>
              <a:rPr lang="fr-FR" sz="1800">
                <a:solidFill>
                  <a:srgbClr val="902000"/>
                </a:solidFill>
                <a:latin typeface="Calibri"/>
                <a:ea typeface="Calibri"/>
                <a:cs typeface="Calibri"/>
                <a:sym typeface="Calibri"/>
              </a:rPr>
              <a:t>label =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abb))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lang="fr-FR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ggtitle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"Large States"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grid.arrange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(p1, p2, </a:t>
            </a:r>
            <a:r>
              <a:rPr lang="fr-FR" sz="1800">
                <a:solidFill>
                  <a:srgbClr val="902000"/>
                </a:solidFill>
                <a:latin typeface="Calibri"/>
                <a:ea typeface="Calibri"/>
                <a:cs typeface="Calibri"/>
                <a:sym typeface="Calibri"/>
              </a:rPr>
              <a:t>ncol =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366" y="2941982"/>
            <a:ext cx="5532782" cy="276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Introduction to ggplot2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14985" y="1506022"/>
            <a:ext cx="5581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be creating plots using the </a:t>
            </a:r>
            <a:r>
              <a:rPr b="1" i="0" lang="fr-FR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ggplot2</a:t>
            </a:r>
            <a:r>
              <a:rPr b="0" i="0" lang="fr-FR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package.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38200" y="1875354"/>
            <a:ext cx="5940971" cy="6764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fr-F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(dplyr)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1"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fr-F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(ggplot2)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15910" y="2736503"/>
            <a:ext cx="111601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also other packages for creating graphics such as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lattice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We chose to use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ggplot2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in this book because it breaks plots into components in a way that permits beginners to create relatively complex and aesthetically pleasing plots using syntax that is intuitive and comparatively easy to remember.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01589" y="3952889"/>
            <a:ext cx="421419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ggplot2: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of graphics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behaviour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ggplot2 sheet cheat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917633" y="3922643"/>
            <a:ext cx="454549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ggplot2: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❌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limitation is that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ggplot2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is designed to work exclusively with data tables in tidy format (where rows are observations and columns are variables).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Exercise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838200" y="1881808"/>
            <a:ext cx="1037645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a grid of plots with (including title, axis labels, colors….):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 state and abb.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 total_murders and population_size.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Repeat the previous exercise but now change both axes to be in the log scale.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Histograms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564904" y="1690688"/>
            <a:ext cx="11062192" cy="7437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geom_histogram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hwy, y = ..density..), bins=50, fill = 'pink')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hwy),col = 'green')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211" y="2416923"/>
            <a:ext cx="6217508" cy="444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Boxplots</a:t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geom_boxplot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'',y = hwy), fill = 'lightblue')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281" y="2341018"/>
            <a:ext cx="5995086" cy="428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Compare distributions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564904" y="1690688"/>
            <a:ext cx="11062192" cy="533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geom_qq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(sample = hwy))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geom_qq_line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(sample = hwy))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141" y="2435312"/>
            <a:ext cx="6155724" cy="439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Barplots</a:t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564904" y="1690688"/>
            <a:ext cx="4996836" cy="533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trans))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1" y="2712910"/>
            <a:ext cx="5378449" cy="38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>
            <a:off x="6096000" y="1707163"/>
            <a:ext cx="5976551" cy="5335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"", fill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(trans)))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566" y="2561239"/>
            <a:ext cx="5803126" cy="414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Linear model</a:t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= mpg)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(mapping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displ, y = hwy))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geom_smooth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(mapping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displ, y = hwy),method = 'lm')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985" y="2854410"/>
            <a:ext cx="5426676" cy="387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Linear model</a:t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564904" y="1690687"/>
            <a:ext cx="11062192" cy="8053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(mpg$hwy ~ 1 + mpg$displ)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616" y="2628753"/>
            <a:ext cx="5920946" cy="422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Exercise</a:t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507044" y="1884563"/>
            <a:ext cx="867444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 starwars data set in the dplyr package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the different human characters,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the different worlds,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the average weight and height of the different character types,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on a plot the number of characters of each type in a deacresing order,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 the relationship between the height and weight of the different characters.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Exercise</a:t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592182" y="1674674"/>
            <a:ext cx="107616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two simulated datasets with a plot and a hypothesis test.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functions below: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visualises the two distributions with a histogram,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uses a t-test to compares means and summarises the results with a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The components of a graph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408" y="2389353"/>
            <a:ext cx="5118191" cy="3158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371060" y="1807122"/>
            <a:ext cx="10164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construct a graph that summarizes the US murders dataset that looks like this: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43946" y="5548237"/>
            <a:ext cx="113571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three components to note are: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US murders data table is being summarized.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plot above is a scatterplot. This is referred to as the </a:t>
            </a: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component.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 mapping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plot uses several visual cues to represent the information provided by the dataset.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ggplot objects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38199" y="1875354"/>
            <a:ext cx="10386391" cy="3510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fr-F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(data = murders)          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   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murders %&gt;% </a:t>
            </a:r>
            <a:r>
              <a:rPr b="1"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()       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    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 &lt;- </a:t>
            </a:r>
            <a:r>
              <a:rPr b="1"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(data = murders)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524" y="2411031"/>
            <a:ext cx="6006422" cy="370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4121406" y="6308209"/>
            <a:ext cx="3382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geometry has been defined</a:t>
            </a:r>
            <a:r>
              <a:rPr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Geometries 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87626" y="1532716"/>
            <a:ext cx="11353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 ggplot2 we create graphs by adding </a:t>
            </a:r>
            <a:r>
              <a:rPr b="0" i="1" lang="fr-F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r>
              <a:rPr b="0" i="0" lang="fr-F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Layers can define geometries, compute summary statistics, define what scales to use, or even change styles. To add layers, we use the the symbol +. In general, a line of code will look like this: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%&gt;% ggplot() + LAYER 1 + LAYER 2 + … + LAYER 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Geometry function names follow the pattern: geom_X where X is the name of the geometry. Some examples include geom_point, geom_bar and geom_histogram.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121465" y="4035458"/>
            <a:ext cx="9949070" cy="19545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Aesthetics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geom_point understands the following aesthetics (required aesthetics are in bold):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alpha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colour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Aesthetic mappings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71060" y="1549353"/>
            <a:ext cx="11383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 mappings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describe how properties of the data connect with features of the graph, such as distance along an axis, size or color.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935935" y="2378937"/>
            <a:ext cx="9949070" cy="14906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murders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population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/10^6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396" y="4018892"/>
            <a:ext cx="4369526" cy="269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Layers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second layer in the plot we wish to make involves adding a label to each point to identify the state. The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geom_label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functions permit us to add text to the plot with and without a rectangle behind the text respectively.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/10^6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total))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/10^6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total,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=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abb))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52" y="3887028"/>
            <a:ext cx="4813726" cy="29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Layers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44556" y="1537397"/>
            <a:ext cx="114101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second layer in the plot we wish to make involves adding a label to each point to identify the state. The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geom_label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functions permit us to add text to the plot with and without a rectangle behind the text respectively.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935935" y="2683651"/>
            <a:ext cx="9949070" cy="10932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/10^6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total))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/10^6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total,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=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abb))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total),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 = 3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abb),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nudge_x = 1.(-5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52" y="3887028"/>
            <a:ext cx="4813726" cy="297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887028"/>
            <a:ext cx="4813726" cy="29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Global versus local aesthetic mappings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838199" y="1543964"/>
            <a:ext cx="10412897" cy="24449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total), 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abb), nudge_x = 1.(-5)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&lt;- murders %&gt;%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(population/10^6, total, label = abb))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(nudge_x = 1.5)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57808" y="4113707"/>
            <a:ext cx="113438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necessary, we can override the global mapping by defining a new mapping within each layer. These </a:t>
            </a:r>
            <a:r>
              <a:rPr b="0" i="1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definitions override the </a:t>
            </a:r>
            <a:r>
              <a:rPr b="0" i="1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b="0" i="0" lang="fr-FR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Here is an example: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560506" y="5054990"/>
            <a:ext cx="4244009" cy="13569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= 3) +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geom_text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 = 10, y = 800, label = "Hello there!"))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213" y="4583613"/>
            <a:ext cx="3727048" cy="230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