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7" r:id="rId4"/>
    <p:sldId id="259" r:id="rId5"/>
    <p:sldId id="260" r:id="rId6"/>
    <p:sldId id="285" r:id="rId7"/>
    <p:sldId id="261" r:id="rId8"/>
    <p:sldId id="262" r:id="rId9"/>
    <p:sldId id="263" r:id="rId10"/>
    <p:sldId id="264" r:id="rId11"/>
    <p:sldId id="287" r:id="rId12"/>
    <p:sldId id="288" r:id="rId13"/>
    <p:sldId id="265" r:id="rId14"/>
    <p:sldId id="266" r:id="rId15"/>
    <p:sldId id="267" r:id="rId16"/>
    <p:sldId id="269" r:id="rId17"/>
    <p:sldId id="289" r:id="rId18"/>
    <p:sldId id="290" r:id="rId19"/>
    <p:sldId id="270" r:id="rId20"/>
    <p:sldId id="291" r:id="rId21"/>
    <p:sldId id="292" r:id="rId22"/>
    <p:sldId id="271" r:id="rId23"/>
    <p:sldId id="272" r:id="rId24"/>
    <p:sldId id="275" r:id="rId25"/>
    <p:sldId id="293" r:id="rId26"/>
    <p:sldId id="276" r:id="rId27"/>
    <p:sldId id="286" r:id="rId28"/>
    <p:sldId id="277" r:id="rId29"/>
    <p:sldId id="280" r:id="rId30"/>
    <p:sldId id="282" r:id="rId31"/>
    <p:sldId id="294" r:id="rId32"/>
    <p:sldId id="295" r:id="rId33"/>
    <p:sldId id="283" r:id="rId34"/>
    <p:sldId id="296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pos="3840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595">
          <p15:clr>
            <a:srgbClr val="A4A3A4"/>
          </p15:clr>
        </p15:guide>
        <p15:guide id="6" orient="horz" pos="404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VAbmeUZVO6OwfV59Jt7SK+YCt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332" autoAdjust="0"/>
  </p:normalViewPr>
  <p:slideViewPr>
    <p:cSldViewPr snapToGrid="0">
      <p:cViewPr varScale="1">
        <p:scale>
          <a:sx n="76" d="100"/>
          <a:sy n="76" d="100"/>
        </p:scale>
        <p:origin x="926" y="43"/>
      </p:cViewPr>
      <p:guideLst>
        <p:guide orient="horz" pos="2319"/>
        <p:guide pos="3840"/>
        <p:guide pos="7512"/>
        <p:guide pos="144"/>
        <p:guide orient="horz" pos="595"/>
        <p:guide orient="horz" pos="4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76eece67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576eece67d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g1576eece67d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211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4331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A131F"/>
              </a:solidFill>
            </a:endParaRPr>
          </a:p>
        </p:txBody>
      </p:sp>
      <p:sp>
        <p:nvSpPr>
          <p:cNvPr id="289" name="Google Shape;28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3" name="Google Shape;40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3" name="Google Shape;40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2733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3" name="Google Shape;40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045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7" name="Google Shape;1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31" name="Google Shape;43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276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31" name="Google Shape;43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4247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31" name="Google Shape;43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50" name="Google Shape;45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07" name="Google Shape;50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50" name="Google Shape;45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0564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36" name="Google Shape;53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71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36" name="Google Shape;53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7" name="Google Shape;67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715" name="Google Shape;71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715" name="Google Shape;71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6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715" name="Google Shape;71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0332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1" name="Google Shape;73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32" name="Google Shape;732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1" name="Google Shape;73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32" name="Google Shape;732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309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D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D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2866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  <p:sp>
        <p:nvSpPr>
          <p:cNvPr id="200" name="Google Shape;20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  <p:sp>
        <p:nvSpPr>
          <p:cNvPr id="217" name="Google Shape;21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vid/Backoffice%20-%20Tarification.mp4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576eece67d_0_11" descr="Diagram, engineering drawing&#10;&#10;Description automatically generated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-6" y="-660699"/>
            <a:ext cx="12191999" cy="96181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576eece67d_0_11"/>
          <p:cNvSpPr txBox="1">
            <a:spLocks noGrp="1"/>
          </p:cNvSpPr>
          <p:nvPr>
            <p:ph type="ctrTitle"/>
          </p:nvPr>
        </p:nvSpPr>
        <p:spPr>
          <a:xfrm>
            <a:off x="781600" y="3014701"/>
            <a:ext cx="107049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fr-FR" sz="2800" dirty="0">
                <a:solidFill>
                  <a:srgbClr val="0A131F"/>
                </a:solidFill>
              </a:rPr>
              <a:t>Conception et développement d’un connecteur du switch monétique avec les systèmes de monitoring externes (NAGIOS, ZABBIX,...)</a:t>
            </a:r>
            <a:endParaRPr sz="2800" dirty="0">
              <a:solidFill>
                <a:srgbClr val="0A131F"/>
              </a:solidFill>
            </a:endParaRPr>
          </a:p>
        </p:txBody>
      </p:sp>
      <p:sp>
        <p:nvSpPr>
          <p:cNvPr id="91" name="Google Shape;91;g1576eece67d_0_11"/>
          <p:cNvSpPr txBox="1"/>
          <p:nvPr/>
        </p:nvSpPr>
        <p:spPr>
          <a:xfrm>
            <a:off x="349509" y="4669226"/>
            <a:ext cx="2103583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Soutenu par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AJRAOUI Omar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 HNAIT Hamza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g1576eece67d_0_11"/>
          <p:cNvSpPr txBox="1"/>
          <p:nvPr/>
        </p:nvSpPr>
        <p:spPr>
          <a:xfrm>
            <a:off x="6854185" y="4538116"/>
            <a:ext cx="5492955" cy="20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Membres du jury: </a:t>
            </a:r>
            <a:endParaRPr dirty="0"/>
          </a:p>
          <a:p>
            <a:pPr lvl="0"/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fr-FR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Pr.MOUMANE</a:t>
            </a:r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Karima(Encadrante)</a:t>
            </a:r>
          </a:p>
          <a:p>
            <a:pPr lvl="0"/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Pr. FAQIHI Moulay Ahmed(Président)</a:t>
            </a:r>
          </a:p>
          <a:p>
            <a:pPr lvl="0"/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Pr. CHAOUNI </a:t>
            </a:r>
            <a:r>
              <a:rPr lang="fr-FR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Benabdellah</a:t>
            </a:r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Naoual(Examinatrice)</a:t>
            </a:r>
          </a:p>
          <a:p>
            <a:pPr lvl="0"/>
            <a:endParaRPr lang="fr-FR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/>
            <a:endParaRPr lang="fr-FR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/>
            <a:endParaRPr lang="fr-FR" sz="1800" dirty="0"/>
          </a:p>
        </p:txBody>
      </p:sp>
      <p:sp>
        <p:nvSpPr>
          <p:cNvPr id="93" name="Google Shape;93;g1576eece67d_0_11"/>
          <p:cNvSpPr txBox="1"/>
          <p:nvPr/>
        </p:nvSpPr>
        <p:spPr>
          <a:xfrm>
            <a:off x="2760474" y="4610541"/>
            <a:ext cx="3883264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Encadré par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Pr.MOUMANE</a:t>
            </a:r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Karima(ENSIAS)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dk1"/>
                </a:solidFill>
                <a:latin typeface="Georgia"/>
                <a:sym typeface="Georgia"/>
              </a:rPr>
              <a:t>Mme.BEDAOUYA</a:t>
            </a:r>
            <a:r>
              <a:rPr lang="fr-FR" sz="1800" dirty="0">
                <a:solidFill>
                  <a:schemeClr val="dk1"/>
                </a:solidFill>
                <a:latin typeface="Georgia"/>
                <a:sym typeface="Georgia"/>
              </a:rPr>
              <a:t>  Siham(Adria-</a:t>
            </a:r>
            <a:r>
              <a:rPr lang="fr-FR" sz="1800" dirty="0" err="1">
                <a:solidFill>
                  <a:schemeClr val="dk1"/>
                </a:solidFill>
                <a:latin typeface="Georgia"/>
                <a:sym typeface="Georgia"/>
              </a:rPr>
              <a:t>bt</a:t>
            </a:r>
            <a:r>
              <a:rPr lang="fr-FR" sz="1800" dirty="0">
                <a:solidFill>
                  <a:schemeClr val="dk1"/>
                </a:solidFill>
                <a:latin typeface="Georgia"/>
                <a:sym typeface="Georgia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g1576eece67d_0_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301" y="193907"/>
            <a:ext cx="1075000" cy="911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g1576eece67d_0_11"/>
          <p:cNvGrpSpPr/>
          <p:nvPr/>
        </p:nvGrpSpPr>
        <p:grpSpPr>
          <a:xfrm>
            <a:off x="1831041" y="1281819"/>
            <a:ext cx="8606700" cy="1083469"/>
            <a:chOff x="1770726" y="1517316"/>
            <a:chExt cx="8606700" cy="1083469"/>
          </a:xfrm>
        </p:grpSpPr>
        <p:sp>
          <p:nvSpPr>
            <p:cNvPr id="96" name="Google Shape;96;g1576eece67d_0_11"/>
            <p:cNvSpPr txBox="1"/>
            <p:nvPr/>
          </p:nvSpPr>
          <p:spPr>
            <a:xfrm>
              <a:off x="2194329" y="1517315"/>
              <a:ext cx="76827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eorgia"/>
                <a:buNone/>
              </a:pPr>
              <a:r>
                <a:rPr lang="fr-FR" sz="2800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Soutenance de Projet de Fin d’Études </a:t>
              </a:r>
              <a:endParaRPr dirty="0"/>
            </a:p>
          </p:txBody>
        </p:sp>
        <p:sp>
          <p:nvSpPr>
            <p:cNvPr id="97" name="Google Shape;97;g1576eece67d_0_11"/>
            <p:cNvSpPr txBox="1"/>
            <p:nvPr/>
          </p:nvSpPr>
          <p:spPr>
            <a:xfrm>
              <a:off x="1770726" y="2046685"/>
              <a:ext cx="8606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eorgia"/>
                <a:buNone/>
              </a:pPr>
              <a:r>
                <a:rPr lang="fr-FR" sz="2000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Ingénierie du Web et Informatique Mobile</a:t>
              </a:r>
              <a:endParaRPr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eorgia"/>
                <a:buNone/>
              </a:pPr>
              <a:r>
                <a:rPr lang="fr-FR" sz="2000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Option: Web Intelligence</a:t>
              </a:r>
              <a:endParaRPr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98" name="Google Shape;98;g1576eece67d_0_11"/>
          <p:cNvGrpSpPr/>
          <p:nvPr/>
        </p:nvGrpSpPr>
        <p:grpSpPr>
          <a:xfrm>
            <a:off x="1401301" y="2609352"/>
            <a:ext cx="9466169" cy="1723979"/>
            <a:chOff x="727972" y="2843923"/>
            <a:chExt cx="10812300" cy="1723979"/>
          </a:xfrm>
        </p:grpSpPr>
        <p:cxnSp>
          <p:nvCxnSpPr>
            <p:cNvPr id="99" name="Google Shape;99;g1576eece67d_0_11"/>
            <p:cNvCxnSpPr/>
            <p:nvPr/>
          </p:nvCxnSpPr>
          <p:spPr>
            <a:xfrm>
              <a:off x="727972" y="2843923"/>
              <a:ext cx="10812300" cy="1980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g1576eece67d_0_11"/>
            <p:cNvCxnSpPr/>
            <p:nvPr/>
          </p:nvCxnSpPr>
          <p:spPr>
            <a:xfrm>
              <a:off x="727972" y="4548102"/>
              <a:ext cx="10812300" cy="1980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1" name="Google Shape;101;g1576eece67d_0_11"/>
          <p:cNvSpPr txBox="1"/>
          <p:nvPr/>
        </p:nvSpPr>
        <p:spPr>
          <a:xfrm>
            <a:off x="9858375" y="142875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02" name="Google Shape;102;g1576eece67d_0_11"/>
          <p:cNvGrpSpPr/>
          <p:nvPr/>
        </p:nvGrpSpPr>
        <p:grpSpPr>
          <a:xfrm rot="1190022">
            <a:off x="8792719" y="1780204"/>
            <a:ext cx="417595" cy="368039"/>
            <a:chOff x="6357938" y="3535363"/>
            <a:chExt cx="465156" cy="406405"/>
          </a:xfrm>
        </p:grpSpPr>
        <p:sp>
          <p:nvSpPr>
            <p:cNvPr id="103" name="Google Shape;103;g1576eece67d_0_11"/>
            <p:cNvSpPr/>
            <p:nvPr/>
          </p:nvSpPr>
          <p:spPr>
            <a:xfrm>
              <a:off x="6357938" y="3535363"/>
              <a:ext cx="465156" cy="334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solidFill>
              <a:srgbClr val="7F7F7F"/>
            </a:solidFill>
            <a:ln w="9525" cap="flat" cmpd="sng">
              <a:solidFill>
                <a:srgbClr val="F9F9F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4" name="Google Shape;104;g1576eece67d_0_11"/>
            <p:cNvSpPr/>
            <p:nvPr/>
          </p:nvSpPr>
          <p:spPr>
            <a:xfrm>
              <a:off x="6779419" y="3680619"/>
              <a:ext cx="28566" cy="1595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solidFill>
              <a:srgbClr val="7F7F7F"/>
            </a:solidFill>
            <a:ln w="9525" cap="flat" cmpd="sng">
              <a:solidFill>
                <a:srgbClr val="F9F9F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g1576eece67d_0_11"/>
            <p:cNvSpPr/>
            <p:nvPr/>
          </p:nvSpPr>
          <p:spPr>
            <a:xfrm>
              <a:off x="6764338" y="3854450"/>
              <a:ext cx="58752" cy="873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solidFill>
              <a:srgbClr val="7F7F7F"/>
            </a:solidFill>
            <a:ln w="9525" cap="flat" cmpd="sng">
              <a:solidFill>
                <a:srgbClr val="F9F9F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06" name="Google Shape;106;g1576eece67d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6225" y="211550"/>
            <a:ext cx="2177850" cy="8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576eece67d_0_11"/>
          <p:cNvSpPr/>
          <p:nvPr/>
        </p:nvSpPr>
        <p:spPr>
          <a:xfrm rot="10800000" flipH="1">
            <a:off x="1033602" y="646255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g1576eece67d_0_11"/>
          <p:cNvSpPr txBox="1"/>
          <p:nvPr/>
        </p:nvSpPr>
        <p:spPr>
          <a:xfrm>
            <a:off x="5624658" y="6472912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98" y="228633"/>
            <a:ext cx="2247253" cy="8483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9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260" name="Google Shape;260;p9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0" y="-2156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</p:grpSp>
      <p:grpSp>
        <p:nvGrpSpPr>
          <p:cNvPr id="266" name="Google Shape;266;p9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267" name="Google Shape;267;p9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Objectif de la mission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68" name="Google Shape;268;p9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275" name="Google Shape;275;p9"/>
          <p:cNvSpPr txBox="1"/>
          <p:nvPr/>
        </p:nvSpPr>
        <p:spPr>
          <a:xfrm>
            <a:off x="756178" y="1551307"/>
            <a:ext cx="92137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Analyser</a:t>
            </a:r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fr-FR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Concevoir, Implémenter puis Intégrer un plugin Jira qui permet: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E987073D-0FCC-613B-030A-AF9E9FEFAF79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63B022FB-1DEA-70AB-9F8C-DAD1548F8CEB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DA05DCF2-10D5-9C48-3090-BE644E0453CB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B47F2CA8-77A7-6335-FCFF-0BC20F6BF053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144B85F2-A404-F12F-9823-95AF359A03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BF865D17-85F5-5F37-D64E-E208C53D4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927" y="6468815"/>
            <a:ext cx="918384" cy="442950"/>
          </a:xfrm>
          <a:prstGeom prst="rect">
            <a:avLst/>
          </a:prstGeom>
        </p:spPr>
      </p:pic>
      <p:sp>
        <p:nvSpPr>
          <p:cNvPr id="9" name="Google Shape;740;p28">
            <a:extLst>
              <a:ext uri="{FF2B5EF4-FFF2-40B4-BE49-F238E27FC236}">
                <a16:creationId xmlns:a16="http://schemas.microsoft.com/office/drawing/2014/main" id="{935BD287-3027-25F2-739E-D9D89D4BB47F}"/>
              </a:ext>
            </a:extLst>
          </p:cNvPr>
          <p:cNvSpPr txBox="1"/>
          <p:nvPr/>
        </p:nvSpPr>
        <p:spPr>
          <a:xfrm>
            <a:off x="753358" y="1874483"/>
            <a:ext cx="10664237" cy="346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  <a:p>
            <a:pPr marL="457200" lvl="0" indent="-381000">
              <a:lnSpc>
                <a:spcPct val="115000"/>
              </a:lnSpc>
              <a:spcBef>
                <a:spcPts val="600"/>
              </a:spcBef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ea typeface="Georgia"/>
                <a:cs typeface="Georgia"/>
              </a:rPr>
              <a:t>L’enregistrement du temps par les collaborateurs et consultation de leurs enregistrements.</a:t>
            </a:r>
          </a:p>
          <a:p>
            <a:pPr marL="457200" lvl="0" indent="-381000">
              <a:lnSpc>
                <a:spcPct val="115000"/>
              </a:lnSpc>
              <a:spcBef>
                <a:spcPts val="600"/>
              </a:spcBef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ea typeface="Georgia"/>
                <a:cs typeface="Georgia"/>
              </a:rPr>
              <a:t>Validation des enregistrements par le responsable d’équipe / chef de projet.</a:t>
            </a:r>
          </a:p>
          <a:p>
            <a:pPr marL="457200" lvl="0" indent="-381000">
              <a:lnSpc>
                <a:spcPct val="115000"/>
              </a:lnSpc>
              <a:spcBef>
                <a:spcPts val="600"/>
              </a:spcBef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ea typeface="Georgia"/>
                <a:cs typeface="Georgia"/>
              </a:rPr>
              <a:t>Ajout de l’imputation par phases de projet et alerte en cas de dépassement de coûts.</a:t>
            </a:r>
          </a:p>
          <a:p>
            <a:pPr marL="457200" lvl="0" indent="-381000">
              <a:lnSpc>
                <a:spcPct val="115000"/>
              </a:lnSpc>
              <a:spcBef>
                <a:spcPts val="600"/>
              </a:spcBef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ea typeface="Georgia"/>
                <a:cs typeface="Georgia"/>
              </a:rPr>
              <a:t>Suivi des enregistrements par le PMO / DG et le chef de projet / responsable d’équipe.</a:t>
            </a:r>
            <a:endParaRPr lang="fr-FR" dirty="0">
              <a:ea typeface="Georgia"/>
            </a:endParaRPr>
          </a:p>
          <a:p>
            <a:pPr marL="457200" lvl="0" indent="-381000">
              <a:lnSpc>
                <a:spcPct val="115000"/>
              </a:lnSpc>
              <a:spcBef>
                <a:spcPts val="600"/>
              </a:spcBef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ea typeface="Georgia"/>
                <a:cs typeface="Georgia"/>
              </a:rPr>
              <a:t>Suivi des coûts et du budget des projets.</a:t>
            </a:r>
            <a:br>
              <a:rPr lang="fr-FR" sz="1800" dirty="0">
                <a:latin typeface="Georgia"/>
                <a:ea typeface="Georgia"/>
                <a:cs typeface="Georgia"/>
              </a:rPr>
            </a:br>
            <a:r>
              <a:rPr lang="fr-FR" sz="1800" b="0" i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90183FBA-6DC3-CDE7-6B0C-C1B32CF2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81" y="1225259"/>
            <a:ext cx="6528619" cy="3538523"/>
          </a:xfrm>
          <a:prstGeom prst="rect">
            <a:avLst/>
          </a:prstGeom>
        </p:spPr>
      </p:pic>
      <p:grpSp>
        <p:nvGrpSpPr>
          <p:cNvPr id="259" name="Google Shape;259;p9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260" name="Google Shape;260;p9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0" y="-2156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</p:grpSp>
      <p:grpSp>
        <p:nvGrpSpPr>
          <p:cNvPr id="266" name="Google Shape;266;p9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267" name="Google Shape;267;p9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Choix de la méthodologie 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68" name="Google Shape;268;p9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E987073D-0FCC-613B-030A-AF9E9FEFAF79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63B022FB-1DEA-70AB-9F8C-DAD1548F8CEB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DA05DCF2-10D5-9C48-3090-BE644E0453CB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B47F2CA8-77A7-6335-FCFF-0BC20F6BF053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144B85F2-A404-F12F-9823-95AF359A037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BF865D17-85F5-5F37-D64E-E208C53D4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927" y="6468815"/>
            <a:ext cx="918384" cy="442950"/>
          </a:xfrm>
          <a:prstGeom prst="rect">
            <a:avLst/>
          </a:prstGeom>
        </p:spPr>
      </p:pic>
      <p:sp>
        <p:nvSpPr>
          <p:cNvPr id="2" name="Google Shape;484;p18">
            <a:extLst>
              <a:ext uri="{FF2B5EF4-FFF2-40B4-BE49-F238E27FC236}">
                <a16:creationId xmlns:a16="http://schemas.microsoft.com/office/drawing/2014/main" id="{7C2E0439-5090-D71A-7A93-E80ED25E11B6}"/>
              </a:ext>
            </a:extLst>
          </p:cNvPr>
          <p:cNvSpPr txBox="1"/>
          <p:nvPr/>
        </p:nvSpPr>
        <p:spPr>
          <a:xfrm>
            <a:off x="1610332" y="4758106"/>
            <a:ext cx="32640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Méthodologie</a:t>
            </a:r>
            <a:r>
              <a:rPr lang="fr-FR" sz="12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 Scrum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79490D0-8FD1-0230-F9A8-07648D7BD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74" y="2005782"/>
            <a:ext cx="5860026" cy="2611787"/>
          </a:xfrm>
          <a:prstGeom prst="rect">
            <a:avLst/>
          </a:prstGeom>
        </p:spPr>
      </p:pic>
      <p:sp>
        <p:nvSpPr>
          <p:cNvPr id="12" name="Google Shape;484;p18">
            <a:extLst>
              <a:ext uri="{FF2B5EF4-FFF2-40B4-BE49-F238E27FC236}">
                <a16:creationId xmlns:a16="http://schemas.microsoft.com/office/drawing/2014/main" id="{282F7E2C-55A8-3DD6-667D-45DF68A65BD9}"/>
              </a:ext>
            </a:extLst>
          </p:cNvPr>
          <p:cNvSpPr txBox="1"/>
          <p:nvPr/>
        </p:nvSpPr>
        <p:spPr>
          <a:xfrm>
            <a:off x="7541152" y="4763783"/>
            <a:ext cx="32640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Equipe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729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2A249B7-F577-FE23-210B-9B626ABA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80" y="1170091"/>
            <a:ext cx="10054635" cy="5279424"/>
          </a:xfrm>
          <a:prstGeom prst="rect">
            <a:avLst/>
          </a:prstGeom>
        </p:spPr>
      </p:pic>
      <p:grpSp>
        <p:nvGrpSpPr>
          <p:cNvPr id="259" name="Google Shape;259;p9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260" name="Google Shape;260;p9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0" y="-2156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</p:grpSp>
      <p:grpSp>
        <p:nvGrpSpPr>
          <p:cNvPr id="266" name="Google Shape;266;p9"/>
          <p:cNvGrpSpPr/>
          <p:nvPr/>
        </p:nvGrpSpPr>
        <p:grpSpPr>
          <a:xfrm>
            <a:off x="0" y="811462"/>
            <a:ext cx="12186000" cy="276999"/>
            <a:chOff x="0" y="1086760"/>
            <a:chExt cx="12186000" cy="276999"/>
          </a:xfrm>
        </p:grpSpPr>
        <p:sp>
          <p:nvSpPr>
            <p:cNvPr id="267" name="Google Shape;267;p9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Planification du projet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68" name="Google Shape;268;p9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E987073D-0FCC-613B-030A-AF9E9FEFAF79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63B022FB-1DEA-70AB-9F8C-DAD1548F8CEB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DA05DCF2-10D5-9C48-3090-BE644E0453CB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B47F2CA8-77A7-6335-FCFF-0BC20F6BF053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2021 -2022</a:t>
            </a:r>
            <a:endParaRPr sz="1400" b="1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144B85F2-A404-F12F-9823-95AF359A037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BF865D17-85F5-5F37-D64E-E208C53D4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927" y="6468815"/>
            <a:ext cx="918384" cy="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2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 txBox="1"/>
          <p:nvPr/>
        </p:nvSpPr>
        <p:spPr>
          <a:xfrm>
            <a:off x="1900284" y="4372033"/>
            <a:ext cx="479261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fr-FR" sz="4000" b="1" cap="small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Analyse &amp; Spécifications</a:t>
            </a:r>
            <a:endParaRPr sz="2400" b="1" cap="small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2" name="Google Shape;282;p10"/>
          <p:cNvCxnSpPr/>
          <p:nvPr/>
        </p:nvCxnSpPr>
        <p:spPr>
          <a:xfrm>
            <a:off x="0" y="3514523"/>
            <a:ext cx="5508000" cy="0"/>
          </a:xfrm>
          <a:prstGeom prst="straightConnector1">
            <a:avLst/>
          </a:prstGeom>
          <a:noFill/>
          <a:ln w="952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283" name="Google Shape;283;p10"/>
          <p:cNvSpPr txBox="1"/>
          <p:nvPr/>
        </p:nvSpPr>
        <p:spPr>
          <a:xfrm>
            <a:off x="1900285" y="1272019"/>
            <a:ext cx="170743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0"/>
              <a:buFont typeface="Georgia"/>
              <a:buNone/>
            </a:pPr>
            <a:r>
              <a:rPr lang="fr-FR" sz="10000" b="1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02</a:t>
            </a:r>
            <a:endParaRPr/>
          </a:p>
        </p:txBody>
      </p:sp>
      <p:pic>
        <p:nvPicPr>
          <p:cNvPr id="284" name="Google Shape;2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132635" y="768351"/>
            <a:ext cx="6903304" cy="53212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C67A8B0E-F9DC-6DB8-F370-B06511BCF2CF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EC52640C-FC33-648F-900F-AB526BEAD4CD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B77A8C24-2FCE-4F0C-5B53-5FA02365072F}"/>
              </a:ext>
            </a:extLst>
          </p:cNvPr>
          <p:cNvSpPr txBox="1"/>
          <p:nvPr/>
        </p:nvSpPr>
        <p:spPr>
          <a:xfrm>
            <a:off x="5951061" y="6509307"/>
            <a:ext cx="42024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8E9C2D76-D903-9118-80BC-343F3DAC1AE0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D367866D-7669-462D-3CBC-5E0D06C719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E1FE0440-E5B7-3955-D05D-AE0C688AE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11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292" name="Google Shape;292;p11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 dirty="0"/>
            </a:p>
          </p:txBody>
        </p:sp>
      </p:grpSp>
      <p:grpSp>
        <p:nvGrpSpPr>
          <p:cNvPr id="298" name="Google Shape;298;p11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299" name="Google Shape;299;p11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Identification des Acteurs</a:t>
              </a:r>
              <a:endParaRPr sz="200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300" name="Google Shape;300;p11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302" name="Google Shape;302;p11"/>
          <p:cNvSpPr/>
          <p:nvPr/>
        </p:nvSpPr>
        <p:spPr>
          <a:xfrm>
            <a:off x="1991982" y="3084552"/>
            <a:ext cx="735978" cy="1274998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700424" y="4859749"/>
            <a:ext cx="33318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Collaborateurs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(TL/</a:t>
            </a:r>
            <a:r>
              <a:rPr lang="fr-FR" sz="1600" dirty="0" err="1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CP,collaborateur</a:t>
            </a:r>
            <a:r>
              <a:rPr lang="fr-FR" sz="1600" dirty="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dirty="0"/>
          </a:p>
        </p:txBody>
      </p:sp>
      <p:grpSp>
        <p:nvGrpSpPr>
          <p:cNvPr id="304" name="Google Shape;304;p11"/>
          <p:cNvGrpSpPr/>
          <p:nvPr/>
        </p:nvGrpSpPr>
        <p:grpSpPr>
          <a:xfrm>
            <a:off x="7621803" y="2640445"/>
            <a:ext cx="2177472" cy="2062594"/>
            <a:chOff x="2583100" y="2973775"/>
            <a:chExt cx="461550" cy="437200"/>
          </a:xfrm>
        </p:grpSpPr>
        <p:sp>
          <p:nvSpPr>
            <p:cNvPr id="305" name="Google Shape;305;p1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307" name="Google Shape;307;p11"/>
          <p:cNvSpPr txBox="1"/>
          <p:nvPr/>
        </p:nvSpPr>
        <p:spPr>
          <a:xfrm>
            <a:off x="7891946" y="4900774"/>
            <a:ext cx="1637186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PMO/DG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B11AD05B-F800-A9AF-2E00-EC055D80776A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59AFC82B-7D3C-B4E6-9B37-024384D24E76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C8B88880-0E9D-656A-444A-0C37B2F66646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4CDA73CA-CE93-D534-8E82-2265441B36D6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168EB2B9-3B2F-3BEA-AA99-1CB1482D33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BB9D11FC-4DA0-67CA-003C-E5098E65F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12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323" name="Google Shape;323;p12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/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 dirty="0"/>
            </a:p>
          </p:txBody>
        </p:sp>
      </p:grpSp>
      <p:grpSp>
        <p:nvGrpSpPr>
          <p:cNvPr id="329" name="Google Shape;329;p12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330" name="Google Shape;330;p12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Spécification Fonctionnel</a:t>
              </a:r>
              <a:endParaRPr sz="200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331" name="Google Shape;331;p12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335" name="Google Shape;335;p12"/>
          <p:cNvSpPr txBox="1"/>
          <p:nvPr/>
        </p:nvSpPr>
        <p:spPr>
          <a:xfrm>
            <a:off x="1021649" y="1668027"/>
            <a:ext cx="7484400" cy="4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b="0" i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Saisie du temps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Validation des imputations par le TL/CP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Consultation d’imputations par les collaborateurs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Suivi d’imputations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Rapports visuels des projets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Alerte de dépassement des couts initiaux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Gestion des équipes par le PMO/DG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Extraction des détails de phases/projets sous format Excel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Suivi des charges et budget du projet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endParaRPr dirty="0"/>
          </a:p>
        </p:txBody>
      </p:sp>
      <p:sp>
        <p:nvSpPr>
          <p:cNvPr id="4" name="Google Shape;148;p2">
            <a:extLst>
              <a:ext uri="{FF2B5EF4-FFF2-40B4-BE49-F238E27FC236}">
                <a16:creationId xmlns:a16="http://schemas.microsoft.com/office/drawing/2014/main" id="{2719F8AF-B0AA-496D-300A-0637BF068BC1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49;p2">
            <a:extLst>
              <a:ext uri="{FF2B5EF4-FFF2-40B4-BE49-F238E27FC236}">
                <a16:creationId xmlns:a16="http://schemas.microsoft.com/office/drawing/2014/main" id="{EA0DA1D2-1869-7153-7A92-48AC4A9314BE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6" name="Google Shape;150;p2">
            <a:extLst>
              <a:ext uri="{FF2B5EF4-FFF2-40B4-BE49-F238E27FC236}">
                <a16:creationId xmlns:a16="http://schemas.microsoft.com/office/drawing/2014/main" id="{FCDA02C3-704F-F6DF-EDC0-06BB6E21B902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1;p2">
            <a:extLst>
              <a:ext uri="{FF2B5EF4-FFF2-40B4-BE49-F238E27FC236}">
                <a16:creationId xmlns:a16="http://schemas.microsoft.com/office/drawing/2014/main" id="{1C510C66-D74C-0AC6-D5EC-54E59D88E7EB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" name="Google Shape;152;p2">
            <a:extLst>
              <a:ext uri="{FF2B5EF4-FFF2-40B4-BE49-F238E27FC236}">
                <a16:creationId xmlns:a16="http://schemas.microsoft.com/office/drawing/2014/main" id="{5DFBE409-F57B-7517-3B26-58DC5F4304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6AC5D9E5-9757-1674-BC67-6A9870177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981" y="1086760"/>
            <a:ext cx="7703411" cy="5397853"/>
          </a:xfrm>
          <a:prstGeom prst="rect">
            <a:avLst/>
          </a:prstGeom>
        </p:spPr>
      </p:pic>
      <p:grpSp>
        <p:nvGrpSpPr>
          <p:cNvPr id="405" name="Google Shape;405;p14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406" name="Google Shape;406;p14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 dirty="0"/>
            </a:p>
          </p:txBody>
        </p:sp>
      </p:grpSp>
      <p:grpSp>
        <p:nvGrpSpPr>
          <p:cNvPr id="412" name="Google Shape;412;p14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413" name="Google Shape;413;p14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Analyse conceptuelle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414" name="Google Shape;414;p14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417" name="Google Shape;417;p14"/>
          <p:cNvSpPr txBox="1"/>
          <p:nvPr/>
        </p:nvSpPr>
        <p:spPr>
          <a:xfrm>
            <a:off x="89069" y="3490722"/>
            <a:ext cx="40306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Diagramme des cas  d’utilisation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Google Shape;148;p2">
            <a:extLst>
              <a:ext uri="{FF2B5EF4-FFF2-40B4-BE49-F238E27FC236}">
                <a16:creationId xmlns:a16="http://schemas.microsoft.com/office/drawing/2014/main" id="{1E933329-FFB0-4DB7-D700-4C7C70F5E883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49;p2">
            <a:extLst>
              <a:ext uri="{FF2B5EF4-FFF2-40B4-BE49-F238E27FC236}">
                <a16:creationId xmlns:a16="http://schemas.microsoft.com/office/drawing/2014/main" id="{38891154-29FE-E4F5-81CF-1C3D1C08EFE3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7" name="Google Shape;150;p2">
            <a:extLst>
              <a:ext uri="{FF2B5EF4-FFF2-40B4-BE49-F238E27FC236}">
                <a16:creationId xmlns:a16="http://schemas.microsoft.com/office/drawing/2014/main" id="{C4645D8F-7FF0-CCB3-7536-861319C58E9E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151;p2">
            <a:extLst>
              <a:ext uri="{FF2B5EF4-FFF2-40B4-BE49-F238E27FC236}">
                <a16:creationId xmlns:a16="http://schemas.microsoft.com/office/drawing/2014/main" id="{24438B4C-C32E-3BF7-B565-66A5754F2F92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" name="Google Shape;152;p2">
            <a:extLst>
              <a:ext uri="{FF2B5EF4-FFF2-40B4-BE49-F238E27FC236}">
                <a16:creationId xmlns:a16="http://schemas.microsoft.com/office/drawing/2014/main" id="{7906CA83-278A-6409-E7B2-D5684392C5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A98E9E9D-643C-9A17-1494-504884B7F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AE3EC61-292D-8192-FB41-42C026BFB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39" y="1453129"/>
            <a:ext cx="6331974" cy="5083261"/>
          </a:xfrm>
          <a:prstGeom prst="rect">
            <a:avLst/>
          </a:prstGeom>
        </p:spPr>
      </p:pic>
      <p:grpSp>
        <p:nvGrpSpPr>
          <p:cNvPr id="405" name="Google Shape;405;p14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406" name="Google Shape;406;p14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 dirty="0"/>
            </a:p>
          </p:txBody>
        </p:sp>
      </p:grpSp>
      <p:grpSp>
        <p:nvGrpSpPr>
          <p:cNvPr id="412" name="Google Shape;412;p14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413" name="Google Shape;413;p14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Analyse conceptuelle-saisir une imputation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414" name="Google Shape;414;p14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417" name="Google Shape;417;p14"/>
          <p:cNvSpPr txBox="1"/>
          <p:nvPr/>
        </p:nvSpPr>
        <p:spPr>
          <a:xfrm>
            <a:off x="89069" y="2998257"/>
            <a:ext cx="40306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Diagramme de séquence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Google Shape;148;p2">
            <a:extLst>
              <a:ext uri="{FF2B5EF4-FFF2-40B4-BE49-F238E27FC236}">
                <a16:creationId xmlns:a16="http://schemas.microsoft.com/office/drawing/2014/main" id="{1E933329-FFB0-4DB7-D700-4C7C70F5E883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49;p2">
            <a:extLst>
              <a:ext uri="{FF2B5EF4-FFF2-40B4-BE49-F238E27FC236}">
                <a16:creationId xmlns:a16="http://schemas.microsoft.com/office/drawing/2014/main" id="{38891154-29FE-E4F5-81CF-1C3D1C08EFE3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7" name="Google Shape;150;p2">
            <a:extLst>
              <a:ext uri="{FF2B5EF4-FFF2-40B4-BE49-F238E27FC236}">
                <a16:creationId xmlns:a16="http://schemas.microsoft.com/office/drawing/2014/main" id="{C4645D8F-7FF0-CCB3-7536-861319C58E9E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151;p2">
            <a:extLst>
              <a:ext uri="{FF2B5EF4-FFF2-40B4-BE49-F238E27FC236}">
                <a16:creationId xmlns:a16="http://schemas.microsoft.com/office/drawing/2014/main" id="{24438B4C-C32E-3BF7-B565-66A5754F2F92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" name="Google Shape;152;p2">
            <a:extLst>
              <a:ext uri="{FF2B5EF4-FFF2-40B4-BE49-F238E27FC236}">
                <a16:creationId xmlns:a16="http://schemas.microsoft.com/office/drawing/2014/main" id="{7906CA83-278A-6409-E7B2-D5684392C5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A98E9E9D-643C-9A17-1494-504884B7F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0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A2F2485-7A7B-85DF-0061-70D6C90D2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490" y="1453128"/>
            <a:ext cx="6538452" cy="4987001"/>
          </a:xfrm>
          <a:prstGeom prst="rect">
            <a:avLst/>
          </a:prstGeom>
        </p:spPr>
      </p:pic>
      <p:grpSp>
        <p:nvGrpSpPr>
          <p:cNvPr id="405" name="Google Shape;405;p14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406" name="Google Shape;406;p14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 dirty="0"/>
            </a:p>
          </p:txBody>
        </p:sp>
      </p:grpSp>
      <p:grpSp>
        <p:nvGrpSpPr>
          <p:cNvPr id="412" name="Google Shape;412;p14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413" name="Google Shape;413;p14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Analyse conceptuelle-créer une équipe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414" name="Google Shape;414;p14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417" name="Google Shape;417;p14"/>
          <p:cNvSpPr txBox="1"/>
          <p:nvPr/>
        </p:nvSpPr>
        <p:spPr>
          <a:xfrm>
            <a:off x="89069" y="2998257"/>
            <a:ext cx="40306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Diagramme de séquence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Google Shape;148;p2">
            <a:extLst>
              <a:ext uri="{FF2B5EF4-FFF2-40B4-BE49-F238E27FC236}">
                <a16:creationId xmlns:a16="http://schemas.microsoft.com/office/drawing/2014/main" id="{1E933329-FFB0-4DB7-D700-4C7C70F5E883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49;p2">
            <a:extLst>
              <a:ext uri="{FF2B5EF4-FFF2-40B4-BE49-F238E27FC236}">
                <a16:creationId xmlns:a16="http://schemas.microsoft.com/office/drawing/2014/main" id="{38891154-29FE-E4F5-81CF-1C3D1C08EFE3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7" name="Google Shape;150;p2">
            <a:extLst>
              <a:ext uri="{FF2B5EF4-FFF2-40B4-BE49-F238E27FC236}">
                <a16:creationId xmlns:a16="http://schemas.microsoft.com/office/drawing/2014/main" id="{C4645D8F-7FF0-CCB3-7536-861319C58E9E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151;p2">
            <a:extLst>
              <a:ext uri="{FF2B5EF4-FFF2-40B4-BE49-F238E27FC236}">
                <a16:creationId xmlns:a16="http://schemas.microsoft.com/office/drawing/2014/main" id="{24438B4C-C32E-3BF7-B565-66A5754F2F92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" name="Google Shape;152;p2">
            <a:extLst>
              <a:ext uri="{FF2B5EF4-FFF2-40B4-BE49-F238E27FC236}">
                <a16:creationId xmlns:a16="http://schemas.microsoft.com/office/drawing/2014/main" id="{7906CA83-278A-6409-E7B2-D5684392C5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A98E9E9D-643C-9A17-1494-504884B7F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8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5"/>
          <p:cNvSpPr txBox="1"/>
          <p:nvPr/>
        </p:nvSpPr>
        <p:spPr>
          <a:xfrm>
            <a:off x="6221896" y="4372033"/>
            <a:ext cx="419121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fr-FR" sz="4000" b="1" cap="small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Conception de la Solution</a:t>
            </a:r>
            <a:endParaRPr sz="2400" b="1" cap="small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24" name="Google Shape;424;p15"/>
          <p:cNvCxnSpPr/>
          <p:nvPr/>
        </p:nvCxnSpPr>
        <p:spPr>
          <a:xfrm rot="10800000">
            <a:off x="6692899" y="3514523"/>
            <a:ext cx="5508000" cy="0"/>
          </a:xfrm>
          <a:prstGeom prst="straightConnector1">
            <a:avLst/>
          </a:prstGeom>
          <a:noFill/>
          <a:ln w="952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425" name="Google Shape;425;p15"/>
          <p:cNvSpPr txBox="1"/>
          <p:nvPr/>
        </p:nvSpPr>
        <p:spPr>
          <a:xfrm>
            <a:off x="8480692" y="1272019"/>
            <a:ext cx="193241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0"/>
              <a:buFont typeface="Georgia"/>
              <a:buNone/>
            </a:pPr>
            <a:r>
              <a:rPr lang="fr-FR" sz="10000" b="1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03</a:t>
            </a:r>
            <a:endParaRPr/>
          </a:p>
        </p:txBody>
      </p:sp>
      <p:pic>
        <p:nvPicPr>
          <p:cNvPr id="426" name="Google Shape;42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14555" y="1149403"/>
            <a:ext cx="6540504" cy="52092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8;p2">
            <a:extLst>
              <a:ext uri="{FF2B5EF4-FFF2-40B4-BE49-F238E27FC236}">
                <a16:creationId xmlns:a16="http://schemas.microsoft.com/office/drawing/2014/main" id="{E6365DAF-1212-7575-6FFB-67E56CF9A445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49;p2">
            <a:extLst>
              <a:ext uri="{FF2B5EF4-FFF2-40B4-BE49-F238E27FC236}">
                <a16:creationId xmlns:a16="http://schemas.microsoft.com/office/drawing/2014/main" id="{9215B500-AEB8-AFDE-790E-D63BF38B3F7F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6" name="Google Shape;150;p2">
            <a:extLst>
              <a:ext uri="{FF2B5EF4-FFF2-40B4-BE49-F238E27FC236}">
                <a16:creationId xmlns:a16="http://schemas.microsoft.com/office/drawing/2014/main" id="{8062178B-AB0D-4F17-1E90-E6B1C78C7ECD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1;p2">
            <a:extLst>
              <a:ext uri="{FF2B5EF4-FFF2-40B4-BE49-F238E27FC236}">
                <a16:creationId xmlns:a16="http://schemas.microsoft.com/office/drawing/2014/main" id="{97648057-F914-3096-94DD-BA0635A41C9C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" name="Google Shape;152;p2">
            <a:extLst>
              <a:ext uri="{FF2B5EF4-FFF2-40B4-BE49-F238E27FC236}">
                <a16:creationId xmlns:a16="http://schemas.microsoft.com/office/drawing/2014/main" id="{9D4E8A95-2D63-F6D7-88CF-981ABC72BB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01CAB2D3-1398-8D5A-9A16-A69853314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28575" cap="flat" cmpd="sng">
            <a:solidFill>
              <a:srgbClr val="FE5B18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30" name="Google Shape;130;p2"/>
          <p:cNvSpPr txBox="1"/>
          <p:nvPr/>
        </p:nvSpPr>
        <p:spPr>
          <a:xfrm>
            <a:off x="4013137" y="318417"/>
            <a:ext cx="4165726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fr-FR" sz="2800" b="1" cap="small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Plan</a:t>
            </a:r>
            <a:endParaRPr sz="2800" cap="small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31" name="Google Shape;131;p2"/>
          <p:cNvCxnSpPr/>
          <p:nvPr/>
        </p:nvCxnSpPr>
        <p:spPr>
          <a:xfrm>
            <a:off x="0" y="454564"/>
            <a:ext cx="4086225" cy="0"/>
          </a:xfrm>
          <a:prstGeom prst="straightConnector1">
            <a:avLst/>
          </a:prstGeom>
          <a:noFill/>
          <a:ln w="2857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132" name="Google Shape;132;p2"/>
          <p:cNvGrpSpPr/>
          <p:nvPr/>
        </p:nvGrpSpPr>
        <p:grpSpPr>
          <a:xfrm>
            <a:off x="1929674" y="1594829"/>
            <a:ext cx="8915307" cy="775598"/>
            <a:chOff x="2221774" y="1945728"/>
            <a:chExt cx="8915307" cy="775598"/>
          </a:xfrm>
        </p:grpSpPr>
        <p:sp>
          <p:nvSpPr>
            <p:cNvPr id="133" name="Google Shape;133;p2"/>
            <p:cNvSpPr txBox="1"/>
            <p:nvPr/>
          </p:nvSpPr>
          <p:spPr>
            <a:xfrm>
              <a:off x="2221774" y="1945728"/>
              <a:ext cx="1126694" cy="775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800" dirty="0">
                  <a:solidFill>
                    <a:srgbClr val="FE5B18"/>
                  </a:solidFill>
                </a:rPr>
                <a:t>02</a:t>
              </a:r>
              <a:endParaRPr sz="1400" dirty="0">
                <a:solidFill>
                  <a:srgbClr val="FE5B18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endParaRPr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3837428" y="2041749"/>
              <a:ext cx="67512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entury Gothic"/>
                <a:buNone/>
              </a:pPr>
              <a:r>
                <a:rPr lang="fr-FR" sz="3100" cap="small" dirty="0">
                  <a:solidFill>
                    <a:schemeClr val="dk1"/>
                  </a:solidFill>
                </a:rPr>
                <a:t>Contexte Général du Projet</a:t>
              </a:r>
              <a:endParaRPr sz="1300" cap="small" dirty="0">
                <a:solidFill>
                  <a:schemeClr val="dk1"/>
                </a:solidFill>
              </a:endParaRPr>
            </a:p>
          </p:txBody>
        </p:sp>
        <p:cxnSp>
          <p:nvCxnSpPr>
            <p:cNvPr id="135" name="Google Shape;135;p2"/>
            <p:cNvCxnSpPr>
              <a:cxnSpLocks/>
            </p:cNvCxnSpPr>
            <p:nvPr/>
          </p:nvCxnSpPr>
          <p:spPr>
            <a:xfrm>
              <a:off x="3837417" y="2625313"/>
              <a:ext cx="7299664" cy="26334"/>
            </a:xfrm>
            <a:prstGeom prst="straightConnector1">
              <a:avLst/>
            </a:prstGeom>
            <a:noFill/>
            <a:ln w="28575" cap="flat" cmpd="sng">
              <a:solidFill>
                <a:srgbClr val="FE5B18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grpSp>
        <p:nvGrpSpPr>
          <p:cNvPr id="136" name="Google Shape;136;p2"/>
          <p:cNvGrpSpPr/>
          <p:nvPr/>
        </p:nvGrpSpPr>
        <p:grpSpPr>
          <a:xfrm>
            <a:off x="2211865" y="2543097"/>
            <a:ext cx="8611042" cy="775500"/>
            <a:chOff x="2503965" y="2893996"/>
            <a:chExt cx="8611042" cy="775500"/>
          </a:xfrm>
        </p:grpSpPr>
        <p:sp>
          <p:nvSpPr>
            <p:cNvPr id="137" name="Google Shape;137;p2"/>
            <p:cNvSpPr txBox="1"/>
            <p:nvPr/>
          </p:nvSpPr>
          <p:spPr>
            <a:xfrm>
              <a:off x="2503965" y="2893996"/>
              <a:ext cx="1126800" cy="7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800" dirty="0">
                  <a:solidFill>
                    <a:srgbClr val="FE5B18"/>
                  </a:solidFill>
                </a:rPr>
                <a:t>03</a:t>
              </a:r>
              <a:endParaRPr sz="1400" dirty="0">
                <a:solidFill>
                  <a:srgbClr val="FE5B18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endParaRPr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4119607" y="2990011"/>
              <a:ext cx="51639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entury Gothic"/>
                <a:buNone/>
              </a:pPr>
              <a:r>
                <a:rPr lang="fr-FR" sz="3200" cap="small" dirty="0">
                  <a:solidFill>
                    <a:schemeClr val="dk1"/>
                  </a:solidFill>
                </a:rPr>
                <a:t>Analyse et Conception</a:t>
              </a:r>
              <a:endParaRPr sz="1400" cap="small" dirty="0">
                <a:solidFill>
                  <a:schemeClr val="dk1"/>
                </a:solidFill>
              </a:endParaRPr>
            </a:p>
          </p:txBody>
        </p:sp>
        <p:cxnSp>
          <p:nvCxnSpPr>
            <p:cNvPr id="139" name="Google Shape;139;p2"/>
            <p:cNvCxnSpPr/>
            <p:nvPr/>
          </p:nvCxnSpPr>
          <p:spPr>
            <a:xfrm>
              <a:off x="4119607" y="3573581"/>
              <a:ext cx="6995400" cy="0"/>
            </a:xfrm>
            <a:prstGeom prst="straightConnector1">
              <a:avLst/>
            </a:prstGeom>
            <a:noFill/>
            <a:ln w="28575" cap="flat" cmpd="sng">
              <a:solidFill>
                <a:srgbClr val="FE5B18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grpSp>
        <p:nvGrpSpPr>
          <p:cNvPr id="140" name="Google Shape;140;p2"/>
          <p:cNvGrpSpPr/>
          <p:nvPr/>
        </p:nvGrpSpPr>
        <p:grpSpPr>
          <a:xfrm>
            <a:off x="2684188" y="3555602"/>
            <a:ext cx="8138817" cy="775500"/>
            <a:chOff x="2976288" y="3853358"/>
            <a:chExt cx="8138817" cy="775500"/>
          </a:xfrm>
        </p:grpSpPr>
        <p:sp>
          <p:nvSpPr>
            <p:cNvPr id="141" name="Google Shape;141;p2"/>
            <p:cNvSpPr txBox="1"/>
            <p:nvPr/>
          </p:nvSpPr>
          <p:spPr>
            <a:xfrm>
              <a:off x="2976288" y="3853358"/>
              <a:ext cx="1126800" cy="7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800" dirty="0">
                  <a:solidFill>
                    <a:srgbClr val="FE5B18"/>
                  </a:solidFill>
                </a:rPr>
                <a:t>04</a:t>
              </a:r>
              <a:endParaRPr sz="1400" dirty="0">
                <a:solidFill>
                  <a:srgbClr val="FE5B18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endParaRPr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4591931" y="3949373"/>
              <a:ext cx="53784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entury Gothic"/>
                <a:buNone/>
              </a:pPr>
              <a:r>
                <a:rPr lang="fr-FR" sz="3200" cap="small">
                  <a:solidFill>
                    <a:schemeClr val="dk1"/>
                  </a:solidFill>
                </a:rPr>
                <a:t>Mise en Oeuvre</a:t>
              </a:r>
              <a:endParaRPr sz="1400" cap="small">
                <a:solidFill>
                  <a:schemeClr val="dk1"/>
                </a:solidFill>
              </a:endParaRPr>
            </a:p>
          </p:txBody>
        </p:sp>
        <p:cxnSp>
          <p:nvCxnSpPr>
            <p:cNvPr id="143" name="Google Shape;143;p2"/>
            <p:cNvCxnSpPr/>
            <p:nvPr/>
          </p:nvCxnSpPr>
          <p:spPr>
            <a:xfrm>
              <a:off x="4576605" y="4532943"/>
              <a:ext cx="6538500" cy="0"/>
            </a:xfrm>
            <a:prstGeom prst="straightConnector1">
              <a:avLst/>
            </a:prstGeom>
            <a:noFill/>
            <a:ln w="28575" cap="flat" cmpd="sng">
              <a:solidFill>
                <a:srgbClr val="FE5B18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grpSp>
        <p:nvGrpSpPr>
          <p:cNvPr id="144" name="Google Shape;144;p2"/>
          <p:cNvGrpSpPr/>
          <p:nvPr/>
        </p:nvGrpSpPr>
        <p:grpSpPr>
          <a:xfrm>
            <a:off x="3157811" y="4548899"/>
            <a:ext cx="7665143" cy="775500"/>
            <a:chOff x="3449911" y="4810093"/>
            <a:chExt cx="7665143" cy="775500"/>
          </a:xfrm>
        </p:grpSpPr>
        <p:sp>
          <p:nvSpPr>
            <p:cNvPr id="145" name="Google Shape;145;p2"/>
            <p:cNvSpPr txBox="1"/>
            <p:nvPr/>
          </p:nvSpPr>
          <p:spPr>
            <a:xfrm>
              <a:off x="3449911" y="4810093"/>
              <a:ext cx="1126800" cy="7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800" dirty="0">
                  <a:solidFill>
                    <a:srgbClr val="FE5B18"/>
                  </a:solidFill>
                </a:rPr>
                <a:t>05</a:t>
              </a:r>
              <a:endParaRPr sz="1400" dirty="0">
                <a:solidFill>
                  <a:srgbClr val="FE5B18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endParaRPr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5021116" y="4829821"/>
              <a:ext cx="5865049" cy="5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entury Gothic"/>
                <a:buNone/>
              </a:pPr>
              <a:r>
                <a:rPr lang="fr-FR" sz="3200" cap="small" dirty="0">
                  <a:solidFill>
                    <a:schemeClr val="dk1"/>
                  </a:solidFill>
                </a:rPr>
                <a:t>Conclusion et Perspectives</a:t>
              </a:r>
              <a:endParaRPr sz="1400" cap="small" dirty="0">
                <a:solidFill>
                  <a:schemeClr val="dk1"/>
                </a:solidFill>
              </a:endParaRPr>
            </a:p>
          </p:txBody>
        </p:sp>
        <p:cxnSp>
          <p:nvCxnSpPr>
            <p:cNvPr id="147" name="Google Shape;147;p2"/>
            <p:cNvCxnSpPr/>
            <p:nvPr/>
          </p:nvCxnSpPr>
          <p:spPr>
            <a:xfrm>
              <a:off x="5065554" y="5489678"/>
              <a:ext cx="6049500" cy="0"/>
            </a:xfrm>
            <a:prstGeom prst="straightConnector1">
              <a:avLst/>
            </a:prstGeom>
            <a:noFill/>
            <a:ln w="28575" cap="flat" cmpd="sng">
              <a:solidFill>
                <a:srgbClr val="FE5B18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148" name="Google Shape;148;p2"/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>
            <a:off x="5951062" y="6509307"/>
            <a:ext cx="300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  <p:grpSp>
        <p:nvGrpSpPr>
          <p:cNvPr id="4" name="Google Shape;132;p2">
            <a:extLst>
              <a:ext uri="{FF2B5EF4-FFF2-40B4-BE49-F238E27FC236}">
                <a16:creationId xmlns:a16="http://schemas.microsoft.com/office/drawing/2014/main" id="{D887B047-FC6F-0A30-5CFE-D81B144D53B5}"/>
              </a:ext>
            </a:extLst>
          </p:cNvPr>
          <p:cNvGrpSpPr/>
          <p:nvPr/>
        </p:nvGrpSpPr>
        <p:grpSpPr>
          <a:xfrm>
            <a:off x="1254513" y="803042"/>
            <a:ext cx="9550707" cy="775598"/>
            <a:chOff x="2221774" y="1945728"/>
            <a:chExt cx="9550707" cy="775598"/>
          </a:xfrm>
        </p:grpSpPr>
        <p:sp>
          <p:nvSpPr>
            <p:cNvPr id="5" name="Google Shape;133;p2">
              <a:extLst>
                <a:ext uri="{FF2B5EF4-FFF2-40B4-BE49-F238E27FC236}">
                  <a16:creationId xmlns:a16="http://schemas.microsoft.com/office/drawing/2014/main" id="{60B662FE-97CB-3689-FCC1-B401001D3A21}"/>
                </a:ext>
              </a:extLst>
            </p:cNvPr>
            <p:cNvSpPr txBox="1"/>
            <p:nvPr/>
          </p:nvSpPr>
          <p:spPr>
            <a:xfrm>
              <a:off x="2221774" y="1945728"/>
              <a:ext cx="1126694" cy="775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800" dirty="0">
                  <a:solidFill>
                    <a:srgbClr val="FE5B18"/>
                  </a:solidFill>
                </a:rPr>
                <a:t>01</a:t>
              </a:r>
              <a:endParaRPr sz="1400" dirty="0">
                <a:solidFill>
                  <a:srgbClr val="FE5B18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endParaRPr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" name="Google Shape;134;p2">
              <a:extLst>
                <a:ext uri="{FF2B5EF4-FFF2-40B4-BE49-F238E27FC236}">
                  <a16:creationId xmlns:a16="http://schemas.microsoft.com/office/drawing/2014/main" id="{F04147CF-07F3-44F3-485C-6BA789F004C8}"/>
                </a:ext>
              </a:extLst>
            </p:cNvPr>
            <p:cNvSpPr txBox="1"/>
            <p:nvPr/>
          </p:nvSpPr>
          <p:spPr>
            <a:xfrm>
              <a:off x="3837428" y="2041749"/>
              <a:ext cx="67512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entury Gothic"/>
                <a:buNone/>
              </a:pPr>
              <a:r>
                <a:rPr lang="fr-FR" sz="3100" cap="small" dirty="0">
                  <a:solidFill>
                    <a:schemeClr val="dk1"/>
                  </a:solidFill>
                </a:rPr>
                <a:t>Introduction</a:t>
              </a:r>
              <a:endParaRPr sz="1300" cap="small" dirty="0">
                <a:solidFill>
                  <a:schemeClr val="dk1"/>
                </a:solidFill>
              </a:endParaRPr>
            </a:p>
          </p:txBody>
        </p:sp>
        <p:cxnSp>
          <p:nvCxnSpPr>
            <p:cNvPr id="7" name="Google Shape;135;p2">
              <a:extLst>
                <a:ext uri="{FF2B5EF4-FFF2-40B4-BE49-F238E27FC236}">
                  <a16:creationId xmlns:a16="http://schemas.microsoft.com/office/drawing/2014/main" id="{933BD7AC-2C36-37BF-6C20-20BB2FB32A68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17" y="2625313"/>
              <a:ext cx="7935064" cy="32472"/>
            </a:xfrm>
            <a:prstGeom prst="straightConnector1">
              <a:avLst/>
            </a:prstGeom>
            <a:noFill/>
            <a:ln w="28575" cap="flat" cmpd="sng">
              <a:solidFill>
                <a:srgbClr val="FE5B18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BFF15E1-7B2C-EA72-B21E-5D25AB7C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95" y="1238375"/>
            <a:ext cx="6371302" cy="5090054"/>
          </a:xfrm>
          <a:prstGeom prst="rect">
            <a:avLst/>
          </a:prstGeom>
        </p:spPr>
      </p:pic>
      <p:grpSp>
        <p:nvGrpSpPr>
          <p:cNvPr id="433" name="Google Shape;433;p16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434" name="Google Shape;434;p16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435" name="Google Shape;435;p16"/>
            <p:cNvGrpSpPr/>
            <p:nvPr/>
          </p:nvGrpSpPr>
          <p:grpSpPr>
            <a:xfrm>
              <a:off x="0" y="0"/>
              <a:ext cx="12186000" cy="720000"/>
              <a:chOff x="0" y="0"/>
              <a:chExt cx="12186000" cy="720000"/>
            </a:xfrm>
          </p:grpSpPr>
          <p:sp>
            <p:nvSpPr>
              <p:cNvPr id="436" name="Google Shape;436;p16"/>
              <p:cNvSpPr/>
              <p:nvPr/>
            </p:nvSpPr>
            <p:spPr>
              <a:xfrm>
                <a:off x="24372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02 . Analyse et Spécifications</a:t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73116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04 . Etude Technique</a:t>
                </a: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97488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05 . Mise en Œuvre</a:t>
                </a: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01 . Contexte Général</a:t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4874400" y="0"/>
                <a:ext cx="2437200" cy="720000"/>
              </a:xfrm>
              <a:prstGeom prst="rect">
                <a:avLst/>
              </a:prstGeom>
              <a:solidFill>
                <a:srgbClr val="FE5B18"/>
              </a:solidFill>
              <a:ln w="19050" cap="flat" cmpd="sng">
                <a:solidFill>
                  <a:srgbClr val="0A131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 dirty="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03 . Conception de la Solution</a:t>
                </a:r>
                <a:endParaRPr dirty="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>
            <a:off x="6000" y="840688"/>
            <a:ext cx="12186000" cy="276999"/>
            <a:chOff x="0" y="1086760"/>
            <a:chExt cx="12186000" cy="276999"/>
          </a:xfrm>
        </p:grpSpPr>
        <p:sp>
          <p:nvSpPr>
            <p:cNvPr id="442" name="Google Shape;442;p16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Modélisation conceptuelle – Imputation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443" name="Google Shape;443;p16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445" name="Google Shape;445;p16"/>
          <p:cNvSpPr txBox="1"/>
          <p:nvPr/>
        </p:nvSpPr>
        <p:spPr>
          <a:xfrm>
            <a:off x="381981" y="3223091"/>
            <a:ext cx="3147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Diagramme d’activité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Google Shape;148;p2">
            <a:extLst>
              <a:ext uri="{FF2B5EF4-FFF2-40B4-BE49-F238E27FC236}">
                <a16:creationId xmlns:a16="http://schemas.microsoft.com/office/drawing/2014/main" id="{EDC0F77E-40C7-0647-554A-A0804E667BFE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49;p2">
            <a:extLst>
              <a:ext uri="{FF2B5EF4-FFF2-40B4-BE49-F238E27FC236}">
                <a16:creationId xmlns:a16="http://schemas.microsoft.com/office/drawing/2014/main" id="{DC94F200-FAA1-0064-0917-9EABF4621FC3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7" name="Google Shape;150;p2">
            <a:extLst>
              <a:ext uri="{FF2B5EF4-FFF2-40B4-BE49-F238E27FC236}">
                <a16:creationId xmlns:a16="http://schemas.microsoft.com/office/drawing/2014/main" id="{6D3D0BEA-E3F9-8C79-74C4-8382DA63CE2B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151;p2">
            <a:extLst>
              <a:ext uri="{FF2B5EF4-FFF2-40B4-BE49-F238E27FC236}">
                <a16:creationId xmlns:a16="http://schemas.microsoft.com/office/drawing/2014/main" id="{156746F7-284C-30AC-8835-AAB925133C99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" name="Google Shape;152;p2">
            <a:extLst>
              <a:ext uri="{FF2B5EF4-FFF2-40B4-BE49-F238E27FC236}">
                <a16:creationId xmlns:a16="http://schemas.microsoft.com/office/drawing/2014/main" id="{A5057C03-80B3-4792-13D4-DE8AC47EE7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B43E7DFA-1306-6443-4AD1-938902C47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8B252A4-4FD7-52B6-7465-88E50998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228" y="1474839"/>
            <a:ext cx="5200346" cy="4778478"/>
          </a:xfrm>
          <a:prstGeom prst="rect">
            <a:avLst/>
          </a:prstGeom>
        </p:spPr>
      </p:pic>
      <p:grpSp>
        <p:nvGrpSpPr>
          <p:cNvPr id="433" name="Google Shape;433;p16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434" name="Google Shape;434;p16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435" name="Google Shape;435;p16"/>
            <p:cNvGrpSpPr/>
            <p:nvPr/>
          </p:nvGrpSpPr>
          <p:grpSpPr>
            <a:xfrm>
              <a:off x="0" y="0"/>
              <a:ext cx="12186000" cy="720000"/>
              <a:chOff x="0" y="0"/>
              <a:chExt cx="12186000" cy="720000"/>
            </a:xfrm>
          </p:grpSpPr>
          <p:sp>
            <p:nvSpPr>
              <p:cNvPr id="436" name="Google Shape;436;p16"/>
              <p:cNvSpPr/>
              <p:nvPr/>
            </p:nvSpPr>
            <p:spPr>
              <a:xfrm>
                <a:off x="24372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02 . Analyse et Spécifications</a:t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73116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04 . Etude Technique</a:t>
                </a: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97488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05 . Mise en Œuvre</a:t>
                </a: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01 . Contexte Général</a:t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4874400" y="0"/>
                <a:ext cx="2437200" cy="720000"/>
              </a:xfrm>
              <a:prstGeom prst="rect">
                <a:avLst/>
              </a:prstGeom>
              <a:solidFill>
                <a:srgbClr val="FE5B18"/>
              </a:solidFill>
              <a:ln w="19050" cap="flat" cmpd="sng">
                <a:solidFill>
                  <a:srgbClr val="0A131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 dirty="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03 . Conception de la Solution</a:t>
                </a:r>
                <a:endParaRPr dirty="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>
            <a:off x="6000" y="840688"/>
            <a:ext cx="12186000" cy="276999"/>
            <a:chOff x="0" y="1086760"/>
            <a:chExt cx="12186000" cy="276999"/>
          </a:xfrm>
        </p:grpSpPr>
        <p:sp>
          <p:nvSpPr>
            <p:cNvPr id="442" name="Google Shape;442;p16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Modélisation conceptuelle – Créer une équipe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443" name="Google Shape;443;p16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445" name="Google Shape;445;p16"/>
          <p:cNvSpPr txBox="1"/>
          <p:nvPr/>
        </p:nvSpPr>
        <p:spPr>
          <a:xfrm>
            <a:off x="381981" y="3223091"/>
            <a:ext cx="3147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Diagramme d’activité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Google Shape;148;p2">
            <a:extLst>
              <a:ext uri="{FF2B5EF4-FFF2-40B4-BE49-F238E27FC236}">
                <a16:creationId xmlns:a16="http://schemas.microsoft.com/office/drawing/2014/main" id="{EDC0F77E-40C7-0647-554A-A0804E667BFE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49;p2">
            <a:extLst>
              <a:ext uri="{FF2B5EF4-FFF2-40B4-BE49-F238E27FC236}">
                <a16:creationId xmlns:a16="http://schemas.microsoft.com/office/drawing/2014/main" id="{DC94F200-FAA1-0064-0917-9EABF4621FC3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7" name="Google Shape;150;p2">
            <a:extLst>
              <a:ext uri="{FF2B5EF4-FFF2-40B4-BE49-F238E27FC236}">
                <a16:creationId xmlns:a16="http://schemas.microsoft.com/office/drawing/2014/main" id="{6D3D0BEA-E3F9-8C79-74C4-8382DA63CE2B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151;p2">
            <a:extLst>
              <a:ext uri="{FF2B5EF4-FFF2-40B4-BE49-F238E27FC236}">
                <a16:creationId xmlns:a16="http://schemas.microsoft.com/office/drawing/2014/main" id="{156746F7-284C-30AC-8835-AAB925133C99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" name="Google Shape;152;p2">
            <a:extLst>
              <a:ext uri="{FF2B5EF4-FFF2-40B4-BE49-F238E27FC236}">
                <a16:creationId xmlns:a16="http://schemas.microsoft.com/office/drawing/2014/main" id="{A5057C03-80B3-4792-13D4-DE8AC47EE7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B43E7DFA-1306-6443-4AD1-938902C47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6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16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434" name="Google Shape;434;p16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435" name="Google Shape;435;p16"/>
            <p:cNvGrpSpPr/>
            <p:nvPr/>
          </p:nvGrpSpPr>
          <p:grpSpPr>
            <a:xfrm>
              <a:off x="0" y="0"/>
              <a:ext cx="12186000" cy="720000"/>
              <a:chOff x="0" y="0"/>
              <a:chExt cx="12186000" cy="720000"/>
            </a:xfrm>
          </p:grpSpPr>
          <p:sp>
            <p:nvSpPr>
              <p:cNvPr id="436" name="Google Shape;436;p16"/>
              <p:cNvSpPr/>
              <p:nvPr/>
            </p:nvSpPr>
            <p:spPr>
              <a:xfrm>
                <a:off x="24372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02 . Analyse et Spécifications</a:t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73116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04 . Etude Technique</a:t>
                </a: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97488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05 . Mise en Œuvre</a:t>
                </a: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01 . Contexte Général</a:t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4874400" y="0"/>
                <a:ext cx="2437200" cy="720000"/>
              </a:xfrm>
              <a:prstGeom prst="rect">
                <a:avLst/>
              </a:prstGeom>
              <a:solidFill>
                <a:srgbClr val="FE5B18"/>
              </a:solidFill>
              <a:ln w="19050" cap="flat" cmpd="sng">
                <a:solidFill>
                  <a:srgbClr val="0A131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 dirty="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03 . Conception de la Solution</a:t>
                </a:r>
                <a:endParaRPr dirty="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>
            <a:off x="6000" y="840688"/>
            <a:ext cx="12186000" cy="276999"/>
            <a:chOff x="0" y="1086760"/>
            <a:chExt cx="12186000" cy="276999"/>
          </a:xfrm>
        </p:grpSpPr>
        <p:sp>
          <p:nvSpPr>
            <p:cNvPr id="442" name="Google Shape;442;p16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Modélisation conceptuelle – Diagramme de classe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443" name="Google Shape;443;p16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80" y="1225889"/>
            <a:ext cx="8652387" cy="5238663"/>
          </a:xfrm>
          <a:prstGeom prst="rect">
            <a:avLst/>
          </a:prstGeom>
        </p:spPr>
      </p:pic>
      <p:sp>
        <p:nvSpPr>
          <p:cNvPr id="5" name="Google Shape;148;p2">
            <a:extLst>
              <a:ext uri="{FF2B5EF4-FFF2-40B4-BE49-F238E27FC236}">
                <a16:creationId xmlns:a16="http://schemas.microsoft.com/office/drawing/2014/main" id="{EDC0F77E-40C7-0647-554A-A0804E667BFE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49;p2">
            <a:extLst>
              <a:ext uri="{FF2B5EF4-FFF2-40B4-BE49-F238E27FC236}">
                <a16:creationId xmlns:a16="http://schemas.microsoft.com/office/drawing/2014/main" id="{DC94F200-FAA1-0064-0917-9EABF4621FC3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7" name="Google Shape;150;p2">
            <a:extLst>
              <a:ext uri="{FF2B5EF4-FFF2-40B4-BE49-F238E27FC236}">
                <a16:creationId xmlns:a16="http://schemas.microsoft.com/office/drawing/2014/main" id="{6D3D0BEA-E3F9-8C79-74C4-8382DA63CE2B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151;p2">
            <a:extLst>
              <a:ext uri="{FF2B5EF4-FFF2-40B4-BE49-F238E27FC236}">
                <a16:creationId xmlns:a16="http://schemas.microsoft.com/office/drawing/2014/main" id="{156746F7-284C-30AC-8835-AAB925133C99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" name="Google Shape;152;p2">
            <a:extLst>
              <a:ext uri="{FF2B5EF4-FFF2-40B4-BE49-F238E27FC236}">
                <a16:creationId xmlns:a16="http://schemas.microsoft.com/office/drawing/2014/main" id="{A5057C03-80B3-4792-13D4-DE8AC47EE7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B43E7DFA-1306-6443-4AD1-938902C47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76" y="1004048"/>
            <a:ext cx="7036623" cy="5481734"/>
          </a:xfrm>
          <a:prstGeom prst="rect">
            <a:avLst/>
          </a:prstGeom>
        </p:spPr>
      </p:pic>
      <p:grpSp>
        <p:nvGrpSpPr>
          <p:cNvPr id="452" name="Google Shape;452;p17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453" name="Google Shape;453;p17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454" name="Google Shape;454;p17"/>
            <p:cNvGrpSpPr/>
            <p:nvPr/>
          </p:nvGrpSpPr>
          <p:grpSpPr>
            <a:xfrm>
              <a:off x="0" y="0"/>
              <a:ext cx="12186000" cy="720000"/>
              <a:chOff x="0" y="0"/>
              <a:chExt cx="12186000" cy="720000"/>
            </a:xfrm>
          </p:grpSpPr>
          <p:sp>
            <p:nvSpPr>
              <p:cNvPr id="455" name="Google Shape;455;p17"/>
              <p:cNvSpPr/>
              <p:nvPr/>
            </p:nvSpPr>
            <p:spPr>
              <a:xfrm>
                <a:off x="24372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02 . Analyse et Spécifications</a:t>
                </a:r>
                <a:endParaRPr/>
              </a:p>
            </p:txBody>
          </p:sp>
          <p:sp>
            <p:nvSpPr>
              <p:cNvPr id="456" name="Google Shape;456;p17"/>
              <p:cNvSpPr/>
              <p:nvPr/>
            </p:nvSpPr>
            <p:spPr>
              <a:xfrm>
                <a:off x="73116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04 . Etude Technique</a:t>
                </a: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97488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05 . Mise en Œuvre</a:t>
                </a:r>
                <a:endParaRPr/>
              </a:p>
            </p:txBody>
          </p:sp>
          <p:sp>
            <p:nvSpPr>
              <p:cNvPr id="458" name="Google Shape;458;p17"/>
              <p:cNvSpPr/>
              <p:nvPr/>
            </p:nvSpPr>
            <p:spPr>
              <a:xfrm>
                <a:off x="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01 . Contexte Général</a:t>
                </a:r>
                <a:endParaRPr/>
              </a:p>
            </p:txBody>
          </p:sp>
          <p:sp>
            <p:nvSpPr>
              <p:cNvPr id="459" name="Google Shape;459;p17"/>
              <p:cNvSpPr/>
              <p:nvPr/>
            </p:nvSpPr>
            <p:spPr>
              <a:xfrm>
                <a:off x="4874400" y="0"/>
                <a:ext cx="2437200" cy="720000"/>
              </a:xfrm>
              <a:prstGeom prst="rect">
                <a:avLst/>
              </a:prstGeom>
              <a:solidFill>
                <a:srgbClr val="FE5B18"/>
              </a:solidFill>
              <a:ln w="19050" cap="flat" cmpd="sng">
                <a:solidFill>
                  <a:srgbClr val="0A131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 dirty="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03 . Conception de la Solution</a:t>
                </a:r>
                <a:endParaRPr dirty="0"/>
              </a:p>
            </p:txBody>
          </p:sp>
        </p:grpSp>
      </p:grpSp>
      <p:grpSp>
        <p:nvGrpSpPr>
          <p:cNvPr id="460" name="Google Shape;460;p17"/>
          <p:cNvGrpSpPr/>
          <p:nvPr/>
        </p:nvGrpSpPr>
        <p:grpSpPr>
          <a:xfrm>
            <a:off x="0" y="865548"/>
            <a:ext cx="12186000" cy="276999"/>
            <a:chOff x="0" y="1086760"/>
            <a:chExt cx="12186000" cy="276999"/>
          </a:xfrm>
        </p:grpSpPr>
        <p:sp>
          <p:nvSpPr>
            <p:cNvPr id="461" name="Google Shape;461;p17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Gestion des exception</a:t>
              </a:r>
              <a:endParaRPr/>
            </a:p>
          </p:txBody>
        </p:sp>
        <p:cxnSp>
          <p:nvCxnSpPr>
            <p:cNvPr id="462" name="Google Shape;462;p17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465" name="Google Shape;465;p17"/>
          <p:cNvSpPr txBox="1"/>
          <p:nvPr/>
        </p:nvSpPr>
        <p:spPr>
          <a:xfrm>
            <a:off x="367167" y="3189558"/>
            <a:ext cx="320777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Les classes d’exception</a:t>
            </a:r>
            <a:endParaRPr dirty="0"/>
          </a:p>
        </p:txBody>
      </p:sp>
      <p:sp>
        <p:nvSpPr>
          <p:cNvPr id="14" name="Google Shape;148;p2">
            <a:extLst>
              <a:ext uri="{FF2B5EF4-FFF2-40B4-BE49-F238E27FC236}">
                <a16:creationId xmlns:a16="http://schemas.microsoft.com/office/drawing/2014/main" id="{7B7F3A67-FE2A-774A-7CCB-A33451B29E46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49;p2">
            <a:extLst>
              <a:ext uri="{FF2B5EF4-FFF2-40B4-BE49-F238E27FC236}">
                <a16:creationId xmlns:a16="http://schemas.microsoft.com/office/drawing/2014/main" id="{D9563125-808E-8B4C-3893-F62816D9DC2B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16" name="Google Shape;150;p2">
            <a:extLst>
              <a:ext uri="{FF2B5EF4-FFF2-40B4-BE49-F238E27FC236}">
                <a16:creationId xmlns:a16="http://schemas.microsoft.com/office/drawing/2014/main" id="{0D4FDDBF-331A-5D3C-52F2-05358FA81296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51;p2">
            <a:extLst>
              <a:ext uri="{FF2B5EF4-FFF2-40B4-BE49-F238E27FC236}">
                <a16:creationId xmlns:a16="http://schemas.microsoft.com/office/drawing/2014/main" id="{4E737773-C598-088B-646A-4115A01FFECB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" name="Google Shape;152;p2">
            <a:extLst>
              <a:ext uri="{FF2B5EF4-FFF2-40B4-BE49-F238E27FC236}">
                <a16:creationId xmlns:a16="http://schemas.microsoft.com/office/drawing/2014/main" id="{8AC805FD-AE6C-478E-3F4C-44DD5D91EC5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">
            <a:extLst>
              <a:ext uri="{FF2B5EF4-FFF2-40B4-BE49-F238E27FC236}">
                <a16:creationId xmlns:a16="http://schemas.microsoft.com/office/drawing/2014/main" id="{AF32FC18-23DD-FA51-6EED-998BEB15A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20"/>
          <p:cNvGrpSpPr/>
          <p:nvPr/>
        </p:nvGrpSpPr>
        <p:grpSpPr>
          <a:xfrm>
            <a:off x="0" y="-23976"/>
            <a:ext cx="12192000" cy="724312"/>
            <a:chOff x="0" y="-4312"/>
            <a:chExt cx="12192000" cy="724312"/>
          </a:xfrm>
        </p:grpSpPr>
        <p:sp>
          <p:nvSpPr>
            <p:cNvPr id="510" name="Google Shape;510;p20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511" name="Google Shape;511;p20"/>
            <p:cNvGrpSpPr/>
            <p:nvPr/>
          </p:nvGrpSpPr>
          <p:grpSpPr>
            <a:xfrm>
              <a:off x="0" y="0"/>
              <a:ext cx="12186000" cy="720000"/>
              <a:chOff x="0" y="0"/>
              <a:chExt cx="12186000" cy="720000"/>
            </a:xfrm>
          </p:grpSpPr>
          <p:sp>
            <p:nvSpPr>
              <p:cNvPr id="512" name="Google Shape;512;p20"/>
              <p:cNvSpPr/>
              <p:nvPr/>
            </p:nvSpPr>
            <p:spPr>
              <a:xfrm>
                <a:off x="24372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02 . Analyse et Spécifications</a:t>
                </a:r>
                <a:endParaRPr/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73116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04 . Etude Technique</a:t>
                </a:r>
                <a:endParaRPr/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97488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05 . Mise en Œuvre</a:t>
                </a:r>
                <a:endParaRPr/>
              </a:p>
            </p:txBody>
          </p:sp>
          <p:sp>
            <p:nvSpPr>
              <p:cNvPr id="515" name="Google Shape;515;p20"/>
              <p:cNvSpPr/>
              <p:nvPr/>
            </p:nvSpPr>
            <p:spPr>
              <a:xfrm>
                <a:off x="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01 . Contexte Général</a:t>
                </a:r>
                <a:endParaRPr/>
              </a:p>
            </p:txBody>
          </p:sp>
          <p:sp>
            <p:nvSpPr>
              <p:cNvPr id="516" name="Google Shape;516;p20"/>
              <p:cNvSpPr/>
              <p:nvPr/>
            </p:nvSpPr>
            <p:spPr>
              <a:xfrm>
                <a:off x="4874400" y="0"/>
                <a:ext cx="2437200" cy="720000"/>
              </a:xfrm>
              <a:prstGeom prst="rect">
                <a:avLst/>
              </a:prstGeom>
              <a:solidFill>
                <a:srgbClr val="FE5B18"/>
              </a:solidFill>
              <a:ln w="19050" cap="flat" cmpd="sng">
                <a:solidFill>
                  <a:srgbClr val="0A131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 dirty="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03 . Conception de la Solution</a:t>
                </a:r>
                <a:endParaRPr dirty="0"/>
              </a:p>
            </p:txBody>
          </p:sp>
        </p:grpSp>
      </p:grpSp>
      <p:grpSp>
        <p:nvGrpSpPr>
          <p:cNvPr id="517" name="Google Shape;517;p20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518" name="Google Shape;518;p20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Modélisation conceptuelle –imputation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519" name="Google Shape;519;p20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522" name="Google Shape;522;p20"/>
          <p:cNvSpPr txBox="1"/>
          <p:nvPr/>
        </p:nvSpPr>
        <p:spPr>
          <a:xfrm>
            <a:off x="-78658" y="3490722"/>
            <a:ext cx="51032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Les états de transition d’une  imputation 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582" y="2332996"/>
            <a:ext cx="5828145" cy="3522859"/>
          </a:xfrm>
          <a:prstGeom prst="rect">
            <a:avLst/>
          </a:prstGeom>
        </p:spPr>
      </p:pic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9B0E7585-EDE4-01C3-1E48-112E0B697B4B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431DE03E-DC66-8950-5DAB-C0A67FECA6CA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13C09CBB-86EF-501F-9DCB-AB2EC5585F7B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E9E5A0BB-9C97-5377-CEEA-13E3E0E80A96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D1B0CD2E-76DC-E3BE-4439-5182D4F2575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E2DD8CA0-3C87-D6B0-742E-E0BF67BFE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8896DDC-E298-BAD9-1D58-A5626A50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60" y="1149187"/>
            <a:ext cx="6794090" cy="5091952"/>
          </a:xfrm>
          <a:prstGeom prst="rect">
            <a:avLst/>
          </a:prstGeom>
        </p:spPr>
      </p:pic>
      <p:grpSp>
        <p:nvGrpSpPr>
          <p:cNvPr id="452" name="Google Shape;452;p17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453" name="Google Shape;453;p17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454" name="Google Shape;454;p17"/>
            <p:cNvGrpSpPr/>
            <p:nvPr/>
          </p:nvGrpSpPr>
          <p:grpSpPr>
            <a:xfrm>
              <a:off x="0" y="0"/>
              <a:ext cx="12186000" cy="720000"/>
              <a:chOff x="0" y="0"/>
              <a:chExt cx="12186000" cy="720000"/>
            </a:xfrm>
          </p:grpSpPr>
          <p:sp>
            <p:nvSpPr>
              <p:cNvPr id="455" name="Google Shape;455;p17"/>
              <p:cNvSpPr/>
              <p:nvPr/>
            </p:nvSpPr>
            <p:spPr>
              <a:xfrm>
                <a:off x="24372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02 . Analyse et Spécifications</a:t>
                </a:r>
                <a:endParaRPr/>
              </a:p>
            </p:txBody>
          </p:sp>
          <p:sp>
            <p:nvSpPr>
              <p:cNvPr id="456" name="Google Shape;456;p17"/>
              <p:cNvSpPr/>
              <p:nvPr/>
            </p:nvSpPr>
            <p:spPr>
              <a:xfrm>
                <a:off x="73116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04 . Etude Technique</a:t>
                </a: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97488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05 . Mise en Œuvre</a:t>
                </a:r>
                <a:endParaRPr/>
              </a:p>
            </p:txBody>
          </p:sp>
          <p:sp>
            <p:nvSpPr>
              <p:cNvPr id="458" name="Google Shape;458;p17"/>
              <p:cNvSpPr/>
              <p:nvPr/>
            </p:nvSpPr>
            <p:spPr>
              <a:xfrm>
                <a:off x="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01 . Contexte Général</a:t>
                </a:r>
                <a:endParaRPr/>
              </a:p>
            </p:txBody>
          </p:sp>
          <p:sp>
            <p:nvSpPr>
              <p:cNvPr id="459" name="Google Shape;459;p17"/>
              <p:cNvSpPr/>
              <p:nvPr/>
            </p:nvSpPr>
            <p:spPr>
              <a:xfrm>
                <a:off x="4874400" y="0"/>
                <a:ext cx="2437200" cy="720000"/>
              </a:xfrm>
              <a:prstGeom prst="rect">
                <a:avLst/>
              </a:prstGeom>
              <a:solidFill>
                <a:srgbClr val="FE5B18"/>
              </a:solidFill>
              <a:ln w="19050" cap="flat" cmpd="sng">
                <a:solidFill>
                  <a:srgbClr val="0A131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 dirty="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03 . Conception de la Solution</a:t>
                </a:r>
                <a:endParaRPr dirty="0"/>
              </a:p>
            </p:txBody>
          </p:sp>
        </p:grpSp>
      </p:grpSp>
      <p:grpSp>
        <p:nvGrpSpPr>
          <p:cNvPr id="460" name="Google Shape;460;p17"/>
          <p:cNvGrpSpPr/>
          <p:nvPr/>
        </p:nvGrpSpPr>
        <p:grpSpPr>
          <a:xfrm>
            <a:off x="0" y="865548"/>
            <a:ext cx="12186000" cy="276999"/>
            <a:chOff x="0" y="1086760"/>
            <a:chExt cx="12186000" cy="276999"/>
          </a:xfrm>
        </p:grpSpPr>
        <p:sp>
          <p:nvSpPr>
            <p:cNvPr id="461" name="Google Shape;461;p17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sym typeface="Georgia"/>
                </a:rPr>
                <a:t>Diagramme de paquetage</a:t>
              </a:r>
              <a:endParaRPr dirty="0"/>
            </a:p>
          </p:txBody>
        </p:sp>
        <p:cxnSp>
          <p:nvCxnSpPr>
            <p:cNvPr id="462" name="Google Shape;462;p17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14" name="Google Shape;148;p2">
            <a:extLst>
              <a:ext uri="{FF2B5EF4-FFF2-40B4-BE49-F238E27FC236}">
                <a16:creationId xmlns:a16="http://schemas.microsoft.com/office/drawing/2014/main" id="{7B7F3A67-FE2A-774A-7CCB-A33451B29E46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49;p2">
            <a:extLst>
              <a:ext uri="{FF2B5EF4-FFF2-40B4-BE49-F238E27FC236}">
                <a16:creationId xmlns:a16="http://schemas.microsoft.com/office/drawing/2014/main" id="{D9563125-808E-8B4C-3893-F62816D9DC2B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16" name="Google Shape;150;p2">
            <a:extLst>
              <a:ext uri="{FF2B5EF4-FFF2-40B4-BE49-F238E27FC236}">
                <a16:creationId xmlns:a16="http://schemas.microsoft.com/office/drawing/2014/main" id="{0D4FDDBF-331A-5D3C-52F2-05358FA81296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51;p2">
            <a:extLst>
              <a:ext uri="{FF2B5EF4-FFF2-40B4-BE49-F238E27FC236}">
                <a16:creationId xmlns:a16="http://schemas.microsoft.com/office/drawing/2014/main" id="{4E737773-C598-088B-646A-4115A01FFECB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" name="Google Shape;152;p2">
            <a:extLst>
              <a:ext uri="{FF2B5EF4-FFF2-40B4-BE49-F238E27FC236}">
                <a16:creationId xmlns:a16="http://schemas.microsoft.com/office/drawing/2014/main" id="{8AC805FD-AE6C-478E-3F4C-44DD5D91EC5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">
            <a:extLst>
              <a:ext uri="{FF2B5EF4-FFF2-40B4-BE49-F238E27FC236}">
                <a16:creationId xmlns:a16="http://schemas.microsoft.com/office/drawing/2014/main" id="{AF32FC18-23DD-FA51-6EED-998BEB15A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40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/>
          <p:nvPr/>
        </p:nvSpPr>
        <p:spPr>
          <a:xfrm>
            <a:off x="1900284" y="4372033"/>
            <a:ext cx="479261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fr-FR" sz="4000" b="1" cap="small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Etude Technique</a:t>
            </a:r>
            <a:endParaRPr sz="2400" b="1" cap="small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29" name="Google Shape;529;p21"/>
          <p:cNvCxnSpPr/>
          <p:nvPr/>
        </p:nvCxnSpPr>
        <p:spPr>
          <a:xfrm>
            <a:off x="0" y="3514523"/>
            <a:ext cx="5508000" cy="0"/>
          </a:xfrm>
          <a:prstGeom prst="straightConnector1">
            <a:avLst/>
          </a:prstGeom>
          <a:noFill/>
          <a:ln w="952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530" name="Google Shape;530;p21"/>
          <p:cNvSpPr txBox="1"/>
          <p:nvPr/>
        </p:nvSpPr>
        <p:spPr>
          <a:xfrm>
            <a:off x="1714500" y="1272019"/>
            <a:ext cx="20790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0"/>
              <a:buFont typeface="Georgia"/>
              <a:buNone/>
            </a:pPr>
            <a:r>
              <a:rPr lang="fr-FR" sz="10000" b="1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04</a:t>
            </a:r>
            <a:endParaRPr/>
          </a:p>
        </p:txBody>
      </p:sp>
      <p:pic>
        <p:nvPicPr>
          <p:cNvPr id="531" name="Google Shape;53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6278" y="1173743"/>
            <a:ext cx="4945546" cy="430628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26</a:t>
            </a:fld>
            <a:endParaRPr/>
          </a:p>
        </p:txBody>
      </p:sp>
      <p:sp>
        <p:nvSpPr>
          <p:cNvPr id="2" name="Google Shape;148;p2">
            <a:extLst>
              <a:ext uri="{FF2B5EF4-FFF2-40B4-BE49-F238E27FC236}">
                <a16:creationId xmlns:a16="http://schemas.microsoft.com/office/drawing/2014/main" id="{445025E9-ED23-BAC5-9F73-E82F1A498774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49;p2">
            <a:extLst>
              <a:ext uri="{FF2B5EF4-FFF2-40B4-BE49-F238E27FC236}">
                <a16:creationId xmlns:a16="http://schemas.microsoft.com/office/drawing/2014/main" id="{0A2B06C5-B47A-5044-74CA-05315A34A0C5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4" name="Google Shape;150;p2">
            <a:extLst>
              <a:ext uri="{FF2B5EF4-FFF2-40B4-BE49-F238E27FC236}">
                <a16:creationId xmlns:a16="http://schemas.microsoft.com/office/drawing/2014/main" id="{06C2803F-CC33-B555-ED3F-2F04A233E453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26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83FAF83F-65D4-CE8B-9F76-216125083175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152;p2">
            <a:extLst>
              <a:ext uri="{FF2B5EF4-FFF2-40B4-BE49-F238E27FC236}">
                <a16:creationId xmlns:a16="http://schemas.microsoft.com/office/drawing/2014/main" id="{45BC99AA-3B71-291A-2DC3-DB6A12426C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2FBD9726-CBBB-0C89-7CEC-49D34E9B60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2"/>
          <p:cNvGrpSpPr/>
          <p:nvPr/>
        </p:nvGrpSpPr>
        <p:grpSpPr>
          <a:xfrm>
            <a:off x="0" y="-23976"/>
            <a:ext cx="12192000" cy="724312"/>
            <a:chOff x="0" y="-4312"/>
            <a:chExt cx="12192000" cy="724312"/>
          </a:xfrm>
        </p:grpSpPr>
        <p:sp>
          <p:nvSpPr>
            <p:cNvPr id="539" name="Google Shape;539;p22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 dirty="0"/>
            </a:p>
          </p:txBody>
        </p:sp>
      </p:grpSp>
      <p:grpSp>
        <p:nvGrpSpPr>
          <p:cNvPr id="545" name="Google Shape;545;p22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546" name="Google Shape;546;p22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Stack des Technologies</a:t>
              </a:r>
              <a:endParaRPr sz="200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547" name="Google Shape;547;p22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549" name="Google Shape;549;p22"/>
          <p:cNvSpPr/>
          <p:nvPr/>
        </p:nvSpPr>
        <p:spPr>
          <a:xfrm>
            <a:off x="1524002" y="4885721"/>
            <a:ext cx="1434789" cy="5412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53" name="Google Shape;553;p22"/>
          <p:cNvGrpSpPr/>
          <p:nvPr/>
        </p:nvGrpSpPr>
        <p:grpSpPr>
          <a:xfrm>
            <a:off x="5011903" y="3182476"/>
            <a:ext cx="2388185" cy="930168"/>
            <a:chOff x="4537660" y="2970668"/>
            <a:chExt cx="2796117" cy="1219936"/>
          </a:xfrm>
        </p:grpSpPr>
        <p:pic>
          <p:nvPicPr>
            <p:cNvPr id="554" name="Google Shape;554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37660" y="2970668"/>
              <a:ext cx="2796117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5" name="Google Shape;555;p22"/>
            <p:cNvSpPr txBox="1"/>
            <p:nvPr/>
          </p:nvSpPr>
          <p:spPr>
            <a:xfrm>
              <a:off x="4858299" y="3821272"/>
              <a:ext cx="21493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rgbClr val="595959"/>
                  </a:solidFill>
                  <a:latin typeface="Georgia"/>
                  <a:ea typeface="Georgia"/>
                  <a:cs typeface="Georgia"/>
                  <a:sym typeface="Georgia"/>
                </a:rPr>
                <a:t>Application</a:t>
              </a:r>
              <a:endParaRPr sz="1800" dirty="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56" name="Google Shape;556;p22"/>
          <p:cNvGrpSpPr/>
          <p:nvPr/>
        </p:nvGrpSpPr>
        <p:grpSpPr>
          <a:xfrm>
            <a:off x="7724850" y="3147175"/>
            <a:ext cx="2389917" cy="965469"/>
            <a:chOff x="8258007" y="2891039"/>
            <a:chExt cx="2968839" cy="1299565"/>
          </a:xfrm>
        </p:grpSpPr>
        <p:pic>
          <p:nvPicPr>
            <p:cNvPr id="557" name="Google Shape;557;p22"/>
            <p:cNvPicPr preferRelativeResize="0"/>
            <p:nvPr/>
          </p:nvPicPr>
          <p:blipFill rotWithShape="1">
            <a:blip r:embed="rId4">
              <a:alphaModFix/>
            </a:blip>
            <a:srcRect t="12305" b="12288"/>
            <a:stretch/>
          </p:blipFill>
          <p:spPr>
            <a:xfrm>
              <a:off x="8258007" y="2891039"/>
              <a:ext cx="2968839" cy="1027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8" name="Google Shape;558;p22"/>
            <p:cNvSpPr txBox="1"/>
            <p:nvPr/>
          </p:nvSpPr>
          <p:spPr>
            <a:xfrm>
              <a:off x="8950262" y="3821272"/>
              <a:ext cx="15843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rgbClr val="595959"/>
                  </a:solidFill>
                  <a:latin typeface="Georgia"/>
                  <a:ea typeface="Georgia"/>
                  <a:cs typeface="Georgia"/>
                  <a:sym typeface="Georgia"/>
                </a:rPr>
                <a:t>Database</a:t>
              </a:r>
              <a:endParaRPr sz="1800" dirty="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59" name="Google Shape;559;p22"/>
          <p:cNvGrpSpPr/>
          <p:nvPr/>
        </p:nvGrpSpPr>
        <p:grpSpPr>
          <a:xfrm>
            <a:off x="1362095" y="4885736"/>
            <a:ext cx="9461809" cy="1316852"/>
            <a:chOff x="1891991" y="4893448"/>
            <a:chExt cx="9461809" cy="1316852"/>
          </a:xfrm>
        </p:grpSpPr>
        <p:sp>
          <p:nvSpPr>
            <p:cNvPr id="560" name="Google Shape;560;p22"/>
            <p:cNvSpPr txBox="1"/>
            <p:nvPr/>
          </p:nvSpPr>
          <p:spPr>
            <a:xfrm>
              <a:off x="1891991" y="4893448"/>
              <a:ext cx="119936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rgbClr val="3F3F3F"/>
                  </a:solidFill>
                  <a:latin typeface="Georgia"/>
                  <a:ea typeface="Georgia"/>
                  <a:cs typeface="Georgia"/>
                  <a:sym typeface="Georgia"/>
                </a:rPr>
                <a:t>DevOps</a:t>
              </a:r>
              <a:endParaRPr sz="1400" b="1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561" name="Google Shape;561;p22"/>
            <p:cNvGrpSpPr/>
            <p:nvPr/>
          </p:nvGrpSpPr>
          <p:grpSpPr>
            <a:xfrm>
              <a:off x="2033238" y="5307980"/>
              <a:ext cx="9320562" cy="902320"/>
              <a:chOff x="2033238" y="5307980"/>
              <a:chExt cx="9320562" cy="902320"/>
            </a:xfrm>
          </p:grpSpPr>
          <p:sp>
            <p:nvSpPr>
              <p:cNvPr id="562" name="Google Shape;562;p22"/>
              <p:cNvSpPr/>
              <p:nvPr/>
            </p:nvSpPr>
            <p:spPr>
              <a:xfrm>
                <a:off x="2033238" y="5307980"/>
                <a:ext cx="9320562" cy="90232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grpSp>
            <p:nvGrpSpPr>
              <p:cNvPr id="563" name="Google Shape;563;p22"/>
              <p:cNvGrpSpPr/>
              <p:nvPr/>
            </p:nvGrpSpPr>
            <p:grpSpPr>
              <a:xfrm>
                <a:off x="2428803" y="5519140"/>
                <a:ext cx="8529433" cy="480000"/>
                <a:chOff x="2347535" y="5519140"/>
                <a:chExt cx="8529433" cy="480000"/>
              </a:xfrm>
            </p:grpSpPr>
            <p:pic>
              <p:nvPicPr>
                <p:cNvPr id="564" name="Google Shape;564;p2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4381794" y="5519140"/>
                  <a:ext cx="1963200" cy="48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65" name="Google Shape;565;p22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2347535" y="5519140"/>
                  <a:ext cx="1552941" cy="48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67" name="Google Shape;567;p22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8877112" y="5537248"/>
                  <a:ext cx="1061766" cy="4437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68" name="Google Shape;568;p22"/>
                <p:cNvSpPr txBox="1"/>
                <p:nvPr/>
              </p:nvSpPr>
              <p:spPr>
                <a:xfrm>
                  <a:off x="10450248" y="5519140"/>
                  <a:ext cx="42672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2000" b="1" dirty="0">
                      <a:solidFill>
                        <a:srgbClr val="3F3F3F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…</a:t>
                  </a:r>
                  <a:endParaRPr dirty="0"/>
                </a:p>
              </p:txBody>
            </p:sp>
          </p:grp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96" y="3119293"/>
            <a:ext cx="2165896" cy="727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15" y="5511428"/>
            <a:ext cx="1723420" cy="551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70" y="1501753"/>
            <a:ext cx="5882650" cy="11776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03313" y="3819720"/>
            <a:ext cx="1254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1800" dirty="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Frontend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6" y="3046503"/>
            <a:ext cx="1810497" cy="1128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529" y="3109277"/>
            <a:ext cx="1752471" cy="1068580"/>
          </a:xfrm>
          <a:prstGeom prst="rect">
            <a:avLst/>
          </a:prstGeom>
        </p:spPr>
      </p:pic>
      <p:sp>
        <p:nvSpPr>
          <p:cNvPr id="2" name="Google Shape;148;p2">
            <a:extLst>
              <a:ext uri="{FF2B5EF4-FFF2-40B4-BE49-F238E27FC236}">
                <a16:creationId xmlns:a16="http://schemas.microsoft.com/office/drawing/2014/main" id="{57C34D01-53A9-F798-BC4C-30F19DB4D779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Google Shape;149;p2">
            <a:extLst>
              <a:ext uri="{FF2B5EF4-FFF2-40B4-BE49-F238E27FC236}">
                <a16:creationId xmlns:a16="http://schemas.microsoft.com/office/drawing/2014/main" id="{47508EBE-A5F2-A50E-355F-8FB7447149E8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10" name="Google Shape;150;p2">
            <a:extLst>
              <a:ext uri="{FF2B5EF4-FFF2-40B4-BE49-F238E27FC236}">
                <a16:creationId xmlns:a16="http://schemas.microsoft.com/office/drawing/2014/main" id="{7CC5E7B9-77B6-8D30-E1CE-E69326AF9BF1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51;p2">
            <a:extLst>
              <a:ext uri="{FF2B5EF4-FFF2-40B4-BE49-F238E27FC236}">
                <a16:creationId xmlns:a16="http://schemas.microsoft.com/office/drawing/2014/main" id="{709571F8-7B0E-F7D7-C1A9-40181FF43AFE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52;p2">
            <a:extLst>
              <a:ext uri="{FF2B5EF4-FFF2-40B4-BE49-F238E27FC236}">
                <a16:creationId xmlns:a16="http://schemas.microsoft.com/office/drawing/2014/main" id="{29C3BDFC-63D6-1128-AC33-BEA496C47907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78D6AB76-EB11-D7C7-8297-4FC4B75CEA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0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2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539" name="Google Shape;539;p22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 dirty="0"/>
            </a:p>
          </p:txBody>
        </p:sp>
      </p:grpSp>
      <p:grpSp>
        <p:nvGrpSpPr>
          <p:cNvPr id="545" name="Google Shape;545;p22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546" name="Google Shape;546;p22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Architecture logique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547" name="Google Shape;547;p22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549" name="Google Shape;549;p22"/>
          <p:cNvSpPr/>
          <p:nvPr/>
        </p:nvSpPr>
        <p:spPr>
          <a:xfrm>
            <a:off x="1524002" y="4885721"/>
            <a:ext cx="1434789" cy="5412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34" y="1363759"/>
            <a:ext cx="8700655" cy="4950690"/>
          </a:xfrm>
          <a:prstGeom prst="rect">
            <a:avLst/>
          </a:prstGeom>
        </p:spPr>
      </p:pic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49998188-40F0-4390-967D-8291FEB83FEE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AFEAFFA0-331D-51AB-070E-6A66FE1EDEBA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B9B10DB4-8134-4400-9229-CB9F3D481F9F}"/>
              </a:ext>
            </a:extLst>
          </p:cNvPr>
          <p:cNvSpPr txBox="1"/>
          <p:nvPr/>
        </p:nvSpPr>
        <p:spPr>
          <a:xfrm>
            <a:off x="5951062" y="6509307"/>
            <a:ext cx="585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28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B90CCF48-A6C4-F38B-8447-909A9F539EA8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C84C44C2-2586-53C7-A8BA-38C09DFC9DE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9A5DD91A-4044-3D20-C399-A64F62FF26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491" y="476361"/>
            <a:ext cx="6834528" cy="4719472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5"/>
          <p:cNvSpPr txBox="1"/>
          <p:nvPr/>
        </p:nvSpPr>
        <p:spPr>
          <a:xfrm>
            <a:off x="7861465" y="4372033"/>
            <a:ext cx="255164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fr-FR" sz="4000" b="1" cap="small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Mise en Œuvre</a:t>
            </a:r>
            <a:endParaRPr dirty="0"/>
          </a:p>
        </p:txBody>
      </p:sp>
      <p:cxnSp>
        <p:nvCxnSpPr>
          <p:cNvPr id="681" name="Google Shape;681;p25"/>
          <p:cNvCxnSpPr/>
          <p:nvPr/>
        </p:nvCxnSpPr>
        <p:spPr>
          <a:xfrm rot="10800000">
            <a:off x="6692899" y="3514523"/>
            <a:ext cx="5508000" cy="0"/>
          </a:xfrm>
          <a:prstGeom prst="straightConnector1">
            <a:avLst/>
          </a:prstGeom>
          <a:noFill/>
          <a:ln w="952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682" name="Google Shape;682;p25"/>
          <p:cNvSpPr txBox="1"/>
          <p:nvPr/>
        </p:nvSpPr>
        <p:spPr>
          <a:xfrm>
            <a:off x="8480692" y="1272019"/>
            <a:ext cx="193241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0"/>
              <a:buFont typeface="Georgia"/>
              <a:buNone/>
            </a:pPr>
            <a:r>
              <a:rPr lang="fr-FR" sz="10000" b="1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05</a:t>
            </a:r>
            <a:endParaRPr/>
          </a:p>
        </p:txBody>
      </p:sp>
      <p:sp>
        <p:nvSpPr>
          <p:cNvPr id="2" name="Google Shape;148;p2">
            <a:extLst>
              <a:ext uri="{FF2B5EF4-FFF2-40B4-BE49-F238E27FC236}">
                <a16:creationId xmlns:a16="http://schemas.microsoft.com/office/drawing/2014/main" id="{CBBDD0E3-6507-926A-2077-6C3BEA1C5BE9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49;p2">
            <a:extLst>
              <a:ext uri="{FF2B5EF4-FFF2-40B4-BE49-F238E27FC236}">
                <a16:creationId xmlns:a16="http://schemas.microsoft.com/office/drawing/2014/main" id="{367D8650-9EBC-1C41-44CA-8940D695BE92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4" name="Google Shape;150;p2">
            <a:extLst>
              <a:ext uri="{FF2B5EF4-FFF2-40B4-BE49-F238E27FC236}">
                <a16:creationId xmlns:a16="http://schemas.microsoft.com/office/drawing/2014/main" id="{18CE554A-4351-7FD8-B04E-AC712245175E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29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22A5849B-53BE-87BB-91F8-15ECBAF86BF7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152;p2">
            <a:extLst>
              <a:ext uri="{FF2B5EF4-FFF2-40B4-BE49-F238E27FC236}">
                <a16:creationId xmlns:a16="http://schemas.microsoft.com/office/drawing/2014/main" id="{A3598B2D-7FB3-1690-4BEB-B834D6617B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5F028E8D-2FA0-FB12-3822-A18CD59A1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/>
        </p:nvSpPr>
        <p:spPr>
          <a:xfrm>
            <a:off x="985496" y="574508"/>
            <a:ext cx="448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entury Gothic"/>
              <a:buNone/>
            </a:pPr>
            <a:r>
              <a:rPr lang="fr-FR" sz="4000" b="1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6" name="Google Shape;116;p3"/>
          <p:cNvCxnSpPr/>
          <p:nvPr/>
        </p:nvCxnSpPr>
        <p:spPr>
          <a:xfrm rot="10800000">
            <a:off x="6096000" y="833974"/>
            <a:ext cx="6096000" cy="0"/>
          </a:xfrm>
          <a:prstGeom prst="straightConnector1">
            <a:avLst/>
          </a:prstGeom>
          <a:noFill/>
          <a:ln w="2857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18" name="Google Shape;118;p3"/>
          <p:cNvSpPr/>
          <p:nvPr/>
        </p:nvSpPr>
        <p:spPr>
          <a:xfrm rot="10800000" flipH="1">
            <a:off x="834255" y="651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5951062" y="6509307"/>
            <a:ext cx="300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55" y="6519500"/>
            <a:ext cx="904845" cy="341579"/>
          </a:xfrm>
          <a:prstGeom prst="rect">
            <a:avLst/>
          </a:prstGeom>
        </p:spPr>
      </p:pic>
      <p:sp>
        <p:nvSpPr>
          <p:cNvPr id="12" name="Google Shape;740;p28"/>
          <p:cNvSpPr txBox="1"/>
          <p:nvPr/>
        </p:nvSpPr>
        <p:spPr>
          <a:xfrm>
            <a:off x="1173802" y="1934727"/>
            <a:ext cx="10664237" cy="346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 mauvaise gestion des projets mène à une perte au niveau des couts et des ressources 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ea typeface="Georgia"/>
                <a:cs typeface="Georgia"/>
                <a:sym typeface="Georgia"/>
              </a:rPr>
              <a:t>L’automatisation de ce processus facilite la prise de décision</a:t>
            </a:r>
            <a:endParaRPr lang="fr-FR" sz="18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Jira est un outil important pour la gestion des projets.</a:t>
            </a:r>
            <a:endParaRPr lang="fr-FR" dirty="0"/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b="0" i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Jira peut intégrer des module supplémentaires (plugins).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Adria-</a:t>
            </a:r>
            <a:r>
              <a:rPr lang="fr-FR" sz="1800" dirty="0" err="1">
                <a:latin typeface="Georgia"/>
                <a:sym typeface="Georgia"/>
              </a:rPr>
              <a:t>bt</a:t>
            </a:r>
            <a:r>
              <a:rPr lang="fr-FR" sz="1800" dirty="0">
                <a:latin typeface="Georgia"/>
                <a:sym typeface="Georgia"/>
              </a:rPr>
              <a:t> utilise tempo pour la gestion des imputations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Remplacer et améliorer tempo aidera à réduire et optimiser les couts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27"/>
          <p:cNvGrpSpPr/>
          <p:nvPr/>
        </p:nvGrpSpPr>
        <p:grpSpPr>
          <a:xfrm>
            <a:off x="0" y="-19665"/>
            <a:ext cx="12192000" cy="724312"/>
            <a:chOff x="0" y="-4312"/>
            <a:chExt cx="12192000" cy="724312"/>
          </a:xfrm>
        </p:grpSpPr>
        <p:sp>
          <p:nvSpPr>
            <p:cNvPr id="718" name="Google Shape;718;p27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 dirty="0"/>
            </a:p>
          </p:txBody>
        </p:sp>
      </p:grpSp>
      <p:grpSp>
        <p:nvGrpSpPr>
          <p:cNvPr id="724" name="Google Shape;724;p27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725" name="Google Shape;725;p27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Interfaces Plugin Jira- Démonstration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726" name="Google Shape;726;p27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pic>
        <p:nvPicPr>
          <p:cNvPr id="727" name="Google Shape;727;p2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8400" y="2854890"/>
            <a:ext cx="2749199" cy="20103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8;p2">
            <a:extLst>
              <a:ext uri="{FF2B5EF4-FFF2-40B4-BE49-F238E27FC236}">
                <a16:creationId xmlns:a16="http://schemas.microsoft.com/office/drawing/2014/main" id="{84D8E541-7AC1-8D2C-0039-C7A5A6185918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49;p2">
            <a:extLst>
              <a:ext uri="{FF2B5EF4-FFF2-40B4-BE49-F238E27FC236}">
                <a16:creationId xmlns:a16="http://schemas.microsoft.com/office/drawing/2014/main" id="{D896F3FD-7B7B-F267-1A3F-91516C2DB2AC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4" name="Google Shape;150;p2">
            <a:extLst>
              <a:ext uri="{FF2B5EF4-FFF2-40B4-BE49-F238E27FC236}">
                <a16:creationId xmlns:a16="http://schemas.microsoft.com/office/drawing/2014/main" id="{0B6EF835-D2F2-057B-3905-4034093952FE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4B99CD91-5E3F-AD00-E0CF-915AD83169D9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152;p2">
            <a:extLst>
              <a:ext uri="{FF2B5EF4-FFF2-40B4-BE49-F238E27FC236}">
                <a16:creationId xmlns:a16="http://schemas.microsoft.com/office/drawing/2014/main" id="{C72AA857-031B-1931-2011-E5DF154E7E4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06EBD407-0E15-204C-0816-6FFE878635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27"/>
          <p:cNvGrpSpPr/>
          <p:nvPr/>
        </p:nvGrpSpPr>
        <p:grpSpPr>
          <a:xfrm>
            <a:off x="0" y="-19665"/>
            <a:ext cx="12192000" cy="724312"/>
            <a:chOff x="0" y="-4312"/>
            <a:chExt cx="12192000" cy="724312"/>
          </a:xfrm>
        </p:grpSpPr>
        <p:sp>
          <p:nvSpPr>
            <p:cNvPr id="718" name="Google Shape;718;p27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 dirty="0"/>
            </a:p>
          </p:txBody>
        </p:sp>
      </p:grpSp>
      <p:grpSp>
        <p:nvGrpSpPr>
          <p:cNvPr id="724" name="Google Shape;724;p27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725" name="Google Shape;725;p27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Mise en production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726" name="Google Shape;726;p27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2" name="Google Shape;148;p2">
            <a:extLst>
              <a:ext uri="{FF2B5EF4-FFF2-40B4-BE49-F238E27FC236}">
                <a16:creationId xmlns:a16="http://schemas.microsoft.com/office/drawing/2014/main" id="{84D8E541-7AC1-8D2C-0039-C7A5A6185918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49;p2">
            <a:extLst>
              <a:ext uri="{FF2B5EF4-FFF2-40B4-BE49-F238E27FC236}">
                <a16:creationId xmlns:a16="http://schemas.microsoft.com/office/drawing/2014/main" id="{D896F3FD-7B7B-F267-1A3F-91516C2DB2AC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4" name="Google Shape;150;p2">
            <a:extLst>
              <a:ext uri="{FF2B5EF4-FFF2-40B4-BE49-F238E27FC236}">
                <a16:creationId xmlns:a16="http://schemas.microsoft.com/office/drawing/2014/main" id="{0B6EF835-D2F2-057B-3905-4034093952FE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31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4B99CD91-5E3F-AD00-E0CF-915AD83169D9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152;p2">
            <a:extLst>
              <a:ext uri="{FF2B5EF4-FFF2-40B4-BE49-F238E27FC236}">
                <a16:creationId xmlns:a16="http://schemas.microsoft.com/office/drawing/2014/main" id="{C72AA857-031B-1931-2011-E5DF154E7E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06EBD407-0E15-204C-0816-6FFE87863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F251841-4F9B-0515-67CE-60DDBA24F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200" y="1725033"/>
            <a:ext cx="7817845" cy="42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21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27"/>
          <p:cNvGrpSpPr/>
          <p:nvPr/>
        </p:nvGrpSpPr>
        <p:grpSpPr>
          <a:xfrm>
            <a:off x="0" y="-19665"/>
            <a:ext cx="12192000" cy="724312"/>
            <a:chOff x="0" y="-4312"/>
            <a:chExt cx="12192000" cy="724312"/>
          </a:xfrm>
        </p:grpSpPr>
        <p:sp>
          <p:nvSpPr>
            <p:cNvPr id="718" name="Google Shape;718;p27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 dirty="0"/>
            </a:p>
          </p:txBody>
        </p:sp>
      </p:grpSp>
      <p:grpSp>
        <p:nvGrpSpPr>
          <p:cNvPr id="724" name="Google Shape;724;p27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725" name="Google Shape;725;p27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Test de performance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726" name="Google Shape;726;p27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2" name="Google Shape;148;p2">
            <a:extLst>
              <a:ext uri="{FF2B5EF4-FFF2-40B4-BE49-F238E27FC236}">
                <a16:creationId xmlns:a16="http://schemas.microsoft.com/office/drawing/2014/main" id="{84D8E541-7AC1-8D2C-0039-C7A5A6185918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49;p2">
            <a:extLst>
              <a:ext uri="{FF2B5EF4-FFF2-40B4-BE49-F238E27FC236}">
                <a16:creationId xmlns:a16="http://schemas.microsoft.com/office/drawing/2014/main" id="{D896F3FD-7B7B-F267-1A3F-91516C2DB2AC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4" name="Google Shape;150;p2">
            <a:extLst>
              <a:ext uri="{FF2B5EF4-FFF2-40B4-BE49-F238E27FC236}">
                <a16:creationId xmlns:a16="http://schemas.microsoft.com/office/drawing/2014/main" id="{0B6EF835-D2F2-057B-3905-4034093952FE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32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4B99CD91-5E3F-AD00-E0CF-915AD83169D9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152;p2">
            <a:extLst>
              <a:ext uri="{FF2B5EF4-FFF2-40B4-BE49-F238E27FC236}">
                <a16:creationId xmlns:a16="http://schemas.microsoft.com/office/drawing/2014/main" id="{C72AA857-031B-1931-2011-E5DF154E7E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06EBD407-0E15-204C-0816-6FFE87863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4DD45B-8EB1-577B-39C1-975441873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24" y="1852739"/>
            <a:ext cx="5771989" cy="402364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93305B5-48DA-47DC-573D-72BB08541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5477" y="2290916"/>
            <a:ext cx="6100523" cy="349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1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8"/>
          <p:cNvSpPr txBox="1"/>
          <p:nvPr/>
        </p:nvSpPr>
        <p:spPr>
          <a:xfrm>
            <a:off x="6745284" y="574508"/>
            <a:ext cx="448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entury Gothic"/>
              <a:buNone/>
            </a:pPr>
            <a:r>
              <a:rPr lang="fr-FR" sz="4000" b="1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4000" b="1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36" name="Google Shape;736;p28"/>
          <p:cNvCxnSpPr/>
          <p:nvPr/>
        </p:nvCxnSpPr>
        <p:spPr>
          <a:xfrm>
            <a:off x="0" y="833974"/>
            <a:ext cx="6096000" cy="0"/>
          </a:xfrm>
          <a:prstGeom prst="straightConnector1">
            <a:avLst/>
          </a:prstGeom>
          <a:noFill/>
          <a:ln w="952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738" name="Google Shape;738;p28"/>
          <p:cNvGrpSpPr/>
          <p:nvPr/>
        </p:nvGrpSpPr>
        <p:grpSpPr>
          <a:xfrm>
            <a:off x="725999" y="1724103"/>
            <a:ext cx="11044133" cy="1831897"/>
            <a:chOff x="716763" y="1620678"/>
            <a:chExt cx="11118963" cy="2427600"/>
          </a:xfrm>
        </p:grpSpPr>
        <p:sp>
          <p:nvSpPr>
            <p:cNvPr id="739" name="Google Shape;739;p28"/>
            <p:cNvSpPr txBox="1"/>
            <p:nvPr/>
          </p:nvSpPr>
          <p:spPr>
            <a:xfrm>
              <a:off x="716763" y="1620678"/>
              <a:ext cx="4526100" cy="24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fr-FR" sz="2000" b="1" dirty="0">
                  <a:solidFill>
                    <a:schemeClr val="dk1"/>
                  </a:solidFill>
                  <a:highlight>
                    <a:srgbClr val="C9D8ED"/>
                  </a:highlight>
                  <a:latin typeface="Georgia"/>
                  <a:ea typeface="Georgia"/>
                  <a:cs typeface="Georgia"/>
                  <a:sym typeface="Georgia"/>
                </a:rPr>
                <a:t>Rétrospective</a:t>
              </a:r>
              <a:endParaRPr dirty="0"/>
            </a:p>
            <a:p>
              <a:pPr marL="457200" marR="0" lvl="0" indent="-3810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Quattrocento Sans"/>
                <a:buChar char="◉"/>
              </a:pPr>
              <a:r>
                <a:rPr lang="fr-FR" sz="180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P</a:t>
              </a:r>
              <a:r>
                <a:rPr lang="fr-FR" sz="1800" b="0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rojet </a:t>
              </a:r>
              <a:r>
                <a:rPr lang="fr-FR" sz="1800" b="1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innovant</a:t>
              </a:r>
              <a:r>
                <a:rPr lang="fr-FR" sz="1800" b="0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dans le domaine de gestion de projets.</a:t>
              </a:r>
              <a:endParaRPr dirty="0"/>
            </a:p>
            <a:p>
              <a:pPr marL="457200" marR="0" lvl="0" indent="-3810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Quattrocento Sans"/>
                <a:buChar char="◉"/>
              </a:pPr>
              <a:r>
                <a:rPr lang="fr-FR" sz="1800" b="0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Méthodologie Agile - </a:t>
              </a:r>
              <a:r>
                <a:rPr lang="fr-FR" sz="1800" b="1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Scrum</a:t>
              </a:r>
              <a:r>
                <a:rPr lang="fr-FR" sz="1800" b="0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.</a:t>
              </a:r>
              <a:endParaRPr dirty="0"/>
            </a:p>
            <a:p>
              <a:pPr marL="457200" marR="0" lvl="0" indent="-3810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Quattrocento Sans"/>
                <a:buChar char="◉"/>
              </a:pPr>
              <a:r>
                <a:rPr lang="fr-FR" sz="1800" b="0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Analyser des </a:t>
              </a:r>
              <a:r>
                <a:rPr lang="fr-FR" sz="1800" b="1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besoins </a:t>
              </a:r>
              <a:r>
                <a:rPr lang="fr-FR" sz="1800" b="0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métiers.</a:t>
              </a:r>
              <a:endParaRPr dirty="0"/>
            </a:p>
            <a:p>
              <a:pPr marL="457200" marR="0" lvl="0" indent="-3810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Quattrocento Sans"/>
                <a:buChar char="◉"/>
              </a:pPr>
              <a:r>
                <a:rPr lang="fr-FR" sz="1800" b="0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Conception et implémentation </a:t>
              </a:r>
              <a:r>
                <a:rPr lang="fr-FR" sz="1800" b="1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évolutive</a:t>
              </a:r>
              <a:r>
                <a:rPr lang="fr-FR" sz="1800" b="0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.</a:t>
              </a:r>
              <a:endParaRPr dirty="0"/>
            </a:p>
          </p:txBody>
        </p:sp>
        <p:sp>
          <p:nvSpPr>
            <p:cNvPr id="740" name="Google Shape;740;p28"/>
            <p:cNvSpPr txBox="1"/>
            <p:nvPr/>
          </p:nvSpPr>
          <p:spPr>
            <a:xfrm>
              <a:off x="6776832" y="1620678"/>
              <a:ext cx="5058894" cy="1723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fr-FR" sz="2000" b="1" dirty="0">
                  <a:solidFill>
                    <a:schemeClr val="dk1"/>
                  </a:solidFill>
                  <a:highlight>
                    <a:srgbClr val="C9D8ED"/>
                  </a:highlight>
                  <a:latin typeface="Georgia"/>
                  <a:ea typeface="Georgia"/>
                  <a:cs typeface="Georgia"/>
                  <a:sym typeface="Georgia"/>
                </a:rPr>
                <a:t>Perspective</a:t>
              </a:r>
              <a:endParaRPr dirty="0"/>
            </a:p>
            <a:p>
              <a:pPr marL="457200" lvl="0" indent="-381000">
                <a:lnSpc>
                  <a:spcPct val="115000"/>
                </a:lnSpc>
                <a:spcBef>
                  <a:spcPts val="600"/>
                </a:spcBef>
                <a:buSzPts val="2160"/>
                <a:buFont typeface="Quattrocento Sans"/>
                <a:buChar char="◉"/>
              </a:pPr>
              <a:r>
                <a:rPr lang="fr-FR" sz="1800" dirty="0"/>
                <a:t>L’ajout des indicateurs KPI propre à notre chef de projet pour un meilleur suivi du projet  </a:t>
              </a:r>
            </a:p>
            <a:p>
              <a:pPr marL="457200" lvl="0" indent="-381000">
                <a:lnSpc>
                  <a:spcPct val="115000"/>
                </a:lnSpc>
                <a:spcBef>
                  <a:spcPts val="600"/>
                </a:spcBef>
                <a:buSzPts val="2160"/>
                <a:buFont typeface="Quattrocento Sans"/>
                <a:buChar char="◉"/>
              </a:pPr>
              <a:r>
                <a:rPr lang="fr-FR" sz="1800" dirty="0"/>
                <a:t>L’ajout d’un modèle IA pour prédire l’état des projets basé sur les KPI et les imputations des collaborateurs et les données historiques des projets clôturés</a:t>
              </a:r>
            </a:p>
            <a:p>
              <a:pPr marL="457200" lvl="0" indent="-381000">
                <a:lnSpc>
                  <a:spcPct val="115000"/>
                </a:lnSpc>
                <a:spcBef>
                  <a:spcPts val="600"/>
                </a:spcBef>
                <a:buSzPts val="2160"/>
                <a:buFont typeface="Quattrocento Sans"/>
                <a:buChar char="◉"/>
              </a:pPr>
              <a:r>
                <a:rPr lang="fr-FR" sz="1800" dirty="0"/>
                <a:t> L’ajout de facturation de projets </a:t>
              </a:r>
            </a:p>
            <a:p>
              <a:pPr marL="457200" lvl="0" indent="-381000">
                <a:lnSpc>
                  <a:spcPct val="115000"/>
                </a:lnSpc>
                <a:spcBef>
                  <a:spcPts val="600"/>
                </a:spcBef>
                <a:buSzPts val="2160"/>
                <a:buFont typeface="Quattrocento Sans"/>
                <a:buChar char="◉"/>
              </a:pPr>
              <a:r>
                <a:rPr lang="fr-FR" sz="1800" dirty="0"/>
                <a:t>La solution pourra être commercialisé dans </a:t>
              </a:r>
              <a:r>
                <a:rPr lang="fr-FR" sz="1800" dirty="0" err="1"/>
                <a:t>Atlassian</a:t>
              </a:r>
              <a:r>
                <a:rPr lang="fr-FR" sz="1800" dirty="0"/>
                <a:t> </a:t>
              </a:r>
              <a:r>
                <a:rPr lang="fr-FR" sz="1800" dirty="0" err="1"/>
                <a:t>Market</a:t>
              </a:r>
              <a:r>
                <a:rPr lang="fr-FR" sz="1800" dirty="0"/>
                <a:t> Place</a:t>
              </a:r>
              <a:endParaRPr dirty="0"/>
            </a:p>
          </p:txBody>
        </p:sp>
      </p:grpSp>
      <p:sp>
        <p:nvSpPr>
          <p:cNvPr id="2" name="Google Shape;148;p2">
            <a:extLst>
              <a:ext uri="{FF2B5EF4-FFF2-40B4-BE49-F238E27FC236}">
                <a16:creationId xmlns:a16="http://schemas.microsoft.com/office/drawing/2014/main" id="{77CEFE9A-2771-DC9B-685B-0C4A54A24246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49;p2">
            <a:extLst>
              <a:ext uri="{FF2B5EF4-FFF2-40B4-BE49-F238E27FC236}">
                <a16:creationId xmlns:a16="http://schemas.microsoft.com/office/drawing/2014/main" id="{BD3E3B5B-426D-FE9E-A072-4A18530C5095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4" name="Google Shape;150;p2">
            <a:extLst>
              <a:ext uri="{FF2B5EF4-FFF2-40B4-BE49-F238E27FC236}">
                <a16:creationId xmlns:a16="http://schemas.microsoft.com/office/drawing/2014/main" id="{93CD90AB-010A-71BC-12FA-D7EBB5DE1F22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33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01E32CBD-CBAF-BA1B-52F5-4846D3D8C7CF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152;p2">
            <a:extLst>
              <a:ext uri="{FF2B5EF4-FFF2-40B4-BE49-F238E27FC236}">
                <a16:creationId xmlns:a16="http://schemas.microsoft.com/office/drawing/2014/main" id="{FA2D405C-92EB-B5CC-0161-0DA8101A2C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6081C638-6903-A554-CDDA-7C6F36323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8"/>
          <p:cNvSpPr txBox="1"/>
          <p:nvPr/>
        </p:nvSpPr>
        <p:spPr>
          <a:xfrm>
            <a:off x="2881207" y="2874900"/>
            <a:ext cx="690189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entury Gothic"/>
              <a:buNone/>
            </a:pPr>
            <a:r>
              <a:rPr lang="fr-FR" sz="4000" b="1" dirty="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Merci pour votre attention</a:t>
            </a:r>
            <a:endParaRPr sz="4000" b="1" dirty="0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36" name="Google Shape;736;p28"/>
          <p:cNvCxnSpPr/>
          <p:nvPr/>
        </p:nvCxnSpPr>
        <p:spPr>
          <a:xfrm>
            <a:off x="0" y="833974"/>
            <a:ext cx="6096000" cy="0"/>
          </a:xfrm>
          <a:prstGeom prst="straightConnector1">
            <a:avLst/>
          </a:prstGeom>
          <a:noFill/>
          <a:ln w="952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8" name="Google Shape;736;p28">
            <a:extLst>
              <a:ext uri="{FF2B5EF4-FFF2-40B4-BE49-F238E27FC236}">
                <a16:creationId xmlns:a16="http://schemas.microsoft.com/office/drawing/2014/main" id="{77BCE004-6FCF-3B3C-5496-929CF44461F3}"/>
              </a:ext>
            </a:extLst>
          </p:cNvPr>
          <p:cNvCxnSpPr>
            <a:cxnSpLocks/>
          </p:cNvCxnSpPr>
          <p:nvPr/>
        </p:nvCxnSpPr>
        <p:spPr>
          <a:xfrm flipH="1">
            <a:off x="5466735" y="6440129"/>
            <a:ext cx="6725265" cy="0"/>
          </a:xfrm>
          <a:prstGeom prst="straightConnector1">
            <a:avLst/>
          </a:prstGeom>
          <a:noFill/>
          <a:ln w="952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36371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/>
        </p:nvSpPr>
        <p:spPr>
          <a:xfrm>
            <a:off x="5819008" y="4372033"/>
            <a:ext cx="483916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fr-FR" sz="4000" b="1" cap="small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Contexte</a:t>
            </a:r>
            <a:endParaRPr dirty="0"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fr-FR" sz="4000" b="1" cap="small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General</a:t>
            </a:r>
            <a:endParaRPr sz="2400" b="1" cap="small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0" name="Google Shape;160;p4"/>
          <p:cNvCxnSpPr/>
          <p:nvPr/>
        </p:nvCxnSpPr>
        <p:spPr>
          <a:xfrm rot="10800000">
            <a:off x="6695767" y="3514523"/>
            <a:ext cx="5508000" cy="0"/>
          </a:xfrm>
          <a:prstGeom prst="straightConnector1">
            <a:avLst/>
          </a:prstGeom>
          <a:noFill/>
          <a:ln w="952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61" name="Google Shape;161;p4"/>
          <p:cNvSpPr txBox="1"/>
          <p:nvPr/>
        </p:nvSpPr>
        <p:spPr>
          <a:xfrm>
            <a:off x="8596052" y="1284719"/>
            <a:ext cx="170743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0"/>
              <a:buFont typeface="Georgia"/>
              <a:buNone/>
            </a:pPr>
            <a:r>
              <a:rPr lang="fr-FR" sz="10000" b="1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01</a:t>
            </a:r>
            <a:endParaRPr/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7641" y="-129019"/>
            <a:ext cx="7071973" cy="63708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8;p2">
            <a:extLst>
              <a:ext uri="{FF2B5EF4-FFF2-40B4-BE49-F238E27FC236}">
                <a16:creationId xmlns:a16="http://schemas.microsoft.com/office/drawing/2014/main" id="{46549E86-FE2A-345D-F961-F0CE1774B3D1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49;p2">
            <a:extLst>
              <a:ext uri="{FF2B5EF4-FFF2-40B4-BE49-F238E27FC236}">
                <a16:creationId xmlns:a16="http://schemas.microsoft.com/office/drawing/2014/main" id="{9F409914-2F7C-25E3-1BCB-8AC5F4CD7E82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4" name="Google Shape;150;p2">
            <a:extLst>
              <a:ext uri="{FF2B5EF4-FFF2-40B4-BE49-F238E27FC236}">
                <a16:creationId xmlns:a16="http://schemas.microsoft.com/office/drawing/2014/main" id="{21C18B10-807F-4ABD-8558-A0EB32B2C056}"/>
              </a:ext>
            </a:extLst>
          </p:cNvPr>
          <p:cNvSpPr txBox="1"/>
          <p:nvPr/>
        </p:nvSpPr>
        <p:spPr>
          <a:xfrm>
            <a:off x="5951062" y="6509307"/>
            <a:ext cx="300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DFF2A08B-F2CE-B830-6003-E75FE53A086B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152;p2">
            <a:extLst>
              <a:ext uri="{FF2B5EF4-FFF2-40B4-BE49-F238E27FC236}">
                <a16:creationId xmlns:a16="http://schemas.microsoft.com/office/drawing/2014/main" id="{21EFC72C-D5D0-0760-F2E3-726217B9E2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9A077B47-2D22-D6FE-F10C-0AFAAAFBD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5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170" name="Google Shape;170;p5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0" y="-2156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0" y="1203550"/>
            <a:ext cx="12186000" cy="277200"/>
            <a:chOff x="0" y="1086760"/>
            <a:chExt cx="12186000" cy="277200"/>
          </a:xfrm>
        </p:grpSpPr>
        <p:sp>
          <p:nvSpPr>
            <p:cNvPr id="177" name="Google Shape;177;p5"/>
            <p:cNvSpPr txBox="1"/>
            <p:nvPr/>
          </p:nvSpPr>
          <p:spPr>
            <a:xfrm>
              <a:off x="1218600" y="1086760"/>
              <a:ext cx="109674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Organisme d’Accueil</a:t>
              </a:r>
              <a:endParaRPr sz="200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178" name="Google Shape;178;p5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180" name="Google Shape;180;p5"/>
          <p:cNvSpPr txBox="1"/>
          <p:nvPr/>
        </p:nvSpPr>
        <p:spPr>
          <a:xfrm>
            <a:off x="289791" y="1633739"/>
            <a:ext cx="646602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1800" b="1" dirty="0"/>
              <a:t>Adria Business Technology :</a:t>
            </a:r>
          </a:p>
          <a:p>
            <a:pPr lvl="0"/>
            <a:r>
              <a:rPr lang="fr-FR" sz="1800" dirty="0"/>
              <a:t> est une entreprise de génie informatique, experte dans la composition et le développement des programmes spécifiquement destinés aux domaines financiers.</a:t>
            </a:r>
            <a:endParaRPr dirty="0"/>
          </a:p>
        </p:txBody>
      </p:sp>
      <p:sp>
        <p:nvSpPr>
          <p:cNvPr id="181" name="Google Shape;181;p5"/>
          <p:cNvSpPr txBox="1"/>
          <p:nvPr/>
        </p:nvSpPr>
        <p:spPr>
          <a:xfrm>
            <a:off x="289791" y="2826803"/>
            <a:ext cx="534771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Un positionnement d’expertise :</a:t>
            </a:r>
            <a:endParaRPr dirty="0"/>
          </a:p>
          <a:p>
            <a:pPr marL="285750" lvl="0" indent="-285750">
              <a:buClr>
                <a:srgbClr val="0A131F"/>
              </a:buClr>
              <a:buSzPts val="1800"/>
              <a:buFont typeface="Arial"/>
              <a:buChar char="•"/>
            </a:pPr>
            <a:r>
              <a:rPr lang="fr-FR" sz="1800" dirty="0"/>
              <a:t>Expertise dans l’édition et l’intégration des logiciels destinés aux banques et institutions financières</a:t>
            </a:r>
          </a:p>
          <a:p>
            <a:pPr marL="285750" lvl="0" indent="-285750">
              <a:buClr>
                <a:srgbClr val="0A131F"/>
              </a:buClr>
              <a:buSzPts val="1800"/>
              <a:buFont typeface="Arial"/>
              <a:buChar char="•"/>
            </a:pPr>
            <a:r>
              <a:rPr lang="fr-FR" sz="1800" dirty="0"/>
              <a:t>Expertise Méthodologique dans la gestion des projets et services informatiques </a:t>
            </a:r>
            <a:r>
              <a:rPr lang="fr-FR" sz="18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dirty="0"/>
          </a:p>
          <a:p>
            <a:pPr marL="285750" lvl="0" indent="-285750">
              <a:buClr>
                <a:srgbClr val="0A131F"/>
              </a:buClr>
              <a:buSzPts val="1800"/>
              <a:buFont typeface="Arial"/>
              <a:buChar char="•"/>
            </a:pPr>
            <a:r>
              <a:rPr lang="fr-FR" sz="1800" dirty="0"/>
              <a:t>Expertise Technologique dans les nouvelles technologies Web Mobile (JEE, Android, iOS)</a:t>
            </a:r>
            <a:endParaRPr sz="1800" dirty="0">
              <a:solidFill>
                <a:srgbClr val="0A13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82" name="Google Shape;182;p5"/>
          <p:cNvGrpSpPr/>
          <p:nvPr/>
        </p:nvGrpSpPr>
        <p:grpSpPr>
          <a:xfrm>
            <a:off x="6702300" y="1190082"/>
            <a:ext cx="5135694" cy="992932"/>
            <a:chOff x="807906" y="5541218"/>
            <a:chExt cx="5135694" cy="992932"/>
          </a:xfrm>
        </p:grpSpPr>
        <p:sp>
          <p:nvSpPr>
            <p:cNvPr id="183" name="Google Shape;183;p5"/>
            <p:cNvSpPr/>
            <p:nvPr/>
          </p:nvSpPr>
          <p:spPr>
            <a:xfrm>
              <a:off x="1105460" y="5771240"/>
              <a:ext cx="4838140" cy="762910"/>
            </a:xfrm>
            <a:prstGeom prst="roundRect">
              <a:avLst>
                <a:gd name="adj" fmla="val 4182"/>
              </a:avLst>
            </a:prstGeom>
            <a:noFill/>
            <a:ln w="9525" cap="flat" cmpd="sng">
              <a:solidFill>
                <a:srgbClr val="1B345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184" name="Google Shape;184;p5" descr="Icon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 l="-564" t="-16" r="-641" b="-1487"/>
            <a:stretch/>
          </p:blipFill>
          <p:spPr>
            <a:xfrm>
              <a:off x="807906" y="5541218"/>
              <a:ext cx="715434" cy="717550"/>
            </a:xfrm>
            <a:prstGeom prst="plaque">
              <a:avLst>
                <a:gd name="adj" fmla="val 20809"/>
              </a:avLst>
            </a:prstGeom>
            <a:noFill/>
            <a:ln>
              <a:noFill/>
            </a:ln>
          </p:spPr>
        </p:pic>
        <p:grpSp>
          <p:nvGrpSpPr>
            <p:cNvPr id="185" name="Google Shape;185;p5"/>
            <p:cNvGrpSpPr/>
            <p:nvPr/>
          </p:nvGrpSpPr>
          <p:grpSpPr>
            <a:xfrm>
              <a:off x="1742308" y="5932223"/>
              <a:ext cx="4045951" cy="465803"/>
              <a:chOff x="602903" y="5868012"/>
              <a:chExt cx="4045951" cy="465803"/>
            </a:xfrm>
          </p:grpSpPr>
          <p:pic>
            <p:nvPicPr>
              <p:cNvPr id="186" name="Google Shape;186;p5"/>
              <p:cNvPicPr preferRelativeResize="0"/>
              <p:nvPr/>
            </p:nvPicPr>
            <p:blipFill rotWithShape="1">
              <a:blip r:embed="rId4">
                <a:alphaModFix/>
              </a:blip>
              <a:srcRect l="2645" t="2139" b="4"/>
              <a:stretch/>
            </p:blipFill>
            <p:spPr>
              <a:xfrm>
                <a:off x="3267249" y="5897855"/>
                <a:ext cx="427976" cy="358743"/>
              </a:xfrm>
              <a:prstGeom prst="roundRect">
                <a:avLst>
                  <a:gd name="adj" fmla="val 12337"/>
                </a:avLst>
              </a:prstGeom>
              <a:noFill/>
              <a:ln>
                <a:noFill/>
              </a:ln>
            </p:spPr>
          </p:pic>
          <p:pic>
            <p:nvPicPr>
              <p:cNvPr id="188" name="Google Shape;188;p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427269" y="5869352"/>
                <a:ext cx="439603" cy="4396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587289" y="5894212"/>
                <a:ext cx="439603" cy="4396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02903" y="5961269"/>
                <a:ext cx="439605" cy="305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5" descr="A picture containing arrow&#10;&#10;Description automatically generated"/>
              <p:cNvPicPr preferRelativeResize="0"/>
              <p:nvPr/>
            </p:nvPicPr>
            <p:blipFill rotWithShape="1">
              <a:blip r:embed="rId8">
                <a:alphaModFix/>
              </a:blip>
              <a:srcRect l="14334" t="14408" r="13916" b="14145"/>
              <a:stretch/>
            </p:blipFill>
            <p:spPr>
              <a:xfrm>
                <a:off x="4206054" y="5868012"/>
                <a:ext cx="442800" cy="440943"/>
              </a:xfrm>
              <a:prstGeom prst="roundRect">
                <a:avLst>
                  <a:gd name="adj" fmla="val 11387"/>
                </a:avLst>
              </a:prstGeom>
              <a:noFill/>
              <a:ln>
                <a:noFill/>
              </a:ln>
            </p:spPr>
          </p:pic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8232" y="2724988"/>
            <a:ext cx="5060118" cy="2476715"/>
          </a:xfrm>
          <a:prstGeom prst="rect">
            <a:avLst/>
          </a:prstGeom>
        </p:spPr>
      </p:pic>
      <p:sp>
        <p:nvSpPr>
          <p:cNvPr id="4" name="Google Shape;148;p2">
            <a:extLst>
              <a:ext uri="{FF2B5EF4-FFF2-40B4-BE49-F238E27FC236}">
                <a16:creationId xmlns:a16="http://schemas.microsoft.com/office/drawing/2014/main" id="{A53F9435-B443-8F6C-0CB6-79F666FEDA63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49;p2">
            <a:extLst>
              <a:ext uri="{FF2B5EF4-FFF2-40B4-BE49-F238E27FC236}">
                <a16:creationId xmlns:a16="http://schemas.microsoft.com/office/drawing/2014/main" id="{4C272DB0-273C-8179-CE48-05592234D5A6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6" name="Google Shape;150;p2">
            <a:extLst>
              <a:ext uri="{FF2B5EF4-FFF2-40B4-BE49-F238E27FC236}">
                <a16:creationId xmlns:a16="http://schemas.microsoft.com/office/drawing/2014/main" id="{E6DF201C-6D1B-B939-227E-4940A558E981}"/>
              </a:ext>
            </a:extLst>
          </p:cNvPr>
          <p:cNvSpPr txBox="1"/>
          <p:nvPr/>
        </p:nvSpPr>
        <p:spPr>
          <a:xfrm>
            <a:off x="5951062" y="6509307"/>
            <a:ext cx="300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1;p2">
            <a:extLst>
              <a:ext uri="{FF2B5EF4-FFF2-40B4-BE49-F238E27FC236}">
                <a16:creationId xmlns:a16="http://schemas.microsoft.com/office/drawing/2014/main" id="{2EFC70B1-C8F5-4BEB-486D-C802E02C3F70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" name="Google Shape;152;p2">
            <a:extLst>
              <a:ext uri="{FF2B5EF4-FFF2-40B4-BE49-F238E27FC236}">
                <a16:creationId xmlns:a16="http://schemas.microsoft.com/office/drawing/2014/main" id="{B1E955B6-C9B6-5B74-28F9-FB6D27C65FE1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7ECF1EC4-0212-B3E5-FF48-44BA2D7883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5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170" name="Google Shape;170;p5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0" y="-2156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0" y="1240375"/>
            <a:ext cx="12186000" cy="277200"/>
            <a:chOff x="0" y="1086760"/>
            <a:chExt cx="12186000" cy="277200"/>
          </a:xfrm>
        </p:grpSpPr>
        <p:sp>
          <p:nvSpPr>
            <p:cNvPr id="177" name="Google Shape;177;p5"/>
            <p:cNvSpPr txBox="1"/>
            <p:nvPr/>
          </p:nvSpPr>
          <p:spPr>
            <a:xfrm>
              <a:off x="1218600" y="1086760"/>
              <a:ext cx="109674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Organisme d’Accueil</a:t>
              </a:r>
              <a:endParaRPr sz="200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178" name="Google Shape;178;p5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245" y="2037950"/>
            <a:ext cx="5342083" cy="23471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90209" y="5110722"/>
            <a:ext cx="2064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A131F"/>
              </a:buClr>
              <a:buSzPts val="1800"/>
            </a:pPr>
            <a:r>
              <a:rPr lang="fr-FR" dirty="0"/>
              <a:t>Présence internationale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81" y="2195812"/>
            <a:ext cx="4628594" cy="26150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8600" y="5110723"/>
            <a:ext cx="2550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Organigramme de l’entreprise</a:t>
            </a:r>
          </a:p>
        </p:txBody>
      </p:sp>
      <p:sp>
        <p:nvSpPr>
          <p:cNvPr id="14" name="Google Shape;148;p2">
            <a:extLst>
              <a:ext uri="{FF2B5EF4-FFF2-40B4-BE49-F238E27FC236}">
                <a16:creationId xmlns:a16="http://schemas.microsoft.com/office/drawing/2014/main" id="{A801F6E6-1FD8-0334-0841-29C0CA443EB7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49;p2">
            <a:extLst>
              <a:ext uri="{FF2B5EF4-FFF2-40B4-BE49-F238E27FC236}">
                <a16:creationId xmlns:a16="http://schemas.microsoft.com/office/drawing/2014/main" id="{DFB83781-0074-0536-DA86-8F3601F825D4}"/>
              </a:ext>
            </a:extLst>
          </p:cNvPr>
          <p:cNvSpPr txBox="1"/>
          <p:nvPr/>
        </p:nvSpPr>
        <p:spPr>
          <a:xfrm>
            <a:off x="880073" y="6535516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16" name="Google Shape;150;p2">
            <a:extLst>
              <a:ext uri="{FF2B5EF4-FFF2-40B4-BE49-F238E27FC236}">
                <a16:creationId xmlns:a16="http://schemas.microsoft.com/office/drawing/2014/main" id="{776F33E9-79F5-88D8-1CCF-8E7498CCFA9A}"/>
              </a:ext>
            </a:extLst>
          </p:cNvPr>
          <p:cNvSpPr txBox="1"/>
          <p:nvPr/>
        </p:nvSpPr>
        <p:spPr>
          <a:xfrm>
            <a:off x="5951062" y="6509307"/>
            <a:ext cx="300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51;p2">
            <a:extLst>
              <a:ext uri="{FF2B5EF4-FFF2-40B4-BE49-F238E27FC236}">
                <a16:creationId xmlns:a16="http://schemas.microsoft.com/office/drawing/2014/main" id="{67563FEF-FE09-BDF0-52C5-33836BE4E432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" name="Google Shape;152;p2">
            <a:extLst>
              <a:ext uri="{FF2B5EF4-FFF2-40B4-BE49-F238E27FC236}">
                <a16:creationId xmlns:a16="http://schemas.microsoft.com/office/drawing/2014/main" id="{CFDC4569-68D1-DC79-DB17-37B7B5911D1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">
            <a:extLst>
              <a:ext uri="{FF2B5EF4-FFF2-40B4-BE49-F238E27FC236}">
                <a16:creationId xmlns:a16="http://schemas.microsoft.com/office/drawing/2014/main" id="{94DE8C7A-213A-1489-72F8-077072BAD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6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203" name="Google Shape;203;p6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0" y="-2156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</p:grpSp>
      <p:grpSp>
        <p:nvGrpSpPr>
          <p:cNvPr id="209" name="Google Shape;209;p6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210" name="Google Shape;210;p6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Contexte du Projet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11" name="Google Shape;211;p6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F4E3B9E5-6CBA-F285-FE63-732EB03572DA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00D04386-9B78-F02F-6382-0DED3ACE86E7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D51BA200-A2DA-A86F-9CF7-05742D38D775}"/>
              </a:ext>
            </a:extLst>
          </p:cNvPr>
          <p:cNvSpPr txBox="1"/>
          <p:nvPr/>
        </p:nvSpPr>
        <p:spPr>
          <a:xfrm>
            <a:off x="5951062" y="6509307"/>
            <a:ext cx="300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0DE63D72-8E0B-28ED-EC6A-A2E8A062C9B8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9F068185-C84D-DA64-4C84-125409AB04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37F78D24-35E3-0640-2830-FA29344FC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46B434D-AC1A-154D-3FA7-CA2D1D81A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07" y="1525125"/>
            <a:ext cx="9884913" cy="47536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7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220" name="Google Shape;220;p7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0" y="-2156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</p:grpSp>
      <p:grpSp>
        <p:nvGrpSpPr>
          <p:cNvPr id="226" name="Google Shape;226;p7"/>
          <p:cNvGrpSpPr/>
          <p:nvPr/>
        </p:nvGrpSpPr>
        <p:grpSpPr>
          <a:xfrm>
            <a:off x="-7523" y="845052"/>
            <a:ext cx="12186000" cy="276999"/>
            <a:chOff x="0" y="1086760"/>
            <a:chExt cx="12186000" cy="276999"/>
          </a:xfrm>
        </p:grpSpPr>
        <p:sp>
          <p:nvSpPr>
            <p:cNvPr id="227" name="Google Shape;227;p7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Analyse  de l’existant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28" name="Google Shape;228;p7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2D00CD86-4A57-6522-D720-8E5D11370AA6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40B2469E-4CFE-D87F-5E76-ACD1A06AF853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1F3A5B80-3907-2D58-2A75-FCE7CCB547C4}"/>
              </a:ext>
            </a:extLst>
          </p:cNvPr>
          <p:cNvSpPr txBox="1"/>
          <p:nvPr/>
        </p:nvSpPr>
        <p:spPr>
          <a:xfrm>
            <a:off x="5951062" y="6509307"/>
            <a:ext cx="300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BD51392C-3C77-FB06-9A80-9B261AC94599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2021 -2022</a:t>
            </a:r>
            <a:endParaRPr sz="1400" b="1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6DFB1113-0171-80FC-BF5F-362EE4F5AC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E58AAC6F-2872-31EF-F308-177BB1D56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52B58D9-AF01-F011-A0E1-AB9A09D07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586" y="1263260"/>
            <a:ext cx="6714214" cy="5035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7AAD1BFE-6AB1-6B5D-0748-3AFBA5E0C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87" y="614500"/>
            <a:ext cx="9078592" cy="5849166"/>
          </a:xfrm>
          <a:prstGeom prst="rect">
            <a:avLst/>
          </a:prstGeom>
        </p:spPr>
      </p:pic>
      <p:grpSp>
        <p:nvGrpSpPr>
          <p:cNvPr id="236" name="Google Shape;236;p8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237" name="Google Shape;237;p8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0" y="-2156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</p:grpSp>
      <p:grpSp>
        <p:nvGrpSpPr>
          <p:cNvPr id="243" name="Google Shape;243;p8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244" name="Google Shape;244;p8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Problématique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45" name="Google Shape;245;p8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F50C5FE4-E4A7-046E-1CD8-0EA8240CDC5B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B5AD96F5-92F4-9DCD-9488-61080639630D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DE3AEFF5-E481-5A5B-56DE-3A4AED1288B7}"/>
              </a:ext>
            </a:extLst>
          </p:cNvPr>
          <p:cNvSpPr txBox="1"/>
          <p:nvPr/>
        </p:nvSpPr>
        <p:spPr>
          <a:xfrm>
            <a:off x="5951062" y="6509307"/>
            <a:ext cx="300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C8B0AF88-0E82-F261-2F98-862CF006BA87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55F5AAD6-ECCE-7AEF-7F04-79CE620F15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4A2B0C92-74A0-5D69-07E1-559C97DBC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1478</Words>
  <Application>Microsoft Office PowerPoint</Application>
  <PresentationFormat>Widescreen</PresentationFormat>
  <Paragraphs>374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Century Gothic</vt:lpstr>
      <vt:lpstr>Garamond</vt:lpstr>
      <vt:lpstr>Georgia</vt:lpstr>
      <vt:lpstr>Gill Sans</vt:lpstr>
      <vt:lpstr>Noto Sans Symbols</vt:lpstr>
      <vt:lpstr>Quattrocento Sans</vt:lpstr>
      <vt:lpstr>Times New Roman</vt:lpstr>
      <vt:lpstr>Thème Office</vt:lpstr>
      <vt:lpstr>Conception et développement d’un connecteur du switch monétique avec les systèmes de monitoring externes (NAGIOS, ZABBIX,...)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 plugin JIRA pour suivre et gérer les imputations sur les tâches et les projets</dc:title>
  <dc:creator>omar ajraoui</dc:creator>
  <cp:lastModifiedBy>EL ASSARI AYOUB</cp:lastModifiedBy>
  <cp:revision>15</cp:revision>
  <dcterms:created xsi:type="dcterms:W3CDTF">2019-06-19T11:40:43Z</dcterms:created>
  <dcterms:modified xsi:type="dcterms:W3CDTF">2023-07-08T23:32:35Z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