
<file path=[Content_Types].xml><?xml version="1.0" encoding="utf-8"?>
<Types xmlns="http://schemas.openxmlformats.org/package/2006/content-types">
  <Default Extension="emf" ContentType="image/x-emf"/>
  <Default Extension="fntdata" ContentType="application/x-fontdata"/>
  <Default Extension="jpg" ContentType="image/pn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2"/>
  </p:notesMasterIdLst>
  <p:sldIdLst>
    <p:sldId id="256" r:id="rId2"/>
    <p:sldId id="258" r:id="rId3"/>
    <p:sldId id="260" r:id="rId4"/>
    <p:sldId id="312" r:id="rId5"/>
    <p:sldId id="314" r:id="rId6"/>
    <p:sldId id="319" r:id="rId7"/>
    <p:sldId id="316" r:id="rId8"/>
    <p:sldId id="318" r:id="rId9"/>
    <p:sldId id="324" r:id="rId10"/>
    <p:sldId id="325" r:id="rId11"/>
    <p:sldId id="317" r:id="rId12"/>
    <p:sldId id="320" r:id="rId13"/>
    <p:sldId id="326" r:id="rId14"/>
    <p:sldId id="327" r:id="rId15"/>
    <p:sldId id="328" r:id="rId16"/>
    <p:sldId id="329" r:id="rId17"/>
    <p:sldId id="321" r:id="rId18"/>
    <p:sldId id="322" r:id="rId19"/>
    <p:sldId id="323" r:id="rId20"/>
    <p:sldId id="293" r:id="rId21"/>
  </p:sldIdLst>
  <p:sldSz cx="9144000" cy="5143500" type="screen16x9"/>
  <p:notesSz cx="6858000" cy="9144000"/>
  <p:embeddedFontLst>
    <p:embeddedFont>
      <p:font typeface="Aptos Narrow" panose="020B0004020202020204" pitchFamily="34" charset="0"/>
      <p:regular r:id="rId23"/>
      <p:bold r:id="rId24"/>
      <p:italic r:id="rId25"/>
      <p:boldItalic r:id="rId26"/>
    </p:embeddedFont>
    <p:embeddedFont>
      <p:font typeface="Britannic Bold" panose="020B0903060703020204" pitchFamily="34" charset="0"/>
      <p:regular r:id="rId27"/>
    </p:embeddedFont>
    <p:embeddedFont>
      <p:font typeface="Cambria Math" panose="02040503050406030204" pitchFamily="18" charset="0"/>
      <p:regular r:id="rId28"/>
    </p:embeddedFont>
    <p:embeddedFont>
      <p:font typeface="DM Sans" pitchFamily="2" charset="0"/>
      <p:regular r:id="rId29"/>
      <p:bold r:id="rId30"/>
      <p:italic r:id="rId31"/>
      <p:boldItalic r:id="rId32"/>
    </p:embeddedFont>
    <p:embeddedFont>
      <p:font typeface="DM Sans Medium" pitchFamily="2" charset="0"/>
      <p:regular r:id="rId33"/>
      <p:bold r:id="rId34"/>
      <p:italic r:id="rId35"/>
      <p:boldItalic r:id="rId36"/>
    </p:embeddedFont>
    <p:embeddedFont>
      <p:font typeface="Nunito Light" pitchFamily="2" charset="0"/>
      <p:regular r:id="rId37"/>
      <p:italic r:id="rId38"/>
    </p:embeddedFont>
    <p:embeddedFont>
      <p:font typeface="Outfit" panose="020B0604020202020204" charset="0"/>
      <p:regular r:id="rId39"/>
      <p:bold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A3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F22A948-7167-4640-A295-9908EB4B3FDE}">
  <a:tblStyle styleId="{9F22A948-7167-4640-A295-9908EB4B3FD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99" autoAdjust="0"/>
    <p:restoredTop sz="93725" autoAdjust="0"/>
  </p:normalViewPr>
  <p:slideViewPr>
    <p:cSldViewPr snapToGrid="0">
      <p:cViewPr>
        <p:scale>
          <a:sx n="75" d="100"/>
          <a:sy n="75" d="100"/>
        </p:scale>
        <p:origin x="1690" y="50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a:extLst>
            <a:ext uri="{FF2B5EF4-FFF2-40B4-BE49-F238E27FC236}">
              <a16:creationId xmlns:a16="http://schemas.microsoft.com/office/drawing/2014/main" id="{A0747277-002E-1680-B83C-0DAA5ED98AF2}"/>
            </a:ext>
          </a:extLst>
        </p:cNvPr>
        <p:cNvGrpSpPr/>
        <p:nvPr/>
      </p:nvGrpSpPr>
      <p:grpSpPr>
        <a:xfrm>
          <a:off x="0" y="0"/>
          <a:ext cx="0" cy="0"/>
          <a:chOff x="0" y="0"/>
          <a:chExt cx="0" cy="0"/>
        </a:xfrm>
      </p:grpSpPr>
      <p:sp>
        <p:nvSpPr>
          <p:cNvPr id="426" name="Google Shape;426;g54dda1946d_6_308:notes">
            <a:extLst>
              <a:ext uri="{FF2B5EF4-FFF2-40B4-BE49-F238E27FC236}">
                <a16:creationId xmlns:a16="http://schemas.microsoft.com/office/drawing/2014/main" id="{AD585608-5099-AC1F-DA95-0FA62056EF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a:extLst>
              <a:ext uri="{FF2B5EF4-FFF2-40B4-BE49-F238E27FC236}">
                <a16:creationId xmlns:a16="http://schemas.microsoft.com/office/drawing/2014/main" id="{6D842B77-4923-3348-8F5C-7ADE2592AD5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379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a:extLst>
            <a:ext uri="{FF2B5EF4-FFF2-40B4-BE49-F238E27FC236}">
              <a16:creationId xmlns:a16="http://schemas.microsoft.com/office/drawing/2014/main" id="{345A445A-982C-2179-C5D6-BF0A39B1C3C7}"/>
            </a:ext>
          </a:extLst>
        </p:cNvPr>
        <p:cNvGrpSpPr/>
        <p:nvPr/>
      </p:nvGrpSpPr>
      <p:grpSpPr>
        <a:xfrm>
          <a:off x="0" y="0"/>
          <a:ext cx="0" cy="0"/>
          <a:chOff x="0" y="0"/>
          <a:chExt cx="0" cy="0"/>
        </a:xfrm>
      </p:grpSpPr>
      <p:sp>
        <p:nvSpPr>
          <p:cNvPr id="426" name="Google Shape;426;g54dda1946d_6_308:notes">
            <a:extLst>
              <a:ext uri="{FF2B5EF4-FFF2-40B4-BE49-F238E27FC236}">
                <a16:creationId xmlns:a16="http://schemas.microsoft.com/office/drawing/2014/main" id="{1EAE670E-42AC-37E0-950F-412C76087D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a:extLst>
              <a:ext uri="{FF2B5EF4-FFF2-40B4-BE49-F238E27FC236}">
                <a16:creationId xmlns:a16="http://schemas.microsoft.com/office/drawing/2014/main" id="{D793ACFF-C502-D16E-28E1-0539A50527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0854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DDDAC0-8D19-AFD7-1E3E-CEEA359FCDF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3ECA7E6F-2A56-E609-3DC3-54BE99560D5C}"/>
              </a:ext>
            </a:extLst>
          </p:cNvPr>
          <p:cNvSpPr>
            <a:spLocks noGrp="1" noRot="1" noChangeAspect="1"/>
          </p:cNvSpPr>
          <p:nvPr>
            <p:ph type="sldImg"/>
          </p:nvPr>
        </p:nvSpPr>
        <p:spPr>
          <a:xfrm>
            <a:off x="381000" y="685800"/>
            <a:ext cx="6096000" cy="3429000"/>
          </a:xfrm>
        </p:spPr>
      </p:sp>
      <p:sp>
        <p:nvSpPr>
          <p:cNvPr id="3" name="Espace réservé des notes 2">
            <a:extLst>
              <a:ext uri="{FF2B5EF4-FFF2-40B4-BE49-F238E27FC236}">
                <a16:creationId xmlns:a16="http://schemas.microsoft.com/office/drawing/2014/main" id="{235054F2-2BF5-2B1A-3DE2-3707F8CC4F1F}"/>
              </a:ext>
            </a:extLst>
          </p:cNvPr>
          <p:cNvSpPr>
            <a:spLocks noGrp="1"/>
          </p:cNvSpPr>
          <p:nvPr>
            <p:ph type="body" idx="1"/>
          </p:nvPr>
        </p:nvSpPr>
        <p:spPr/>
        <p:txBody>
          <a:bodyPr/>
          <a:lstStyle/>
          <a:p>
            <a:pPr rtl="0"/>
            <a:endParaRPr lang="fr-MA" dirty="0"/>
          </a:p>
        </p:txBody>
      </p:sp>
    </p:spTree>
    <p:extLst>
      <p:ext uri="{BB962C8B-B14F-4D97-AF65-F5344CB8AC3E}">
        <p14:creationId xmlns:p14="http://schemas.microsoft.com/office/powerpoint/2010/main" val="35359114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0EB59-0482-EA66-930A-D40597732EF9}"/>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9A487C60-87F5-9FEE-F821-B43BECABDFF9}"/>
              </a:ext>
            </a:extLst>
          </p:cNvPr>
          <p:cNvSpPr>
            <a:spLocks noGrp="1" noRot="1" noChangeAspect="1"/>
          </p:cNvSpPr>
          <p:nvPr>
            <p:ph type="sldImg"/>
          </p:nvPr>
        </p:nvSpPr>
        <p:spPr>
          <a:xfrm>
            <a:off x="381000" y="685800"/>
            <a:ext cx="6096000" cy="3429000"/>
          </a:xfrm>
        </p:spPr>
      </p:sp>
      <p:sp>
        <p:nvSpPr>
          <p:cNvPr id="3" name="Espace réservé des notes 2">
            <a:extLst>
              <a:ext uri="{FF2B5EF4-FFF2-40B4-BE49-F238E27FC236}">
                <a16:creationId xmlns:a16="http://schemas.microsoft.com/office/drawing/2014/main" id="{C66323B3-5E87-3D97-64D9-CFB829A7A775}"/>
              </a:ext>
            </a:extLst>
          </p:cNvPr>
          <p:cNvSpPr>
            <a:spLocks noGrp="1"/>
          </p:cNvSpPr>
          <p:nvPr>
            <p:ph type="body" idx="1"/>
          </p:nvPr>
        </p:nvSpPr>
        <p:spPr/>
        <p:txBody>
          <a:bodyPr/>
          <a:lstStyle/>
          <a:p>
            <a:pPr rtl="0"/>
            <a:endParaRPr lang="fr-MA" dirty="0"/>
          </a:p>
        </p:txBody>
      </p:sp>
    </p:spTree>
    <p:extLst>
      <p:ext uri="{BB962C8B-B14F-4D97-AF65-F5344CB8AC3E}">
        <p14:creationId xmlns:p14="http://schemas.microsoft.com/office/powerpoint/2010/main" val="18880444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DD9800-E978-B9F3-4F6C-3AC792208A4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C981B911-0DAF-F83A-FC68-20943CF859A2}"/>
              </a:ext>
            </a:extLst>
          </p:cNvPr>
          <p:cNvSpPr>
            <a:spLocks noGrp="1" noRot="1" noChangeAspect="1"/>
          </p:cNvSpPr>
          <p:nvPr>
            <p:ph type="sldImg"/>
          </p:nvPr>
        </p:nvSpPr>
        <p:spPr>
          <a:xfrm>
            <a:off x="381000" y="685800"/>
            <a:ext cx="6096000" cy="3429000"/>
          </a:xfrm>
        </p:spPr>
      </p:sp>
      <p:sp>
        <p:nvSpPr>
          <p:cNvPr id="3" name="Espace réservé des notes 2">
            <a:extLst>
              <a:ext uri="{FF2B5EF4-FFF2-40B4-BE49-F238E27FC236}">
                <a16:creationId xmlns:a16="http://schemas.microsoft.com/office/drawing/2014/main" id="{51E2CF03-071D-3748-2B31-2463D9946F78}"/>
              </a:ext>
            </a:extLst>
          </p:cNvPr>
          <p:cNvSpPr>
            <a:spLocks noGrp="1"/>
          </p:cNvSpPr>
          <p:nvPr>
            <p:ph type="body" idx="1"/>
          </p:nvPr>
        </p:nvSpPr>
        <p:spPr/>
        <p:txBody>
          <a:bodyPr/>
          <a:lstStyle/>
          <a:p>
            <a:pPr rtl="0"/>
            <a:endParaRPr lang="fr-MA" dirty="0"/>
          </a:p>
        </p:txBody>
      </p:sp>
    </p:spTree>
    <p:extLst>
      <p:ext uri="{BB962C8B-B14F-4D97-AF65-F5344CB8AC3E}">
        <p14:creationId xmlns:p14="http://schemas.microsoft.com/office/powerpoint/2010/main" val="21023967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F6FCE9-608C-C73B-4ACE-4D18E0BFE4A7}"/>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6BEE8F65-4CE9-D059-56B7-5546290DAF54}"/>
              </a:ext>
            </a:extLst>
          </p:cNvPr>
          <p:cNvSpPr>
            <a:spLocks noGrp="1" noRot="1" noChangeAspect="1"/>
          </p:cNvSpPr>
          <p:nvPr>
            <p:ph type="sldImg"/>
          </p:nvPr>
        </p:nvSpPr>
        <p:spPr>
          <a:xfrm>
            <a:off x="381000" y="685800"/>
            <a:ext cx="6096000" cy="3429000"/>
          </a:xfrm>
        </p:spPr>
      </p:sp>
      <p:sp>
        <p:nvSpPr>
          <p:cNvPr id="3" name="Espace réservé des notes 2">
            <a:extLst>
              <a:ext uri="{FF2B5EF4-FFF2-40B4-BE49-F238E27FC236}">
                <a16:creationId xmlns:a16="http://schemas.microsoft.com/office/drawing/2014/main" id="{AC966C83-CA62-4C9F-3720-B851E16BB671}"/>
              </a:ext>
            </a:extLst>
          </p:cNvPr>
          <p:cNvSpPr>
            <a:spLocks noGrp="1"/>
          </p:cNvSpPr>
          <p:nvPr>
            <p:ph type="body" idx="1"/>
          </p:nvPr>
        </p:nvSpPr>
        <p:spPr/>
        <p:txBody>
          <a:bodyPr/>
          <a:lstStyle/>
          <a:p>
            <a:pPr rtl="0"/>
            <a:endParaRPr lang="fr-MA" dirty="0"/>
          </a:p>
        </p:txBody>
      </p:sp>
    </p:spTree>
    <p:extLst>
      <p:ext uri="{BB962C8B-B14F-4D97-AF65-F5344CB8AC3E}">
        <p14:creationId xmlns:p14="http://schemas.microsoft.com/office/powerpoint/2010/main" val="25681453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a:extLst>
            <a:ext uri="{FF2B5EF4-FFF2-40B4-BE49-F238E27FC236}">
              <a16:creationId xmlns:a16="http://schemas.microsoft.com/office/drawing/2014/main" id="{A92CB667-E479-857F-BF91-7AD841CA0972}"/>
            </a:ext>
          </a:extLst>
        </p:cNvPr>
        <p:cNvGrpSpPr/>
        <p:nvPr/>
      </p:nvGrpSpPr>
      <p:grpSpPr>
        <a:xfrm>
          <a:off x="0" y="0"/>
          <a:ext cx="0" cy="0"/>
          <a:chOff x="0" y="0"/>
          <a:chExt cx="0" cy="0"/>
        </a:xfrm>
      </p:grpSpPr>
      <p:sp>
        <p:nvSpPr>
          <p:cNvPr id="426" name="Google Shape;426;g54dda1946d_6_308:notes">
            <a:extLst>
              <a:ext uri="{FF2B5EF4-FFF2-40B4-BE49-F238E27FC236}">
                <a16:creationId xmlns:a16="http://schemas.microsoft.com/office/drawing/2014/main" id="{E159403B-7B44-A248-1AFC-28F26197AD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a:extLst>
              <a:ext uri="{FF2B5EF4-FFF2-40B4-BE49-F238E27FC236}">
                <a16:creationId xmlns:a16="http://schemas.microsoft.com/office/drawing/2014/main" id="{E83713A5-1DBB-8C74-2E7E-0FAF478ED2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77157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4">
          <a:extLst>
            <a:ext uri="{FF2B5EF4-FFF2-40B4-BE49-F238E27FC236}">
              <a16:creationId xmlns:a16="http://schemas.microsoft.com/office/drawing/2014/main" id="{5E2D3C16-5246-89B5-2E9F-F975890E63BD}"/>
            </a:ext>
          </a:extLst>
        </p:cNvPr>
        <p:cNvGrpSpPr/>
        <p:nvPr/>
      </p:nvGrpSpPr>
      <p:grpSpPr>
        <a:xfrm>
          <a:off x="0" y="0"/>
          <a:ext cx="0" cy="0"/>
          <a:chOff x="0" y="0"/>
          <a:chExt cx="0" cy="0"/>
        </a:xfrm>
      </p:grpSpPr>
      <p:sp>
        <p:nvSpPr>
          <p:cNvPr id="1075" name="Google Shape;1075;g135e18421cc_13_10:notes">
            <a:extLst>
              <a:ext uri="{FF2B5EF4-FFF2-40B4-BE49-F238E27FC236}">
                <a16:creationId xmlns:a16="http://schemas.microsoft.com/office/drawing/2014/main" id="{FB4E72CC-7242-38C1-9D4C-1B4A37AA6B2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6" name="Google Shape;1076;g135e18421cc_13_10:notes">
            <a:extLst>
              <a:ext uri="{FF2B5EF4-FFF2-40B4-BE49-F238E27FC236}">
                <a16:creationId xmlns:a16="http://schemas.microsoft.com/office/drawing/2014/main" id="{C8B619C9-1DFE-4626-505D-0C0D0FCE421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82637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0"/>
        <p:cNvGrpSpPr/>
        <p:nvPr/>
      </p:nvGrpSpPr>
      <p:grpSpPr>
        <a:xfrm>
          <a:off x="0" y="0"/>
          <a:ext cx="0" cy="0"/>
          <a:chOff x="0" y="0"/>
          <a:chExt cx="0" cy="0"/>
        </a:xfrm>
      </p:grpSpPr>
      <p:sp>
        <p:nvSpPr>
          <p:cNvPr id="1421" name="Google Shape;1421;g51b1a71d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2" name="Google Shape;1422;g51b1a71d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50119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9" name="Google Shape;37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a:extLst>
            <a:ext uri="{FF2B5EF4-FFF2-40B4-BE49-F238E27FC236}">
              <a16:creationId xmlns:a16="http://schemas.microsoft.com/office/drawing/2014/main" id="{C07F8B5B-59A8-5824-17C1-1687E95A5AF2}"/>
            </a:ext>
          </a:extLst>
        </p:cNvPr>
        <p:cNvGrpSpPr/>
        <p:nvPr/>
      </p:nvGrpSpPr>
      <p:grpSpPr>
        <a:xfrm>
          <a:off x="0" y="0"/>
          <a:ext cx="0" cy="0"/>
          <a:chOff x="0" y="0"/>
          <a:chExt cx="0" cy="0"/>
        </a:xfrm>
      </p:grpSpPr>
      <p:sp>
        <p:nvSpPr>
          <p:cNvPr id="426" name="Google Shape;426;g54dda1946d_6_308:notes">
            <a:extLst>
              <a:ext uri="{FF2B5EF4-FFF2-40B4-BE49-F238E27FC236}">
                <a16:creationId xmlns:a16="http://schemas.microsoft.com/office/drawing/2014/main" id="{F867C2DF-73F3-BF32-4C00-8B620D7E5C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a:extLst>
              <a:ext uri="{FF2B5EF4-FFF2-40B4-BE49-F238E27FC236}">
                <a16:creationId xmlns:a16="http://schemas.microsoft.com/office/drawing/2014/main" id="{0FC0A901-5D76-B9C2-E7EF-3399F57BBB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0575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07B9C7-2A6A-369F-A559-AFC29AF41992}"/>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4C6D904-D44A-F904-154F-1CCBF2097828}"/>
              </a:ext>
            </a:extLst>
          </p:cNvPr>
          <p:cNvSpPr>
            <a:spLocks noGrp="1" noRot="1" noChangeAspect="1"/>
          </p:cNvSpPr>
          <p:nvPr>
            <p:ph type="sldImg"/>
          </p:nvPr>
        </p:nvSpPr>
        <p:spPr>
          <a:xfrm>
            <a:off x="381000" y="685800"/>
            <a:ext cx="6096000" cy="3429000"/>
          </a:xfrm>
        </p:spPr>
      </p:sp>
      <p:sp>
        <p:nvSpPr>
          <p:cNvPr id="3" name="Espace réservé des notes 2">
            <a:extLst>
              <a:ext uri="{FF2B5EF4-FFF2-40B4-BE49-F238E27FC236}">
                <a16:creationId xmlns:a16="http://schemas.microsoft.com/office/drawing/2014/main" id="{D1ACFD2E-C8F5-DFCC-E90B-3C03C85249D4}"/>
              </a:ext>
            </a:extLst>
          </p:cNvPr>
          <p:cNvSpPr>
            <a:spLocks noGrp="1"/>
          </p:cNvSpPr>
          <p:nvPr>
            <p:ph type="body" idx="1"/>
          </p:nvPr>
        </p:nvSpPr>
        <p:spPr/>
        <p:txBody>
          <a:bodyPr/>
          <a:lstStyle/>
          <a:p>
            <a:pPr rtl="0"/>
            <a:endParaRPr lang="fr-MA" dirty="0"/>
          </a:p>
        </p:txBody>
      </p:sp>
    </p:spTree>
    <p:extLst>
      <p:ext uri="{BB962C8B-B14F-4D97-AF65-F5344CB8AC3E}">
        <p14:creationId xmlns:p14="http://schemas.microsoft.com/office/powerpoint/2010/main" val="21306336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rtl="0"/>
            <a:r>
              <a:rPr lang="fr-MA" sz="1800" b="1" i="0" u="none" strike="noStrike" dirty="0">
                <a:solidFill>
                  <a:srgbClr val="000000"/>
                </a:solidFill>
                <a:effectLst/>
                <a:latin typeface="Aptos Narrow" panose="020B0004020202020204" pitchFamily="34" charset="0"/>
              </a:rPr>
              <a:t>country</a:t>
            </a:r>
            <a:r>
              <a:rPr lang="fr-MA" b="1" dirty="0"/>
              <a:t> : </a:t>
            </a:r>
            <a:r>
              <a:rPr lang="fr-FR" dirty="0"/>
              <a:t>Nom du pays</a:t>
            </a:r>
          </a:p>
          <a:p>
            <a:r>
              <a:rPr lang="fr-FR" b="1" dirty="0" err="1"/>
              <a:t>child_mort</a:t>
            </a:r>
            <a:r>
              <a:rPr lang="fr-FR" b="1" dirty="0"/>
              <a:t> : </a:t>
            </a:r>
            <a:r>
              <a:rPr lang="fr-FR" dirty="0"/>
              <a:t>Décès d'enfants de moins de 5 ans pour 1000 naissances vivantes</a:t>
            </a:r>
          </a:p>
          <a:p>
            <a:r>
              <a:rPr lang="fr-FR" b="1" dirty="0"/>
              <a:t>Exports : </a:t>
            </a:r>
            <a:r>
              <a:rPr lang="fr-FR" dirty="0"/>
              <a:t>Exportations de biens et de services. Exprimées en % du PIB total</a:t>
            </a:r>
          </a:p>
          <a:p>
            <a:r>
              <a:rPr lang="fr-FR" b="1" dirty="0" err="1"/>
              <a:t>Health</a:t>
            </a:r>
            <a:r>
              <a:rPr lang="fr-FR" b="1" dirty="0"/>
              <a:t> : </a:t>
            </a:r>
            <a:r>
              <a:rPr lang="fr-FR" dirty="0"/>
              <a:t>Dépenses totales de santé en % du PIB total</a:t>
            </a:r>
          </a:p>
          <a:p>
            <a:r>
              <a:rPr lang="fr-MA" sz="1800" b="1" i="0" u="none" strike="noStrike" dirty="0">
                <a:solidFill>
                  <a:srgbClr val="000000"/>
                </a:solidFill>
                <a:effectLst/>
                <a:latin typeface="Aptos Narrow" panose="020B0004020202020204" pitchFamily="34" charset="0"/>
              </a:rPr>
              <a:t>imports</a:t>
            </a:r>
            <a:r>
              <a:rPr lang="fr-MA" dirty="0"/>
              <a:t> </a:t>
            </a:r>
            <a:r>
              <a:rPr lang="fr-FR" b="1" dirty="0"/>
              <a:t> : </a:t>
            </a:r>
            <a:r>
              <a:rPr lang="fr-FR" dirty="0"/>
              <a:t>Importations de biens et de services. Exprimées en % du PIB total</a:t>
            </a:r>
          </a:p>
          <a:p>
            <a:r>
              <a:rPr lang="fr-MA" sz="1800" b="1" i="0" u="none" strike="noStrike" dirty="0" err="1">
                <a:solidFill>
                  <a:srgbClr val="000000"/>
                </a:solidFill>
                <a:effectLst/>
                <a:latin typeface="Aptos Narrow" panose="020B0004020202020204" pitchFamily="34" charset="0"/>
              </a:rPr>
              <a:t>income</a:t>
            </a:r>
            <a:r>
              <a:rPr lang="fr-MA" dirty="0"/>
              <a:t> </a:t>
            </a:r>
            <a:r>
              <a:rPr lang="fr-FR" dirty="0"/>
              <a:t>Revenu net par personne</a:t>
            </a:r>
          </a:p>
          <a:p>
            <a:r>
              <a:rPr lang="fr-MA" sz="1800" b="1" i="0" u="none" strike="noStrike" dirty="0">
                <a:solidFill>
                  <a:srgbClr val="000000"/>
                </a:solidFill>
                <a:effectLst/>
                <a:latin typeface="Aptos Narrow" panose="020B0004020202020204" pitchFamily="34" charset="0"/>
              </a:rPr>
              <a:t>inflation</a:t>
            </a:r>
            <a:r>
              <a:rPr lang="fr-FR" dirty="0"/>
              <a:t> : Mesure du taux de croissance annuel du PIB total.</a:t>
            </a:r>
            <a:endParaRPr lang="fr-FR" b="1" dirty="0"/>
          </a:p>
          <a:p>
            <a:r>
              <a:rPr lang="fr-MA" sz="1800" b="1" i="0" u="none" strike="noStrike" dirty="0" err="1">
                <a:solidFill>
                  <a:srgbClr val="000000"/>
                </a:solidFill>
                <a:effectLst/>
                <a:latin typeface="Aptos Narrow" panose="020B0004020202020204" pitchFamily="34" charset="0"/>
              </a:rPr>
              <a:t>life_expec</a:t>
            </a:r>
            <a:r>
              <a:rPr lang="fr-MA" dirty="0"/>
              <a:t> </a:t>
            </a:r>
            <a:r>
              <a:rPr lang="fr-FR" b="1" dirty="0"/>
              <a:t>: </a:t>
            </a:r>
            <a:r>
              <a:rPr lang="fr-FR" dirty="0"/>
              <a:t>Nombre moyen d'années que vivrait un nouveau-né si les schémas de mortalité actuels étaient maintenus...</a:t>
            </a:r>
          </a:p>
          <a:p>
            <a:r>
              <a:rPr lang="fr-FR" b="1" dirty="0" err="1"/>
              <a:t>total_fer</a:t>
            </a:r>
            <a:r>
              <a:rPr lang="fr-FR" b="1" dirty="0"/>
              <a:t> : </a:t>
            </a:r>
            <a:r>
              <a:rPr lang="fr-FR" dirty="0"/>
              <a:t>Le nombre d'enfants qui naîtraient de chaque femme si les taux actuels de fécondité par âge demeuraient...</a:t>
            </a:r>
          </a:p>
          <a:p>
            <a:r>
              <a:rPr lang="fr-FR" b="1" dirty="0" err="1"/>
              <a:t>Gdpp</a:t>
            </a:r>
            <a:r>
              <a:rPr lang="fr-FR" b="1" dirty="0"/>
              <a:t> : </a:t>
            </a:r>
            <a:r>
              <a:rPr lang="fr-FR" dirty="0"/>
              <a:t>Le PIB par habitant. Calculé comme le PIB total divisé par la population totale.</a:t>
            </a:r>
            <a:endParaRPr lang="fr-MA" dirty="0"/>
          </a:p>
        </p:txBody>
      </p:sp>
    </p:spTree>
    <p:extLst>
      <p:ext uri="{BB962C8B-B14F-4D97-AF65-F5344CB8AC3E}">
        <p14:creationId xmlns:p14="http://schemas.microsoft.com/office/powerpoint/2010/main" val="820023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a:extLst>
            <a:ext uri="{FF2B5EF4-FFF2-40B4-BE49-F238E27FC236}">
              <a16:creationId xmlns:a16="http://schemas.microsoft.com/office/drawing/2014/main" id="{AA5631B3-8E01-DD20-4096-CB0B384EDEC0}"/>
            </a:ext>
          </a:extLst>
        </p:cNvPr>
        <p:cNvGrpSpPr/>
        <p:nvPr/>
      </p:nvGrpSpPr>
      <p:grpSpPr>
        <a:xfrm>
          <a:off x="0" y="0"/>
          <a:ext cx="0" cy="0"/>
          <a:chOff x="0" y="0"/>
          <a:chExt cx="0" cy="0"/>
        </a:xfrm>
      </p:grpSpPr>
      <p:sp>
        <p:nvSpPr>
          <p:cNvPr id="426" name="Google Shape;426;g54dda1946d_6_308:notes">
            <a:extLst>
              <a:ext uri="{FF2B5EF4-FFF2-40B4-BE49-F238E27FC236}">
                <a16:creationId xmlns:a16="http://schemas.microsoft.com/office/drawing/2014/main" id="{DE825656-B466-6E64-62EA-F9CB8785C3F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54dda1946d_6_308:notes">
            <a:extLst>
              <a:ext uri="{FF2B5EF4-FFF2-40B4-BE49-F238E27FC236}">
                <a16:creationId xmlns:a16="http://schemas.microsoft.com/office/drawing/2014/main" id="{6C6C838B-F60A-DDBF-8B5D-37EE2392EE0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846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FD530C-E409-DC92-D32E-13B4DB58D9F4}"/>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9CB69A06-C6D5-9858-6A7C-81833149264D}"/>
              </a:ext>
            </a:extLst>
          </p:cNvPr>
          <p:cNvSpPr>
            <a:spLocks noGrp="1" noRot="1" noChangeAspect="1"/>
          </p:cNvSpPr>
          <p:nvPr>
            <p:ph type="sldImg"/>
          </p:nvPr>
        </p:nvSpPr>
        <p:spPr>
          <a:xfrm>
            <a:off x="381000" y="685800"/>
            <a:ext cx="6096000" cy="3429000"/>
          </a:xfrm>
        </p:spPr>
      </p:sp>
      <p:sp>
        <p:nvSpPr>
          <p:cNvPr id="3" name="Espace réservé des notes 2">
            <a:extLst>
              <a:ext uri="{FF2B5EF4-FFF2-40B4-BE49-F238E27FC236}">
                <a16:creationId xmlns:a16="http://schemas.microsoft.com/office/drawing/2014/main" id="{8171D631-A0B4-FDD1-4C6E-A468277E49FD}"/>
              </a:ext>
            </a:extLst>
          </p:cNvPr>
          <p:cNvSpPr>
            <a:spLocks noGrp="1"/>
          </p:cNvSpPr>
          <p:nvPr>
            <p:ph type="body" idx="1"/>
          </p:nvPr>
        </p:nvSpPr>
        <p:spPr/>
        <p:txBody>
          <a:bodyPr/>
          <a:lstStyle/>
          <a:p>
            <a:pPr rtl="0"/>
            <a:endParaRPr lang="fr-MA" dirty="0"/>
          </a:p>
        </p:txBody>
      </p:sp>
    </p:spTree>
    <p:extLst>
      <p:ext uri="{BB962C8B-B14F-4D97-AF65-F5344CB8AC3E}">
        <p14:creationId xmlns:p14="http://schemas.microsoft.com/office/powerpoint/2010/main" val="1710858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D9C47B-D4AC-727C-5A3F-41CF75A5E64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67386AD3-1BBD-BA73-D70B-96576C995467}"/>
              </a:ext>
            </a:extLst>
          </p:cNvPr>
          <p:cNvSpPr>
            <a:spLocks noGrp="1" noRot="1" noChangeAspect="1"/>
          </p:cNvSpPr>
          <p:nvPr>
            <p:ph type="sldImg"/>
          </p:nvPr>
        </p:nvSpPr>
        <p:spPr>
          <a:xfrm>
            <a:off x="381000" y="685800"/>
            <a:ext cx="6096000" cy="3429000"/>
          </a:xfrm>
        </p:spPr>
      </p:sp>
      <p:sp>
        <p:nvSpPr>
          <p:cNvPr id="3" name="Espace réservé des notes 2">
            <a:extLst>
              <a:ext uri="{FF2B5EF4-FFF2-40B4-BE49-F238E27FC236}">
                <a16:creationId xmlns:a16="http://schemas.microsoft.com/office/drawing/2014/main" id="{7B781D8A-7CE1-F2DC-1094-48446650E6D5}"/>
              </a:ext>
            </a:extLst>
          </p:cNvPr>
          <p:cNvSpPr>
            <a:spLocks noGrp="1"/>
          </p:cNvSpPr>
          <p:nvPr>
            <p:ph type="body" idx="1"/>
          </p:nvPr>
        </p:nvSpPr>
        <p:spPr/>
        <p:txBody>
          <a:bodyPr/>
          <a:lstStyle/>
          <a:p>
            <a:pPr rtl="0"/>
            <a:endParaRPr lang="fr-MA" dirty="0"/>
          </a:p>
        </p:txBody>
      </p:sp>
    </p:spTree>
    <p:extLst>
      <p:ext uri="{BB962C8B-B14F-4D97-AF65-F5344CB8AC3E}">
        <p14:creationId xmlns:p14="http://schemas.microsoft.com/office/powerpoint/2010/main" val="604087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56000"/>
            <a:ext cx="4160700" cy="23856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3600">
                <a:latin typeface="Outfit"/>
                <a:ea typeface="Outfit"/>
                <a:cs typeface="Outfit"/>
                <a:sym typeface="Outfi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541600"/>
            <a:ext cx="4160700" cy="420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lvl1pPr lvl="0" algn="l">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13225" y="1468350"/>
            <a:ext cx="1264200" cy="9159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713225" y="3300150"/>
            <a:ext cx="4344300" cy="375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8"/>
        <p:cNvGrpSpPr/>
        <p:nvPr/>
      </p:nvGrpSpPr>
      <p:grpSpPr>
        <a:xfrm>
          <a:off x="0" y="0"/>
          <a:ext cx="0" cy="0"/>
          <a:chOff x="0" y="0"/>
          <a:chExt cx="0" cy="0"/>
        </a:xfrm>
      </p:grpSpPr>
      <p:grpSp>
        <p:nvGrpSpPr>
          <p:cNvPr id="69" name="Google Shape;69;p13"/>
          <p:cNvGrpSpPr/>
          <p:nvPr/>
        </p:nvGrpSpPr>
        <p:grpSpPr>
          <a:xfrm>
            <a:off x="-417711" y="-428628"/>
            <a:ext cx="9979385" cy="6000759"/>
            <a:chOff x="-417711" y="-428628"/>
            <a:chExt cx="9979385" cy="6000759"/>
          </a:xfrm>
        </p:grpSpPr>
        <p:sp>
          <p:nvSpPr>
            <p:cNvPr id="70" name="Google Shape;70;p13"/>
            <p:cNvSpPr/>
            <p:nvPr/>
          </p:nvSpPr>
          <p:spPr>
            <a:xfrm>
              <a:off x="421002"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7884277" y="-4286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8430764"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8430764"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125486" y="554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125486" y="746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417711"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8722964" y="46040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8" name="Google Shape;78;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9" name="Google Shape;79;p13"/>
          <p:cNvSpPr txBox="1">
            <a:spLocks noGrp="1"/>
          </p:cNvSpPr>
          <p:nvPr>
            <p:ph type="subTitle" idx="1"/>
          </p:nvPr>
        </p:nvSpPr>
        <p:spPr>
          <a:xfrm>
            <a:off x="720000"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3"/>
          <p:cNvSpPr txBox="1">
            <a:spLocks noGrp="1"/>
          </p:cNvSpPr>
          <p:nvPr>
            <p:ph type="subTitle" idx="2"/>
          </p:nvPr>
        </p:nvSpPr>
        <p:spPr>
          <a:xfrm>
            <a:off x="3419271"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3"/>
          <p:cNvSpPr txBox="1">
            <a:spLocks noGrp="1"/>
          </p:cNvSpPr>
          <p:nvPr>
            <p:ph type="subTitle" idx="3"/>
          </p:nvPr>
        </p:nvSpPr>
        <p:spPr>
          <a:xfrm>
            <a:off x="720000"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2" name="Google Shape;82;p13"/>
          <p:cNvSpPr txBox="1">
            <a:spLocks noGrp="1"/>
          </p:cNvSpPr>
          <p:nvPr>
            <p:ph type="subTitle" idx="4"/>
          </p:nvPr>
        </p:nvSpPr>
        <p:spPr>
          <a:xfrm>
            <a:off x="3419271"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3" name="Google Shape;83;p13"/>
          <p:cNvSpPr txBox="1">
            <a:spLocks noGrp="1"/>
          </p:cNvSpPr>
          <p:nvPr>
            <p:ph type="subTitle" idx="5"/>
          </p:nvPr>
        </p:nvSpPr>
        <p:spPr>
          <a:xfrm>
            <a:off x="6118549" y="21784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4" name="Google Shape;84;p13"/>
          <p:cNvSpPr txBox="1">
            <a:spLocks noGrp="1"/>
          </p:cNvSpPr>
          <p:nvPr>
            <p:ph type="subTitle" idx="6"/>
          </p:nvPr>
        </p:nvSpPr>
        <p:spPr>
          <a:xfrm>
            <a:off x="6118549" y="3911675"/>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5" name="Google Shape;85;p13"/>
          <p:cNvSpPr txBox="1">
            <a:spLocks noGrp="1"/>
          </p:cNvSpPr>
          <p:nvPr>
            <p:ph type="title" idx="7" hasCustomPrompt="1"/>
          </p:nvPr>
        </p:nvSpPr>
        <p:spPr>
          <a:xfrm>
            <a:off x="150540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6" name="Google Shape;86;p13"/>
          <p:cNvSpPr txBox="1">
            <a:spLocks noGrp="1"/>
          </p:cNvSpPr>
          <p:nvPr>
            <p:ph type="title" idx="8" hasCustomPrompt="1"/>
          </p:nvPr>
        </p:nvSpPr>
        <p:spPr>
          <a:xfrm>
            <a:off x="150540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7" name="Google Shape;87;p13"/>
          <p:cNvSpPr txBox="1">
            <a:spLocks noGrp="1"/>
          </p:cNvSpPr>
          <p:nvPr>
            <p:ph type="title" idx="9" hasCustomPrompt="1"/>
          </p:nvPr>
        </p:nvSpPr>
        <p:spPr>
          <a:xfrm>
            <a:off x="4204671"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8" name="Google Shape;88;p13"/>
          <p:cNvSpPr txBox="1">
            <a:spLocks noGrp="1"/>
          </p:cNvSpPr>
          <p:nvPr>
            <p:ph type="title" idx="13" hasCustomPrompt="1"/>
          </p:nvPr>
        </p:nvSpPr>
        <p:spPr>
          <a:xfrm>
            <a:off x="4204671"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9" name="Google Shape;89;p13"/>
          <p:cNvSpPr txBox="1">
            <a:spLocks noGrp="1"/>
          </p:cNvSpPr>
          <p:nvPr>
            <p:ph type="title" idx="14" hasCustomPrompt="1"/>
          </p:nvPr>
        </p:nvSpPr>
        <p:spPr>
          <a:xfrm>
            <a:off x="6903950" y="1206926"/>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0" name="Google Shape;90;p13"/>
          <p:cNvSpPr txBox="1">
            <a:spLocks noGrp="1"/>
          </p:cNvSpPr>
          <p:nvPr>
            <p:ph type="title" idx="15" hasCustomPrompt="1"/>
          </p:nvPr>
        </p:nvSpPr>
        <p:spPr>
          <a:xfrm>
            <a:off x="6903950" y="2939527"/>
            <a:ext cx="734700" cy="572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91" name="Google Shape;91;p13"/>
          <p:cNvSpPr txBox="1">
            <a:spLocks noGrp="1"/>
          </p:cNvSpPr>
          <p:nvPr>
            <p:ph type="subTitle" idx="16"/>
          </p:nvPr>
        </p:nvSpPr>
        <p:spPr>
          <a:xfrm>
            <a:off x="720000"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2" name="Google Shape;92;p13"/>
          <p:cNvSpPr txBox="1">
            <a:spLocks noGrp="1"/>
          </p:cNvSpPr>
          <p:nvPr>
            <p:ph type="subTitle" idx="17"/>
          </p:nvPr>
        </p:nvSpPr>
        <p:spPr>
          <a:xfrm>
            <a:off x="3419271"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3" name="Google Shape;93;p13"/>
          <p:cNvSpPr txBox="1">
            <a:spLocks noGrp="1"/>
          </p:cNvSpPr>
          <p:nvPr>
            <p:ph type="subTitle" idx="18"/>
          </p:nvPr>
        </p:nvSpPr>
        <p:spPr>
          <a:xfrm>
            <a:off x="6118549" y="18011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4" name="Google Shape;94;p13"/>
          <p:cNvSpPr txBox="1">
            <a:spLocks noGrp="1"/>
          </p:cNvSpPr>
          <p:nvPr>
            <p:ph type="subTitle" idx="19"/>
          </p:nvPr>
        </p:nvSpPr>
        <p:spPr>
          <a:xfrm>
            <a:off x="720000"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5" name="Google Shape;95;p13"/>
          <p:cNvSpPr txBox="1">
            <a:spLocks noGrp="1"/>
          </p:cNvSpPr>
          <p:nvPr>
            <p:ph type="subTitle" idx="20"/>
          </p:nvPr>
        </p:nvSpPr>
        <p:spPr>
          <a:xfrm>
            <a:off x="3419271"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96" name="Google Shape;96;p13"/>
          <p:cNvSpPr txBox="1">
            <a:spLocks noGrp="1"/>
          </p:cNvSpPr>
          <p:nvPr>
            <p:ph type="subTitle" idx="21"/>
          </p:nvPr>
        </p:nvSpPr>
        <p:spPr>
          <a:xfrm>
            <a:off x="6118549" y="3533775"/>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309"/>
        <p:cNvGrpSpPr/>
        <p:nvPr/>
      </p:nvGrpSpPr>
      <p:grpSpPr>
        <a:xfrm>
          <a:off x="0" y="0"/>
          <a:ext cx="0" cy="0"/>
          <a:chOff x="0" y="0"/>
          <a:chExt cx="0" cy="0"/>
        </a:xfrm>
      </p:grpSpPr>
      <p:sp>
        <p:nvSpPr>
          <p:cNvPr id="310" name="Google Shape;310;p30"/>
          <p:cNvSpPr txBox="1">
            <a:spLocks noGrp="1"/>
          </p:cNvSpPr>
          <p:nvPr>
            <p:ph type="title"/>
          </p:nvPr>
        </p:nvSpPr>
        <p:spPr>
          <a:xfrm>
            <a:off x="713225" y="677525"/>
            <a:ext cx="5094600" cy="1058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1" name="Google Shape;311;p30"/>
          <p:cNvSpPr txBox="1">
            <a:spLocks noGrp="1"/>
          </p:cNvSpPr>
          <p:nvPr>
            <p:ph type="subTitle" idx="1"/>
          </p:nvPr>
        </p:nvSpPr>
        <p:spPr>
          <a:xfrm>
            <a:off x="713225" y="1841450"/>
            <a:ext cx="5094600" cy="10587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312" name="Google Shape;312;p30"/>
          <p:cNvSpPr txBox="1"/>
          <p:nvPr/>
        </p:nvSpPr>
        <p:spPr>
          <a:xfrm>
            <a:off x="713225" y="3611950"/>
            <a:ext cx="5094600" cy="556200"/>
          </a:xfrm>
          <a:prstGeom prst="rect">
            <a:avLst/>
          </a:prstGeom>
          <a:noFill/>
          <a:ln>
            <a:noFill/>
          </a:ln>
        </p:spPr>
        <p:txBody>
          <a:bodyPr spcFirstLastPara="1" wrap="square" lIns="91425" tIns="91425" rIns="91425" bIns="91425" anchor="t" anchorCtr="0">
            <a:noAutofit/>
          </a:bodyPr>
          <a:lstStyle/>
          <a:p>
            <a:pPr marL="0" lvl="0" indent="0" algn="l" rtl="0">
              <a:spcBef>
                <a:spcPts val="300"/>
              </a:spcBef>
              <a:spcAft>
                <a:spcPts val="0"/>
              </a:spcAft>
              <a:buNone/>
            </a:pPr>
            <a:r>
              <a:rPr lang="en" sz="1200" b="1">
                <a:solidFill>
                  <a:schemeClr val="dk1"/>
                </a:solidFill>
                <a:latin typeface="DM Sans"/>
                <a:ea typeface="DM Sans"/>
                <a:cs typeface="DM Sans"/>
                <a:sym typeface="DM Sans"/>
              </a:rPr>
              <a:t>CREDITS:</a:t>
            </a:r>
            <a:r>
              <a:rPr lang="en" sz="1200">
                <a:solidFill>
                  <a:schemeClr val="dk1"/>
                </a:solidFill>
                <a:latin typeface="DM Sans"/>
                <a:ea typeface="DM Sans"/>
                <a:cs typeface="DM Sans"/>
                <a:sym typeface="DM Sans"/>
              </a:rPr>
              <a:t> This presentation template was created by </a:t>
            </a:r>
            <a:r>
              <a:rPr lang="en" sz="1200" b="1" u="sng">
                <a:solidFill>
                  <a:schemeClr val="dk1"/>
                </a:solidFill>
                <a:latin typeface="DM Sans"/>
                <a:ea typeface="DM Sans"/>
                <a:cs typeface="DM Sans"/>
                <a:sym typeface="DM Sans"/>
                <a:hlinkClick r:id="rId2">
                  <a:extLst>
                    <a:ext uri="{A12FA001-AC4F-418D-AE19-62706E023703}">
                      <ahyp:hlinkClr xmlns:ahyp="http://schemas.microsoft.com/office/drawing/2018/hyperlinkcolor" val="tx"/>
                    </a:ext>
                  </a:extLst>
                </a:hlinkClick>
              </a:rPr>
              <a:t>Slidesgo</a:t>
            </a:r>
            <a:r>
              <a:rPr lang="en" sz="1200">
                <a:solidFill>
                  <a:schemeClr val="dk1"/>
                </a:solidFill>
                <a:latin typeface="DM Sans"/>
                <a:ea typeface="DM Sans"/>
                <a:cs typeface="DM Sans"/>
                <a:sym typeface="DM Sans"/>
              </a:rPr>
              <a:t>, and includes icons by </a:t>
            </a:r>
            <a:r>
              <a:rPr lang="en" sz="1200" b="1" u="sng">
                <a:solidFill>
                  <a:schemeClr val="dk1"/>
                </a:solidFill>
                <a:latin typeface="DM Sans"/>
                <a:ea typeface="DM Sans"/>
                <a:cs typeface="DM Sans"/>
                <a:sym typeface="DM Sans"/>
                <a:hlinkClick r:id="rId3">
                  <a:extLst>
                    <a:ext uri="{A12FA001-AC4F-418D-AE19-62706E023703}">
                      <ahyp:hlinkClr xmlns:ahyp="http://schemas.microsoft.com/office/drawing/2018/hyperlinkcolor" val="tx"/>
                    </a:ext>
                  </a:extLst>
                </a:hlinkClick>
              </a:rPr>
              <a:t>Flaticon</a:t>
            </a:r>
            <a:r>
              <a:rPr lang="en" sz="1200">
                <a:solidFill>
                  <a:schemeClr val="dk1"/>
                </a:solidFill>
                <a:latin typeface="DM Sans"/>
                <a:ea typeface="DM Sans"/>
                <a:cs typeface="DM Sans"/>
                <a:sym typeface="DM Sans"/>
              </a:rPr>
              <a:t>, and infographics &amp; images by </a:t>
            </a:r>
            <a:r>
              <a:rPr lang="en" sz="1200" b="1" u="sng">
                <a:solidFill>
                  <a:schemeClr val="dk1"/>
                </a:solidFill>
                <a:latin typeface="DM Sans"/>
                <a:ea typeface="DM Sans"/>
                <a:cs typeface="DM Sans"/>
                <a:sym typeface="DM Sans"/>
                <a:hlinkClick r:id="rId4">
                  <a:extLst>
                    <a:ext uri="{A12FA001-AC4F-418D-AE19-62706E023703}">
                      <ahyp:hlinkClr xmlns:ahyp="http://schemas.microsoft.com/office/drawing/2018/hyperlinkcolor" val="tx"/>
                    </a:ext>
                  </a:extLst>
                </a:hlinkClick>
              </a:rPr>
              <a:t>Freepik</a:t>
            </a:r>
            <a:r>
              <a:rPr lang="en" sz="1200" u="sng">
                <a:solidFill>
                  <a:schemeClr val="dk1"/>
                </a:solidFill>
                <a:latin typeface="DM Sans"/>
                <a:ea typeface="DM Sans"/>
                <a:cs typeface="DM Sans"/>
                <a:sym typeface="DM Sans"/>
              </a:rPr>
              <a:t> </a:t>
            </a:r>
            <a:endParaRPr sz="1200" b="1" u="sng">
              <a:solidFill>
                <a:schemeClr val="dk1"/>
              </a:solidFill>
              <a:latin typeface="DM Sans"/>
              <a:ea typeface="DM Sans"/>
              <a:cs typeface="DM Sans"/>
              <a:sym typeface="DM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13"/>
        <p:cNvGrpSpPr/>
        <p:nvPr/>
      </p:nvGrpSpPr>
      <p:grpSpPr>
        <a:xfrm>
          <a:off x="0" y="0"/>
          <a:ext cx="0" cy="0"/>
          <a:chOff x="0" y="0"/>
          <a:chExt cx="0" cy="0"/>
        </a:xfrm>
      </p:grpSpPr>
      <p:grpSp>
        <p:nvGrpSpPr>
          <p:cNvPr id="314" name="Google Shape;314;p31"/>
          <p:cNvGrpSpPr/>
          <p:nvPr/>
        </p:nvGrpSpPr>
        <p:grpSpPr>
          <a:xfrm>
            <a:off x="-247298" y="-446215"/>
            <a:ext cx="9638610" cy="6030088"/>
            <a:chOff x="-247298" y="-446215"/>
            <a:chExt cx="9638610" cy="6030088"/>
          </a:xfrm>
        </p:grpSpPr>
        <p:sp>
          <p:nvSpPr>
            <p:cNvPr id="315" name="Google Shape;315;p31"/>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203"/>
        <p:cNvGrpSpPr/>
        <p:nvPr/>
      </p:nvGrpSpPr>
      <p:grpSpPr>
        <a:xfrm>
          <a:off x="0" y="0"/>
          <a:ext cx="0" cy="0"/>
          <a:chOff x="0" y="0"/>
          <a:chExt cx="0" cy="0"/>
        </a:xfrm>
      </p:grpSpPr>
      <p:grpSp>
        <p:nvGrpSpPr>
          <p:cNvPr id="204" name="Google Shape;204;p23"/>
          <p:cNvGrpSpPr/>
          <p:nvPr/>
        </p:nvGrpSpPr>
        <p:grpSpPr>
          <a:xfrm>
            <a:off x="-535133" y="-37823"/>
            <a:ext cx="10207495" cy="5621696"/>
            <a:chOff x="-535133" y="-37823"/>
            <a:chExt cx="10207495" cy="5621696"/>
          </a:xfrm>
        </p:grpSpPr>
        <p:sp>
          <p:nvSpPr>
            <p:cNvPr id="205" name="Google Shape;205;p23"/>
            <p:cNvSpPr/>
            <p:nvPr/>
          </p:nvSpPr>
          <p:spPr>
            <a:xfrm>
              <a:off x="-1254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3"/>
            <p:cNvSpPr/>
            <p:nvPr/>
          </p:nvSpPr>
          <p:spPr>
            <a:xfrm>
              <a:off x="-53513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3"/>
            <p:cNvSpPr/>
            <p:nvPr/>
          </p:nvSpPr>
          <p:spPr>
            <a:xfrm rot="10800000">
              <a:off x="8833642"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3"/>
            <p:cNvSpPr/>
            <p:nvPr/>
          </p:nvSpPr>
          <p:spPr>
            <a:xfrm rot="10800000">
              <a:off x="8430777"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3"/>
            <p:cNvSpPr/>
            <p:nvPr/>
          </p:nvSpPr>
          <p:spPr>
            <a:xfrm flipH="1">
              <a:off x="84239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3"/>
            <p:cNvSpPr/>
            <p:nvPr/>
          </p:nvSpPr>
          <p:spPr>
            <a:xfrm flipH="1">
              <a:off x="88336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3"/>
            <p:cNvSpPr/>
            <p:nvPr/>
          </p:nvSpPr>
          <p:spPr>
            <a:xfrm rot="10800000" flipH="1">
              <a:off x="-528348" y="-378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3"/>
            <p:cNvSpPr/>
            <p:nvPr/>
          </p:nvSpPr>
          <p:spPr>
            <a:xfrm rot="10800000" flipH="1">
              <a:off x="-125483" y="419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 name="Google Shape;213;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4" name="Google Shape;214;p23"/>
          <p:cNvSpPr txBox="1">
            <a:spLocks noGrp="1"/>
          </p:cNvSpPr>
          <p:nvPr>
            <p:ph type="body" idx="1"/>
          </p:nvPr>
        </p:nvSpPr>
        <p:spPr>
          <a:xfrm>
            <a:off x="720000" y="1215749"/>
            <a:ext cx="7704000" cy="3145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Clr>
                <a:srgbClr val="1A1A1A"/>
              </a:buClr>
              <a:buSzPts val="1400"/>
              <a:buFont typeface="Nunito Light"/>
              <a:buChar char="○"/>
              <a:defRPr/>
            </a:lvl2pPr>
            <a:lvl3pPr marL="1371600" lvl="2" indent="-317500" rtl="0">
              <a:lnSpc>
                <a:spcPct val="100000"/>
              </a:lnSpc>
              <a:spcBef>
                <a:spcPts val="0"/>
              </a:spcBef>
              <a:spcAft>
                <a:spcPts val="0"/>
              </a:spcAft>
              <a:buClr>
                <a:srgbClr val="1A1A1A"/>
              </a:buClr>
              <a:buSzPts val="1400"/>
              <a:buFont typeface="Nunito Light"/>
              <a:buChar char="■"/>
              <a:defRPr/>
            </a:lvl3pPr>
            <a:lvl4pPr marL="1828800" lvl="3" indent="-317500" rtl="0">
              <a:lnSpc>
                <a:spcPct val="100000"/>
              </a:lnSpc>
              <a:spcBef>
                <a:spcPts val="0"/>
              </a:spcBef>
              <a:spcAft>
                <a:spcPts val="0"/>
              </a:spcAft>
              <a:buClr>
                <a:srgbClr val="1A1A1A"/>
              </a:buClr>
              <a:buSzPts val="1400"/>
              <a:buFont typeface="Nunito Light"/>
              <a:buChar char="●"/>
              <a:defRPr/>
            </a:lvl4pPr>
            <a:lvl5pPr marL="2286000" lvl="4" indent="-317500" rtl="0">
              <a:lnSpc>
                <a:spcPct val="100000"/>
              </a:lnSpc>
              <a:spcBef>
                <a:spcPts val="0"/>
              </a:spcBef>
              <a:spcAft>
                <a:spcPts val="0"/>
              </a:spcAft>
              <a:buClr>
                <a:srgbClr val="1A1A1A"/>
              </a:buClr>
              <a:buSzPts val="1400"/>
              <a:buFont typeface="Nunito Light"/>
              <a:buChar char="○"/>
              <a:defRPr/>
            </a:lvl5pPr>
            <a:lvl6pPr marL="2743200" lvl="5" indent="-317500" rtl="0">
              <a:lnSpc>
                <a:spcPct val="100000"/>
              </a:lnSpc>
              <a:spcBef>
                <a:spcPts val="0"/>
              </a:spcBef>
              <a:spcAft>
                <a:spcPts val="0"/>
              </a:spcAft>
              <a:buClr>
                <a:srgbClr val="1A1A1A"/>
              </a:buClr>
              <a:buSzPts val="1400"/>
              <a:buFont typeface="Nunito Light"/>
              <a:buChar char="■"/>
              <a:defRPr/>
            </a:lvl6pPr>
            <a:lvl7pPr marL="3200400" lvl="6" indent="-317500" rtl="0">
              <a:lnSpc>
                <a:spcPct val="100000"/>
              </a:lnSpc>
              <a:spcBef>
                <a:spcPts val="0"/>
              </a:spcBef>
              <a:spcAft>
                <a:spcPts val="0"/>
              </a:spcAft>
              <a:buClr>
                <a:srgbClr val="1A1A1A"/>
              </a:buClr>
              <a:buSzPts val="1400"/>
              <a:buFont typeface="Nunito Light"/>
              <a:buChar char="●"/>
              <a:defRPr/>
            </a:lvl7pPr>
            <a:lvl8pPr marL="3657600" lvl="7" indent="-317500" rtl="0">
              <a:lnSpc>
                <a:spcPct val="100000"/>
              </a:lnSpc>
              <a:spcBef>
                <a:spcPts val="0"/>
              </a:spcBef>
              <a:spcAft>
                <a:spcPts val="0"/>
              </a:spcAft>
              <a:buClr>
                <a:srgbClr val="1A1A1A"/>
              </a:buClr>
              <a:buSzPts val="1400"/>
              <a:buFont typeface="Nunito Light"/>
              <a:buChar char="○"/>
              <a:defRPr/>
            </a:lvl8pPr>
            <a:lvl9pPr marL="4114800" lvl="8" indent="-317500" rtl="0">
              <a:lnSpc>
                <a:spcPct val="100000"/>
              </a:lnSpc>
              <a:spcBef>
                <a:spcPts val="0"/>
              </a:spcBef>
              <a:spcAft>
                <a:spcPts val="0"/>
              </a:spcAft>
              <a:buClr>
                <a:srgbClr val="1A1A1A"/>
              </a:buClr>
              <a:buSzPts val="1400"/>
              <a:buFont typeface="Nunito Light"/>
              <a:buChar char="■"/>
              <a:defRPr/>
            </a:lvl9pPr>
          </a:lstStyle>
          <a:p>
            <a:endParaRPr/>
          </a:p>
        </p:txBody>
      </p:sp>
    </p:spTree>
    <p:extLst>
      <p:ext uri="{BB962C8B-B14F-4D97-AF65-F5344CB8AC3E}">
        <p14:creationId xmlns:p14="http://schemas.microsoft.com/office/powerpoint/2010/main" val="1862985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Outfit"/>
              <a:buNone/>
              <a:defRPr sz="3500" b="1">
                <a:solidFill>
                  <a:schemeClr val="dk1"/>
                </a:solidFill>
                <a:latin typeface="Outfit"/>
                <a:ea typeface="Outfit"/>
                <a:cs typeface="Outfit"/>
                <a:sym typeface="Outfit"/>
              </a:defRPr>
            </a:lvl1pPr>
            <a:lvl2pPr lvl="1"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2pPr>
            <a:lvl3pPr lvl="2"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3pPr>
            <a:lvl4pPr lvl="3"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4pPr>
            <a:lvl5pPr lvl="4"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5pPr>
            <a:lvl6pPr lvl="5"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6pPr>
            <a:lvl7pPr lvl="6"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7pPr>
            <a:lvl8pPr lvl="7"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8pPr>
            <a:lvl9pPr lvl="8"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76" r:id="rId5"/>
    <p:sldLayoutId id="2147483677" r:id="rId6"/>
    <p:sldLayoutId id="2147483683"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4.png"/><Relationship Id="rId5" Type="http://schemas.microsoft.com/office/2007/relationships/hdphoto" Target="../media/hdphoto1.wdp"/><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5.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6"/>
          <p:cNvSpPr txBox="1">
            <a:spLocks noGrp="1"/>
          </p:cNvSpPr>
          <p:nvPr>
            <p:ph type="ctrTitle"/>
          </p:nvPr>
        </p:nvSpPr>
        <p:spPr>
          <a:xfrm>
            <a:off x="448763" y="1660994"/>
            <a:ext cx="5073867" cy="1466543"/>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sz="2600" dirty="0"/>
              <a:t>Utilisation de l'ACP pour identifier les pays prioritaires en fonction des indicateurs socio-économiques et sanitaires</a:t>
            </a:r>
            <a:endParaRPr sz="2600" dirty="0"/>
          </a:p>
        </p:txBody>
      </p:sp>
      <p:sp>
        <p:nvSpPr>
          <p:cNvPr id="345" name="Google Shape;345;p36"/>
          <p:cNvSpPr txBox="1">
            <a:spLocks noGrp="1"/>
          </p:cNvSpPr>
          <p:nvPr>
            <p:ph type="subTitle" idx="1"/>
          </p:nvPr>
        </p:nvSpPr>
        <p:spPr>
          <a:xfrm>
            <a:off x="448763" y="3472050"/>
            <a:ext cx="1903595" cy="95985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Réalisé par :</a:t>
            </a:r>
          </a:p>
          <a:p>
            <a:pPr marL="0" lvl="0" indent="0" algn="l" rtl="0">
              <a:spcBef>
                <a:spcPts val="0"/>
              </a:spcBef>
              <a:spcAft>
                <a:spcPts val="0"/>
              </a:spcAft>
              <a:buNone/>
            </a:pPr>
            <a:r>
              <a:rPr lang="fr-FR" dirty="0"/>
              <a:t>ELFATINE M'</a:t>
            </a:r>
            <a:r>
              <a:rPr lang="fr-FR" dirty="0" err="1"/>
              <a:t>barka</a:t>
            </a:r>
            <a:endParaRPr lang="fr-FR" dirty="0"/>
          </a:p>
          <a:p>
            <a:pPr marL="0" lvl="0" indent="0" algn="l" rtl="0">
              <a:spcBef>
                <a:spcPts val="0"/>
              </a:spcBef>
              <a:spcAft>
                <a:spcPts val="0"/>
              </a:spcAft>
              <a:buNone/>
            </a:pPr>
            <a:r>
              <a:rPr lang="fr-FR" dirty="0"/>
              <a:t>LAOUAD Ayoub</a:t>
            </a:r>
          </a:p>
        </p:txBody>
      </p:sp>
      <p:cxnSp>
        <p:nvCxnSpPr>
          <p:cNvPr id="346" name="Google Shape;346;p36"/>
          <p:cNvCxnSpPr/>
          <p:nvPr/>
        </p:nvCxnSpPr>
        <p:spPr>
          <a:xfrm>
            <a:off x="421979" y="987213"/>
            <a:ext cx="373500" cy="0"/>
          </a:xfrm>
          <a:prstGeom prst="straightConnector1">
            <a:avLst/>
          </a:prstGeom>
          <a:noFill/>
          <a:ln w="19050" cap="flat" cmpd="sng">
            <a:solidFill>
              <a:schemeClr val="dk1"/>
            </a:solidFill>
            <a:prstDash val="solid"/>
            <a:round/>
            <a:headEnd type="none" w="med" len="med"/>
            <a:tailEnd type="none" w="med" len="med"/>
          </a:ln>
        </p:spPr>
      </p:cxnSp>
      <p:grpSp>
        <p:nvGrpSpPr>
          <p:cNvPr id="347" name="Google Shape;347;p36"/>
          <p:cNvGrpSpPr/>
          <p:nvPr/>
        </p:nvGrpSpPr>
        <p:grpSpPr>
          <a:xfrm>
            <a:off x="5241717" y="-472073"/>
            <a:ext cx="4275118" cy="6450405"/>
            <a:chOff x="5115337" y="-428624"/>
            <a:chExt cx="4275118" cy="6450405"/>
          </a:xfrm>
        </p:grpSpPr>
        <p:sp>
          <p:nvSpPr>
            <p:cNvPr id="348" name="Google Shape;348;p36"/>
            <p:cNvSpPr/>
            <p:nvPr/>
          </p:nvSpPr>
          <p:spPr>
            <a:xfrm rot="10800000" flipH="1">
              <a:off x="8492525" y="-1927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6"/>
            <p:cNvSpPr/>
            <p:nvPr/>
          </p:nvSpPr>
          <p:spPr>
            <a:xfrm>
              <a:off x="8551745" y="32678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6"/>
            <p:cNvSpPr/>
            <p:nvPr/>
          </p:nvSpPr>
          <p:spPr>
            <a:xfrm>
              <a:off x="6606686"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p:cNvSpPr/>
            <p:nvPr/>
          </p:nvSpPr>
          <p:spPr>
            <a:xfrm>
              <a:off x="7103477"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p:nvPr/>
          </p:nvSpPr>
          <p:spPr>
            <a:xfrm>
              <a:off x="6684072"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a:off x="6109895" y="11940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6109895" y="6977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7587339" y="1194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5634170" y="-42862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7017892"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193798" y="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8068891" y="16222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rot="10800000" flipH="1">
              <a:off x="5115337" y="3655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rot="10800000" flipH="1">
              <a:off x="6606680" y="39247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rot="10800000" flipH="1">
              <a:off x="5983934" y="50536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rot="10800000" flipH="1">
              <a:off x="7178797" y="35333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rot="10800000" flipH="1">
              <a:off x="6606686" y="460940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p:cNvSpPr/>
            <p:nvPr/>
          </p:nvSpPr>
          <p:spPr>
            <a:xfrm rot="10800000" flipH="1">
              <a:off x="5526543" y="41283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8117298" y="28522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a:off x="8172542" y="3036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 2" descr="Une image contenant Graphique, Police, graphisme, capture d’écran&#10;&#10;Description générée automatiquement">
            <a:extLst>
              <a:ext uri="{FF2B5EF4-FFF2-40B4-BE49-F238E27FC236}">
                <a16:creationId xmlns:a16="http://schemas.microsoft.com/office/drawing/2014/main" id="{AB9F6783-822A-F1F2-1CC1-7599EB9446E3}"/>
              </a:ext>
            </a:extLst>
          </p:cNvPr>
          <p:cNvPicPr>
            <a:picLocks noChangeAspect="1"/>
          </p:cNvPicPr>
          <p:nvPr/>
        </p:nvPicPr>
        <p:blipFill>
          <a:blip r:embed="rId3"/>
          <a:stretch>
            <a:fillRect/>
          </a:stretch>
        </p:blipFill>
        <p:spPr>
          <a:xfrm>
            <a:off x="196968" y="-1303"/>
            <a:ext cx="891504" cy="968118"/>
          </a:xfrm>
          <a:prstGeom prst="rect">
            <a:avLst/>
          </a:prstGeom>
        </p:spPr>
      </p:pic>
      <p:sp>
        <p:nvSpPr>
          <p:cNvPr id="4" name="Google Shape;345;p36">
            <a:extLst>
              <a:ext uri="{FF2B5EF4-FFF2-40B4-BE49-F238E27FC236}">
                <a16:creationId xmlns:a16="http://schemas.microsoft.com/office/drawing/2014/main" id="{EA12C5F4-BEFE-97A7-EBC8-6F393732E999}"/>
              </a:ext>
            </a:extLst>
          </p:cNvPr>
          <p:cNvSpPr txBox="1">
            <a:spLocks/>
          </p:cNvSpPr>
          <p:nvPr/>
        </p:nvSpPr>
        <p:spPr>
          <a:xfrm>
            <a:off x="3002170" y="3472050"/>
            <a:ext cx="1903595" cy="70400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DM Sans"/>
              <a:buNone/>
              <a:defRPr sz="1500" b="0" i="0" u="none" strike="noStrike" cap="none">
                <a:solidFill>
                  <a:schemeClr val="dk1"/>
                </a:solidFill>
                <a:latin typeface="DM Sans"/>
                <a:ea typeface="DM Sans"/>
                <a:cs typeface="DM Sans"/>
                <a:sym typeface="DM Sans"/>
              </a:defRPr>
            </a:lvl1pPr>
            <a:lvl2pPr marL="914400" marR="0" lvl="1"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2pPr>
            <a:lvl3pPr marL="1371600" marR="0" lvl="2"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3pPr>
            <a:lvl4pPr marL="1828800" marR="0" lvl="3"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4pPr>
            <a:lvl5pPr marL="2286000" marR="0" lvl="4"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5pPr>
            <a:lvl6pPr marL="2743200" marR="0" lvl="5"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6pPr>
            <a:lvl7pPr marL="3200400" marR="0" lvl="6"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7pPr>
            <a:lvl8pPr marL="3657600" marR="0" lvl="7"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8pPr>
            <a:lvl9pPr marL="4114800" marR="0" lvl="8" indent="-317500" algn="ctr" rtl="0">
              <a:lnSpc>
                <a:spcPct val="100000"/>
              </a:lnSpc>
              <a:spcBef>
                <a:spcPts val="0"/>
              </a:spcBef>
              <a:spcAft>
                <a:spcPts val="0"/>
              </a:spcAft>
              <a:buClr>
                <a:schemeClr val="dk1"/>
              </a:buClr>
              <a:buSzPts val="1800"/>
              <a:buFont typeface="DM Sans"/>
              <a:buNone/>
              <a:defRPr sz="1800" b="0" i="0" u="none" strike="noStrike" cap="none">
                <a:solidFill>
                  <a:schemeClr val="dk1"/>
                </a:solidFill>
                <a:latin typeface="DM Sans"/>
                <a:ea typeface="DM Sans"/>
                <a:cs typeface="DM Sans"/>
                <a:sym typeface="DM Sans"/>
              </a:defRPr>
            </a:lvl9pPr>
          </a:lstStyle>
          <a:p>
            <a:pPr marL="0" indent="0" algn="r"/>
            <a:r>
              <a:rPr lang="fr-FR" dirty="0"/>
              <a:t>Encadré par :</a:t>
            </a:r>
          </a:p>
          <a:p>
            <a:pPr marL="0" indent="0" algn="r"/>
            <a:r>
              <a:rPr lang="fr-FR" dirty="0" err="1"/>
              <a:t>Marya</a:t>
            </a:r>
            <a:r>
              <a:rPr lang="fr-FR" dirty="0"/>
              <a:t> </a:t>
            </a:r>
            <a:r>
              <a:rPr lang="fr-FR" dirty="0" err="1"/>
              <a:t>Sadki</a:t>
            </a:r>
            <a:endParaRPr lang="fr-FR" dirty="0"/>
          </a:p>
        </p:txBody>
      </p:sp>
      <p:sp>
        <p:nvSpPr>
          <p:cNvPr id="6" name="ZoneTexte 5">
            <a:extLst>
              <a:ext uri="{FF2B5EF4-FFF2-40B4-BE49-F238E27FC236}">
                <a16:creationId xmlns:a16="http://schemas.microsoft.com/office/drawing/2014/main" id="{A3ABECF0-C3CC-E959-5475-2605845C9364}"/>
              </a:ext>
            </a:extLst>
          </p:cNvPr>
          <p:cNvSpPr txBox="1"/>
          <p:nvPr/>
        </p:nvSpPr>
        <p:spPr>
          <a:xfrm>
            <a:off x="641616" y="4617998"/>
            <a:ext cx="4765288" cy="523220"/>
          </a:xfrm>
          <a:prstGeom prst="rect">
            <a:avLst/>
          </a:prstGeom>
          <a:noFill/>
        </p:spPr>
        <p:txBody>
          <a:bodyPr wrap="square">
            <a:spAutoFit/>
          </a:bodyPr>
          <a:lstStyle/>
          <a:p>
            <a:pPr algn="ctr" rtl="0"/>
            <a:r>
              <a:rPr lang="fr-MA" sz="1400" b="1" i="0" u="none" strike="noStrike" baseline="0" dirty="0">
                <a:solidFill>
                  <a:srgbClr val="175595"/>
                </a:solidFill>
                <a:latin typeface="Arial" panose="020B0604020202020204" pitchFamily="34" charset="0"/>
              </a:rPr>
              <a:t>PROJET – ANALYSE DE DONNÉES</a:t>
            </a:r>
          </a:p>
          <a:p>
            <a:pPr algn="ctr" rtl="0"/>
            <a:r>
              <a:rPr lang="fr-MA" sz="1400" b="1" i="0" u="none" strike="noStrike" baseline="0" dirty="0">
                <a:solidFill>
                  <a:srgbClr val="175595"/>
                </a:solidFill>
                <a:latin typeface="Arial" panose="020B0604020202020204" pitchFamily="34" charset="0"/>
              </a:rPr>
              <a:t>M2SI M1 2024-2025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D587A9-32D3-206C-3029-7EA9052BB045}"/>
            </a:ext>
          </a:extLst>
        </p:cNvPr>
        <p:cNvGrpSpPr/>
        <p:nvPr/>
      </p:nvGrpSpPr>
      <p:grpSpPr>
        <a:xfrm>
          <a:off x="0" y="0"/>
          <a:ext cx="0" cy="0"/>
          <a:chOff x="0" y="0"/>
          <a:chExt cx="0" cy="0"/>
        </a:xfrm>
      </p:grpSpPr>
      <p:sp>
        <p:nvSpPr>
          <p:cNvPr id="21" name="Google Shape;455;p41">
            <a:extLst>
              <a:ext uri="{FF2B5EF4-FFF2-40B4-BE49-F238E27FC236}">
                <a16:creationId xmlns:a16="http://schemas.microsoft.com/office/drawing/2014/main" id="{3A00997B-A04C-3FDB-D344-D900D87817BB}"/>
              </a:ext>
            </a:extLst>
          </p:cNvPr>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MA" dirty="0"/>
              <a:t>Méthode d'analyse-ACP</a:t>
            </a:r>
            <a:endParaRPr dirty="0"/>
          </a:p>
        </p:txBody>
      </p:sp>
      <mc:AlternateContent xmlns:mc="http://schemas.openxmlformats.org/markup-compatibility/2006">
        <mc:Choice xmlns:a14="http://schemas.microsoft.com/office/drawing/2010/main" Requires="a14">
          <p:sp>
            <p:nvSpPr>
              <p:cNvPr id="5" name="Google Shape;455;p41">
                <a:extLst>
                  <a:ext uri="{FF2B5EF4-FFF2-40B4-BE49-F238E27FC236}">
                    <a16:creationId xmlns:a16="http://schemas.microsoft.com/office/drawing/2014/main" id="{6B44AF7E-8334-0BDB-86F3-10C8C9084334}"/>
                  </a:ext>
                </a:extLst>
              </p:cNvPr>
              <p:cNvSpPr txBox="1">
                <a:spLocks/>
              </p:cNvSpPr>
              <p:nvPr/>
            </p:nvSpPr>
            <p:spPr>
              <a:xfrm>
                <a:off x="1548855" y="948984"/>
                <a:ext cx="2138537" cy="8778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14:m>
                  <m:oMath xmlns:m="http://schemas.openxmlformats.org/officeDocument/2006/math">
                    <m:sSub>
                      <m:sSubPr>
                        <m:ctrlPr>
                          <a:rPr lang="fr-FR" sz="2400" smtClean="0">
                            <a:solidFill>
                              <a:srgbClr val="35A3C0"/>
                            </a:solidFill>
                            <a:latin typeface="Britannic Bold" panose="020B0903060703020204" pitchFamily="34" charset="0"/>
                          </a:rPr>
                        </m:ctrlPr>
                      </m:sSubPr>
                      <m:e>
                        <m:r>
                          <a:rPr lang="fr-FR" sz="2400" b="1" i="0" smtClean="0">
                            <a:solidFill>
                              <a:srgbClr val="35A3C0"/>
                            </a:solidFill>
                            <a:latin typeface="Cambria Math" panose="02040503050406030204" pitchFamily="18" charset="0"/>
                          </a:rPr>
                          <m:t>𝐌</m:t>
                        </m:r>
                      </m:e>
                      <m:sub>
                        <m:r>
                          <a:rPr lang="fr-FR" sz="2400" b="1" i="0" smtClean="0">
                            <a:solidFill>
                              <a:srgbClr val="35A3C0"/>
                            </a:solidFill>
                            <a:latin typeface="Cambria Math" panose="02040503050406030204" pitchFamily="18" charset="0"/>
                          </a:rPr>
                          <m:t>𝐬𝐜𝐚𝐥𝐞</m:t>
                        </m:r>
                      </m:sub>
                    </m:sSub>
                  </m:oMath>
                </a14:m>
                <a:r>
                  <a:rPr lang="fr-MA" sz="2400" dirty="0">
                    <a:solidFill>
                      <a:srgbClr val="35A3C0"/>
                    </a:solidFill>
                    <a:latin typeface="Britannic Bold" panose="020B0903060703020204" pitchFamily="34" charset="0"/>
                  </a:rPr>
                  <a:t>(Centrer et réduire) </a:t>
                </a:r>
              </a:p>
            </p:txBody>
          </p:sp>
        </mc:Choice>
        <mc:Fallback>
          <p:sp>
            <p:nvSpPr>
              <p:cNvPr id="5" name="Google Shape;455;p41">
                <a:extLst>
                  <a:ext uri="{FF2B5EF4-FFF2-40B4-BE49-F238E27FC236}">
                    <a16:creationId xmlns:a16="http://schemas.microsoft.com/office/drawing/2014/main" id="{6B44AF7E-8334-0BDB-86F3-10C8C9084334}"/>
                  </a:ext>
                </a:extLst>
              </p:cNvPr>
              <p:cNvSpPr txBox="1">
                <a:spLocks noRot="1" noChangeAspect="1" noMove="1" noResize="1" noEditPoints="1" noAdjustHandles="1" noChangeArrowheads="1" noChangeShapeType="1" noTextEdit="1"/>
              </p:cNvSpPr>
              <p:nvPr/>
            </p:nvSpPr>
            <p:spPr>
              <a:xfrm>
                <a:off x="1548855" y="948984"/>
                <a:ext cx="2138537" cy="877822"/>
              </a:xfrm>
              <a:prstGeom prst="rect">
                <a:avLst/>
              </a:prstGeom>
              <a:blipFill>
                <a:blip r:embed="rId3"/>
                <a:stretch>
                  <a:fillRect l="-570" r="-7977" b="-15278"/>
                </a:stretch>
              </a:blipFill>
              <a:ln>
                <a:noFill/>
              </a:ln>
            </p:spPr>
            <p:txBody>
              <a:bodyPr/>
              <a:lstStyle/>
              <a:p>
                <a:r>
                  <a:rPr lang="fr-MA">
                    <a:noFill/>
                  </a:rPr>
                  <a:t> </a:t>
                </a:r>
              </a:p>
            </p:txBody>
          </p:sp>
        </mc:Fallback>
      </mc:AlternateContent>
      <p:sp>
        <p:nvSpPr>
          <p:cNvPr id="4" name="Google Shape;455;p41">
            <a:extLst>
              <a:ext uri="{FF2B5EF4-FFF2-40B4-BE49-F238E27FC236}">
                <a16:creationId xmlns:a16="http://schemas.microsoft.com/office/drawing/2014/main" id="{7A3D2AD8-85A2-47BB-A48F-0217C5587866}"/>
              </a:ext>
            </a:extLst>
          </p:cNvPr>
          <p:cNvSpPr txBox="1">
            <a:spLocks/>
          </p:cNvSpPr>
          <p:nvPr/>
        </p:nvSpPr>
        <p:spPr>
          <a:xfrm>
            <a:off x="3664442" y="1055147"/>
            <a:ext cx="735636" cy="6698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fr-MA" sz="3600" dirty="0">
                <a:solidFill>
                  <a:srgbClr val="35A3C0"/>
                </a:solidFill>
                <a:latin typeface="Britannic Bold" panose="020B0903060703020204" pitchFamily="34" charset="0"/>
              </a:rPr>
              <a:t>=</a:t>
            </a:r>
          </a:p>
        </p:txBody>
      </p:sp>
      <mc:AlternateContent xmlns:mc="http://schemas.openxmlformats.org/markup-compatibility/2006">
        <mc:Choice xmlns:a14="http://schemas.microsoft.com/office/drawing/2010/main" Requires="a14">
          <p:sp>
            <p:nvSpPr>
              <p:cNvPr id="8" name="Google Shape;835;p57">
                <a:extLst>
                  <a:ext uri="{FF2B5EF4-FFF2-40B4-BE49-F238E27FC236}">
                    <a16:creationId xmlns:a16="http://schemas.microsoft.com/office/drawing/2014/main" id="{72A2C394-818F-3DF7-0AD0-68EFDD908046}"/>
                  </a:ext>
                </a:extLst>
              </p:cNvPr>
              <p:cNvSpPr txBox="1"/>
              <p:nvPr/>
            </p:nvSpPr>
            <p:spPr>
              <a:xfrm flipH="1">
                <a:off x="4705424" y="1055147"/>
                <a:ext cx="2404971" cy="877821"/>
              </a:xfrm>
              <a:prstGeom prst="rect">
                <a:avLst/>
              </a:prstGeom>
              <a:noFill/>
              <a:ln>
                <a:noFill/>
              </a:ln>
            </p:spPr>
            <p:txBody>
              <a:bodyPr spcFirstLastPara="1" wrap="square" lIns="91425" tIns="91425" rIns="91425" bIns="91425" anchor="b" anchorCtr="0">
                <a:noAutofit/>
              </a:bodyPr>
              <a:lstStyle/>
              <a:p>
                <a:pPr lvl="0" algn="ctr"/>
                <a14:m>
                  <m:oMathPara xmlns:m="http://schemas.openxmlformats.org/officeDocument/2006/math">
                    <m:oMathParaPr>
                      <m:jc m:val="centerGroup"/>
                    </m:oMathParaPr>
                    <m:oMath xmlns:m="http://schemas.openxmlformats.org/officeDocument/2006/math">
                      <m:f>
                        <m:fPr>
                          <m:ctrlPr>
                            <a:rPr lang="en-US" sz="2400" b="1" i="1" smtClean="0">
                              <a:solidFill>
                                <a:schemeClr val="dk1"/>
                              </a:solidFill>
                              <a:latin typeface="Cambria Math" panose="02040503050406030204" pitchFamily="18" charset="0"/>
                              <a:ea typeface="Outfit"/>
                              <a:cs typeface="Outfit"/>
                              <a:sym typeface="Outfit"/>
                            </a:rPr>
                          </m:ctrlPr>
                        </m:fPr>
                        <m:num>
                          <m:sSub>
                            <m:sSubPr>
                              <m:ctrlPr>
                                <a:rPr lang="fr-FR" sz="2400" b="1" i="1" smtClean="0">
                                  <a:solidFill>
                                    <a:schemeClr val="dk1"/>
                                  </a:solidFill>
                                  <a:latin typeface="Cambria Math" panose="02040503050406030204" pitchFamily="18" charset="0"/>
                                  <a:sym typeface="Outfit"/>
                                </a:rPr>
                              </m:ctrlPr>
                            </m:sSubPr>
                            <m:e>
                              <m:r>
                                <a:rPr lang="fr-FR" sz="2400" b="1" i="1" smtClean="0">
                                  <a:solidFill>
                                    <a:schemeClr val="dk1"/>
                                  </a:solidFill>
                                  <a:latin typeface="Cambria Math" panose="02040503050406030204" pitchFamily="18" charset="0"/>
                                  <a:sym typeface="Outfit"/>
                                </a:rPr>
                                <m:t>𝒙</m:t>
                              </m:r>
                            </m:e>
                            <m:sub>
                              <m:r>
                                <a:rPr lang="fr-FR" sz="2400" b="1" i="1" smtClean="0">
                                  <a:solidFill>
                                    <a:schemeClr val="dk1"/>
                                  </a:solidFill>
                                  <a:latin typeface="Cambria Math" panose="02040503050406030204" pitchFamily="18" charset="0"/>
                                  <a:sym typeface="Outfit"/>
                                </a:rPr>
                                <m:t>𝒊</m:t>
                              </m:r>
                            </m:sub>
                          </m:sSub>
                          <m:r>
                            <a:rPr lang="fr-FR" sz="2400" b="1" i="1">
                              <a:solidFill>
                                <a:schemeClr val="dk1"/>
                              </a:solidFill>
                              <a:latin typeface="Cambria Math" panose="02040503050406030204" pitchFamily="18" charset="0"/>
                              <a:ea typeface="Outfit"/>
                              <a:cs typeface="Outfit"/>
                              <a:sym typeface="Outfit"/>
                            </a:rPr>
                            <m:t>−</m:t>
                          </m:r>
                          <m:r>
                            <a:rPr lang="fr-FR" sz="2400" b="1" i="1">
                              <a:solidFill>
                                <a:schemeClr val="dk1"/>
                              </a:solidFill>
                              <a:latin typeface="Cambria Math" panose="02040503050406030204" pitchFamily="18" charset="0"/>
                              <a:ea typeface="Outfit"/>
                              <a:cs typeface="Outfit"/>
                              <a:sym typeface="Outfit"/>
                            </a:rPr>
                            <m:t>𝑴𝒐𝒚𝒆𝒏𝒏𝒆</m:t>
                          </m:r>
                          <m:r>
                            <a:rPr lang="fr-FR" sz="2400" b="1" i="1" smtClean="0">
                              <a:solidFill>
                                <a:schemeClr val="dk1"/>
                              </a:solidFill>
                              <a:latin typeface="Cambria Math" panose="02040503050406030204" pitchFamily="18" charset="0"/>
                              <a:ea typeface="Outfit"/>
                              <a:cs typeface="Outfit"/>
                              <a:sym typeface="Outfit"/>
                            </a:rPr>
                            <m:t> </m:t>
                          </m:r>
                          <m:r>
                            <a:rPr lang="fr-FR" sz="2400" b="1" i="1">
                              <a:solidFill>
                                <a:schemeClr val="dk1"/>
                              </a:solidFill>
                              <a:latin typeface="Cambria Math" panose="02040503050406030204" pitchFamily="18" charset="0"/>
                              <a:ea typeface="Outfit"/>
                              <a:cs typeface="Outfit"/>
                              <a:sym typeface="Outfit"/>
                            </a:rPr>
                            <m:t>𝒆𝒔𝒕𝒊𝒎</m:t>
                          </m:r>
                          <m:r>
                            <a:rPr lang="fr-FR" sz="2400" b="1" i="1" smtClean="0">
                              <a:solidFill>
                                <a:schemeClr val="dk1"/>
                              </a:solidFill>
                              <a:latin typeface="Cambria Math" panose="02040503050406030204" pitchFamily="18" charset="0"/>
                              <a:ea typeface="Outfit"/>
                              <a:cs typeface="Outfit"/>
                              <a:sym typeface="Outfit"/>
                            </a:rPr>
                            <m:t>é</m:t>
                          </m:r>
                        </m:num>
                        <m:den>
                          <m:rad>
                            <m:radPr>
                              <m:degHide m:val="on"/>
                              <m:ctrlPr>
                                <a:rPr lang="en-US" sz="2400" b="1" i="1">
                                  <a:solidFill>
                                    <a:schemeClr val="dk1"/>
                                  </a:solidFill>
                                  <a:latin typeface="Cambria Math" panose="02040503050406030204" pitchFamily="18" charset="0"/>
                                  <a:ea typeface="Outfit"/>
                                  <a:cs typeface="Outfit"/>
                                  <a:sym typeface="Outfit"/>
                                </a:rPr>
                              </m:ctrlPr>
                            </m:radPr>
                            <m:deg/>
                            <m:e>
                              <m:r>
                                <a:rPr lang="fr-FR" sz="2400" b="1" i="1" smtClean="0">
                                  <a:solidFill>
                                    <a:schemeClr val="dk1"/>
                                  </a:solidFill>
                                  <a:latin typeface="Cambria Math" panose="02040503050406030204" pitchFamily="18" charset="0"/>
                                  <a:ea typeface="Outfit"/>
                                  <a:cs typeface="Outfit"/>
                                  <a:sym typeface="Outfit"/>
                                </a:rPr>
                                <m:t>𝑬𝒄𝒂𝒓</m:t>
                              </m:r>
                              <m:sSub>
                                <m:sSubPr>
                                  <m:ctrlPr>
                                    <a:rPr lang="fr-FR" sz="2400" b="1" i="1" smtClean="0">
                                      <a:solidFill>
                                        <a:schemeClr val="dk1"/>
                                      </a:solidFill>
                                      <a:latin typeface="Cambria Math" panose="02040503050406030204" pitchFamily="18" charset="0"/>
                                      <a:ea typeface="Outfit"/>
                                      <a:cs typeface="Outfit"/>
                                      <a:sym typeface="Outfit"/>
                                    </a:rPr>
                                  </m:ctrlPr>
                                </m:sSubPr>
                                <m:e>
                                  <m:r>
                                    <a:rPr lang="fr-FR" sz="2400" b="1" i="1" smtClean="0">
                                      <a:solidFill>
                                        <a:schemeClr val="dk1"/>
                                      </a:solidFill>
                                      <a:latin typeface="Cambria Math" panose="02040503050406030204" pitchFamily="18" charset="0"/>
                                      <a:ea typeface="Outfit"/>
                                      <a:cs typeface="Outfit"/>
                                      <a:sym typeface="Outfit"/>
                                    </a:rPr>
                                    <m:t>𝒕</m:t>
                                  </m:r>
                                </m:e>
                                <m:sub>
                                  <m:r>
                                    <a:rPr lang="fr-FR" sz="2400" b="1" i="1" smtClean="0">
                                      <a:solidFill>
                                        <a:schemeClr val="dk1"/>
                                      </a:solidFill>
                                      <a:latin typeface="Cambria Math" panose="02040503050406030204" pitchFamily="18" charset="0"/>
                                      <a:ea typeface="Outfit"/>
                                      <a:cs typeface="Outfit"/>
                                      <a:sym typeface="Outfit"/>
                                    </a:rPr>
                                    <m:t>𝒕𝒚𝒑𝒆</m:t>
                                  </m:r>
                                </m:sub>
                              </m:sSub>
                              <m:r>
                                <a:rPr lang="fr-FR" sz="2400" b="1" i="1" smtClean="0">
                                  <a:solidFill>
                                    <a:schemeClr val="dk1"/>
                                  </a:solidFill>
                                  <a:latin typeface="Cambria Math" panose="02040503050406030204" pitchFamily="18" charset="0"/>
                                  <a:ea typeface="Outfit"/>
                                  <a:cs typeface="Outfit"/>
                                  <a:sym typeface="Outfit"/>
                                </a:rPr>
                                <m:t> </m:t>
                              </m:r>
                              <m:r>
                                <a:rPr lang="fr-FR" sz="2400" b="1" i="1" smtClean="0">
                                  <a:solidFill>
                                    <a:schemeClr val="dk1"/>
                                  </a:solidFill>
                                  <a:latin typeface="Cambria Math" panose="02040503050406030204" pitchFamily="18" charset="0"/>
                                  <a:ea typeface="Outfit"/>
                                  <a:cs typeface="Outfit"/>
                                  <a:sym typeface="Outfit"/>
                                </a:rPr>
                                <m:t>𝒆𝒔𝒕𝒊𝒎</m:t>
                              </m:r>
                              <m:r>
                                <a:rPr lang="fr-FR" sz="2400" b="1" i="1" smtClean="0">
                                  <a:solidFill>
                                    <a:schemeClr val="dk1"/>
                                  </a:solidFill>
                                  <a:latin typeface="Cambria Math" panose="02040503050406030204" pitchFamily="18" charset="0"/>
                                  <a:ea typeface="Outfit"/>
                                  <a:cs typeface="Outfit"/>
                                  <a:sym typeface="Outfit"/>
                                </a:rPr>
                                <m:t>é</m:t>
                              </m:r>
                            </m:e>
                          </m:rad>
                        </m:den>
                      </m:f>
                    </m:oMath>
                  </m:oMathPara>
                </a14:m>
                <a:endParaRPr sz="2400" b="1" dirty="0">
                  <a:solidFill>
                    <a:schemeClr val="dk1"/>
                  </a:solidFill>
                  <a:latin typeface="Outfit"/>
                  <a:ea typeface="Outfit"/>
                  <a:cs typeface="Outfit"/>
                  <a:sym typeface="Outfit"/>
                </a:endParaRPr>
              </a:p>
            </p:txBody>
          </p:sp>
        </mc:Choice>
        <mc:Fallback>
          <p:sp>
            <p:nvSpPr>
              <p:cNvPr id="8" name="Google Shape;835;p57">
                <a:extLst>
                  <a:ext uri="{FF2B5EF4-FFF2-40B4-BE49-F238E27FC236}">
                    <a16:creationId xmlns:a16="http://schemas.microsoft.com/office/drawing/2014/main" id="{72A2C394-818F-3DF7-0AD0-68EFDD908046}"/>
                  </a:ext>
                </a:extLst>
              </p:cNvPr>
              <p:cNvSpPr txBox="1">
                <a:spLocks noRot="1" noChangeAspect="1" noMove="1" noResize="1" noEditPoints="1" noAdjustHandles="1" noChangeArrowheads="1" noChangeShapeType="1" noTextEdit="1"/>
              </p:cNvSpPr>
              <p:nvPr/>
            </p:nvSpPr>
            <p:spPr>
              <a:xfrm flipH="1">
                <a:off x="4705424" y="1055147"/>
                <a:ext cx="2404971" cy="877821"/>
              </a:xfrm>
              <a:prstGeom prst="rect">
                <a:avLst/>
              </a:prstGeom>
              <a:blipFill>
                <a:blip r:embed="rId4"/>
                <a:stretch>
                  <a:fillRect l="-14975" t="-2778" r="-12437"/>
                </a:stretch>
              </a:blipFill>
              <a:ln>
                <a:noFill/>
              </a:ln>
            </p:spPr>
            <p:txBody>
              <a:bodyPr/>
              <a:lstStyle/>
              <a:p>
                <a:r>
                  <a:rPr lang="fr-MA">
                    <a:noFill/>
                  </a:rPr>
                  <a:t> </a:t>
                </a:r>
              </a:p>
            </p:txBody>
          </p:sp>
        </mc:Fallback>
      </mc:AlternateContent>
      <p:sp>
        <p:nvSpPr>
          <p:cNvPr id="9" name="Google Shape;455;p41">
            <a:extLst>
              <a:ext uri="{FF2B5EF4-FFF2-40B4-BE49-F238E27FC236}">
                <a16:creationId xmlns:a16="http://schemas.microsoft.com/office/drawing/2014/main" id="{2002AF5F-061C-D566-499C-F38B714EF1CD}"/>
              </a:ext>
            </a:extLst>
          </p:cNvPr>
          <p:cNvSpPr txBox="1">
            <a:spLocks/>
          </p:cNvSpPr>
          <p:nvPr/>
        </p:nvSpPr>
        <p:spPr>
          <a:xfrm>
            <a:off x="1983105" y="1942804"/>
            <a:ext cx="1681337" cy="8778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fr-MA" sz="2400" dirty="0">
                <a:solidFill>
                  <a:srgbClr val="35A3C0"/>
                </a:solidFill>
                <a:latin typeface="Britannic Bold" panose="020B0903060703020204" pitchFamily="34" charset="0"/>
              </a:rPr>
              <a:t>Matrice de corrélation</a:t>
            </a:r>
          </a:p>
        </p:txBody>
      </p:sp>
      <p:sp>
        <p:nvSpPr>
          <p:cNvPr id="10" name="Google Shape;455;p41">
            <a:extLst>
              <a:ext uri="{FF2B5EF4-FFF2-40B4-BE49-F238E27FC236}">
                <a16:creationId xmlns:a16="http://schemas.microsoft.com/office/drawing/2014/main" id="{22943526-C09A-1128-75D3-69DB9B2E832A}"/>
              </a:ext>
            </a:extLst>
          </p:cNvPr>
          <p:cNvSpPr txBox="1">
            <a:spLocks/>
          </p:cNvSpPr>
          <p:nvPr/>
        </p:nvSpPr>
        <p:spPr>
          <a:xfrm>
            <a:off x="3664442" y="2046794"/>
            <a:ext cx="735636" cy="6698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fr-MA" sz="3600" dirty="0">
                <a:solidFill>
                  <a:srgbClr val="35A3C0"/>
                </a:solidFill>
                <a:latin typeface="Britannic Bold" panose="020B0903060703020204" pitchFamily="34" charset="0"/>
              </a:rPr>
              <a:t>=</a:t>
            </a:r>
          </a:p>
        </p:txBody>
      </p:sp>
      <mc:AlternateContent xmlns:mc="http://schemas.openxmlformats.org/markup-compatibility/2006">
        <mc:Choice xmlns:a14="http://schemas.microsoft.com/office/drawing/2010/main" Requires="a14">
          <p:sp>
            <p:nvSpPr>
              <p:cNvPr id="11" name="Google Shape;835;p57">
                <a:extLst>
                  <a:ext uri="{FF2B5EF4-FFF2-40B4-BE49-F238E27FC236}">
                    <a16:creationId xmlns:a16="http://schemas.microsoft.com/office/drawing/2014/main" id="{B55FE998-150B-E056-A4DA-EC57F4851B26}"/>
                  </a:ext>
                </a:extLst>
              </p:cNvPr>
              <p:cNvSpPr txBox="1"/>
              <p:nvPr/>
            </p:nvSpPr>
            <p:spPr>
              <a:xfrm flipH="1">
                <a:off x="4400078" y="2028305"/>
                <a:ext cx="2404971" cy="877821"/>
              </a:xfrm>
              <a:prstGeom prst="rect">
                <a:avLst/>
              </a:prstGeom>
              <a:noFill/>
              <a:ln>
                <a:noFill/>
              </a:ln>
            </p:spPr>
            <p:txBody>
              <a:bodyPr spcFirstLastPara="1" wrap="square" lIns="91425" tIns="91425" rIns="91425" bIns="91425" anchor="b" anchorCtr="0">
                <a:noAutofit/>
              </a:bodyPr>
              <a:lstStyle/>
              <a:p>
                <a:pPr lvl="0" algn="ctr"/>
                <a14:m>
                  <m:oMathPara xmlns:m="http://schemas.openxmlformats.org/officeDocument/2006/math">
                    <m:oMathParaPr>
                      <m:jc m:val="centerGroup"/>
                    </m:oMathParaPr>
                    <m:oMath xmlns:m="http://schemas.openxmlformats.org/officeDocument/2006/math">
                      <m:f>
                        <m:fPr>
                          <m:ctrlPr>
                            <a:rPr lang="en-US" sz="2400" b="1" i="1" smtClean="0">
                              <a:solidFill>
                                <a:schemeClr val="dk1"/>
                              </a:solidFill>
                              <a:latin typeface="Cambria Math" panose="02040503050406030204" pitchFamily="18" charset="0"/>
                              <a:ea typeface="Outfit"/>
                              <a:cs typeface="Outfit"/>
                              <a:sym typeface="Outfit"/>
                            </a:rPr>
                          </m:ctrlPr>
                        </m:fPr>
                        <m:num>
                          <m:r>
                            <a:rPr lang="fr-FR" sz="2400" b="1" i="1" smtClean="0">
                              <a:solidFill>
                                <a:schemeClr val="dk1"/>
                              </a:solidFill>
                              <a:latin typeface="Cambria Math" panose="02040503050406030204" pitchFamily="18" charset="0"/>
                              <a:ea typeface="Outfit"/>
                              <a:cs typeface="Outfit"/>
                              <a:sym typeface="Outfit"/>
                            </a:rPr>
                            <m:t> </m:t>
                          </m:r>
                          <m:sSub>
                            <m:sSubPr>
                              <m:ctrlPr>
                                <a:rPr lang="fr-FR" sz="2400" b="1" i="1" smtClean="0">
                                  <a:solidFill>
                                    <a:schemeClr val="dk1"/>
                                  </a:solidFill>
                                  <a:latin typeface="Cambria Math" panose="02040503050406030204" pitchFamily="18" charset="0"/>
                                  <a:sym typeface="Outfit"/>
                                </a:rPr>
                              </m:ctrlPr>
                            </m:sSubPr>
                            <m:e>
                              <m:r>
                                <a:rPr lang="fr-FR" sz="2400" b="1" i="1" smtClean="0">
                                  <a:solidFill>
                                    <a:schemeClr val="dk1"/>
                                  </a:solidFill>
                                  <a:latin typeface="Cambria Math" panose="02040503050406030204" pitchFamily="18" charset="0"/>
                                  <a:sym typeface="Outfit"/>
                                </a:rPr>
                                <m:t>𝑴</m:t>
                              </m:r>
                            </m:e>
                            <m:sub>
                              <m:r>
                                <a:rPr lang="fr-FR" sz="2400" b="1" i="1">
                                  <a:solidFill>
                                    <a:schemeClr val="dk1"/>
                                  </a:solidFill>
                                  <a:latin typeface="Cambria Math" panose="02040503050406030204" pitchFamily="18" charset="0"/>
                                  <a:sym typeface="Outfit"/>
                                </a:rPr>
                                <m:t>𝒔𝒄𝒂𝒍𝒆</m:t>
                              </m:r>
                            </m:sub>
                          </m:sSub>
                          <m:r>
                            <a:rPr lang="fr-FR" sz="2400" b="1" i="1">
                              <a:solidFill>
                                <a:schemeClr val="dk1"/>
                              </a:solidFill>
                              <a:latin typeface="Cambria Math" panose="02040503050406030204" pitchFamily="18" charset="0"/>
                              <a:ea typeface="Outfit"/>
                              <a:cs typeface="Outfit"/>
                              <a:sym typeface="Outfit"/>
                            </a:rPr>
                            <m:t>−</m:t>
                          </m:r>
                          <m:sSup>
                            <m:sSupPr>
                              <m:ctrlPr>
                                <a:rPr lang="fr-FR" sz="2400" b="1" i="1" smtClean="0">
                                  <a:solidFill>
                                    <a:schemeClr val="dk1"/>
                                  </a:solidFill>
                                  <a:latin typeface="Cambria Math" panose="02040503050406030204" pitchFamily="18" charset="0"/>
                                  <a:sym typeface="Outfit"/>
                                </a:rPr>
                              </m:ctrlPr>
                            </m:sSupPr>
                            <m:e>
                              <m:sSub>
                                <m:sSubPr>
                                  <m:ctrlPr>
                                    <a:rPr lang="fr-FR" sz="2400" b="1" i="1">
                                      <a:solidFill>
                                        <a:schemeClr val="dk1"/>
                                      </a:solidFill>
                                      <a:latin typeface="Cambria Math" panose="02040503050406030204" pitchFamily="18" charset="0"/>
                                      <a:sym typeface="Outfit"/>
                                    </a:rPr>
                                  </m:ctrlPr>
                                </m:sSubPr>
                                <m:e>
                                  <m:r>
                                    <a:rPr lang="fr-FR" sz="2400" b="1" i="1">
                                      <a:solidFill>
                                        <a:schemeClr val="dk1"/>
                                      </a:solidFill>
                                      <a:latin typeface="Cambria Math" panose="02040503050406030204" pitchFamily="18" charset="0"/>
                                      <a:sym typeface="Outfit"/>
                                    </a:rPr>
                                    <m:t>𝑴</m:t>
                                  </m:r>
                                </m:e>
                                <m:sub>
                                  <m:r>
                                    <a:rPr lang="fr-FR" sz="2400" b="1" i="1">
                                      <a:solidFill>
                                        <a:schemeClr val="dk1"/>
                                      </a:solidFill>
                                      <a:latin typeface="Cambria Math" panose="02040503050406030204" pitchFamily="18" charset="0"/>
                                      <a:sym typeface="Outfit"/>
                                    </a:rPr>
                                    <m:t>𝒔𝒄𝒂𝒍𝒆</m:t>
                                  </m:r>
                                </m:sub>
                              </m:sSub>
                            </m:e>
                            <m:sup>
                              <m:r>
                                <a:rPr lang="fr-FR" sz="2400" b="1" i="1" smtClean="0">
                                  <a:solidFill>
                                    <a:schemeClr val="dk1"/>
                                  </a:solidFill>
                                  <a:latin typeface="Cambria Math" panose="02040503050406030204" pitchFamily="18" charset="0"/>
                                  <a:sym typeface="Outfit"/>
                                </a:rPr>
                                <m:t>𝑻</m:t>
                              </m:r>
                            </m:sup>
                          </m:sSup>
                        </m:num>
                        <m:den>
                          <m:sSub>
                            <m:sSubPr>
                              <m:ctrlPr>
                                <a:rPr lang="en-US" sz="2400" b="1" i="1" smtClean="0">
                                  <a:solidFill>
                                    <a:schemeClr val="dk1"/>
                                  </a:solidFill>
                                  <a:latin typeface="Cambria Math" panose="02040503050406030204" pitchFamily="18" charset="0"/>
                                  <a:sym typeface="Outfit"/>
                                </a:rPr>
                              </m:ctrlPr>
                            </m:sSubPr>
                            <m:e>
                              <m:r>
                                <a:rPr lang="fr-FR" sz="2400" b="1" i="1" smtClean="0">
                                  <a:solidFill>
                                    <a:schemeClr val="dk1"/>
                                  </a:solidFill>
                                  <a:latin typeface="Cambria Math" panose="02040503050406030204" pitchFamily="18" charset="0"/>
                                  <a:sym typeface="Outfit"/>
                                </a:rPr>
                                <m:t>𝒏</m:t>
                              </m:r>
                            </m:e>
                            <m:sub>
                              <m:r>
                                <a:rPr lang="fr-FR" sz="2400" b="1" i="1" smtClean="0">
                                  <a:solidFill>
                                    <a:schemeClr val="dk1"/>
                                  </a:solidFill>
                                  <a:latin typeface="Cambria Math" panose="02040503050406030204" pitchFamily="18" charset="0"/>
                                  <a:sym typeface="Outfit"/>
                                </a:rPr>
                                <m:t>𝒗𝒂𝒓𝒊𝒂𝒃𝒍𝒆</m:t>
                              </m:r>
                            </m:sub>
                          </m:sSub>
                        </m:den>
                      </m:f>
                    </m:oMath>
                  </m:oMathPara>
                </a14:m>
                <a:endParaRPr sz="2400" b="1" i="1" dirty="0">
                  <a:solidFill>
                    <a:schemeClr val="dk1"/>
                  </a:solidFill>
                  <a:latin typeface="Cambria Math" panose="02040503050406030204" pitchFamily="18" charset="0"/>
                  <a:ea typeface="Outfit"/>
                  <a:cs typeface="Outfit"/>
                  <a:sym typeface="Outfit"/>
                </a:endParaRPr>
              </a:p>
            </p:txBody>
          </p:sp>
        </mc:Choice>
        <mc:Fallback>
          <p:sp>
            <p:nvSpPr>
              <p:cNvPr id="11" name="Google Shape;835;p57">
                <a:extLst>
                  <a:ext uri="{FF2B5EF4-FFF2-40B4-BE49-F238E27FC236}">
                    <a16:creationId xmlns:a16="http://schemas.microsoft.com/office/drawing/2014/main" id="{B55FE998-150B-E056-A4DA-EC57F4851B26}"/>
                  </a:ext>
                </a:extLst>
              </p:cNvPr>
              <p:cNvSpPr txBox="1">
                <a:spLocks noRot="1" noChangeAspect="1" noMove="1" noResize="1" noEditPoints="1" noAdjustHandles="1" noChangeArrowheads="1" noChangeShapeType="1" noTextEdit="1"/>
              </p:cNvSpPr>
              <p:nvPr/>
            </p:nvSpPr>
            <p:spPr>
              <a:xfrm flipH="1">
                <a:off x="4400078" y="2028305"/>
                <a:ext cx="2404971" cy="877821"/>
              </a:xfrm>
              <a:prstGeom prst="rect">
                <a:avLst/>
              </a:prstGeom>
              <a:blipFill>
                <a:blip r:embed="rId5"/>
                <a:stretch>
                  <a:fillRect t="-694"/>
                </a:stretch>
              </a:blipFill>
              <a:ln>
                <a:noFill/>
              </a:ln>
            </p:spPr>
            <p:txBody>
              <a:bodyPr/>
              <a:lstStyle/>
              <a:p>
                <a:r>
                  <a:rPr lang="fr-MA">
                    <a:noFill/>
                  </a:rPr>
                  <a:t> </a:t>
                </a:r>
              </a:p>
            </p:txBody>
          </p:sp>
        </mc:Fallback>
      </mc:AlternateContent>
      <p:sp>
        <p:nvSpPr>
          <p:cNvPr id="12" name="Google Shape;455;p41">
            <a:extLst>
              <a:ext uri="{FF2B5EF4-FFF2-40B4-BE49-F238E27FC236}">
                <a16:creationId xmlns:a16="http://schemas.microsoft.com/office/drawing/2014/main" id="{F28DD33D-ED21-FA17-E8B2-FC177050D566}"/>
              </a:ext>
            </a:extLst>
          </p:cNvPr>
          <p:cNvSpPr txBox="1">
            <a:spLocks/>
          </p:cNvSpPr>
          <p:nvPr/>
        </p:nvSpPr>
        <p:spPr>
          <a:xfrm>
            <a:off x="2433275" y="3939410"/>
            <a:ext cx="1254117" cy="8778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fr-MA" sz="2400" dirty="0">
                <a:solidFill>
                  <a:srgbClr val="35A3C0"/>
                </a:solidFill>
                <a:latin typeface="Britannic Bold" panose="020B0903060703020204" pitchFamily="34" charset="0"/>
              </a:rPr>
              <a:t>Matrice ACP</a:t>
            </a:r>
          </a:p>
        </p:txBody>
      </p:sp>
      <p:sp>
        <p:nvSpPr>
          <p:cNvPr id="13" name="Google Shape;455;p41">
            <a:extLst>
              <a:ext uri="{FF2B5EF4-FFF2-40B4-BE49-F238E27FC236}">
                <a16:creationId xmlns:a16="http://schemas.microsoft.com/office/drawing/2014/main" id="{51832873-39E3-9CEB-94A3-7621F7B07922}"/>
              </a:ext>
            </a:extLst>
          </p:cNvPr>
          <p:cNvSpPr txBox="1">
            <a:spLocks/>
          </p:cNvSpPr>
          <p:nvPr/>
        </p:nvSpPr>
        <p:spPr>
          <a:xfrm>
            <a:off x="3687392" y="2948633"/>
            <a:ext cx="735636" cy="6698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fr-MA" sz="3600" dirty="0">
                <a:solidFill>
                  <a:srgbClr val="35A3C0"/>
                </a:solidFill>
                <a:latin typeface="Britannic Bold" panose="020B0903060703020204" pitchFamily="34" charset="0"/>
              </a:rPr>
              <a:t>=</a:t>
            </a:r>
          </a:p>
        </p:txBody>
      </p:sp>
      <mc:AlternateContent xmlns:mc="http://schemas.openxmlformats.org/markup-compatibility/2006">
        <mc:Choice xmlns:a14="http://schemas.microsoft.com/office/drawing/2010/main" Requires="a14">
          <p:sp>
            <p:nvSpPr>
              <p:cNvPr id="15" name="ZoneTexte 14">
                <a:extLst>
                  <a:ext uri="{FF2B5EF4-FFF2-40B4-BE49-F238E27FC236}">
                    <a16:creationId xmlns:a16="http://schemas.microsoft.com/office/drawing/2014/main" id="{CC9485C7-1A7E-1AF3-7D82-966820BDCE83}"/>
                  </a:ext>
                </a:extLst>
              </p:cNvPr>
              <p:cNvSpPr txBox="1"/>
              <p:nvPr/>
            </p:nvSpPr>
            <p:spPr>
              <a:xfrm>
                <a:off x="4278483" y="2906126"/>
                <a:ext cx="4443654" cy="868251"/>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fr-FR" sz="2400" b="1" i="1" smtClean="0">
                              <a:solidFill>
                                <a:schemeClr val="dk1"/>
                              </a:solidFill>
                              <a:latin typeface="Cambria Math" panose="02040503050406030204" pitchFamily="18" charset="0"/>
                              <a:ea typeface="Outfit"/>
                              <a:cs typeface="Outfit"/>
                              <a:sym typeface="Outfit"/>
                            </a:rPr>
                          </m:ctrlPr>
                        </m:sSubPr>
                        <m:e>
                          <m:r>
                            <a:rPr lang="fr-FR" sz="2400" b="1" i="1">
                              <a:solidFill>
                                <a:schemeClr val="dk1"/>
                              </a:solidFill>
                              <a:latin typeface="Cambria Math" panose="02040503050406030204" pitchFamily="18" charset="0"/>
                              <a:ea typeface="Outfit"/>
                              <a:cs typeface="Outfit"/>
                              <a:sym typeface="Outfit"/>
                            </a:rPr>
                            <m:t>𝑴</m:t>
                          </m:r>
                        </m:e>
                        <m:sub>
                          <m:r>
                            <a:rPr lang="fr-FR" sz="2400" b="1" i="1">
                              <a:solidFill>
                                <a:schemeClr val="dk1"/>
                              </a:solidFill>
                              <a:latin typeface="Cambria Math" panose="02040503050406030204" pitchFamily="18" charset="0"/>
                              <a:ea typeface="Outfit"/>
                              <a:cs typeface="Outfit"/>
                              <a:sym typeface="Outfit"/>
                            </a:rPr>
                            <m:t>𝑽𝒆𝒄𝒕𝒆𝒖𝒓</m:t>
                          </m:r>
                          <m:r>
                            <a:rPr lang="fr-FR" sz="2400" b="1" i="1">
                              <a:solidFill>
                                <a:schemeClr val="dk1"/>
                              </a:solidFill>
                              <a:latin typeface="Cambria Math" panose="02040503050406030204" pitchFamily="18" charset="0"/>
                              <a:ea typeface="Outfit"/>
                              <a:cs typeface="Outfit"/>
                              <a:sym typeface="Outfit"/>
                            </a:rPr>
                            <m:t> </m:t>
                          </m:r>
                          <m:r>
                            <a:rPr lang="fr-FR" sz="2400" b="1" i="1">
                              <a:solidFill>
                                <a:schemeClr val="dk1"/>
                              </a:solidFill>
                              <a:latin typeface="Cambria Math" panose="02040503050406030204" pitchFamily="18" charset="0"/>
                              <a:ea typeface="Outfit"/>
                              <a:cs typeface="Outfit"/>
                              <a:sym typeface="Outfit"/>
                            </a:rPr>
                            <m:t>𝒑𝒓𝒐𝒑𝒓𝒆</m:t>
                          </m:r>
                          <m:r>
                            <a:rPr lang="fr-FR" sz="2400" b="1" i="1">
                              <a:solidFill>
                                <a:schemeClr val="dk1"/>
                              </a:solidFill>
                              <a:latin typeface="Cambria Math" panose="02040503050406030204" pitchFamily="18" charset="0"/>
                              <a:ea typeface="Outfit"/>
                              <a:cs typeface="Outfit"/>
                              <a:sym typeface="Outfit"/>
                            </a:rPr>
                            <m:t> </m:t>
                          </m:r>
                        </m:sub>
                      </m:sSub>
                      <m:r>
                        <a:rPr lang="fr-FR" sz="2400" b="1" i="1">
                          <a:solidFill>
                            <a:schemeClr val="dk1"/>
                          </a:solidFill>
                          <a:latin typeface="Cambria Math" panose="02040503050406030204" pitchFamily="18" charset="0"/>
                          <a:ea typeface="Outfit"/>
                          <a:cs typeface="Outfit"/>
                          <a:sym typeface="Outfit"/>
                        </a:rPr>
                        <m:t>×</m:t>
                      </m:r>
                      <m:sSub>
                        <m:sSubPr>
                          <m:ctrlPr>
                            <a:rPr lang="fr-FR" sz="2400" b="1" i="1">
                              <a:solidFill>
                                <a:schemeClr val="dk1"/>
                              </a:solidFill>
                              <a:latin typeface="Cambria Math" panose="02040503050406030204" pitchFamily="18" charset="0"/>
                              <a:ea typeface="Outfit"/>
                              <a:cs typeface="Outfit"/>
                              <a:sym typeface="Outfit"/>
                            </a:rPr>
                          </m:ctrlPr>
                        </m:sSubPr>
                        <m:e>
                          <m:r>
                            <a:rPr lang="fr-FR" sz="2400" b="1" i="1">
                              <a:solidFill>
                                <a:schemeClr val="dk1"/>
                              </a:solidFill>
                              <a:latin typeface="Cambria Math" panose="02040503050406030204" pitchFamily="18" charset="0"/>
                              <a:ea typeface="Outfit"/>
                              <a:cs typeface="Outfit"/>
                              <a:sym typeface="Outfit"/>
                            </a:rPr>
                            <m:t>𝑴</m:t>
                          </m:r>
                        </m:e>
                        <m:sub>
                          <m:r>
                            <a:rPr lang="fr-FR" sz="2400" b="1" i="1" smtClean="0">
                              <a:solidFill>
                                <a:schemeClr val="dk1"/>
                              </a:solidFill>
                              <a:latin typeface="Cambria Math" panose="02040503050406030204" pitchFamily="18" charset="0"/>
                              <a:ea typeface="Outfit"/>
                              <a:cs typeface="Outfit"/>
                              <a:sym typeface="Outfit"/>
                            </a:rPr>
                            <m:t>𝑽</m:t>
                          </m:r>
                          <m:r>
                            <a:rPr lang="fr-FR" sz="2400" b="1" i="1">
                              <a:solidFill>
                                <a:schemeClr val="dk1"/>
                              </a:solidFill>
                              <a:latin typeface="Cambria Math" panose="02040503050406030204" pitchFamily="18" charset="0"/>
                              <a:ea typeface="Outfit"/>
                              <a:cs typeface="Outfit"/>
                              <a:sym typeface="Outfit"/>
                            </a:rPr>
                            <m:t>𝒂𝒍𝒆𝒖𝒓</m:t>
                          </m:r>
                          <m:r>
                            <a:rPr lang="fr-FR" sz="2400" b="1" i="1" smtClean="0">
                              <a:solidFill>
                                <a:schemeClr val="dk1"/>
                              </a:solidFill>
                              <a:latin typeface="Cambria Math" panose="02040503050406030204" pitchFamily="18" charset="0"/>
                              <a:ea typeface="Outfit"/>
                              <a:cs typeface="Outfit"/>
                              <a:sym typeface="Outfit"/>
                            </a:rPr>
                            <m:t> </m:t>
                          </m:r>
                          <m:r>
                            <a:rPr lang="fr-FR" sz="2400" b="1" i="1">
                              <a:solidFill>
                                <a:schemeClr val="dk1"/>
                              </a:solidFill>
                              <a:latin typeface="Cambria Math" panose="02040503050406030204" pitchFamily="18" charset="0"/>
                              <a:ea typeface="Outfit"/>
                              <a:cs typeface="Outfit"/>
                              <a:sym typeface="Outfit"/>
                            </a:rPr>
                            <m:t>𝒑𝒓𝒐𝒑𝒓𝒆</m:t>
                          </m:r>
                          <m:r>
                            <a:rPr lang="fr-FR" sz="2400" b="1" i="1">
                              <a:solidFill>
                                <a:schemeClr val="dk1"/>
                              </a:solidFill>
                              <a:latin typeface="Cambria Math" panose="02040503050406030204" pitchFamily="18" charset="0"/>
                              <a:ea typeface="Outfit"/>
                              <a:cs typeface="Outfit"/>
                              <a:sym typeface="Outfit"/>
                            </a:rPr>
                            <m:t> </m:t>
                          </m:r>
                        </m:sub>
                      </m:sSub>
                      <m:r>
                        <a:rPr lang="fr-FR" sz="2400" b="1" i="1" smtClean="0">
                          <a:solidFill>
                            <a:schemeClr val="dk1"/>
                          </a:solidFill>
                          <a:latin typeface="Cambria Math" panose="02040503050406030204" pitchFamily="18" charset="0"/>
                          <a:ea typeface="Cambria Math" panose="02040503050406030204" pitchFamily="18" charset="0"/>
                          <a:cs typeface="Outfit"/>
                          <a:sym typeface="Outfit"/>
                        </a:rPr>
                        <m:t>×</m:t>
                      </m:r>
                      <m:sSup>
                        <m:sSupPr>
                          <m:ctrlPr>
                            <a:rPr lang="fr-FR" sz="2400" b="1" i="1" smtClean="0">
                              <a:solidFill>
                                <a:schemeClr val="dk1"/>
                              </a:solidFill>
                              <a:latin typeface="Cambria Math" panose="02040503050406030204" pitchFamily="18" charset="0"/>
                              <a:sym typeface="Outfit"/>
                            </a:rPr>
                          </m:ctrlPr>
                        </m:sSupPr>
                        <m:e>
                          <m:sSub>
                            <m:sSubPr>
                              <m:ctrlPr>
                                <a:rPr lang="fr-FR" sz="2400" b="1" i="1">
                                  <a:solidFill>
                                    <a:schemeClr val="dk1"/>
                                  </a:solidFill>
                                  <a:latin typeface="Cambria Math" panose="02040503050406030204" pitchFamily="18" charset="0"/>
                                  <a:ea typeface="Outfit"/>
                                  <a:cs typeface="Outfit"/>
                                  <a:sym typeface="Outfit"/>
                                </a:rPr>
                              </m:ctrlPr>
                            </m:sSubPr>
                            <m:e>
                              <m:r>
                                <a:rPr lang="fr-FR" sz="2400" b="1" i="1">
                                  <a:solidFill>
                                    <a:schemeClr val="dk1"/>
                                  </a:solidFill>
                                  <a:latin typeface="Cambria Math" panose="02040503050406030204" pitchFamily="18" charset="0"/>
                                  <a:ea typeface="Outfit"/>
                                  <a:cs typeface="Outfit"/>
                                  <a:sym typeface="Outfit"/>
                                </a:rPr>
                                <m:t>𝑴</m:t>
                              </m:r>
                            </m:e>
                            <m:sub>
                              <m:r>
                                <a:rPr lang="fr-FR" sz="2400" b="1" i="1">
                                  <a:solidFill>
                                    <a:schemeClr val="dk1"/>
                                  </a:solidFill>
                                  <a:latin typeface="Cambria Math" panose="02040503050406030204" pitchFamily="18" charset="0"/>
                                  <a:ea typeface="Outfit"/>
                                  <a:cs typeface="Outfit"/>
                                  <a:sym typeface="Outfit"/>
                                </a:rPr>
                                <m:t>𝑽𝒆𝒄𝒕𝒆𝒖𝒓</m:t>
                              </m:r>
                              <m:r>
                                <a:rPr lang="fr-FR" sz="2400" b="1" i="1">
                                  <a:solidFill>
                                    <a:schemeClr val="dk1"/>
                                  </a:solidFill>
                                  <a:latin typeface="Cambria Math" panose="02040503050406030204" pitchFamily="18" charset="0"/>
                                  <a:ea typeface="Outfit"/>
                                  <a:cs typeface="Outfit"/>
                                  <a:sym typeface="Outfit"/>
                                </a:rPr>
                                <m:t> </m:t>
                              </m:r>
                              <m:r>
                                <a:rPr lang="fr-FR" sz="2400" b="1" i="1">
                                  <a:solidFill>
                                    <a:schemeClr val="dk1"/>
                                  </a:solidFill>
                                  <a:latin typeface="Cambria Math" panose="02040503050406030204" pitchFamily="18" charset="0"/>
                                  <a:ea typeface="Outfit"/>
                                  <a:cs typeface="Outfit"/>
                                  <a:sym typeface="Outfit"/>
                                </a:rPr>
                                <m:t>𝒑𝒓𝒐𝒑𝒓𝒆</m:t>
                              </m:r>
                              <m:r>
                                <a:rPr lang="fr-FR" sz="2400" b="1" i="1">
                                  <a:solidFill>
                                    <a:schemeClr val="dk1"/>
                                  </a:solidFill>
                                  <a:latin typeface="Cambria Math" panose="02040503050406030204" pitchFamily="18" charset="0"/>
                                  <a:ea typeface="Outfit"/>
                                  <a:cs typeface="Outfit"/>
                                  <a:sym typeface="Outfit"/>
                                </a:rPr>
                                <m:t> </m:t>
                              </m:r>
                            </m:sub>
                          </m:sSub>
                        </m:e>
                        <m:sup>
                          <m:r>
                            <a:rPr lang="fr-FR" sz="2400" b="1" i="1" smtClean="0">
                              <a:solidFill>
                                <a:schemeClr val="dk1"/>
                              </a:solidFill>
                              <a:latin typeface="Cambria Math" panose="02040503050406030204" pitchFamily="18" charset="0"/>
                              <a:sym typeface="Outfit"/>
                            </a:rPr>
                            <m:t>𝑻</m:t>
                          </m:r>
                        </m:sup>
                      </m:sSup>
                    </m:oMath>
                  </m:oMathPara>
                </a14:m>
                <a:endParaRPr lang="fr-MA" sz="2400" b="1" i="1" dirty="0">
                  <a:solidFill>
                    <a:schemeClr val="dk1"/>
                  </a:solidFill>
                  <a:latin typeface="Cambria Math" panose="02040503050406030204" pitchFamily="18" charset="0"/>
                  <a:ea typeface="Outfit"/>
                  <a:cs typeface="Outfit"/>
                </a:endParaRPr>
              </a:p>
            </p:txBody>
          </p:sp>
        </mc:Choice>
        <mc:Fallback>
          <p:sp>
            <p:nvSpPr>
              <p:cNvPr id="15" name="ZoneTexte 14">
                <a:extLst>
                  <a:ext uri="{FF2B5EF4-FFF2-40B4-BE49-F238E27FC236}">
                    <a16:creationId xmlns:a16="http://schemas.microsoft.com/office/drawing/2014/main" id="{CC9485C7-1A7E-1AF3-7D82-966820BDCE83}"/>
                  </a:ext>
                </a:extLst>
              </p:cNvPr>
              <p:cNvSpPr txBox="1">
                <a:spLocks noRot="1" noChangeAspect="1" noMove="1" noResize="1" noEditPoints="1" noAdjustHandles="1" noChangeArrowheads="1" noChangeShapeType="1" noTextEdit="1"/>
              </p:cNvSpPr>
              <p:nvPr/>
            </p:nvSpPr>
            <p:spPr>
              <a:xfrm>
                <a:off x="4278483" y="2906126"/>
                <a:ext cx="4443654" cy="868251"/>
              </a:xfrm>
              <a:prstGeom prst="rect">
                <a:avLst/>
              </a:prstGeom>
              <a:blipFill>
                <a:blip r:embed="rId6"/>
                <a:stretch>
                  <a:fillRect l="-549"/>
                </a:stretch>
              </a:blipFill>
            </p:spPr>
            <p:txBody>
              <a:bodyPr/>
              <a:lstStyle/>
              <a:p>
                <a:r>
                  <a:rPr lang="fr-MA">
                    <a:noFill/>
                  </a:rPr>
                  <a:t> </a:t>
                </a:r>
              </a:p>
            </p:txBody>
          </p:sp>
        </mc:Fallback>
      </mc:AlternateContent>
      <p:sp>
        <p:nvSpPr>
          <p:cNvPr id="16" name="Google Shape;455;p41">
            <a:extLst>
              <a:ext uri="{FF2B5EF4-FFF2-40B4-BE49-F238E27FC236}">
                <a16:creationId xmlns:a16="http://schemas.microsoft.com/office/drawing/2014/main" id="{944B606F-0304-BD9A-FD23-5535E82D9D68}"/>
              </a:ext>
            </a:extLst>
          </p:cNvPr>
          <p:cNvSpPr txBox="1">
            <a:spLocks/>
          </p:cNvSpPr>
          <p:nvPr/>
        </p:nvSpPr>
        <p:spPr>
          <a:xfrm>
            <a:off x="3664442" y="4026810"/>
            <a:ext cx="735636" cy="6698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fr-MA" sz="3600" dirty="0">
                <a:solidFill>
                  <a:srgbClr val="35A3C0"/>
                </a:solidFill>
                <a:latin typeface="Britannic Bold" panose="020B0903060703020204" pitchFamily="34" charset="0"/>
              </a:rPr>
              <a:t>=</a:t>
            </a:r>
          </a:p>
        </p:txBody>
      </p:sp>
      <mc:AlternateContent xmlns:mc="http://schemas.openxmlformats.org/markup-compatibility/2006">
        <mc:Choice xmlns:a14="http://schemas.microsoft.com/office/drawing/2010/main" Requires="a14">
          <p:sp>
            <p:nvSpPr>
              <p:cNvPr id="17" name="ZoneTexte 16">
                <a:extLst>
                  <a:ext uri="{FF2B5EF4-FFF2-40B4-BE49-F238E27FC236}">
                    <a16:creationId xmlns:a16="http://schemas.microsoft.com/office/drawing/2014/main" id="{3D47A9DD-40BC-9049-8244-0F3DDA5AFF7E}"/>
                  </a:ext>
                </a:extLst>
              </p:cNvPr>
              <p:cNvSpPr txBox="1"/>
              <p:nvPr/>
            </p:nvSpPr>
            <p:spPr>
              <a:xfrm>
                <a:off x="4278483" y="4160522"/>
                <a:ext cx="3394248" cy="402418"/>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fr-FR" sz="2400" b="1" i="1" smtClean="0">
                              <a:solidFill>
                                <a:schemeClr val="dk1"/>
                              </a:solidFill>
                              <a:latin typeface="Cambria Math" panose="02040503050406030204" pitchFamily="18" charset="0"/>
                              <a:ea typeface="Outfit"/>
                              <a:cs typeface="Outfit"/>
                              <a:sym typeface="Outfit"/>
                            </a:rPr>
                          </m:ctrlPr>
                        </m:sSubPr>
                        <m:e>
                          <m:r>
                            <a:rPr lang="fr-FR" sz="2400" b="1" i="1">
                              <a:solidFill>
                                <a:schemeClr val="dk1"/>
                              </a:solidFill>
                              <a:latin typeface="Cambria Math" panose="02040503050406030204" pitchFamily="18" charset="0"/>
                              <a:ea typeface="Outfit"/>
                              <a:cs typeface="Outfit"/>
                              <a:sym typeface="Outfit"/>
                            </a:rPr>
                            <m:t>𝑴</m:t>
                          </m:r>
                        </m:e>
                        <m:sub>
                          <m:r>
                            <a:rPr lang="fr-FR" sz="2400" b="1" i="1">
                              <a:solidFill>
                                <a:schemeClr val="dk1"/>
                              </a:solidFill>
                              <a:latin typeface="Cambria Math" panose="02040503050406030204" pitchFamily="18" charset="0"/>
                              <a:ea typeface="Outfit"/>
                              <a:cs typeface="Outfit"/>
                              <a:sym typeface="Outfit"/>
                            </a:rPr>
                            <m:t>𝑽𝒆𝒄𝒕𝒆𝒖𝒓</m:t>
                          </m:r>
                          <m:r>
                            <a:rPr lang="fr-FR" sz="2400" b="1" i="1">
                              <a:solidFill>
                                <a:schemeClr val="dk1"/>
                              </a:solidFill>
                              <a:latin typeface="Cambria Math" panose="02040503050406030204" pitchFamily="18" charset="0"/>
                              <a:ea typeface="Outfit"/>
                              <a:cs typeface="Outfit"/>
                              <a:sym typeface="Outfit"/>
                            </a:rPr>
                            <m:t> </m:t>
                          </m:r>
                          <m:r>
                            <a:rPr lang="fr-FR" sz="2400" b="1" i="1">
                              <a:solidFill>
                                <a:schemeClr val="dk1"/>
                              </a:solidFill>
                              <a:latin typeface="Cambria Math" panose="02040503050406030204" pitchFamily="18" charset="0"/>
                              <a:ea typeface="Outfit"/>
                              <a:cs typeface="Outfit"/>
                              <a:sym typeface="Outfit"/>
                            </a:rPr>
                            <m:t>𝒑𝒓𝒐𝒑𝒓𝒆</m:t>
                          </m:r>
                          <m:r>
                            <a:rPr lang="fr-FR" sz="2400" b="1" i="1">
                              <a:solidFill>
                                <a:schemeClr val="dk1"/>
                              </a:solidFill>
                              <a:latin typeface="Cambria Math" panose="02040503050406030204" pitchFamily="18" charset="0"/>
                              <a:ea typeface="Outfit"/>
                              <a:cs typeface="Outfit"/>
                              <a:sym typeface="Outfit"/>
                            </a:rPr>
                            <m:t> </m:t>
                          </m:r>
                        </m:sub>
                      </m:sSub>
                      <m:r>
                        <a:rPr lang="fr-FR" sz="2400" b="1" i="1">
                          <a:solidFill>
                            <a:schemeClr val="dk1"/>
                          </a:solidFill>
                          <a:latin typeface="Cambria Math" panose="02040503050406030204" pitchFamily="18" charset="0"/>
                          <a:ea typeface="Outfit"/>
                          <a:cs typeface="Outfit"/>
                          <a:sym typeface="Outfit"/>
                        </a:rPr>
                        <m:t>×</m:t>
                      </m:r>
                      <m:sSub>
                        <m:sSubPr>
                          <m:ctrlPr>
                            <a:rPr lang="fr-FR" sz="2400" b="1" i="1">
                              <a:solidFill>
                                <a:schemeClr val="dk1"/>
                              </a:solidFill>
                              <a:latin typeface="Cambria Math" panose="02040503050406030204" pitchFamily="18" charset="0"/>
                              <a:ea typeface="Outfit"/>
                              <a:cs typeface="Outfit"/>
                              <a:sym typeface="Outfit"/>
                            </a:rPr>
                          </m:ctrlPr>
                        </m:sSubPr>
                        <m:e>
                          <m:r>
                            <a:rPr lang="fr-FR" sz="2400" b="1" i="1">
                              <a:solidFill>
                                <a:schemeClr val="dk1"/>
                              </a:solidFill>
                              <a:latin typeface="Cambria Math" panose="02040503050406030204" pitchFamily="18" charset="0"/>
                              <a:ea typeface="Outfit"/>
                              <a:cs typeface="Outfit"/>
                              <a:sym typeface="Outfit"/>
                            </a:rPr>
                            <m:t>𝑴</m:t>
                          </m:r>
                        </m:e>
                        <m:sub>
                          <m:r>
                            <a:rPr lang="fr-FR" sz="2400" b="1" i="1">
                              <a:solidFill>
                                <a:schemeClr val="dk1"/>
                              </a:solidFill>
                              <a:latin typeface="Cambria Math" panose="02040503050406030204" pitchFamily="18" charset="0"/>
                              <a:sym typeface="Outfit"/>
                            </a:rPr>
                            <m:t>𝒔𝒄𝒂𝒍𝒆</m:t>
                          </m:r>
                        </m:sub>
                      </m:sSub>
                    </m:oMath>
                  </m:oMathPara>
                </a14:m>
                <a:endParaRPr lang="fr-MA" sz="2400" b="1" i="1" dirty="0">
                  <a:solidFill>
                    <a:schemeClr val="dk1"/>
                  </a:solidFill>
                  <a:latin typeface="Cambria Math" panose="02040503050406030204" pitchFamily="18" charset="0"/>
                  <a:ea typeface="Outfit"/>
                  <a:cs typeface="Outfit"/>
                </a:endParaRPr>
              </a:p>
            </p:txBody>
          </p:sp>
        </mc:Choice>
        <mc:Fallback>
          <p:sp>
            <p:nvSpPr>
              <p:cNvPr id="17" name="ZoneTexte 16">
                <a:extLst>
                  <a:ext uri="{FF2B5EF4-FFF2-40B4-BE49-F238E27FC236}">
                    <a16:creationId xmlns:a16="http://schemas.microsoft.com/office/drawing/2014/main" id="{3D47A9DD-40BC-9049-8244-0F3DDA5AFF7E}"/>
                  </a:ext>
                </a:extLst>
              </p:cNvPr>
              <p:cNvSpPr txBox="1">
                <a:spLocks noRot="1" noChangeAspect="1" noMove="1" noResize="1" noEditPoints="1" noAdjustHandles="1" noChangeArrowheads="1" noChangeShapeType="1" noTextEdit="1"/>
              </p:cNvSpPr>
              <p:nvPr/>
            </p:nvSpPr>
            <p:spPr>
              <a:xfrm>
                <a:off x="4278483" y="4160522"/>
                <a:ext cx="3394248" cy="402418"/>
              </a:xfrm>
              <a:prstGeom prst="rect">
                <a:avLst/>
              </a:prstGeom>
              <a:blipFill>
                <a:blip r:embed="rId7"/>
                <a:stretch>
                  <a:fillRect l="-718" b="-19697"/>
                </a:stretch>
              </a:blipFill>
            </p:spPr>
            <p:txBody>
              <a:bodyPr/>
              <a:lstStyle/>
              <a:p>
                <a:r>
                  <a:rPr lang="fr-MA">
                    <a:noFill/>
                  </a:rPr>
                  <a:t> </a:t>
                </a:r>
              </a:p>
            </p:txBody>
          </p:sp>
        </mc:Fallback>
      </mc:AlternateContent>
      <p:sp>
        <p:nvSpPr>
          <p:cNvPr id="18" name="Google Shape;455;p41">
            <a:extLst>
              <a:ext uri="{FF2B5EF4-FFF2-40B4-BE49-F238E27FC236}">
                <a16:creationId xmlns:a16="http://schemas.microsoft.com/office/drawing/2014/main" id="{E0C9228A-3258-2056-1125-98FA164F927C}"/>
              </a:ext>
            </a:extLst>
          </p:cNvPr>
          <p:cNvSpPr txBox="1">
            <a:spLocks/>
          </p:cNvSpPr>
          <p:nvPr/>
        </p:nvSpPr>
        <p:spPr>
          <a:xfrm>
            <a:off x="2006055" y="2906126"/>
            <a:ext cx="1681337" cy="8778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fr-MA" sz="2400" dirty="0">
                <a:solidFill>
                  <a:srgbClr val="35A3C0"/>
                </a:solidFill>
                <a:latin typeface="Britannic Bold" panose="020B0903060703020204" pitchFamily="34" charset="0"/>
              </a:rPr>
              <a:t>Matrice de corrélation</a:t>
            </a:r>
          </a:p>
        </p:txBody>
      </p:sp>
      <p:sp>
        <p:nvSpPr>
          <p:cNvPr id="19" name="ZoneTexte 18">
            <a:extLst>
              <a:ext uri="{FF2B5EF4-FFF2-40B4-BE49-F238E27FC236}">
                <a16:creationId xmlns:a16="http://schemas.microsoft.com/office/drawing/2014/main" id="{D00F83C0-A99C-0B75-39A9-91EBBA15337F}"/>
              </a:ext>
            </a:extLst>
          </p:cNvPr>
          <p:cNvSpPr txBox="1"/>
          <p:nvPr/>
        </p:nvSpPr>
        <p:spPr>
          <a:xfrm>
            <a:off x="864700" y="2263973"/>
            <a:ext cx="1041817" cy="307777"/>
          </a:xfrm>
          <a:prstGeom prst="rect">
            <a:avLst/>
          </a:prstGeom>
          <a:noFill/>
        </p:spPr>
        <p:txBody>
          <a:bodyPr wrap="square" rtlCol="0">
            <a:spAutoFit/>
          </a:bodyPr>
          <a:lstStyle/>
          <a:p>
            <a:r>
              <a:rPr lang="fr-FR" dirty="0"/>
              <a:t>Méthode 1</a:t>
            </a:r>
            <a:endParaRPr lang="fr-MA" dirty="0"/>
          </a:p>
        </p:txBody>
      </p:sp>
      <p:sp>
        <p:nvSpPr>
          <p:cNvPr id="20" name="ZoneTexte 19">
            <a:extLst>
              <a:ext uri="{FF2B5EF4-FFF2-40B4-BE49-F238E27FC236}">
                <a16:creationId xmlns:a16="http://schemas.microsoft.com/office/drawing/2014/main" id="{46D50273-BA6F-8AD1-5FEB-ED8EB1141DDF}"/>
              </a:ext>
            </a:extLst>
          </p:cNvPr>
          <p:cNvSpPr txBox="1"/>
          <p:nvPr/>
        </p:nvSpPr>
        <p:spPr>
          <a:xfrm>
            <a:off x="827195" y="3186362"/>
            <a:ext cx="1116828" cy="307777"/>
          </a:xfrm>
          <a:prstGeom prst="rect">
            <a:avLst/>
          </a:prstGeom>
          <a:noFill/>
        </p:spPr>
        <p:txBody>
          <a:bodyPr wrap="square" rtlCol="0">
            <a:spAutoFit/>
          </a:bodyPr>
          <a:lstStyle/>
          <a:p>
            <a:r>
              <a:rPr lang="fr-FR" dirty="0"/>
              <a:t>Méthode 2</a:t>
            </a:r>
            <a:endParaRPr lang="fr-MA" dirty="0"/>
          </a:p>
        </p:txBody>
      </p:sp>
    </p:spTree>
    <p:extLst>
      <p:ext uri="{BB962C8B-B14F-4D97-AF65-F5344CB8AC3E}">
        <p14:creationId xmlns:p14="http://schemas.microsoft.com/office/powerpoint/2010/main" val="3736678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8">
          <a:extLst>
            <a:ext uri="{FF2B5EF4-FFF2-40B4-BE49-F238E27FC236}">
              <a16:creationId xmlns:a16="http://schemas.microsoft.com/office/drawing/2014/main" id="{31B470CF-8C7F-EBB1-542C-0FE00DE7A41C}"/>
            </a:ext>
          </a:extLst>
        </p:cNvPr>
        <p:cNvGrpSpPr/>
        <p:nvPr/>
      </p:nvGrpSpPr>
      <p:grpSpPr>
        <a:xfrm>
          <a:off x="0" y="0"/>
          <a:ext cx="0" cy="0"/>
          <a:chOff x="0" y="0"/>
          <a:chExt cx="0" cy="0"/>
        </a:xfrm>
      </p:grpSpPr>
      <p:sp>
        <p:nvSpPr>
          <p:cNvPr id="429" name="Google Shape;429;p40">
            <a:extLst>
              <a:ext uri="{FF2B5EF4-FFF2-40B4-BE49-F238E27FC236}">
                <a16:creationId xmlns:a16="http://schemas.microsoft.com/office/drawing/2014/main" id="{4C88A99D-9AB9-7571-C71E-36E83F045F0A}"/>
              </a:ext>
            </a:extLst>
          </p:cNvPr>
          <p:cNvSpPr txBox="1">
            <a:spLocks noGrp="1"/>
          </p:cNvSpPr>
          <p:nvPr>
            <p:ph type="title"/>
          </p:nvPr>
        </p:nvSpPr>
        <p:spPr>
          <a:xfrm>
            <a:off x="3885588" y="2571750"/>
            <a:ext cx="4474594"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MA" sz="4400" dirty="0"/>
              <a:t>Programmation</a:t>
            </a:r>
            <a:endParaRPr dirty="0"/>
          </a:p>
        </p:txBody>
      </p:sp>
      <p:sp>
        <p:nvSpPr>
          <p:cNvPr id="430" name="Google Shape;430;p40">
            <a:extLst>
              <a:ext uri="{FF2B5EF4-FFF2-40B4-BE49-F238E27FC236}">
                <a16:creationId xmlns:a16="http://schemas.microsoft.com/office/drawing/2014/main" id="{EFDC3F96-ECCE-F862-CE73-180753643F05}"/>
              </a:ext>
            </a:extLst>
          </p:cNvPr>
          <p:cNvSpPr txBox="1">
            <a:spLocks noGrp="1"/>
          </p:cNvSpPr>
          <p:nvPr>
            <p:ph type="title" idx="2"/>
          </p:nvPr>
        </p:nvSpPr>
        <p:spPr>
          <a:xfrm>
            <a:off x="7083705" y="165802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04</a:t>
            </a:r>
            <a:endParaRPr dirty="0"/>
          </a:p>
        </p:txBody>
      </p:sp>
      <p:cxnSp>
        <p:nvCxnSpPr>
          <p:cNvPr id="450" name="Google Shape;450;p40">
            <a:extLst>
              <a:ext uri="{FF2B5EF4-FFF2-40B4-BE49-F238E27FC236}">
                <a16:creationId xmlns:a16="http://schemas.microsoft.com/office/drawing/2014/main" id="{CE1BFE0D-76F9-E973-5480-5373A2318869}"/>
              </a:ext>
            </a:extLst>
          </p:cNvPr>
          <p:cNvCxnSpPr/>
          <p:nvPr/>
        </p:nvCxnSpPr>
        <p:spPr>
          <a:xfrm>
            <a:off x="7512672" y="1647808"/>
            <a:ext cx="373500" cy="0"/>
          </a:xfrm>
          <a:prstGeom prst="straightConnector1">
            <a:avLst/>
          </a:prstGeom>
          <a:noFill/>
          <a:ln w="19050" cap="flat" cmpd="sng">
            <a:solidFill>
              <a:schemeClr val="dk1"/>
            </a:solidFill>
            <a:prstDash val="solid"/>
            <a:round/>
            <a:headEnd type="none" w="med" len="med"/>
            <a:tailEnd type="none" w="med" len="med"/>
          </a:ln>
        </p:spPr>
      </p:cxnSp>
      <p:grpSp>
        <p:nvGrpSpPr>
          <p:cNvPr id="2" name="Google Shape;620;p47">
            <a:extLst>
              <a:ext uri="{FF2B5EF4-FFF2-40B4-BE49-F238E27FC236}">
                <a16:creationId xmlns:a16="http://schemas.microsoft.com/office/drawing/2014/main" id="{C93A8724-2ADD-A3D1-F64B-457735E18F19}"/>
              </a:ext>
            </a:extLst>
          </p:cNvPr>
          <p:cNvGrpSpPr/>
          <p:nvPr/>
        </p:nvGrpSpPr>
        <p:grpSpPr>
          <a:xfrm>
            <a:off x="-311973" y="-106034"/>
            <a:ext cx="3997531" cy="5454467"/>
            <a:chOff x="-311973" y="-106034"/>
            <a:chExt cx="3997531" cy="5454467"/>
          </a:xfrm>
        </p:grpSpPr>
        <p:sp>
          <p:nvSpPr>
            <p:cNvPr id="3" name="Google Shape;621;p47">
              <a:extLst>
                <a:ext uri="{FF2B5EF4-FFF2-40B4-BE49-F238E27FC236}">
                  <a16:creationId xmlns:a16="http://schemas.microsoft.com/office/drawing/2014/main" id="{55E3FBAB-E470-7749-FE27-F9CFF675E38E}"/>
                </a:ext>
              </a:extLst>
            </p:cNvPr>
            <p:cNvSpPr/>
            <p:nvPr/>
          </p:nvSpPr>
          <p:spPr>
            <a:xfrm>
              <a:off x="2084909" y="6430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622;p47">
              <a:extLst>
                <a:ext uri="{FF2B5EF4-FFF2-40B4-BE49-F238E27FC236}">
                  <a16:creationId xmlns:a16="http://schemas.microsoft.com/office/drawing/2014/main" id="{C0402694-A73A-403D-1CF3-C8D6374CCF6E}"/>
                </a:ext>
              </a:extLst>
            </p:cNvPr>
            <p:cNvSpPr/>
            <p:nvPr/>
          </p:nvSpPr>
          <p:spPr>
            <a:xfrm>
              <a:off x="1401408" y="27017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23;p47">
              <a:extLst>
                <a:ext uri="{FF2B5EF4-FFF2-40B4-BE49-F238E27FC236}">
                  <a16:creationId xmlns:a16="http://schemas.microsoft.com/office/drawing/2014/main" id="{39920677-F7B7-6817-06E0-D4DAFF7A5614}"/>
                </a:ext>
              </a:extLst>
            </p:cNvPr>
            <p:cNvSpPr/>
            <p:nvPr/>
          </p:nvSpPr>
          <p:spPr>
            <a:xfrm>
              <a:off x="1061727" y="4905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24;p47">
              <a:extLst>
                <a:ext uri="{FF2B5EF4-FFF2-40B4-BE49-F238E27FC236}">
                  <a16:creationId xmlns:a16="http://schemas.microsoft.com/office/drawing/2014/main" id="{8ED19A80-6600-3FE6-1EBE-1B4C86DB830D}"/>
                </a:ext>
              </a:extLst>
            </p:cNvPr>
            <p:cNvSpPr/>
            <p:nvPr/>
          </p:nvSpPr>
          <p:spPr>
            <a:xfrm>
              <a:off x="644984" y="-10603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625;p47">
              <a:extLst>
                <a:ext uri="{FF2B5EF4-FFF2-40B4-BE49-F238E27FC236}">
                  <a16:creationId xmlns:a16="http://schemas.microsoft.com/office/drawing/2014/main" id="{96BB1FE9-5BFF-14AB-125F-94E11275AD18}"/>
                </a:ext>
              </a:extLst>
            </p:cNvPr>
            <p:cNvSpPr/>
            <p:nvPr/>
          </p:nvSpPr>
          <p:spPr>
            <a:xfrm>
              <a:off x="822495" y="15961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26;p47">
              <a:extLst>
                <a:ext uri="{FF2B5EF4-FFF2-40B4-BE49-F238E27FC236}">
                  <a16:creationId xmlns:a16="http://schemas.microsoft.com/office/drawing/2014/main" id="{C67BB235-FE7E-DB37-6348-4D6D8F753EC1}"/>
                </a:ext>
              </a:extLst>
            </p:cNvPr>
            <p:cNvSpPr/>
            <p:nvPr/>
          </p:nvSpPr>
          <p:spPr>
            <a:xfrm>
              <a:off x="1401408" y="19952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27;p47">
              <a:extLst>
                <a:ext uri="{FF2B5EF4-FFF2-40B4-BE49-F238E27FC236}">
                  <a16:creationId xmlns:a16="http://schemas.microsoft.com/office/drawing/2014/main" id="{29C106DB-13A6-0713-6494-646D0B64AE55}"/>
                </a:ext>
              </a:extLst>
            </p:cNvPr>
            <p:cNvSpPr/>
            <p:nvPr/>
          </p:nvSpPr>
          <p:spPr>
            <a:xfrm>
              <a:off x="2008129" y="17131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28;p47">
              <a:extLst>
                <a:ext uri="{FF2B5EF4-FFF2-40B4-BE49-F238E27FC236}">
                  <a16:creationId xmlns:a16="http://schemas.microsoft.com/office/drawing/2014/main" id="{634E7626-B92D-1D26-ED30-1121513AA225}"/>
                </a:ext>
              </a:extLst>
            </p:cNvPr>
            <p:cNvSpPr/>
            <p:nvPr/>
          </p:nvSpPr>
          <p:spPr>
            <a:xfrm rot="10800000" flipH="1">
              <a:off x="-72150" y="24780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29;p47">
              <a:extLst>
                <a:ext uri="{FF2B5EF4-FFF2-40B4-BE49-F238E27FC236}">
                  <a16:creationId xmlns:a16="http://schemas.microsoft.com/office/drawing/2014/main" id="{DF887B97-1C7D-4776-308E-BAFFDAE57E88}"/>
                </a:ext>
              </a:extLst>
            </p:cNvPr>
            <p:cNvSpPr/>
            <p:nvPr/>
          </p:nvSpPr>
          <p:spPr>
            <a:xfrm rot="10800000" flipH="1">
              <a:off x="876630" y="37414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30;p47">
              <a:extLst>
                <a:ext uri="{FF2B5EF4-FFF2-40B4-BE49-F238E27FC236}">
                  <a16:creationId xmlns:a16="http://schemas.microsoft.com/office/drawing/2014/main" id="{0011C342-B3F6-B87D-2FC4-674271DF17C5}"/>
                </a:ext>
              </a:extLst>
            </p:cNvPr>
            <p:cNvSpPr/>
            <p:nvPr/>
          </p:nvSpPr>
          <p:spPr>
            <a:xfrm rot="10800000" flipH="1">
              <a:off x="324034" y="41605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31;p47">
              <a:extLst>
                <a:ext uri="{FF2B5EF4-FFF2-40B4-BE49-F238E27FC236}">
                  <a16:creationId xmlns:a16="http://schemas.microsoft.com/office/drawing/2014/main" id="{121DC763-E64F-36A3-8BC0-69D387B79A6F}"/>
                </a:ext>
              </a:extLst>
            </p:cNvPr>
            <p:cNvSpPr/>
            <p:nvPr/>
          </p:nvSpPr>
          <p:spPr>
            <a:xfrm>
              <a:off x="2455608" y="27831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32;p47">
              <a:extLst>
                <a:ext uri="{FF2B5EF4-FFF2-40B4-BE49-F238E27FC236}">
                  <a16:creationId xmlns:a16="http://schemas.microsoft.com/office/drawing/2014/main" id="{711AD4A9-8C52-892D-E834-04AAF812FA21}"/>
                </a:ext>
              </a:extLst>
            </p:cNvPr>
            <p:cNvSpPr/>
            <p:nvPr/>
          </p:nvSpPr>
          <p:spPr>
            <a:xfrm>
              <a:off x="2846848" y="32663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33;p47">
              <a:extLst>
                <a:ext uri="{FF2B5EF4-FFF2-40B4-BE49-F238E27FC236}">
                  <a16:creationId xmlns:a16="http://schemas.microsoft.com/office/drawing/2014/main" id="{C1D16FC5-303F-75F3-5E74-B9C8DF2E12FD}"/>
                </a:ext>
              </a:extLst>
            </p:cNvPr>
            <p:cNvSpPr/>
            <p:nvPr/>
          </p:nvSpPr>
          <p:spPr>
            <a:xfrm rot="10800000" flipH="1">
              <a:off x="1900437" y="38532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34;p47">
              <a:extLst>
                <a:ext uri="{FF2B5EF4-FFF2-40B4-BE49-F238E27FC236}">
                  <a16:creationId xmlns:a16="http://schemas.microsoft.com/office/drawing/2014/main" id="{50CEE362-31EB-7FF5-AE98-3F449A758F13}"/>
                </a:ext>
              </a:extLst>
            </p:cNvPr>
            <p:cNvSpPr/>
            <p:nvPr/>
          </p:nvSpPr>
          <p:spPr>
            <a:xfrm rot="10800000" flipH="1">
              <a:off x="2417668" y="43803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35;p47">
              <a:extLst>
                <a:ext uri="{FF2B5EF4-FFF2-40B4-BE49-F238E27FC236}">
                  <a16:creationId xmlns:a16="http://schemas.microsoft.com/office/drawing/2014/main" id="{B604C661-4192-F749-F99D-1DB245D871ED}"/>
                </a:ext>
              </a:extLst>
            </p:cNvPr>
            <p:cNvSpPr/>
            <p:nvPr/>
          </p:nvSpPr>
          <p:spPr>
            <a:xfrm>
              <a:off x="347208" y="29254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36;p47">
              <a:extLst>
                <a:ext uri="{FF2B5EF4-FFF2-40B4-BE49-F238E27FC236}">
                  <a16:creationId xmlns:a16="http://schemas.microsoft.com/office/drawing/2014/main" id="{6F51E170-BDD5-FF4F-428A-9A6C6BD87C29}"/>
                </a:ext>
              </a:extLst>
            </p:cNvPr>
            <p:cNvSpPr/>
            <p:nvPr/>
          </p:nvSpPr>
          <p:spPr>
            <a:xfrm>
              <a:off x="2523872" y="2239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37;p47">
              <a:extLst>
                <a:ext uri="{FF2B5EF4-FFF2-40B4-BE49-F238E27FC236}">
                  <a16:creationId xmlns:a16="http://schemas.microsoft.com/office/drawing/2014/main" id="{3FB01438-021A-E14A-7C29-17996B822A53}"/>
                </a:ext>
              </a:extLst>
            </p:cNvPr>
            <p:cNvSpPr/>
            <p:nvPr/>
          </p:nvSpPr>
          <p:spPr>
            <a:xfrm>
              <a:off x="-311973" y="1386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38;p47">
              <a:extLst>
                <a:ext uri="{FF2B5EF4-FFF2-40B4-BE49-F238E27FC236}">
                  <a16:creationId xmlns:a16="http://schemas.microsoft.com/office/drawing/2014/main" id="{A589AA6B-8693-569B-7861-2393A5E0EA04}"/>
                </a:ext>
              </a:extLst>
            </p:cNvPr>
            <p:cNvSpPr/>
            <p:nvPr/>
          </p:nvSpPr>
          <p:spPr>
            <a:xfrm>
              <a:off x="96929" y="8031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00249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8">
          <a:extLst>
            <a:ext uri="{FF2B5EF4-FFF2-40B4-BE49-F238E27FC236}">
              <a16:creationId xmlns:a16="http://schemas.microsoft.com/office/drawing/2014/main" id="{C1278C77-C358-37B8-BA5E-B7F383B78FD2}"/>
            </a:ext>
          </a:extLst>
        </p:cNvPr>
        <p:cNvGrpSpPr/>
        <p:nvPr/>
      </p:nvGrpSpPr>
      <p:grpSpPr>
        <a:xfrm>
          <a:off x="0" y="0"/>
          <a:ext cx="0" cy="0"/>
          <a:chOff x="0" y="0"/>
          <a:chExt cx="0" cy="0"/>
        </a:xfrm>
      </p:grpSpPr>
      <p:sp>
        <p:nvSpPr>
          <p:cNvPr id="429" name="Google Shape;429;p40">
            <a:extLst>
              <a:ext uri="{FF2B5EF4-FFF2-40B4-BE49-F238E27FC236}">
                <a16:creationId xmlns:a16="http://schemas.microsoft.com/office/drawing/2014/main" id="{F37C6DCA-4CDC-D9FE-B589-C61D705A5906}"/>
              </a:ext>
            </a:extLst>
          </p:cNvPr>
          <p:cNvSpPr txBox="1">
            <a:spLocks noGrp="1"/>
          </p:cNvSpPr>
          <p:nvPr>
            <p:ph type="title"/>
          </p:nvPr>
        </p:nvSpPr>
        <p:spPr>
          <a:xfrm>
            <a:off x="760579" y="3074065"/>
            <a:ext cx="4759154" cy="915900"/>
          </a:xfrm>
          <a:prstGeom prst="rect">
            <a:avLst/>
          </a:prstGeom>
        </p:spPr>
        <p:txBody>
          <a:bodyPr spcFirstLastPara="1" wrap="square" lIns="91425" tIns="91425" rIns="91425" bIns="91425" anchor="b" anchorCtr="0">
            <a:noAutofit/>
          </a:bodyPr>
          <a:lstStyle/>
          <a:p>
            <a:pPr marL="0" lvl="0" indent="0" algn="l">
              <a:spcBef>
                <a:spcPts val="0"/>
              </a:spcBef>
              <a:spcAft>
                <a:spcPts val="0"/>
              </a:spcAft>
              <a:buNone/>
            </a:pPr>
            <a:r>
              <a:rPr lang="fr-MA" dirty="0"/>
              <a:t>Interprétations et résultats</a:t>
            </a:r>
          </a:p>
        </p:txBody>
      </p:sp>
      <p:sp>
        <p:nvSpPr>
          <p:cNvPr id="430" name="Google Shape;430;p40">
            <a:extLst>
              <a:ext uri="{FF2B5EF4-FFF2-40B4-BE49-F238E27FC236}">
                <a16:creationId xmlns:a16="http://schemas.microsoft.com/office/drawing/2014/main" id="{E3B38846-5F83-A67A-793F-D8AEEA272093}"/>
              </a:ext>
            </a:extLst>
          </p:cNvPr>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05</a:t>
            </a:r>
            <a:endParaRPr dirty="0"/>
          </a:p>
        </p:txBody>
      </p:sp>
      <p:grpSp>
        <p:nvGrpSpPr>
          <p:cNvPr id="432" name="Google Shape;432;p40">
            <a:extLst>
              <a:ext uri="{FF2B5EF4-FFF2-40B4-BE49-F238E27FC236}">
                <a16:creationId xmlns:a16="http://schemas.microsoft.com/office/drawing/2014/main" id="{102F8319-DFEE-69A4-2FCD-03C4C594424A}"/>
              </a:ext>
            </a:extLst>
          </p:cNvPr>
          <p:cNvGrpSpPr/>
          <p:nvPr/>
        </p:nvGrpSpPr>
        <p:grpSpPr>
          <a:xfrm>
            <a:off x="5104880" y="-153372"/>
            <a:ext cx="4218588" cy="6000577"/>
            <a:chOff x="5104880" y="-153372"/>
            <a:chExt cx="4218588" cy="6000577"/>
          </a:xfrm>
        </p:grpSpPr>
        <p:sp>
          <p:nvSpPr>
            <p:cNvPr id="433" name="Google Shape;433;p40">
              <a:extLst>
                <a:ext uri="{FF2B5EF4-FFF2-40B4-BE49-F238E27FC236}">
                  <a16:creationId xmlns:a16="http://schemas.microsoft.com/office/drawing/2014/main" id="{C5609AC4-05F5-D09B-5117-8ABF2A2C2C5A}"/>
                </a:ext>
              </a:extLst>
            </p:cNvPr>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a:extLst>
                <a:ext uri="{FF2B5EF4-FFF2-40B4-BE49-F238E27FC236}">
                  <a16:creationId xmlns:a16="http://schemas.microsoft.com/office/drawing/2014/main" id="{311AB8A5-439F-D20A-6E22-0C55C0565D6B}"/>
                </a:ext>
              </a:extLst>
            </p:cNvPr>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a:extLst>
                <a:ext uri="{FF2B5EF4-FFF2-40B4-BE49-F238E27FC236}">
                  <a16:creationId xmlns:a16="http://schemas.microsoft.com/office/drawing/2014/main" id="{C5459FF6-063E-CA1D-5530-8312657CDFB9}"/>
                </a:ext>
              </a:extLst>
            </p:cNvPr>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a:extLst>
                <a:ext uri="{FF2B5EF4-FFF2-40B4-BE49-F238E27FC236}">
                  <a16:creationId xmlns:a16="http://schemas.microsoft.com/office/drawing/2014/main" id="{3E913018-9357-9C60-A2FE-5317B3F539EF}"/>
                </a:ext>
              </a:extLst>
            </p:cNvPr>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a:extLst>
                <a:ext uri="{FF2B5EF4-FFF2-40B4-BE49-F238E27FC236}">
                  <a16:creationId xmlns:a16="http://schemas.microsoft.com/office/drawing/2014/main" id="{33E87E9A-8B2A-E5FB-5268-E0DC45CB0F85}"/>
                </a:ext>
              </a:extLst>
            </p:cNvPr>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a:extLst>
                <a:ext uri="{FF2B5EF4-FFF2-40B4-BE49-F238E27FC236}">
                  <a16:creationId xmlns:a16="http://schemas.microsoft.com/office/drawing/2014/main" id="{C1E62222-839A-F2CA-54EB-84B9BED77F7A}"/>
                </a:ext>
              </a:extLst>
            </p:cNvPr>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a:extLst>
                <a:ext uri="{FF2B5EF4-FFF2-40B4-BE49-F238E27FC236}">
                  <a16:creationId xmlns:a16="http://schemas.microsoft.com/office/drawing/2014/main" id="{3E4DE062-B99B-A682-BE73-3829BD072A4D}"/>
                </a:ext>
              </a:extLst>
            </p:cNvPr>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a:extLst>
                <a:ext uri="{FF2B5EF4-FFF2-40B4-BE49-F238E27FC236}">
                  <a16:creationId xmlns:a16="http://schemas.microsoft.com/office/drawing/2014/main" id="{77775FE0-1997-D551-4D23-24B34E844316}"/>
                </a:ext>
              </a:extLst>
            </p:cNvPr>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a:extLst>
                <a:ext uri="{FF2B5EF4-FFF2-40B4-BE49-F238E27FC236}">
                  <a16:creationId xmlns:a16="http://schemas.microsoft.com/office/drawing/2014/main" id="{33B4975F-8C82-82C5-B55A-CFFEDD3F990C}"/>
                </a:ext>
              </a:extLst>
            </p:cNvPr>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a:extLst>
                <a:ext uri="{FF2B5EF4-FFF2-40B4-BE49-F238E27FC236}">
                  <a16:creationId xmlns:a16="http://schemas.microsoft.com/office/drawing/2014/main" id="{B8E7BEB2-194E-5A2D-BAB5-F22D05B7AA51}"/>
                </a:ext>
              </a:extLst>
            </p:cNvPr>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a:extLst>
                <a:ext uri="{FF2B5EF4-FFF2-40B4-BE49-F238E27FC236}">
                  <a16:creationId xmlns:a16="http://schemas.microsoft.com/office/drawing/2014/main" id="{7B74C93F-1C6E-D495-2C5E-F146C317697D}"/>
                </a:ext>
              </a:extLst>
            </p:cNvPr>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a:extLst>
                <a:ext uri="{FF2B5EF4-FFF2-40B4-BE49-F238E27FC236}">
                  <a16:creationId xmlns:a16="http://schemas.microsoft.com/office/drawing/2014/main" id="{1276D103-4677-52C2-3C09-7A04C90AF54A}"/>
                </a:ext>
              </a:extLst>
            </p:cNvPr>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a:extLst>
                <a:ext uri="{FF2B5EF4-FFF2-40B4-BE49-F238E27FC236}">
                  <a16:creationId xmlns:a16="http://schemas.microsoft.com/office/drawing/2014/main" id="{20DB14CE-68D8-BD28-7E69-35D97ED1807A}"/>
                </a:ext>
              </a:extLst>
            </p:cNvPr>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a:extLst>
                <a:ext uri="{FF2B5EF4-FFF2-40B4-BE49-F238E27FC236}">
                  <a16:creationId xmlns:a16="http://schemas.microsoft.com/office/drawing/2014/main" id="{2E69D5FC-7F2F-F233-1EC5-E03080CFC107}"/>
                </a:ext>
              </a:extLst>
            </p:cNvPr>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a:extLst>
                <a:ext uri="{FF2B5EF4-FFF2-40B4-BE49-F238E27FC236}">
                  <a16:creationId xmlns:a16="http://schemas.microsoft.com/office/drawing/2014/main" id="{20DB80D1-4DA0-E88F-97E7-C7E21628EE3F}"/>
                </a:ext>
              </a:extLst>
            </p:cNvPr>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a:extLst>
                <a:ext uri="{FF2B5EF4-FFF2-40B4-BE49-F238E27FC236}">
                  <a16:creationId xmlns:a16="http://schemas.microsoft.com/office/drawing/2014/main" id="{E5ACFD06-915B-146E-9C43-12CFEDAD35C7}"/>
                </a:ext>
              </a:extLst>
            </p:cNvPr>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a:extLst>
                <a:ext uri="{FF2B5EF4-FFF2-40B4-BE49-F238E27FC236}">
                  <a16:creationId xmlns:a16="http://schemas.microsoft.com/office/drawing/2014/main" id="{4B7C72A8-1729-9828-C0EA-4C31D0111BC9}"/>
                </a:ext>
              </a:extLst>
            </p:cNvPr>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a:extLst>
              <a:ext uri="{FF2B5EF4-FFF2-40B4-BE49-F238E27FC236}">
                <a16:creationId xmlns:a16="http://schemas.microsoft.com/office/drawing/2014/main" id="{87581E25-F998-F998-92F3-67BA38CEF392}"/>
              </a:ext>
            </a:extLst>
          </p:cNvPr>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731363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F6FF4-C0A1-5A55-AF27-12513D5592D1}"/>
            </a:ext>
          </a:extLst>
        </p:cNvPr>
        <p:cNvGrpSpPr/>
        <p:nvPr/>
      </p:nvGrpSpPr>
      <p:grpSpPr>
        <a:xfrm>
          <a:off x="0" y="0"/>
          <a:ext cx="0" cy="0"/>
          <a:chOff x="0" y="0"/>
          <a:chExt cx="0" cy="0"/>
        </a:xfrm>
      </p:grpSpPr>
      <p:sp>
        <p:nvSpPr>
          <p:cNvPr id="21" name="Google Shape;455;p41">
            <a:extLst>
              <a:ext uri="{FF2B5EF4-FFF2-40B4-BE49-F238E27FC236}">
                <a16:creationId xmlns:a16="http://schemas.microsoft.com/office/drawing/2014/main" id="{A4ECE71E-E609-B0E2-EFEF-CEB60E65A963}"/>
              </a:ext>
            </a:extLst>
          </p:cNvPr>
          <p:cNvSpPr txBox="1">
            <a:spLocks noGrp="1"/>
          </p:cNvSpPr>
          <p:nvPr>
            <p:ph type="title"/>
          </p:nvPr>
        </p:nvSpPr>
        <p:spPr>
          <a:xfrm>
            <a:off x="1709115" y="-97435"/>
            <a:ext cx="572577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2000" dirty="0"/>
              <a:t>Pourcentage de variance expliquée par chaque composante principale</a:t>
            </a:r>
            <a:endParaRPr sz="2000" dirty="0"/>
          </a:p>
        </p:txBody>
      </p:sp>
      <p:pic>
        <p:nvPicPr>
          <p:cNvPr id="3" name="Image 2" descr="Une image contenant texte, capture d’écran, diagramme, Tracé&#10;&#10;Description générée automatiquement">
            <a:extLst>
              <a:ext uri="{FF2B5EF4-FFF2-40B4-BE49-F238E27FC236}">
                <a16:creationId xmlns:a16="http://schemas.microsoft.com/office/drawing/2014/main" id="{0D748383-8C01-4C04-F943-907DB6982DEF}"/>
              </a:ext>
            </a:extLst>
          </p:cNvPr>
          <p:cNvPicPr>
            <a:picLocks noChangeAspect="1"/>
          </p:cNvPicPr>
          <p:nvPr/>
        </p:nvPicPr>
        <p:blipFill>
          <a:blip r:embed="rId3"/>
          <a:stretch>
            <a:fillRect/>
          </a:stretch>
        </p:blipFill>
        <p:spPr>
          <a:xfrm>
            <a:off x="810105" y="632662"/>
            <a:ext cx="7523791" cy="4643254"/>
          </a:xfrm>
          <a:prstGeom prst="rect">
            <a:avLst/>
          </a:prstGeom>
        </p:spPr>
      </p:pic>
    </p:spTree>
    <p:extLst>
      <p:ext uri="{BB962C8B-B14F-4D97-AF65-F5344CB8AC3E}">
        <p14:creationId xmlns:p14="http://schemas.microsoft.com/office/powerpoint/2010/main" val="3825621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35C0EF-5774-BE93-FF4B-57FC0A184BB8}"/>
            </a:ext>
          </a:extLst>
        </p:cNvPr>
        <p:cNvGrpSpPr/>
        <p:nvPr/>
      </p:nvGrpSpPr>
      <p:grpSpPr>
        <a:xfrm>
          <a:off x="0" y="0"/>
          <a:ext cx="0" cy="0"/>
          <a:chOff x="0" y="0"/>
          <a:chExt cx="0" cy="0"/>
        </a:xfrm>
      </p:grpSpPr>
      <p:sp>
        <p:nvSpPr>
          <p:cNvPr id="21" name="Google Shape;455;p41">
            <a:extLst>
              <a:ext uri="{FF2B5EF4-FFF2-40B4-BE49-F238E27FC236}">
                <a16:creationId xmlns:a16="http://schemas.microsoft.com/office/drawing/2014/main" id="{FA13CBE7-9AB5-AE16-06F9-730B498C3724}"/>
              </a:ext>
            </a:extLst>
          </p:cNvPr>
          <p:cNvSpPr txBox="1">
            <a:spLocks noGrp="1"/>
          </p:cNvSpPr>
          <p:nvPr>
            <p:ph type="title"/>
          </p:nvPr>
        </p:nvSpPr>
        <p:spPr>
          <a:xfrm>
            <a:off x="1709115" y="-97435"/>
            <a:ext cx="572577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2000" dirty="0"/>
              <a:t>Matrice de corrélation</a:t>
            </a:r>
            <a:endParaRPr sz="2000" dirty="0"/>
          </a:p>
        </p:txBody>
      </p:sp>
      <p:pic>
        <p:nvPicPr>
          <p:cNvPr id="4" name="Image 3" descr="Une image contenant texte, capture d’écran, diagramme, Police&#10;&#10;Description générée automatiquement">
            <a:extLst>
              <a:ext uri="{FF2B5EF4-FFF2-40B4-BE49-F238E27FC236}">
                <a16:creationId xmlns:a16="http://schemas.microsoft.com/office/drawing/2014/main" id="{B6B7DD1D-F0DB-32D8-B8AE-EFC63277D197}"/>
              </a:ext>
            </a:extLst>
          </p:cNvPr>
          <p:cNvPicPr>
            <a:picLocks noChangeAspect="1"/>
          </p:cNvPicPr>
          <p:nvPr/>
        </p:nvPicPr>
        <p:blipFill>
          <a:blip r:embed="rId3"/>
          <a:srcRect l="16175" r="15564"/>
          <a:stretch/>
        </p:blipFill>
        <p:spPr>
          <a:xfrm>
            <a:off x="1890878" y="282225"/>
            <a:ext cx="5362245" cy="4847986"/>
          </a:xfrm>
          <a:prstGeom prst="rect">
            <a:avLst/>
          </a:prstGeom>
        </p:spPr>
      </p:pic>
    </p:spTree>
    <p:extLst>
      <p:ext uri="{BB962C8B-B14F-4D97-AF65-F5344CB8AC3E}">
        <p14:creationId xmlns:p14="http://schemas.microsoft.com/office/powerpoint/2010/main" val="15404973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1D2B13-A4C7-B025-11A1-F51E168C2142}"/>
            </a:ext>
          </a:extLst>
        </p:cNvPr>
        <p:cNvGrpSpPr/>
        <p:nvPr/>
      </p:nvGrpSpPr>
      <p:grpSpPr>
        <a:xfrm>
          <a:off x="0" y="0"/>
          <a:ext cx="0" cy="0"/>
          <a:chOff x="0" y="0"/>
          <a:chExt cx="0" cy="0"/>
        </a:xfrm>
      </p:grpSpPr>
      <p:sp>
        <p:nvSpPr>
          <p:cNvPr id="21" name="Google Shape;455;p41">
            <a:extLst>
              <a:ext uri="{FF2B5EF4-FFF2-40B4-BE49-F238E27FC236}">
                <a16:creationId xmlns:a16="http://schemas.microsoft.com/office/drawing/2014/main" id="{7A67D6D4-D493-0295-7F8C-C7D844F47B8E}"/>
              </a:ext>
            </a:extLst>
          </p:cNvPr>
          <p:cNvSpPr txBox="1">
            <a:spLocks noGrp="1"/>
          </p:cNvSpPr>
          <p:nvPr>
            <p:ph type="title"/>
          </p:nvPr>
        </p:nvSpPr>
        <p:spPr>
          <a:xfrm>
            <a:off x="1709115" y="-97435"/>
            <a:ext cx="572577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2000" dirty="0"/>
              <a:t>Cercle de corrélation</a:t>
            </a:r>
            <a:endParaRPr sz="2000" dirty="0"/>
          </a:p>
        </p:txBody>
      </p:sp>
      <p:pic>
        <p:nvPicPr>
          <p:cNvPr id="3" name="Image 2" descr="Une image contenant texte, diagramme, ligne, Police&#10;&#10;Description générée automatiquement">
            <a:extLst>
              <a:ext uri="{FF2B5EF4-FFF2-40B4-BE49-F238E27FC236}">
                <a16:creationId xmlns:a16="http://schemas.microsoft.com/office/drawing/2014/main" id="{BEFF71C8-2971-D964-C7E0-87E93B99664C}"/>
              </a:ext>
            </a:extLst>
          </p:cNvPr>
          <p:cNvPicPr>
            <a:picLocks noChangeAspect="1"/>
          </p:cNvPicPr>
          <p:nvPr/>
        </p:nvPicPr>
        <p:blipFill>
          <a:blip r:embed="rId3"/>
          <a:srcRect l="14133" r="14955"/>
          <a:stretch/>
        </p:blipFill>
        <p:spPr>
          <a:xfrm>
            <a:off x="1831814" y="371931"/>
            <a:ext cx="5480373" cy="4769470"/>
          </a:xfrm>
          <a:prstGeom prst="rect">
            <a:avLst/>
          </a:prstGeom>
        </p:spPr>
      </p:pic>
    </p:spTree>
    <p:extLst>
      <p:ext uri="{BB962C8B-B14F-4D97-AF65-F5344CB8AC3E}">
        <p14:creationId xmlns:p14="http://schemas.microsoft.com/office/powerpoint/2010/main" val="27979597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A4ED1C-0E91-7A6A-31BE-6375805C249D}"/>
            </a:ext>
          </a:extLst>
        </p:cNvPr>
        <p:cNvGrpSpPr/>
        <p:nvPr/>
      </p:nvGrpSpPr>
      <p:grpSpPr>
        <a:xfrm>
          <a:off x="0" y="0"/>
          <a:ext cx="0" cy="0"/>
          <a:chOff x="0" y="0"/>
          <a:chExt cx="0" cy="0"/>
        </a:xfrm>
      </p:grpSpPr>
      <p:sp>
        <p:nvSpPr>
          <p:cNvPr id="21" name="Google Shape;455;p41">
            <a:extLst>
              <a:ext uri="{FF2B5EF4-FFF2-40B4-BE49-F238E27FC236}">
                <a16:creationId xmlns:a16="http://schemas.microsoft.com/office/drawing/2014/main" id="{B5AD1D4E-EB74-04FE-FD0D-B44C2EAB2252}"/>
              </a:ext>
            </a:extLst>
          </p:cNvPr>
          <p:cNvSpPr txBox="1">
            <a:spLocks noGrp="1"/>
          </p:cNvSpPr>
          <p:nvPr>
            <p:ph type="title"/>
          </p:nvPr>
        </p:nvSpPr>
        <p:spPr>
          <a:xfrm>
            <a:off x="1225398" y="-97435"/>
            <a:ext cx="6693205"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2000" dirty="0"/>
              <a:t>les similarités et différences entre individus et variables </a:t>
            </a:r>
            <a:endParaRPr sz="2000" dirty="0"/>
          </a:p>
        </p:txBody>
      </p:sp>
      <p:pic>
        <p:nvPicPr>
          <p:cNvPr id="4" name="Image 3" descr="Une image contenant texte, capture d’écran, ligne, Police&#10;&#10;Description générée automatiquement">
            <a:extLst>
              <a:ext uri="{FF2B5EF4-FFF2-40B4-BE49-F238E27FC236}">
                <a16:creationId xmlns:a16="http://schemas.microsoft.com/office/drawing/2014/main" id="{1AED9BE5-ECD5-19E4-D4CF-CB2FF27A34EC}"/>
              </a:ext>
            </a:extLst>
          </p:cNvPr>
          <p:cNvPicPr>
            <a:picLocks noChangeAspect="1"/>
          </p:cNvPicPr>
          <p:nvPr/>
        </p:nvPicPr>
        <p:blipFill>
          <a:blip r:embed="rId3"/>
          <a:stretch>
            <a:fillRect/>
          </a:stretch>
        </p:blipFill>
        <p:spPr>
          <a:xfrm>
            <a:off x="789866" y="475265"/>
            <a:ext cx="7564269" cy="4668235"/>
          </a:xfrm>
          <a:prstGeom prst="rect">
            <a:avLst/>
          </a:prstGeom>
        </p:spPr>
      </p:pic>
    </p:spTree>
    <p:extLst>
      <p:ext uri="{BB962C8B-B14F-4D97-AF65-F5344CB8AC3E}">
        <p14:creationId xmlns:p14="http://schemas.microsoft.com/office/powerpoint/2010/main" val="176367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28">
          <a:extLst>
            <a:ext uri="{FF2B5EF4-FFF2-40B4-BE49-F238E27FC236}">
              <a16:creationId xmlns:a16="http://schemas.microsoft.com/office/drawing/2014/main" id="{D2A43FF1-B896-3F7A-8494-D68A2E1EA139}"/>
            </a:ext>
          </a:extLst>
        </p:cNvPr>
        <p:cNvGrpSpPr/>
        <p:nvPr/>
      </p:nvGrpSpPr>
      <p:grpSpPr>
        <a:xfrm>
          <a:off x="0" y="0"/>
          <a:ext cx="0" cy="0"/>
          <a:chOff x="0" y="0"/>
          <a:chExt cx="0" cy="0"/>
        </a:xfrm>
      </p:grpSpPr>
      <p:sp>
        <p:nvSpPr>
          <p:cNvPr id="429" name="Google Shape;429;p40">
            <a:extLst>
              <a:ext uri="{FF2B5EF4-FFF2-40B4-BE49-F238E27FC236}">
                <a16:creationId xmlns:a16="http://schemas.microsoft.com/office/drawing/2014/main" id="{DE2AE04C-5DB5-3C99-67EE-1E6C257C6972}"/>
              </a:ext>
            </a:extLst>
          </p:cNvPr>
          <p:cNvSpPr txBox="1">
            <a:spLocks noGrp="1"/>
          </p:cNvSpPr>
          <p:nvPr>
            <p:ph type="title"/>
          </p:nvPr>
        </p:nvSpPr>
        <p:spPr>
          <a:xfrm>
            <a:off x="5329002" y="2571750"/>
            <a:ext cx="3031179"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MA" sz="4400" dirty="0"/>
              <a:t>Conclusion</a:t>
            </a:r>
            <a:endParaRPr dirty="0"/>
          </a:p>
        </p:txBody>
      </p:sp>
      <p:sp>
        <p:nvSpPr>
          <p:cNvPr id="430" name="Google Shape;430;p40">
            <a:extLst>
              <a:ext uri="{FF2B5EF4-FFF2-40B4-BE49-F238E27FC236}">
                <a16:creationId xmlns:a16="http://schemas.microsoft.com/office/drawing/2014/main" id="{7009C29A-4796-1A94-5A21-B92519D96972}"/>
              </a:ext>
            </a:extLst>
          </p:cNvPr>
          <p:cNvSpPr txBox="1">
            <a:spLocks noGrp="1"/>
          </p:cNvSpPr>
          <p:nvPr>
            <p:ph type="title" idx="2"/>
          </p:nvPr>
        </p:nvSpPr>
        <p:spPr>
          <a:xfrm>
            <a:off x="7083705" y="165802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a:t>
            </a:r>
            <a:endParaRPr dirty="0"/>
          </a:p>
        </p:txBody>
      </p:sp>
      <p:cxnSp>
        <p:nvCxnSpPr>
          <p:cNvPr id="450" name="Google Shape;450;p40">
            <a:extLst>
              <a:ext uri="{FF2B5EF4-FFF2-40B4-BE49-F238E27FC236}">
                <a16:creationId xmlns:a16="http://schemas.microsoft.com/office/drawing/2014/main" id="{1BF76270-488E-ABAA-3F3E-7145989D13E7}"/>
              </a:ext>
            </a:extLst>
          </p:cNvPr>
          <p:cNvCxnSpPr/>
          <p:nvPr/>
        </p:nvCxnSpPr>
        <p:spPr>
          <a:xfrm>
            <a:off x="7512672" y="1647808"/>
            <a:ext cx="373500" cy="0"/>
          </a:xfrm>
          <a:prstGeom prst="straightConnector1">
            <a:avLst/>
          </a:prstGeom>
          <a:noFill/>
          <a:ln w="19050" cap="flat" cmpd="sng">
            <a:solidFill>
              <a:schemeClr val="dk1"/>
            </a:solidFill>
            <a:prstDash val="solid"/>
            <a:round/>
            <a:headEnd type="none" w="med" len="med"/>
            <a:tailEnd type="none" w="med" len="med"/>
          </a:ln>
        </p:spPr>
      </p:cxnSp>
      <p:grpSp>
        <p:nvGrpSpPr>
          <p:cNvPr id="2" name="Google Shape;620;p47">
            <a:extLst>
              <a:ext uri="{FF2B5EF4-FFF2-40B4-BE49-F238E27FC236}">
                <a16:creationId xmlns:a16="http://schemas.microsoft.com/office/drawing/2014/main" id="{2415E1EE-2D61-67E5-8598-41788FFB5A1E}"/>
              </a:ext>
            </a:extLst>
          </p:cNvPr>
          <p:cNvGrpSpPr/>
          <p:nvPr/>
        </p:nvGrpSpPr>
        <p:grpSpPr>
          <a:xfrm>
            <a:off x="-311973" y="-106034"/>
            <a:ext cx="3997531" cy="5454467"/>
            <a:chOff x="-311973" y="-106034"/>
            <a:chExt cx="3997531" cy="5454467"/>
          </a:xfrm>
        </p:grpSpPr>
        <p:sp>
          <p:nvSpPr>
            <p:cNvPr id="3" name="Google Shape;621;p47">
              <a:extLst>
                <a:ext uri="{FF2B5EF4-FFF2-40B4-BE49-F238E27FC236}">
                  <a16:creationId xmlns:a16="http://schemas.microsoft.com/office/drawing/2014/main" id="{4AE03986-873B-2500-2E7A-76790585C8E2}"/>
                </a:ext>
              </a:extLst>
            </p:cNvPr>
            <p:cNvSpPr/>
            <p:nvPr/>
          </p:nvSpPr>
          <p:spPr>
            <a:xfrm>
              <a:off x="2084909" y="6430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622;p47">
              <a:extLst>
                <a:ext uri="{FF2B5EF4-FFF2-40B4-BE49-F238E27FC236}">
                  <a16:creationId xmlns:a16="http://schemas.microsoft.com/office/drawing/2014/main" id="{4D31E1BB-148A-1F9D-5131-142CEEFF0ACD}"/>
                </a:ext>
              </a:extLst>
            </p:cNvPr>
            <p:cNvSpPr/>
            <p:nvPr/>
          </p:nvSpPr>
          <p:spPr>
            <a:xfrm>
              <a:off x="1401408" y="27017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23;p47">
              <a:extLst>
                <a:ext uri="{FF2B5EF4-FFF2-40B4-BE49-F238E27FC236}">
                  <a16:creationId xmlns:a16="http://schemas.microsoft.com/office/drawing/2014/main" id="{202A80A2-D9A1-8063-F25C-F048DE975486}"/>
                </a:ext>
              </a:extLst>
            </p:cNvPr>
            <p:cNvSpPr/>
            <p:nvPr/>
          </p:nvSpPr>
          <p:spPr>
            <a:xfrm>
              <a:off x="1061727" y="4905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24;p47">
              <a:extLst>
                <a:ext uri="{FF2B5EF4-FFF2-40B4-BE49-F238E27FC236}">
                  <a16:creationId xmlns:a16="http://schemas.microsoft.com/office/drawing/2014/main" id="{7BF7EAE2-060B-ED64-742A-8869D8FB5A69}"/>
                </a:ext>
              </a:extLst>
            </p:cNvPr>
            <p:cNvSpPr/>
            <p:nvPr/>
          </p:nvSpPr>
          <p:spPr>
            <a:xfrm>
              <a:off x="644984" y="-10603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625;p47">
              <a:extLst>
                <a:ext uri="{FF2B5EF4-FFF2-40B4-BE49-F238E27FC236}">
                  <a16:creationId xmlns:a16="http://schemas.microsoft.com/office/drawing/2014/main" id="{6C9AF920-4DA9-9A2D-30BB-E9A39611D0F0}"/>
                </a:ext>
              </a:extLst>
            </p:cNvPr>
            <p:cNvSpPr/>
            <p:nvPr/>
          </p:nvSpPr>
          <p:spPr>
            <a:xfrm>
              <a:off x="822495" y="15961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26;p47">
              <a:extLst>
                <a:ext uri="{FF2B5EF4-FFF2-40B4-BE49-F238E27FC236}">
                  <a16:creationId xmlns:a16="http://schemas.microsoft.com/office/drawing/2014/main" id="{E5430D99-3310-28C3-43FA-DA585A9E38CD}"/>
                </a:ext>
              </a:extLst>
            </p:cNvPr>
            <p:cNvSpPr/>
            <p:nvPr/>
          </p:nvSpPr>
          <p:spPr>
            <a:xfrm>
              <a:off x="1401408" y="19952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27;p47">
              <a:extLst>
                <a:ext uri="{FF2B5EF4-FFF2-40B4-BE49-F238E27FC236}">
                  <a16:creationId xmlns:a16="http://schemas.microsoft.com/office/drawing/2014/main" id="{23E487E6-DCA5-66B0-1980-BB4BFE16B487}"/>
                </a:ext>
              </a:extLst>
            </p:cNvPr>
            <p:cNvSpPr/>
            <p:nvPr/>
          </p:nvSpPr>
          <p:spPr>
            <a:xfrm>
              <a:off x="2008129" y="17131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28;p47">
              <a:extLst>
                <a:ext uri="{FF2B5EF4-FFF2-40B4-BE49-F238E27FC236}">
                  <a16:creationId xmlns:a16="http://schemas.microsoft.com/office/drawing/2014/main" id="{2393BB3D-FD40-F0F0-77DA-58DAD8A119F3}"/>
                </a:ext>
              </a:extLst>
            </p:cNvPr>
            <p:cNvSpPr/>
            <p:nvPr/>
          </p:nvSpPr>
          <p:spPr>
            <a:xfrm rot="10800000" flipH="1">
              <a:off x="-72150" y="24780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29;p47">
              <a:extLst>
                <a:ext uri="{FF2B5EF4-FFF2-40B4-BE49-F238E27FC236}">
                  <a16:creationId xmlns:a16="http://schemas.microsoft.com/office/drawing/2014/main" id="{D3D4C46C-F139-3675-46B5-C2101BF0A528}"/>
                </a:ext>
              </a:extLst>
            </p:cNvPr>
            <p:cNvSpPr/>
            <p:nvPr/>
          </p:nvSpPr>
          <p:spPr>
            <a:xfrm rot="10800000" flipH="1">
              <a:off x="876630" y="37414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30;p47">
              <a:extLst>
                <a:ext uri="{FF2B5EF4-FFF2-40B4-BE49-F238E27FC236}">
                  <a16:creationId xmlns:a16="http://schemas.microsoft.com/office/drawing/2014/main" id="{D93BC303-9934-C9BA-5AF6-94B48F38539F}"/>
                </a:ext>
              </a:extLst>
            </p:cNvPr>
            <p:cNvSpPr/>
            <p:nvPr/>
          </p:nvSpPr>
          <p:spPr>
            <a:xfrm rot="10800000" flipH="1">
              <a:off x="324034" y="41605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31;p47">
              <a:extLst>
                <a:ext uri="{FF2B5EF4-FFF2-40B4-BE49-F238E27FC236}">
                  <a16:creationId xmlns:a16="http://schemas.microsoft.com/office/drawing/2014/main" id="{CBDE8761-224D-D1D0-CC65-8DDB0FECC0A4}"/>
                </a:ext>
              </a:extLst>
            </p:cNvPr>
            <p:cNvSpPr/>
            <p:nvPr/>
          </p:nvSpPr>
          <p:spPr>
            <a:xfrm>
              <a:off x="2455608" y="27831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32;p47">
              <a:extLst>
                <a:ext uri="{FF2B5EF4-FFF2-40B4-BE49-F238E27FC236}">
                  <a16:creationId xmlns:a16="http://schemas.microsoft.com/office/drawing/2014/main" id="{B16480BC-E672-D07A-3A95-2A01759CDD6C}"/>
                </a:ext>
              </a:extLst>
            </p:cNvPr>
            <p:cNvSpPr/>
            <p:nvPr/>
          </p:nvSpPr>
          <p:spPr>
            <a:xfrm>
              <a:off x="2846848" y="32663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33;p47">
              <a:extLst>
                <a:ext uri="{FF2B5EF4-FFF2-40B4-BE49-F238E27FC236}">
                  <a16:creationId xmlns:a16="http://schemas.microsoft.com/office/drawing/2014/main" id="{407B52FE-995F-9D3A-FD11-CF014C298E69}"/>
                </a:ext>
              </a:extLst>
            </p:cNvPr>
            <p:cNvSpPr/>
            <p:nvPr/>
          </p:nvSpPr>
          <p:spPr>
            <a:xfrm rot="10800000" flipH="1">
              <a:off x="1900437" y="38532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34;p47">
              <a:extLst>
                <a:ext uri="{FF2B5EF4-FFF2-40B4-BE49-F238E27FC236}">
                  <a16:creationId xmlns:a16="http://schemas.microsoft.com/office/drawing/2014/main" id="{C08393B6-9AD8-6AB7-D9DB-58A3BED42B37}"/>
                </a:ext>
              </a:extLst>
            </p:cNvPr>
            <p:cNvSpPr/>
            <p:nvPr/>
          </p:nvSpPr>
          <p:spPr>
            <a:xfrm rot="10800000" flipH="1">
              <a:off x="2417668" y="43803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35;p47">
              <a:extLst>
                <a:ext uri="{FF2B5EF4-FFF2-40B4-BE49-F238E27FC236}">
                  <a16:creationId xmlns:a16="http://schemas.microsoft.com/office/drawing/2014/main" id="{CCBEC1A6-4CBD-AEE6-6A66-DFEDF1E760E7}"/>
                </a:ext>
              </a:extLst>
            </p:cNvPr>
            <p:cNvSpPr/>
            <p:nvPr/>
          </p:nvSpPr>
          <p:spPr>
            <a:xfrm>
              <a:off x="347208" y="29254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36;p47">
              <a:extLst>
                <a:ext uri="{FF2B5EF4-FFF2-40B4-BE49-F238E27FC236}">
                  <a16:creationId xmlns:a16="http://schemas.microsoft.com/office/drawing/2014/main" id="{C17721A2-393F-5173-CC64-711A5DB3FBEE}"/>
                </a:ext>
              </a:extLst>
            </p:cNvPr>
            <p:cNvSpPr/>
            <p:nvPr/>
          </p:nvSpPr>
          <p:spPr>
            <a:xfrm>
              <a:off x="2523872" y="2239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37;p47">
              <a:extLst>
                <a:ext uri="{FF2B5EF4-FFF2-40B4-BE49-F238E27FC236}">
                  <a16:creationId xmlns:a16="http://schemas.microsoft.com/office/drawing/2014/main" id="{FA0F9AB9-4400-D113-D1F0-9B90DC8D5D09}"/>
                </a:ext>
              </a:extLst>
            </p:cNvPr>
            <p:cNvSpPr/>
            <p:nvPr/>
          </p:nvSpPr>
          <p:spPr>
            <a:xfrm>
              <a:off x="-311973" y="1386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38;p47">
              <a:extLst>
                <a:ext uri="{FF2B5EF4-FFF2-40B4-BE49-F238E27FC236}">
                  <a16:creationId xmlns:a16="http://schemas.microsoft.com/office/drawing/2014/main" id="{EEC7D09A-282C-EE3D-592C-7E944C6C54C6}"/>
                </a:ext>
              </a:extLst>
            </p:cNvPr>
            <p:cNvSpPr/>
            <p:nvPr/>
          </p:nvSpPr>
          <p:spPr>
            <a:xfrm>
              <a:off x="96929" y="8031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26938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075050-6856-7520-0725-54C443023690}"/>
            </a:ext>
          </a:extLst>
        </p:cNvPr>
        <p:cNvGrpSpPr/>
        <p:nvPr/>
      </p:nvGrpSpPr>
      <p:grpSpPr>
        <a:xfrm>
          <a:off x="0" y="0"/>
          <a:ext cx="0" cy="0"/>
          <a:chOff x="0" y="0"/>
          <a:chExt cx="0" cy="0"/>
        </a:xfrm>
      </p:grpSpPr>
      <p:sp>
        <p:nvSpPr>
          <p:cNvPr id="21" name="Google Shape;455;p41">
            <a:extLst>
              <a:ext uri="{FF2B5EF4-FFF2-40B4-BE49-F238E27FC236}">
                <a16:creationId xmlns:a16="http://schemas.microsoft.com/office/drawing/2014/main" id="{90AE1519-60E6-E38B-E7A8-9FD14144257F}"/>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MA" dirty="0"/>
              <a:t>Conclusion</a:t>
            </a:r>
            <a:endParaRPr dirty="0"/>
          </a:p>
        </p:txBody>
      </p:sp>
      <p:sp>
        <p:nvSpPr>
          <p:cNvPr id="22" name="Google Shape;644;p48">
            <a:extLst>
              <a:ext uri="{FF2B5EF4-FFF2-40B4-BE49-F238E27FC236}">
                <a16:creationId xmlns:a16="http://schemas.microsoft.com/office/drawing/2014/main" id="{C0BF9C5C-C923-4DD1-90C5-6A4D70890301}"/>
              </a:ext>
            </a:extLst>
          </p:cNvPr>
          <p:cNvSpPr txBox="1">
            <a:spLocks noGrp="1"/>
          </p:cNvSpPr>
          <p:nvPr>
            <p:ph type="subTitle" idx="1"/>
          </p:nvPr>
        </p:nvSpPr>
        <p:spPr>
          <a:xfrm>
            <a:off x="1226400" y="1429893"/>
            <a:ext cx="6691200" cy="27467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En conclusion, l'utilisation de l'Analyse en Composantes Principales (ACP) nous a permis de classifier efficacement les pays en fonction de leurs indicateurs socio-économiques et sanitaires. Grâce à cette analyse, nous avons identifié les groupes de pays qui nécessitent une attention prioritaire. Ces résultats fourniront à l'ONG humanitaire une base solide et objective pour orienter stratégiquement les 10 millions de dollars levés, afin de maximiser l'impact de l'aide et de répondre aux besoins les plus urgents.</a:t>
            </a:r>
            <a:endParaRPr dirty="0"/>
          </a:p>
        </p:txBody>
      </p:sp>
    </p:spTree>
    <p:extLst>
      <p:ext uri="{BB962C8B-B14F-4D97-AF65-F5344CB8AC3E}">
        <p14:creationId xmlns:p14="http://schemas.microsoft.com/office/powerpoint/2010/main" val="3602582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077">
          <a:extLst>
            <a:ext uri="{FF2B5EF4-FFF2-40B4-BE49-F238E27FC236}">
              <a16:creationId xmlns:a16="http://schemas.microsoft.com/office/drawing/2014/main" id="{5B1A8690-61B9-C210-4200-7FF4870010AB}"/>
            </a:ext>
          </a:extLst>
        </p:cNvPr>
        <p:cNvGrpSpPr/>
        <p:nvPr/>
      </p:nvGrpSpPr>
      <p:grpSpPr>
        <a:xfrm>
          <a:off x="0" y="0"/>
          <a:ext cx="0" cy="0"/>
          <a:chOff x="0" y="0"/>
          <a:chExt cx="0" cy="0"/>
        </a:xfrm>
      </p:grpSpPr>
      <p:sp>
        <p:nvSpPr>
          <p:cNvPr id="1078" name="Google Shape;1078;p70">
            <a:extLst>
              <a:ext uri="{FF2B5EF4-FFF2-40B4-BE49-F238E27FC236}">
                <a16:creationId xmlns:a16="http://schemas.microsoft.com/office/drawing/2014/main" id="{67B0AF12-9402-8E41-5148-E39E5C1FC2F6}"/>
              </a:ext>
            </a:extLst>
          </p:cNvPr>
          <p:cNvSpPr txBox="1">
            <a:spLocks noGrp="1"/>
          </p:cNvSpPr>
          <p:nvPr>
            <p:ph type="title"/>
          </p:nvPr>
        </p:nvSpPr>
        <p:spPr>
          <a:xfrm>
            <a:off x="584369" y="1623758"/>
            <a:ext cx="3987631" cy="1336833"/>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pPr>
            <a:r>
              <a:rPr lang="fr-MA" sz="9600" dirty="0"/>
              <a:t>MERCI</a:t>
            </a:r>
            <a:endParaRPr lang="fr-MA" dirty="0"/>
          </a:p>
        </p:txBody>
      </p:sp>
      <p:sp>
        <p:nvSpPr>
          <p:cNvPr id="1079" name="Google Shape;1079;p70">
            <a:extLst>
              <a:ext uri="{FF2B5EF4-FFF2-40B4-BE49-F238E27FC236}">
                <a16:creationId xmlns:a16="http://schemas.microsoft.com/office/drawing/2014/main" id="{68F59F1F-9D5F-F5DE-87C7-271AE05C0E47}"/>
              </a:ext>
            </a:extLst>
          </p:cNvPr>
          <p:cNvSpPr txBox="1">
            <a:spLocks noGrp="1"/>
          </p:cNvSpPr>
          <p:nvPr>
            <p:ph type="subTitle" idx="1"/>
          </p:nvPr>
        </p:nvSpPr>
        <p:spPr>
          <a:xfrm>
            <a:off x="615295" y="3043214"/>
            <a:ext cx="3956706" cy="283171"/>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fr-MA" sz="2800" dirty="0">
                <a:latin typeface="DM Sans Medium"/>
                <a:ea typeface="DM Sans Medium"/>
                <a:cs typeface="DM Sans Medium"/>
                <a:sym typeface="DM Sans Medium"/>
              </a:rPr>
              <a:t>pour votre attention!!!</a:t>
            </a:r>
            <a:endParaRPr sz="2800" dirty="0">
              <a:latin typeface="DM Sans Medium"/>
              <a:ea typeface="DM Sans Medium"/>
              <a:cs typeface="DM Sans Medium"/>
              <a:sym typeface="DM Sans Medium"/>
            </a:endParaRPr>
          </a:p>
        </p:txBody>
      </p:sp>
      <p:sp>
        <p:nvSpPr>
          <p:cNvPr id="1081" name="Google Shape;1081;p70">
            <a:extLst>
              <a:ext uri="{FF2B5EF4-FFF2-40B4-BE49-F238E27FC236}">
                <a16:creationId xmlns:a16="http://schemas.microsoft.com/office/drawing/2014/main" id="{3EF06BF0-B8CC-B7AA-965E-65D41163B4CB}"/>
              </a:ext>
            </a:extLst>
          </p:cNvPr>
          <p:cNvSpPr/>
          <p:nvPr/>
        </p:nvSpPr>
        <p:spPr>
          <a:xfrm rot="10800000" flipH="1">
            <a:off x="7185836" y="1838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70">
            <a:extLst>
              <a:ext uri="{FF2B5EF4-FFF2-40B4-BE49-F238E27FC236}">
                <a16:creationId xmlns:a16="http://schemas.microsoft.com/office/drawing/2014/main" id="{4D7A4610-ADA4-C7ED-368C-56893A7B6783}"/>
              </a:ext>
            </a:extLst>
          </p:cNvPr>
          <p:cNvSpPr/>
          <p:nvPr/>
        </p:nvSpPr>
        <p:spPr>
          <a:xfrm rot="10800000" flipH="1">
            <a:off x="7137014" y="45389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70">
            <a:extLst>
              <a:ext uri="{FF2B5EF4-FFF2-40B4-BE49-F238E27FC236}">
                <a16:creationId xmlns:a16="http://schemas.microsoft.com/office/drawing/2014/main" id="{CCB87C08-462D-F167-411C-58F8DC59A0EE}"/>
              </a:ext>
            </a:extLst>
          </p:cNvPr>
          <p:cNvSpPr/>
          <p:nvPr/>
        </p:nvSpPr>
        <p:spPr>
          <a:xfrm rot="10800000" flipH="1">
            <a:off x="6717609" y="40671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70">
            <a:extLst>
              <a:ext uri="{FF2B5EF4-FFF2-40B4-BE49-F238E27FC236}">
                <a16:creationId xmlns:a16="http://schemas.microsoft.com/office/drawing/2014/main" id="{F8B94993-647B-25C6-475D-0A6B469E528B}"/>
              </a:ext>
            </a:extLst>
          </p:cNvPr>
          <p:cNvSpPr/>
          <p:nvPr/>
        </p:nvSpPr>
        <p:spPr>
          <a:xfrm rot="10800000" flipH="1">
            <a:off x="6249883" y="30147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70">
            <a:extLst>
              <a:ext uri="{FF2B5EF4-FFF2-40B4-BE49-F238E27FC236}">
                <a16:creationId xmlns:a16="http://schemas.microsoft.com/office/drawing/2014/main" id="{C0AFEDBD-52FE-0EA3-26F5-E6268B062EEE}"/>
              </a:ext>
            </a:extLst>
          </p:cNvPr>
          <p:cNvSpPr/>
          <p:nvPr/>
        </p:nvSpPr>
        <p:spPr>
          <a:xfrm rot="10800000" flipH="1">
            <a:off x="5843383" y="35110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70">
            <a:extLst>
              <a:ext uri="{FF2B5EF4-FFF2-40B4-BE49-F238E27FC236}">
                <a16:creationId xmlns:a16="http://schemas.microsoft.com/office/drawing/2014/main" id="{48111331-2F07-12B7-BB8B-DE001C2A78F0}"/>
              </a:ext>
            </a:extLst>
          </p:cNvPr>
          <p:cNvSpPr/>
          <p:nvPr/>
        </p:nvSpPr>
        <p:spPr>
          <a:xfrm rot="10800000" flipH="1">
            <a:off x="7591814" y="33956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70">
            <a:extLst>
              <a:ext uri="{FF2B5EF4-FFF2-40B4-BE49-F238E27FC236}">
                <a16:creationId xmlns:a16="http://schemas.microsoft.com/office/drawing/2014/main" id="{140CF66C-9141-D2AE-A1E4-F9768F2B3903}"/>
              </a:ext>
            </a:extLst>
          </p:cNvPr>
          <p:cNvSpPr/>
          <p:nvPr/>
        </p:nvSpPr>
        <p:spPr>
          <a:xfrm rot="10800000" flipH="1">
            <a:off x="7185829" y="231055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70">
            <a:extLst>
              <a:ext uri="{FF2B5EF4-FFF2-40B4-BE49-F238E27FC236}">
                <a16:creationId xmlns:a16="http://schemas.microsoft.com/office/drawing/2014/main" id="{9313E49C-400D-AF81-4B72-E67FF5678E6F}"/>
              </a:ext>
            </a:extLst>
          </p:cNvPr>
          <p:cNvSpPr/>
          <p:nvPr/>
        </p:nvSpPr>
        <p:spPr>
          <a:xfrm rot="10800000" flipH="1">
            <a:off x="8073366" y="298153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70">
            <a:extLst>
              <a:ext uri="{FF2B5EF4-FFF2-40B4-BE49-F238E27FC236}">
                <a16:creationId xmlns:a16="http://schemas.microsoft.com/office/drawing/2014/main" id="{5F189477-9FF9-4933-A698-7562854D41C9}"/>
              </a:ext>
            </a:extLst>
          </p:cNvPr>
          <p:cNvSpPr/>
          <p:nvPr/>
        </p:nvSpPr>
        <p:spPr>
          <a:xfrm>
            <a:off x="6147012" y="126063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70">
            <a:extLst>
              <a:ext uri="{FF2B5EF4-FFF2-40B4-BE49-F238E27FC236}">
                <a16:creationId xmlns:a16="http://schemas.microsoft.com/office/drawing/2014/main" id="{CD50C434-6D46-8086-FA15-1C731EB86712}"/>
              </a:ext>
            </a:extLst>
          </p:cNvPr>
          <p:cNvSpPr/>
          <p:nvPr/>
        </p:nvSpPr>
        <p:spPr>
          <a:xfrm>
            <a:off x="6466130" y="283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70">
            <a:extLst>
              <a:ext uri="{FF2B5EF4-FFF2-40B4-BE49-F238E27FC236}">
                <a16:creationId xmlns:a16="http://schemas.microsoft.com/office/drawing/2014/main" id="{1F981DEE-1E9B-DEDF-DA32-367A55823BAA}"/>
              </a:ext>
            </a:extLst>
          </p:cNvPr>
          <p:cNvSpPr/>
          <p:nvPr/>
        </p:nvSpPr>
        <p:spPr>
          <a:xfrm>
            <a:off x="5843384" y="-4934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70">
            <a:extLst>
              <a:ext uri="{FF2B5EF4-FFF2-40B4-BE49-F238E27FC236}">
                <a16:creationId xmlns:a16="http://schemas.microsoft.com/office/drawing/2014/main" id="{B241E517-B1A5-BECA-1677-DB52C4C2DF8D}"/>
              </a:ext>
            </a:extLst>
          </p:cNvPr>
          <p:cNvSpPr/>
          <p:nvPr/>
        </p:nvSpPr>
        <p:spPr>
          <a:xfrm>
            <a:off x="6794122" y="8701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70">
            <a:extLst>
              <a:ext uri="{FF2B5EF4-FFF2-40B4-BE49-F238E27FC236}">
                <a16:creationId xmlns:a16="http://schemas.microsoft.com/office/drawing/2014/main" id="{60AC09A5-DEE9-62A5-11FE-8DBE73F20182}"/>
              </a:ext>
            </a:extLst>
          </p:cNvPr>
          <p:cNvSpPr/>
          <p:nvPr/>
        </p:nvSpPr>
        <p:spPr>
          <a:xfrm>
            <a:off x="5215805" y="-489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70">
            <a:extLst>
              <a:ext uri="{FF2B5EF4-FFF2-40B4-BE49-F238E27FC236}">
                <a16:creationId xmlns:a16="http://schemas.microsoft.com/office/drawing/2014/main" id="{FE801476-6EC3-5C3B-B767-FEFDD84F6099}"/>
              </a:ext>
            </a:extLst>
          </p:cNvPr>
          <p:cNvSpPr/>
          <p:nvPr/>
        </p:nvSpPr>
        <p:spPr>
          <a:xfrm rot="10800000" flipH="1">
            <a:off x="8595683" y="19475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70">
            <a:extLst>
              <a:ext uri="{FF2B5EF4-FFF2-40B4-BE49-F238E27FC236}">
                <a16:creationId xmlns:a16="http://schemas.microsoft.com/office/drawing/2014/main" id="{75D557BA-DA40-4437-4AFE-D0962E6DE283}"/>
              </a:ext>
            </a:extLst>
          </p:cNvPr>
          <p:cNvSpPr/>
          <p:nvPr/>
        </p:nvSpPr>
        <p:spPr>
          <a:xfrm rot="10800000" flipH="1">
            <a:off x="8149185" y="14643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70">
            <a:extLst>
              <a:ext uri="{FF2B5EF4-FFF2-40B4-BE49-F238E27FC236}">
                <a16:creationId xmlns:a16="http://schemas.microsoft.com/office/drawing/2014/main" id="{FA122E7F-E920-F4C9-E1FC-F369A0FFF1AB}"/>
              </a:ext>
            </a:extLst>
          </p:cNvPr>
          <p:cNvSpPr/>
          <p:nvPr/>
        </p:nvSpPr>
        <p:spPr>
          <a:xfrm>
            <a:off x="7964287" y="42340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70">
            <a:extLst>
              <a:ext uri="{FF2B5EF4-FFF2-40B4-BE49-F238E27FC236}">
                <a16:creationId xmlns:a16="http://schemas.microsoft.com/office/drawing/2014/main" id="{00FCDEDA-1ED1-EC38-F94E-B3D50039A87B}"/>
              </a:ext>
            </a:extLst>
          </p:cNvPr>
          <p:cNvSpPr/>
          <p:nvPr/>
        </p:nvSpPr>
        <p:spPr>
          <a:xfrm>
            <a:off x="8372430" y="-489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98" name="Google Shape;1098;p70">
            <a:extLst>
              <a:ext uri="{FF2B5EF4-FFF2-40B4-BE49-F238E27FC236}">
                <a16:creationId xmlns:a16="http://schemas.microsoft.com/office/drawing/2014/main" id="{A01DD083-4D7F-33C1-69C8-98E4A628B232}"/>
              </a:ext>
            </a:extLst>
          </p:cNvPr>
          <p:cNvCxnSpPr>
            <a:cxnSpLocks/>
          </p:cNvCxnSpPr>
          <p:nvPr/>
        </p:nvCxnSpPr>
        <p:spPr>
          <a:xfrm>
            <a:off x="514423" y="1713698"/>
            <a:ext cx="4140025" cy="0"/>
          </a:xfrm>
          <a:prstGeom prst="straightConnector1">
            <a:avLst/>
          </a:prstGeom>
          <a:noFill/>
          <a:ln w="19050" cap="flat" cmpd="sng">
            <a:solidFill>
              <a:schemeClr val="dk1"/>
            </a:solidFill>
            <a:prstDash val="solid"/>
            <a:round/>
            <a:headEnd type="none" w="med" len="med"/>
            <a:tailEnd type="none" w="med" len="med"/>
          </a:ln>
        </p:spPr>
      </p:cxnSp>
      <p:sp>
        <p:nvSpPr>
          <p:cNvPr id="2" name="Rectangle 1">
            <a:extLst>
              <a:ext uri="{FF2B5EF4-FFF2-40B4-BE49-F238E27FC236}">
                <a16:creationId xmlns:a16="http://schemas.microsoft.com/office/drawing/2014/main" id="{89E73F83-AB4D-B45F-391E-07CB226BC28F}"/>
              </a:ext>
            </a:extLst>
          </p:cNvPr>
          <p:cNvSpPr/>
          <p:nvPr/>
        </p:nvSpPr>
        <p:spPr>
          <a:xfrm>
            <a:off x="584369" y="3631116"/>
            <a:ext cx="5094600" cy="63708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MA"/>
          </a:p>
        </p:txBody>
      </p:sp>
      <p:cxnSp>
        <p:nvCxnSpPr>
          <p:cNvPr id="4" name="Google Shape;1098;p70">
            <a:extLst>
              <a:ext uri="{FF2B5EF4-FFF2-40B4-BE49-F238E27FC236}">
                <a16:creationId xmlns:a16="http://schemas.microsoft.com/office/drawing/2014/main" id="{49B01E50-61EC-39A6-6F51-7D550B5C302A}"/>
              </a:ext>
            </a:extLst>
          </p:cNvPr>
          <p:cNvCxnSpPr>
            <a:cxnSpLocks/>
          </p:cNvCxnSpPr>
          <p:nvPr/>
        </p:nvCxnSpPr>
        <p:spPr>
          <a:xfrm>
            <a:off x="514423" y="3590144"/>
            <a:ext cx="4140025"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3946456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38"/>
          <p:cNvSpPr txBox="1">
            <a:spLocks noGrp="1"/>
          </p:cNvSpPr>
          <p:nvPr>
            <p:ph type="title"/>
          </p:nvPr>
        </p:nvSpPr>
        <p:spPr>
          <a:xfrm>
            <a:off x="720000" y="192264"/>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MA" dirty="0"/>
              <a:t>PLAN</a:t>
            </a:r>
          </a:p>
        </p:txBody>
      </p:sp>
      <p:sp>
        <p:nvSpPr>
          <p:cNvPr id="388" name="Google Shape;388;p38"/>
          <p:cNvSpPr txBox="1">
            <a:spLocks noGrp="1"/>
          </p:cNvSpPr>
          <p:nvPr>
            <p:ph type="title" idx="7"/>
          </p:nvPr>
        </p:nvSpPr>
        <p:spPr>
          <a:xfrm>
            <a:off x="1505400" y="120692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01</a:t>
            </a:r>
            <a:endParaRPr/>
          </a:p>
        </p:txBody>
      </p:sp>
      <p:sp>
        <p:nvSpPr>
          <p:cNvPr id="389" name="Google Shape;389;p38"/>
          <p:cNvSpPr txBox="1">
            <a:spLocks noGrp="1"/>
          </p:cNvSpPr>
          <p:nvPr>
            <p:ph type="title" idx="8"/>
          </p:nvPr>
        </p:nvSpPr>
        <p:spPr>
          <a:xfrm>
            <a:off x="1505400" y="3192284"/>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390" name="Google Shape;390;p38"/>
          <p:cNvSpPr txBox="1">
            <a:spLocks noGrp="1"/>
          </p:cNvSpPr>
          <p:nvPr>
            <p:ph type="title" idx="9"/>
          </p:nvPr>
        </p:nvSpPr>
        <p:spPr>
          <a:xfrm>
            <a:off x="4204671" y="120692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391" name="Google Shape;391;p38"/>
          <p:cNvSpPr txBox="1">
            <a:spLocks noGrp="1"/>
          </p:cNvSpPr>
          <p:nvPr>
            <p:ph type="title" idx="13"/>
          </p:nvPr>
        </p:nvSpPr>
        <p:spPr>
          <a:xfrm>
            <a:off x="4204671" y="3192284"/>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05</a:t>
            </a:r>
            <a:endParaRPr/>
          </a:p>
        </p:txBody>
      </p:sp>
      <p:sp>
        <p:nvSpPr>
          <p:cNvPr id="392" name="Google Shape;392;p38"/>
          <p:cNvSpPr txBox="1">
            <a:spLocks noGrp="1"/>
          </p:cNvSpPr>
          <p:nvPr>
            <p:ph type="title" idx="14"/>
          </p:nvPr>
        </p:nvSpPr>
        <p:spPr>
          <a:xfrm>
            <a:off x="6903950" y="1206926"/>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393" name="Google Shape;393;p38"/>
          <p:cNvSpPr txBox="1">
            <a:spLocks noGrp="1"/>
          </p:cNvSpPr>
          <p:nvPr>
            <p:ph type="title" idx="15"/>
          </p:nvPr>
        </p:nvSpPr>
        <p:spPr>
          <a:xfrm>
            <a:off x="6903950" y="3192284"/>
            <a:ext cx="734700" cy="572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06</a:t>
            </a:r>
            <a:endParaRPr/>
          </a:p>
        </p:txBody>
      </p:sp>
      <p:sp>
        <p:nvSpPr>
          <p:cNvPr id="394" name="Google Shape;394;p38"/>
          <p:cNvSpPr txBox="1">
            <a:spLocks noGrp="1"/>
          </p:cNvSpPr>
          <p:nvPr>
            <p:ph type="subTitle" idx="16"/>
          </p:nvPr>
        </p:nvSpPr>
        <p:spPr>
          <a:xfrm>
            <a:off x="720000" y="1801112"/>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Introduction</a:t>
            </a:r>
            <a:endParaRPr/>
          </a:p>
        </p:txBody>
      </p:sp>
      <p:sp>
        <p:nvSpPr>
          <p:cNvPr id="395" name="Google Shape;395;p38"/>
          <p:cNvSpPr txBox="1">
            <a:spLocks noGrp="1"/>
          </p:cNvSpPr>
          <p:nvPr>
            <p:ph type="subTitle" idx="17"/>
          </p:nvPr>
        </p:nvSpPr>
        <p:spPr>
          <a:xfrm>
            <a:off x="3419271" y="1801112"/>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MA" dirty="0" err="1"/>
              <a:t>Dataset</a:t>
            </a:r>
            <a:endParaRPr dirty="0"/>
          </a:p>
        </p:txBody>
      </p:sp>
      <p:sp>
        <p:nvSpPr>
          <p:cNvPr id="396" name="Google Shape;396;p38"/>
          <p:cNvSpPr txBox="1">
            <a:spLocks noGrp="1"/>
          </p:cNvSpPr>
          <p:nvPr>
            <p:ph type="subTitle" idx="18"/>
          </p:nvPr>
        </p:nvSpPr>
        <p:spPr>
          <a:xfrm>
            <a:off x="6118549" y="1801111"/>
            <a:ext cx="2305500" cy="950081"/>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MA" dirty="0"/>
              <a:t>Méthode d'analyse</a:t>
            </a:r>
            <a:endParaRPr dirty="0"/>
          </a:p>
        </p:txBody>
      </p:sp>
      <p:sp>
        <p:nvSpPr>
          <p:cNvPr id="397" name="Google Shape;397;p38"/>
          <p:cNvSpPr txBox="1">
            <a:spLocks noGrp="1"/>
          </p:cNvSpPr>
          <p:nvPr>
            <p:ph type="subTitle" idx="19"/>
          </p:nvPr>
        </p:nvSpPr>
        <p:spPr>
          <a:xfrm>
            <a:off x="617033" y="3786532"/>
            <a:ext cx="2475571"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MA" dirty="0"/>
              <a:t>Programmation</a:t>
            </a:r>
            <a:endParaRPr dirty="0"/>
          </a:p>
        </p:txBody>
      </p:sp>
      <p:sp>
        <p:nvSpPr>
          <p:cNvPr id="398" name="Google Shape;398;p38"/>
          <p:cNvSpPr txBox="1">
            <a:spLocks noGrp="1"/>
          </p:cNvSpPr>
          <p:nvPr>
            <p:ph type="subTitle" idx="20"/>
          </p:nvPr>
        </p:nvSpPr>
        <p:spPr>
          <a:xfrm>
            <a:off x="3367791" y="3786532"/>
            <a:ext cx="2475571" cy="950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MA" dirty="0"/>
              <a:t>Interprétations et résultats</a:t>
            </a:r>
            <a:endParaRPr dirty="0"/>
          </a:p>
        </p:txBody>
      </p:sp>
      <p:sp>
        <p:nvSpPr>
          <p:cNvPr id="399" name="Google Shape;399;p38"/>
          <p:cNvSpPr txBox="1">
            <a:spLocks noGrp="1"/>
          </p:cNvSpPr>
          <p:nvPr>
            <p:ph type="subTitle" idx="21"/>
          </p:nvPr>
        </p:nvSpPr>
        <p:spPr>
          <a:xfrm>
            <a:off x="6118549" y="3786532"/>
            <a:ext cx="2305500" cy="484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fr-MA" dirty="0"/>
              <a:t>Conclusion</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23"/>
        <p:cNvGrpSpPr/>
        <p:nvPr/>
      </p:nvGrpSpPr>
      <p:grpSpPr>
        <a:xfrm>
          <a:off x="0" y="0"/>
          <a:ext cx="0" cy="0"/>
          <a:chOff x="0" y="0"/>
          <a:chExt cx="0" cy="0"/>
        </a:xfrm>
      </p:grpSpPr>
      <p:sp>
        <p:nvSpPr>
          <p:cNvPr id="1424" name="Google Shape;1424;p73"/>
          <p:cNvSpPr txBox="1">
            <a:spLocks noGrp="1"/>
          </p:cNvSpPr>
          <p:nvPr>
            <p:ph type="body" idx="1"/>
          </p:nvPr>
        </p:nvSpPr>
        <p:spPr>
          <a:xfrm>
            <a:off x="720000" y="1836295"/>
            <a:ext cx="7704000" cy="9144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fr-MA" sz="1800" b="1" dirty="0" err="1">
                <a:latin typeface="Outfit"/>
                <a:ea typeface="Outfit"/>
                <a:cs typeface="Outfit"/>
                <a:sym typeface="Outfit"/>
              </a:rPr>
              <a:t>Dataset</a:t>
            </a:r>
            <a:endParaRPr sz="1800" b="1" dirty="0">
              <a:latin typeface="Outfit"/>
              <a:ea typeface="Outfit"/>
              <a:cs typeface="Outfit"/>
              <a:sym typeface="Outfit"/>
            </a:endParaRPr>
          </a:p>
          <a:p>
            <a:pPr marL="457200" lvl="0" indent="-311150" algn="l" rtl="0">
              <a:spcBef>
                <a:spcPts val="0"/>
              </a:spcBef>
              <a:spcAft>
                <a:spcPts val="0"/>
              </a:spcAft>
              <a:buSzPts val="1300"/>
              <a:buFont typeface="DM Sans Light"/>
              <a:buChar char="●"/>
            </a:pPr>
            <a:r>
              <a:rPr lang="fr-MA" sz="1300" u="sng" dirty="0"/>
              <a:t>https://www.kaggle.com/datasets/vipulgohel/clustering-pca-assignment/data</a:t>
            </a:r>
            <a:endParaRPr sz="1200" dirty="0"/>
          </a:p>
        </p:txBody>
      </p:sp>
      <p:sp>
        <p:nvSpPr>
          <p:cNvPr id="1425" name="Google Shape;1425;p7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MA" dirty="0" err="1"/>
              <a:t>References</a:t>
            </a:r>
            <a:endParaRPr dirty="0"/>
          </a:p>
        </p:txBody>
      </p:sp>
    </p:spTree>
    <p:extLst>
      <p:ext uri="{BB962C8B-B14F-4D97-AF65-F5344CB8AC3E}">
        <p14:creationId xmlns:p14="http://schemas.microsoft.com/office/powerpoint/2010/main" val="3441625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40"/>
          <p:cNvSpPr txBox="1">
            <a:spLocks noGrp="1"/>
          </p:cNvSpPr>
          <p:nvPr>
            <p:ph type="title"/>
          </p:nvPr>
        </p:nvSpPr>
        <p:spPr>
          <a:xfrm>
            <a:off x="713225" y="2384250"/>
            <a:ext cx="43443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Introduction</a:t>
            </a:r>
            <a:endParaRPr dirty="0"/>
          </a:p>
        </p:txBody>
      </p:sp>
      <p:sp>
        <p:nvSpPr>
          <p:cNvPr id="430" name="Google Shape;430;p40"/>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grpSp>
        <p:nvGrpSpPr>
          <p:cNvPr id="432" name="Google Shape;432;p40"/>
          <p:cNvGrpSpPr/>
          <p:nvPr/>
        </p:nvGrpSpPr>
        <p:grpSpPr>
          <a:xfrm>
            <a:off x="5104880" y="-153372"/>
            <a:ext cx="4218588" cy="6000577"/>
            <a:chOff x="5104880" y="-153372"/>
            <a:chExt cx="4218588" cy="6000577"/>
          </a:xfrm>
        </p:grpSpPr>
        <p:sp>
          <p:nvSpPr>
            <p:cNvPr id="433" name="Google Shape;433;p40"/>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Google Shape;455;p41">
            <a:extLst>
              <a:ext uri="{FF2B5EF4-FFF2-40B4-BE49-F238E27FC236}">
                <a16:creationId xmlns:a16="http://schemas.microsoft.com/office/drawing/2014/main" id="{0C851C44-BC61-6FBE-88DB-8F2167D78CDC}"/>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
        <p:nvSpPr>
          <p:cNvPr id="22" name="Google Shape;644;p48">
            <a:extLst>
              <a:ext uri="{FF2B5EF4-FFF2-40B4-BE49-F238E27FC236}">
                <a16:creationId xmlns:a16="http://schemas.microsoft.com/office/drawing/2014/main" id="{2B8CC5F2-469B-55E6-9BA7-CAA666B3BC9E}"/>
              </a:ext>
            </a:extLst>
          </p:cNvPr>
          <p:cNvSpPr txBox="1">
            <a:spLocks noGrp="1"/>
          </p:cNvSpPr>
          <p:nvPr>
            <p:ph type="subTitle" idx="1"/>
          </p:nvPr>
        </p:nvSpPr>
        <p:spPr>
          <a:xfrm>
            <a:off x="1226400" y="1429893"/>
            <a:ext cx="6691200" cy="274670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r-FR" dirty="0"/>
              <a:t>Dans le cadre de l’allocation d’un budget humanitaire de 10 millions de dollars, l’ONG internationale fait face à une problématique majeure : comment identifier les pays en situation critique nécessitant une aide prioritaire ? Cette décision doit être basée sur des données fiables et objectives, tenant compte des indicateurs socio-économiques et sanitaires qui reflètent le niveau de développement et les besoins de chaque pays. L’objectif de cette analyse est de classer les pays de manière stratégique afin d’optimiser l’impact des fonds et de garantir une utilisation efficace des ressources disponibles.</a:t>
            </a:r>
            <a:endParaRPr dirty="0"/>
          </a:p>
        </p:txBody>
      </p:sp>
    </p:spTree>
    <p:extLst>
      <p:ext uri="{BB962C8B-B14F-4D97-AF65-F5344CB8AC3E}">
        <p14:creationId xmlns:p14="http://schemas.microsoft.com/office/powerpoint/2010/main" val="108085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28">
          <a:extLst>
            <a:ext uri="{FF2B5EF4-FFF2-40B4-BE49-F238E27FC236}">
              <a16:creationId xmlns:a16="http://schemas.microsoft.com/office/drawing/2014/main" id="{F01B79D0-1E73-F851-6EB8-300D4463EAA6}"/>
            </a:ext>
          </a:extLst>
        </p:cNvPr>
        <p:cNvGrpSpPr/>
        <p:nvPr/>
      </p:nvGrpSpPr>
      <p:grpSpPr>
        <a:xfrm>
          <a:off x="0" y="0"/>
          <a:ext cx="0" cy="0"/>
          <a:chOff x="0" y="0"/>
          <a:chExt cx="0" cy="0"/>
        </a:xfrm>
      </p:grpSpPr>
      <p:sp>
        <p:nvSpPr>
          <p:cNvPr id="429" name="Google Shape;429;p40">
            <a:extLst>
              <a:ext uri="{FF2B5EF4-FFF2-40B4-BE49-F238E27FC236}">
                <a16:creationId xmlns:a16="http://schemas.microsoft.com/office/drawing/2014/main" id="{151366D7-3396-482B-C6C3-1D6646CF836B}"/>
              </a:ext>
            </a:extLst>
          </p:cNvPr>
          <p:cNvSpPr txBox="1">
            <a:spLocks noGrp="1"/>
          </p:cNvSpPr>
          <p:nvPr>
            <p:ph type="title"/>
          </p:nvPr>
        </p:nvSpPr>
        <p:spPr>
          <a:xfrm>
            <a:off x="5671594" y="2571750"/>
            <a:ext cx="3244705"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MA" dirty="0" err="1"/>
              <a:t>Dataset</a:t>
            </a:r>
            <a:endParaRPr dirty="0"/>
          </a:p>
        </p:txBody>
      </p:sp>
      <p:sp>
        <p:nvSpPr>
          <p:cNvPr id="430" name="Google Shape;430;p40">
            <a:extLst>
              <a:ext uri="{FF2B5EF4-FFF2-40B4-BE49-F238E27FC236}">
                <a16:creationId xmlns:a16="http://schemas.microsoft.com/office/drawing/2014/main" id="{549B672A-630F-3D26-253C-CFFFAF107292}"/>
              </a:ext>
            </a:extLst>
          </p:cNvPr>
          <p:cNvSpPr txBox="1">
            <a:spLocks noGrp="1"/>
          </p:cNvSpPr>
          <p:nvPr>
            <p:ph type="title" idx="2"/>
          </p:nvPr>
        </p:nvSpPr>
        <p:spPr>
          <a:xfrm>
            <a:off x="7083705" y="165802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02</a:t>
            </a:r>
            <a:endParaRPr dirty="0"/>
          </a:p>
        </p:txBody>
      </p:sp>
      <p:cxnSp>
        <p:nvCxnSpPr>
          <p:cNvPr id="450" name="Google Shape;450;p40">
            <a:extLst>
              <a:ext uri="{FF2B5EF4-FFF2-40B4-BE49-F238E27FC236}">
                <a16:creationId xmlns:a16="http://schemas.microsoft.com/office/drawing/2014/main" id="{558C3FC7-93A2-26AF-00CC-25C667A59F1D}"/>
              </a:ext>
            </a:extLst>
          </p:cNvPr>
          <p:cNvCxnSpPr/>
          <p:nvPr/>
        </p:nvCxnSpPr>
        <p:spPr>
          <a:xfrm>
            <a:off x="7512672" y="1647808"/>
            <a:ext cx="373500" cy="0"/>
          </a:xfrm>
          <a:prstGeom prst="straightConnector1">
            <a:avLst/>
          </a:prstGeom>
          <a:noFill/>
          <a:ln w="19050" cap="flat" cmpd="sng">
            <a:solidFill>
              <a:schemeClr val="dk1"/>
            </a:solidFill>
            <a:prstDash val="solid"/>
            <a:round/>
            <a:headEnd type="none" w="med" len="med"/>
            <a:tailEnd type="none" w="med" len="med"/>
          </a:ln>
        </p:spPr>
      </p:cxnSp>
      <p:grpSp>
        <p:nvGrpSpPr>
          <p:cNvPr id="2" name="Google Shape;620;p47">
            <a:extLst>
              <a:ext uri="{FF2B5EF4-FFF2-40B4-BE49-F238E27FC236}">
                <a16:creationId xmlns:a16="http://schemas.microsoft.com/office/drawing/2014/main" id="{74DB59E4-80DE-032C-90A8-DCE1DD4C523F}"/>
              </a:ext>
            </a:extLst>
          </p:cNvPr>
          <p:cNvGrpSpPr/>
          <p:nvPr/>
        </p:nvGrpSpPr>
        <p:grpSpPr>
          <a:xfrm>
            <a:off x="-311973" y="-106034"/>
            <a:ext cx="3997531" cy="5454467"/>
            <a:chOff x="-311973" y="-106034"/>
            <a:chExt cx="3997531" cy="5454467"/>
          </a:xfrm>
        </p:grpSpPr>
        <p:sp>
          <p:nvSpPr>
            <p:cNvPr id="3" name="Google Shape;621;p47">
              <a:extLst>
                <a:ext uri="{FF2B5EF4-FFF2-40B4-BE49-F238E27FC236}">
                  <a16:creationId xmlns:a16="http://schemas.microsoft.com/office/drawing/2014/main" id="{BCE681EC-634B-AB92-1584-18C2400BF88C}"/>
                </a:ext>
              </a:extLst>
            </p:cNvPr>
            <p:cNvSpPr/>
            <p:nvPr/>
          </p:nvSpPr>
          <p:spPr>
            <a:xfrm>
              <a:off x="2084909" y="6430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622;p47">
              <a:extLst>
                <a:ext uri="{FF2B5EF4-FFF2-40B4-BE49-F238E27FC236}">
                  <a16:creationId xmlns:a16="http://schemas.microsoft.com/office/drawing/2014/main" id="{398D1FE3-17D7-1F88-38E8-014642CED870}"/>
                </a:ext>
              </a:extLst>
            </p:cNvPr>
            <p:cNvSpPr/>
            <p:nvPr/>
          </p:nvSpPr>
          <p:spPr>
            <a:xfrm>
              <a:off x="1401408" y="27017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23;p47">
              <a:extLst>
                <a:ext uri="{FF2B5EF4-FFF2-40B4-BE49-F238E27FC236}">
                  <a16:creationId xmlns:a16="http://schemas.microsoft.com/office/drawing/2014/main" id="{94219F7D-D1F0-2DFB-DF7D-58B4AB8902A9}"/>
                </a:ext>
              </a:extLst>
            </p:cNvPr>
            <p:cNvSpPr/>
            <p:nvPr/>
          </p:nvSpPr>
          <p:spPr>
            <a:xfrm>
              <a:off x="1061727" y="4905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24;p47">
              <a:extLst>
                <a:ext uri="{FF2B5EF4-FFF2-40B4-BE49-F238E27FC236}">
                  <a16:creationId xmlns:a16="http://schemas.microsoft.com/office/drawing/2014/main" id="{70C7EEB9-D1C7-2BB2-67C5-6ECF8980D62F}"/>
                </a:ext>
              </a:extLst>
            </p:cNvPr>
            <p:cNvSpPr/>
            <p:nvPr/>
          </p:nvSpPr>
          <p:spPr>
            <a:xfrm>
              <a:off x="644984" y="-10603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625;p47">
              <a:extLst>
                <a:ext uri="{FF2B5EF4-FFF2-40B4-BE49-F238E27FC236}">
                  <a16:creationId xmlns:a16="http://schemas.microsoft.com/office/drawing/2014/main" id="{4293126F-0D91-5ABB-996A-82A3A87A6A8C}"/>
                </a:ext>
              </a:extLst>
            </p:cNvPr>
            <p:cNvSpPr/>
            <p:nvPr/>
          </p:nvSpPr>
          <p:spPr>
            <a:xfrm>
              <a:off x="822495" y="15961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26;p47">
              <a:extLst>
                <a:ext uri="{FF2B5EF4-FFF2-40B4-BE49-F238E27FC236}">
                  <a16:creationId xmlns:a16="http://schemas.microsoft.com/office/drawing/2014/main" id="{C0894B26-D61D-5CE2-908A-6A8614313612}"/>
                </a:ext>
              </a:extLst>
            </p:cNvPr>
            <p:cNvSpPr/>
            <p:nvPr/>
          </p:nvSpPr>
          <p:spPr>
            <a:xfrm>
              <a:off x="1401408" y="199529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27;p47">
              <a:extLst>
                <a:ext uri="{FF2B5EF4-FFF2-40B4-BE49-F238E27FC236}">
                  <a16:creationId xmlns:a16="http://schemas.microsoft.com/office/drawing/2014/main" id="{ABD4BC0B-8583-2375-89C3-7E812DA885F2}"/>
                </a:ext>
              </a:extLst>
            </p:cNvPr>
            <p:cNvSpPr/>
            <p:nvPr/>
          </p:nvSpPr>
          <p:spPr>
            <a:xfrm>
              <a:off x="2008129" y="17131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28;p47">
              <a:extLst>
                <a:ext uri="{FF2B5EF4-FFF2-40B4-BE49-F238E27FC236}">
                  <a16:creationId xmlns:a16="http://schemas.microsoft.com/office/drawing/2014/main" id="{FC8DAF21-AC73-3FC6-A00E-07818EEFEA7D}"/>
                </a:ext>
              </a:extLst>
            </p:cNvPr>
            <p:cNvSpPr/>
            <p:nvPr/>
          </p:nvSpPr>
          <p:spPr>
            <a:xfrm rot="10800000" flipH="1">
              <a:off x="-72150" y="24780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29;p47">
              <a:extLst>
                <a:ext uri="{FF2B5EF4-FFF2-40B4-BE49-F238E27FC236}">
                  <a16:creationId xmlns:a16="http://schemas.microsoft.com/office/drawing/2014/main" id="{50647109-0C9C-AEDD-E191-C6E38BEAAE28}"/>
                </a:ext>
              </a:extLst>
            </p:cNvPr>
            <p:cNvSpPr/>
            <p:nvPr/>
          </p:nvSpPr>
          <p:spPr>
            <a:xfrm rot="10800000" flipH="1">
              <a:off x="876630" y="37414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30;p47">
              <a:extLst>
                <a:ext uri="{FF2B5EF4-FFF2-40B4-BE49-F238E27FC236}">
                  <a16:creationId xmlns:a16="http://schemas.microsoft.com/office/drawing/2014/main" id="{EB86406C-39D2-EEE5-65C6-0A9A82FA20F2}"/>
                </a:ext>
              </a:extLst>
            </p:cNvPr>
            <p:cNvSpPr/>
            <p:nvPr/>
          </p:nvSpPr>
          <p:spPr>
            <a:xfrm rot="10800000" flipH="1">
              <a:off x="324034" y="41605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31;p47">
              <a:extLst>
                <a:ext uri="{FF2B5EF4-FFF2-40B4-BE49-F238E27FC236}">
                  <a16:creationId xmlns:a16="http://schemas.microsoft.com/office/drawing/2014/main" id="{662A0DA1-4F30-C198-98B5-419AE349B94C}"/>
                </a:ext>
              </a:extLst>
            </p:cNvPr>
            <p:cNvSpPr/>
            <p:nvPr/>
          </p:nvSpPr>
          <p:spPr>
            <a:xfrm>
              <a:off x="2455608" y="27831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32;p47">
              <a:extLst>
                <a:ext uri="{FF2B5EF4-FFF2-40B4-BE49-F238E27FC236}">
                  <a16:creationId xmlns:a16="http://schemas.microsoft.com/office/drawing/2014/main" id="{5625FD17-8960-ECB3-B7E8-0FB73413BA09}"/>
                </a:ext>
              </a:extLst>
            </p:cNvPr>
            <p:cNvSpPr/>
            <p:nvPr/>
          </p:nvSpPr>
          <p:spPr>
            <a:xfrm>
              <a:off x="2846848" y="32663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33;p47">
              <a:extLst>
                <a:ext uri="{FF2B5EF4-FFF2-40B4-BE49-F238E27FC236}">
                  <a16:creationId xmlns:a16="http://schemas.microsoft.com/office/drawing/2014/main" id="{42D41AB1-E744-2B9D-0CBB-A009CEB21EA1}"/>
                </a:ext>
              </a:extLst>
            </p:cNvPr>
            <p:cNvSpPr/>
            <p:nvPr/>
          </p:nvSpPr>
          <p:spPr>
            <a:xfrm rot="10800000" flipH="1">
              <a:off x="1900437" y="38532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34;p47">
              <a:extLst>
                <a:ext uri="{FF2B5EF4-FFF2-40B4-BE49-F238E27FC236}">
                  <a16:creationId xmlns:a16="http://schemas.microsoft.com/office/drawing/2014/main" id="{3086C510-E26D-6FEE-9C1E-D47B49F03573}"/>
                </a:ext>
              </a:extLst>
            </p:cNvPr>
            <p:cNvSpPr/>
            <p:nvPr/>
          </p:nvSpPr>
          <p:spPr>
            <a:xfrm rot="10800000" flipH="1">
              <a:off x="2417668" y="43803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35;p47">
              <a:extLst>
                <a:ext uri="{FF2B5EF4-FFF2-40B4-BE49-F238E27FC236}">
                  <a16:creationId xmlns:a16="http://schemas.microsoft.com/office/drawing/2014/main" id="{3213BC12-2653-E117-1CF1-AD91B7E7EDF7}"/>
                </a:ext>
              </a:extLst>
            </p:cNvPr>
            <p:cNvSpPr/>
            <p:nvPr/>
          </p:nvSpPr>
          <p:spPr>
            <a:xfrm>
              <a:off x="347208" y="29254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36;p47">
              <a:extLst>
                <a:ext uri="{FF2B5EF4-FFF2-40B4-BE49-F238E27FC236}">
                  <a16:creationId xmlns:a16="http://schemas.microsoft.com/office/drawing/2014/main" id="{100DDACF-CA79-DC06-C19D-B67D0D9B4B85}"/>
                </a:ext>
              </a:extLst>
            </p:cNvPr>
            <p:cNvSpPr/>
            <p:nvPr/>
          </p:nvSpPr>
          <p:spPr>
            <a:xfrm>
              <a:off x="2523872" y="2239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637;p47">
              <a:extLst>
                <a:ext uri="{FF2B5EF4-FFF2-40B4-BE49-F238E27FC236}">
                  <a16:creationId xmlns:a16="http://schemas.microsoft.com/office/drawing/2014/main" id="{734E14AD-CE00-DB8E-68EF-4612DD7F1F5B}"/>
                </a:ext>
              </a:extLst>
            </p:cNvPr>
            <p:cNvSpPr/>
            <p:nvPr/>
          </p:nvSpPr>
          <p:spPr>
            <a:xfrm>
              <a:off x="-311973" y="13865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38;p47">
              <a:extLst>
                <a:ext uri="{FF2B5EF4-FFF2-40B4-BE49-F238E27FC236}">
                  <a16:creationId xmlns:a16="http://schemas.microsoft.com/office/drawing/2014/main" id="{877A3648-2628-B717-87C3-896C4F3CDA4B}"/>
                </a:ext>
              </a:extLst>
            </p:cNvPr>
            <p:cNvSpPr/>
            <p:nvPr/>
          </p:nvSpPr>
          <p:spPr>
            <a:xfrm>
              <a:off x="96929" y="8031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8804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9CACC6-31D0-E51C-6B39-AE01E8469C8F}"/>
            </a:ext>
          </a:extLst>
        </p:cNvPr>
        <p:cNvGrpSpPr/>
        <p:nvPr/>
      </p:nvGrpSpPr>
      <p:grpSpPr>
        <a:xfrm>
          <a:off x="0" y="0"/>
          <a:ext cx="0" cy="0"/>
          <a:chOff x="0" y="0"/>
          <a:chExt cx="0" cy="0"/>
        </a:xfrm>
      </p:grpSpPr>
      <p:sp>
        <p:nvSpPr>
          <p:cNvPr id="21" name="Google Shape;455;p41">
            <a:extLst>
              <a:ext uri="{FF2B5EF4-FFF2-40B4-BE49-F238E27FC236}">
                <a16:creationId xmlns:a16="http://schemas.microsoft.com/office/drawing/2014/main" id="{71D2EBFE-220F-F56E-2A0B-136485CB24AD}"/>
              </a:ext>
            </a:extLst>
          </p:cNvPr>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MA" dirty="0" err="1"/>
              <a:t>Dataset</a:t>
            </a:r>
            <a:endParaRPr dirty="0"/>
          </a:p>
        </p:txBody>
      </p:sp>
      <p:pic>
        <p:nvPicPr>
          <p:cNvPr id="3" name="Image 2" descr="Une image contenant Police, Graphique, logo, graphisme&#10;&#10;Description générée automatiquement">
            <a:extLst>
              <a:ext uri="{FF2B5EF4-FFF2-40B4-BE49-F238E27FC236}">
                <a16:creationId xmlns:a16="http://schemas.microsoft.com/office/drawing/2014/main" id="{7D98B744-3B24-2B5F-6DA4-F46CBDF0B7FE}"/>
              </a:ext>
            </a:extLst>
          </p:cNvPr>
          <p:cNvPicPr>
            <a:picLocks noChangeAspect="1"/>
          </p:cNvPicPr>
          <p:nvPr/>
        </p:nvPicPr>
        <p:blipFill>
          <a:blip r:embed="rId3"/>
          <a:stretch>
            <a:fillRect/>
          </a:stretch>
        </p:blipFill>
        <p:spPr>
          <a:xfrm>
            <a:off x="1162682" y="1435824"/>
            <a:ext cx="2181824" cy="842680"/>
          </a:xfrm>
          <a:prstGeom prst="rect">
            <a:avLst/>
          </a:prstGeom>
        </p:spPr>
      </p:pic>
      <p:sp>
        <p:nvSpPr>
          <p:cNvPr id="5" name="ZoneTexte 4">
            <a:extLst>
              <a:ext uri="{FF2B5EF4-FFF2-40B4-BE49-F238E27FC236}">
                <a16:creationId xmlns:a16="http://schemas.microsoft.com/office/drawing/2014/main" id="{72C7406E-E60A-6BAC-5805-BDF523C603C3}"/>
              </a:ext>
            </a:extLst>
          </p:cNvPr>
          <p:cNvSpPr txBox="1"/>
          <p:nvPr/>
        </p:nvSpPr>
        <p:spPr>
          <a:xfrm>
            <a:off x="3409791" y="1380110"/>
            <a:ext cx="4849319" cy="954107"/>
          </a:xfrm>
          <a:prstGeom prst="rect">
            <a:avLst/>
          </a:prstGeom>
          <a:noFill/>
        </p:spPr>
        <p:txBody>
          <a:bodyPr wrap="square" rtlCol="0">
            <a:spAutoFit/>
          </a:bodyPr>
          <a:lstStyle/>
          <a:p>
            <a:pPr algn="just"/>
            <a:r>
              <a:rPr lang="fr-FR" dirty="0"/>
              <a:t>L’ ensemble de données utilisées provient de la plateforme </a:t>
            </a:r>
            <a:r>
              <a:rPr lang="fr-FR" dirty="0" err="1"/>
              <a:t>Kaggle</a:t>
            </a:r>
            <a:r>
              <a:rPr lang="fr-FR" dirty="0"/>
              <a:t>, reconnue pour être une source fiable et largement utilisée par les professionnels et les chercheurs en data science</a:t>
            </a:r>
            <a:endParaRPr lang="fr-MA" dirty="0"/>
          </a:p>
        </p:txBody>
      </p:sp>
      <p:pic>
        <p:nvPicPr>
          <p:cNvPr id="7" name="Image 6" descr="Une image contenant noir, obscurité&#10;&#10;Description générée automatiquement">
            <a:extLst>
              <a:ext uri="{FF2B5EF4-FFF2-40B4-BE49-F238E27FC236}">
                <a16:creationId xmlns:a16="http://schemas.microsoft.com/office/drawing/2014/main" id="{167767A4-1E42-4098-694D-6937D1AC560E}"/>
              </a:ext>
            </a:extLst>
          </p:cNvPr>
          <p:cNvPicPr>
            <a:picLocks noChangeAspect="1"/>
          </p:cNvPicPr>
          <p:nvPr/>
        </p:nvPicPr>
        <p:blipFill>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0"/>
                    </a14:imgEffect>
                  </a14:imgLayer>
                </a14:imgProps>
              </a:ext>
            </a:extLst>
          </a:blip>
          <a:stretch>
            <a:fillRect/>
          </a:stretch>
        </p:blipFill>
        <p:spPr>
          <a:xfrm>
            <a:off x="1110217" y="3236505"/>
            <a:ext cx="1009100" cy="1009100"/>
          </a:xfrm>
          <a:prstGeom prst="rect">
            <a:avLst/>
          </a:prstGeom>
        </p:spPr>
      </p:pic>
      <p:pic>
        <p:nvPicPr>
          <p:cNvPr id="9" name="Image 8" descr="Une image contenant noir, obscurité&#10;&#10;Description générée automatiquement">
            <a:extLst>
              <a:ext uri="{FF2B5EF4-FFF2-40B4-BE49-F238E27FC236}">
                <a16:creationId xmlns:a16="http://schemas.microsoft.com/office/drawing/2014/main" id="{DE9A65BE-F38D-31BA-8B60-F368D1CB8CA7}"/>
              </a:ext>
            </a:extLst>
          </p:cNvPr>
          <p:cNvPicPr>
            <a:picLocks noChangeAspect="1"/>
          </p:cNvPicPr>
          <p:nvPr/>
        </p:nvPicPr>
        <p:blipFill>
          <a:blip r:embed="rId6">
            <a:duotone>
              <a:schemeClr val="accent1">
                <a:shade val="45000"/>
                <a:satMod val="135000"/>
              </a:schemeClr>
              <a:prstClr val="white"/>
            </a:duotone>
          </a:blip>
          <a:stretch>
            <a:fillRect/>
          </a:stretch>
        </p:blipFill>
        <p:spPr>
          <a:xfrm>
            <a:off x="4947181" y="3236505"/>
            <a:ext cx="1009100" cy="1009100"/>
          </a:xfrm>
          <a:prstGeom prst="rect">
            <a:avLst/>
          </a:prstGeom>
        </p:spPr>
      </p:pic>
      <p:sp>
        <p:nvSpPr>
          <p:cNvPr id="11" name="Google Shape;455;p41">
            <a:extLst>
              <a:ext uri="{FF2B5EF4-FFF2-40B4-BE49-F238E27FC236}">
                <a16:creationId xmlns:a16="http://schemas.microsoft.com/office/drawing/2014/main" id="{E7ED88D0-1D12-4883-BABE-3605DB92FE36}"/>
              </a:ext>
            </a:extLst>
          </p:cNvPr>
          <p:cNvSpPr txBox="1">
            <a:spLocks/>
          </p:cNvSpPr>
          <p:nvPr/>
        </p:nvSpPr>
        <p:spPr>
          <a:xfrm>
            <a:off x="2201129" y="3139066"/>
            <a:ext cx="1333088" cy="12039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fr-MA" dirty="0">
                <a:solidFill>
                  <a:srgbClr val="35A3C0"/>
                </a:solidFill>
                <a:latin typeface="Britannic Bold" panose="020B0903060703020204" pitchFamily="34" charset="0"/>
              </a:rPr>
              <a:t>167</a:t>
            </a:r>
          </a:p>
          <a:p>
            <a:r>
              <a:rPr lang="fr-MA" dirty="0">
                <a:solidFill>
                  <a:srgbClr val="35A3C0"/>
                </a:solidFill>
                <a:latin typeface="Britannic Bold" panose="020B0903060703020204" pitchFamily="34" charset="0"/>
              </a:rPr>
              <a:t>Pays</a:t>
            </a:r>
          </a:p>
        </p:txBody>
      </p:sp>
      <p:sp>
        <p:nvSpPr>
          <p:cNvPr id="12" name="Google Shape;455;p41">
            <a:extLst>
              <a:ext uri="{FF2B5EF4-FFF2-40B4-BE49-F238E27FC236}">
                <a16:creationId xmlns:a16="http://schemas.microsoft.com/office/drawing/2014/main" id="{509F326F-FF8E-D91F-1EB7-9B3BEFFDD52B}"/>
              </a:ext>
            </a:extLst>
          </p:cNvPr>
          <p:cNvSpPr txBox="1">
            <a:spLocks/>
          </p:cNvSpPr>
          <p:nvPr/>
        </p:nvSpPr>
        <p:spPr>
          <a:xfrm>
            <a:off x="6212953" y="3139066"/>
            <a:ext cx="1993692" cy="12039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fr-MA" dirty="0">
                <a:solidFill>
                  <a:srgbClr val="35A3C0"/>
                </a:solidFill>
                <a:latin typeface="Britannic Bold" panose="020B0903060703020204" pitchFamily="34" charset="0"/>
              </a:rPr>
              <a:t>9 variables</a:t>
            </a:r>
          </a:p>
        </p:txBody>
      </p:sp>
    </p:spTree>
    <p:extLst>
      <p:ext uri="{BB962C8B-B14F-4D97-AF65-F5344CB8AC3E}">
        <p14:creationId xmlns:p14="http://schemas.microsoft.com/office/powerpoint/2010/main" val="1561693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A9A149-6AE4-1436-280C-25F84D41E4A1}"/>
            </a:ext>
          </a:extLst>
        </p:cNvPr>
        <p:cNvGrpSpPr/>
        <p:nvPr/>
      </p:nvGrpSpPr>
      <p:grpSpPr>
        <a:xfrm>
          <a:off x="0" y="0"/>
          <a:ext cx="0" cy="0"/>
          <a:chOff x="0" y="0"/>
          <a:chExt cx="0" cy="0"/>
        </a:xfrm>
      </p:grpSpPr>
      <p:sp>
        <p:nvSpPr>
          <p:cNvPr id="21" name="Google Shape;455;p41">
            <a:extLst>
              <a:ext uri="{FF2B5EF4-FFF2-40B4-BE49-F238E27FC236}">
                <a16:creationId xmlns:a16="http://schemas.microsoft.com/office/drawing/2014/main" id="{5412E762-4B0D-F721-90E5-A10D70BF6872}"/>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MA" dirty="0" err="1"/>
              <a:t>Dataset</a:t>
            </a:r>
            <a:endParaRPr dirty="0"/>
          </a:p>
        </p:txBody>
      </p:sp>
      <p:graphicFrame>
        <p:nvGraphicFramePr>
          <p:cNvPr id="4" name="Objet 3">
            <a:extLst>
              <a:ext uri="{FF2B5EF4-FFF2-40B4-BE49-F238E27FC236}">
                <a16:creationId xmlns:a16="http://schemas.microsoft.com/office/drawing/2014/main" id="{590D35A7-0FD2-AEB3-5044-666B053145AF}"/>
              </a:ext>
            </a:extLst>
          </p:cNvPr>
          <p:cNvGraphicFramePr>
            <a:graphicFrameLocks noChangeAspect="1"/>
          </p:cNvGraphicFramePr>
          <p:nvPr>
            <p:extLst>
              <p:ext uri="{D42A27DB-BD31-4B8C-83A1-F6EECF244321}">
                <p14:modId xmlns:p14="http://schemas.microsoft.com/office/powerpoint/2010/main" val="3916034062"/>
              </p:ext>
            </p:extLst>
          </p:nvPr>
        </p:nvGraphicFramePr>
        <p:xfrm>
          <a:off x="280158" y="1846182"/>
          <a:ext cx="8583683" cy="2401726"/>
        </p:xfrm>
        <a:graphic>
          <a:graphicData uri="http://schemas.openxmlformats.org/presentationml/2006/ole">
            <mc:AlternateContent xmlns:mc="http://schemas.openxmlformats.org/markup-compatibility/2006">
              <mc:Choice xmlns:v="urn:schemas-microsoft-com:vml" Requires="v">
                <p:oleObj name="Worksheet" r:id="rId3" imgW="9197163" imgH="2567806" progId="Excel.Sheet.12">
                  <p:embed/>
                </p:oleObj>
              </mc:Choice>
              <mc:Fallback>
                <p:oleObj name="Worksheet" r:id="rId3" imgW="9197163" imgH="2567806" progId="Excel.Sheet.12">
                  <p:embed/>
                  <p:pic>
                    <p:nvPicPr>
                      <p:cNvPr id="3" name="Objet 2">
                        <a:extLst>
                          <a:ext uri="{FF2B5EF4-FFF2-40B4-BE49-F238E27FC236}">
                            <a16:creationId xmlns:a16="http://schemas.microsoft.com/office/drawing/2014/main" id="{C829BA13-75EA-7977-B5F8-3705FB0D8B51}"/>
                          </a:ext>
                        </a:extLst>
                      </p:cNvPr>
                      <p:cNvPicPr/>
                      <p:nvPr/>
                    </p:nvPicPr>
                    <p:blipFill>
                      <a:blip r:embed="rId4"/>
                      <a:stretch>
                        <a:fillRect/>
                      </a:stretch>
                    </p:blipFill>
                    <p:spPr>
                      <a:xfrm>
                        <a:off x="280158" y="1846182"/>
                        <a:ext cx="8583683" cy="2401726"/>
                      </a:xfrm>
                      <a:prstGeom prst="rect">
                        <a:avLst/>
                      </a:prstGeom>
                    </p:spPr>
                  </p:pic>
                </p:oleObj>
              </mc:Fallback>
            </mc:AlternateContent>
          </a:graphicData>
        </a:graphic>
      </p:graphicFrame>
    </p:spTree>
    <p:extLst>
      <p:ext uri="{BB962C8B-B14F-4D97-AF65-F5344CB8AC3E}">
        <p14:creationId xmlns:p14="http://schemas.microsoft.com/office/powerpoint/2010/main" val="1094010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8">
          <a:extLst>
            <a:ext uri="{FF2B5EF4-FFF2-40B4-BE49-F238E27FC236}">
              <a16:creationId xmlns:a16="http://schemas.microsoft.com/office/drawing/2014/main" id="{608858E3-04A2-575E-23C0-4BBA62DDB3CE}"/>
            </a:ext>
          </a:extLst>
        </p:cNvPr>
        <p:cNvGrpSpPr/>
        <p:nvPr/>
      </p:nvGrpSpPr>
      <p:grpSpPr>
        <a:xfrm>
          <a:off x="0" y="0"/>
          <a:ext cx="0" cy="0"/>
          <a:chOff x="0" y="0"/>
          <a:chExt cx="0" cy="0"/>
        </a:xfrm>
      </p:grpSpPr>
      <p:sp>
        <p:nvSpPr>
          <p:cNvPr id="429" name="Google Shape;429;p40">
            <a:extLst>
              <a:ext uri="{FF2B5EF4-FFF2-40B4-BE49-F238E27FC236}">
                <a16:creationId xmlns:a16="http://schemas.microsoft.com/office/drawing/2014/main" id="{0C3FFE17-2298-5B08-83A6-75467FA9B791}"/>
              </a:ext>
            </a:extLst>
          </p:cNvPr>
          <p:cNvSpPr txBox="1">
            <a:spLocks noGrp="1"/>
          </p:cNvSpPr>
          <p:nvPr>
            <p:ph type="title"/>
          </p:nvPr>
        </p:nvSpPr>
        <p:spPr>
          <a:xfrm>
            <a:off x="760579" y="3074065"/>
            <a:ext cx="4344300" cy="91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MA" dirty="0"/>
              <a:t>Méthode d'analyse</a:t>
            </a:r>
            <a:endParaRPr dirty="0"/>
          </a:p>
        </p:txBody>
      </p:sp>
      <p:sp>
        <p:nvSpPr>
          <p:cNvPr id="430" name="Google Shape;430;p40">
            <a:extLst>
              <a:ext uri="{FF2B5EF4-FFF2-40B4-BE49-F238E27FC236}">
                <a16:creationId xmlns:a16="http://schemas.microsoft.com/office/drawing/2014/main" id="{99D7FCAF-A746-2D3C-700A-3EAAA550B5C0}"/>
              </a:ext>
            </a:extLst>
          </p:cNvPr>
          <p:cNvSpPr txBox="1">
            <a:spLocks noGrp="1"/>
          </p:cNvSpPr>
          <p:nvPr>
            <p:ph type="title" idx="2"/>
          </p:nvPr>
        </p:nvSpPr>
        <p:spPr>
          <a:xfrm>
            <a:off x="713225" y="1468350"/>
            <a:ext cx="1264200" cy="91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03</a:t>
            </a:r>
            <a:endParaRPr dirty="0"/>
          </a:p>
        </p:txBody>
      </p:sp>
      <p:grpSp>
        <p:nvGrpSpPr>
          <p:cNvPr id="432" name="Google Shape;432;p40">
            <a:extLst>
              <a:ext uri="{FF2B5EF4-FFF2-40B4-BE49-F238E27FC236}">
                <a16:creationId xmlns:a16="http://schemas.microsoft.com/office/drawing/2014/main" id="{25618BB0-2A3E-4364-E843-38E3D9167271}"/>
              </a:ext>
            </a:extLst>
          </p:cNvPr>
          <p:cNvGrpSpPr/>
          <p:nvPr/>
        </p:nvGrpSpPr>
        <p:grpSpPr>
          <a:xfrm>
            <a:off x="5104880" y="-153372"/>
            <a:ext cx="4218588" cy="6000577"/>
            <a:chOff x="5104880" y="-153372"/>
            <a:chExt cx="4218588" cy="6000577"/>
          </a:xfrm>
        </p:grpSpPr>
        <p:sp>
          <p:nvSpPr>
            <p:cNvPr id="433" name="Google Shape;433;p40">
              <a:extLst>
                <a:ext uri="{FF2B5EF4-FFF2-40B4-BE49-F238E27FC236}">
                  <a16:creationId xmlns:a16="http://schemas.microsoft.com/office/drawing/2014/main" id="{EE762530-63FE-AAC6-B382-0B6E8875DFB5}"/>
                </a:ext>
              </a:extLst>
            </p:cNvPr>
            <p:cNvSpPr/>
            <p:nvPr/>
          </p:nvSpPr>
          <p:spPr>
            <a:xfrm>
              <a:off x="7074911"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0">
              <a:extLst>
                <a:ext uri="{FF2B5EF4-FFF2-40B4-BE49-F238E27FC236}">
                  <a16:creationId xmlns:a16="http://schemas.microsoft.com/office/drawing/2014/main" id="{4ABD5710-B4AB-35EB-25E5-2DE13DF3C997}"/>
                </a:ext>
              </a:extLst>
            </p:cNvPr>
            <p:cNvSpPr/>
            <p:nvPr/>
          </p:nvSpPr>
          <p:spPr>
            <a:xfrm>
              <a:off x="7026089"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0">
              <a:extLst>
                <a:ext uri="{FF2B5EF4-FFF2-40B4-BE49-F238E27FC236}">
                  <a16:creationId xmlns:a16="http://schemas.microsoft.com/office/drawing/2014/main" id="{20EA2DDF-05CF-9592-59A1-5CE98850F55D}"/>
                </a:ext>
              </a:extLst>
            </p:cNvPr>
            <p:cNvSpPr/>
            <p:nvPr/>
          </p:nvSpPr>
          <p:spPr>
            <a:xfrm>
              <a:off x="6606684"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0">
              <a:extLst>
                <a:ext uri="{FF2B5EF4-FFF2-40B4-BE49-F238E27FC236}">
                  <a16:creationId xmlns:a16="http://schemas.microsoft.com/office/drawing/2014/main" id="{8B9E1866-F753-04C1-764B-AD738B568ACD}"/>
                </a:ext>
              </a:extLst>
            </p:cNvPr>
            <p:cNvSpPr/>
            <p:nvPr/>
          </p:nvSpPr>
          <p:spPr>
            <a:xfrm>
              <a:off x="6138958" y="13708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0">
              <a:extLst>
                <a:ext uri="{FF2B5EF4-FFF2-40B4-BE49-F238E27FC236}">
                  <a16:creationId xmlns:a16="http://schemas.microsoft.com/office/drawing/2014/main" id="{96E2D4C6-507F-13A9-995D-BC78E70BC989}"/>
                </a:ext>
              </a:extLst>
            </p:cNvPr>
            <p:cNvSpPr/>
            <p:nvPr/>
          </p:nvSpPr>
          <p:spPr>
            <a:xfrm>
              <a:off x="5732458" y="87452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0">
              <a:extLst>
                <a:ext uri="{FF2B5EF4-FFF2-40B4-BE49-F238E27FC236}">
                  <a16:creationId xmlns:a16="http://schemas.microsoft.com/office/drawing/2014/main" id="{46C7FCCE-71EB-1EC8-C55B-BF0D25D0D18E}"/>
                </a:ext>
              </a:extLst>
            </p:cNvPr>
            <p:cNvSpPr/>
            <p:nvPr/>
          </p:nvSpPr>
          <p:spPr>
            <a:xfrm>
              <a:off x="7480889" y="98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0">
              <a:extLst>
                <a:ext uri="{FF2B5EF4-FFF2-40B4-BE49-F238E27FC236}">
                  <a16:creationId xmlns:a16="http://schemas.microsoft.com/office/drawing/2014/main" id="{8FB2AFB5-3A21-34A0-7DD4-DB2A39DF538D}"/>
                </a:ext>
              </a:extLst>
            </p:cNvPr>
            <p:cNvSpPr/>
            <p:nvPr/>
          </p:nvSpPr>
          <p:spPr>
            <a:xfrm>
              <a:off x="7074904"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0">
              <a:extLst>
                <a:ext uri="{FF2B5EF4-FFF2-40B4-BE49-F238E27FC236}">
                  <a16:creationId xmlns:a16="http://schemas.microsoft.com/office/drawing/2014/main" id="{CAB3AFC9-E47E-D591-944D-FBFC939EE90F}"/>
                </a:ext>
              </a:extLst>
            </p:cNvPr>
            <p:cNvSpPr/>
            <p:nvPr/>
          </p:nvSpPr>
          <p:spPr>
            <a:xfrm>
              <a:off x="7962441" y="14040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0">
              <a:extLst>
                <a:ext uri="{FF2B5EF4-FFF2-40B4-BE49-F238E27FC236}">
                  <a16:creationId xmlns:a16="http://schemas.microsoft.com/office/drawing/2014/main" id="{F3300608-6FF5-A78E-4570-FBE75F041E11}"/>
                </a:ext>
              </a:extLst>
            </p:cNvPr>
            <p:cNvSpPr/>
            <p:nvPr/>
          </p:nvSpPr>
          <p:spPr>
            <a:xfrm rot="10800000" flipH="1">
              <a:off x="6036087" y="3124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0">
              <a:extLst>
                <a:ext uri="{FF2B5EF4-FFF2-40B4-BE49-F238E27FC236}">
                  <a16:creationId xmlns:a16="http://schemas.microsoft.com/office/drawing/2014/main" id="{B278C766-7982-2DC4-B378-AC2A8A681526}"/>
                </a:ext>
              </a:extLst>
            </p:cNvPr>
            <p:cNvSpPr/>
            <p:nvPr/>
          </p:nvSpPr>
          <p:spPr>
            <a:xfrm rot="10800000" flipH="1">
              <a:off x="6355205" y="41020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0">
              <a:extLst>
                <a:ext uri="{FF2B5EF4-FFF2-40B4-BE49-F238E27FC236}">
                  <a16:creationId xmlns:a16="http://schemas.microsoft.com/office/drawing/2014/main" id="{26465FA8-BDEC-31C2-38B1-7E4F20C1CF9F}"/>
                </a:ext>
              </a:extLst>
            </p:cNvPr>
            <p:cNvSpPr/>
            <p:nvPr/>
          </p:nvSpPr>
          <p:spPr>
            <a:xfrm rot="10800000" flipH="1">
              <a:off x="5732459" y="48790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0">
              <a:extLst>
                <a:ext uri="{FF2B5EF4-FFF2-40B4-BE49-F238E27FC236}">
                  <a16:creationId xmlns:a16="http://schemas.microsoft.com/office/drawing/2014/main" id="{F65EC95F-3592-4A82-B651-4DF99D6DBC67}"/>
                </a:ext>
              </a:extLst>
            </p:cNvPr>
            <p:cNvSpPr/>
            <p:nvPr/>
          </p:nvSpPr>
          <p:spPr>
            <a:xfrm rot="10800000" flipH="1">
              <a:off x="6683197" y="351549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0">
              <a:extLst>
                <a:ext uri="{FF2B5EF4-FFF2-40B4-BE49-F238E27FC236}">
                  <a16:creationId xmlns:a16="http://schemas.microsoft.com/office/drawing/2014/main" id="{6632F03E-D832-F48E-57A6-580AFB49B477}"/>
                </a:ext>
              </a:extLst>
            </p:cNvPr>
            <p:cNvSpPr/>
            <p:nvPr/>
          </p:nvSpPr>
          <p:spPr>
            <a:xfrm rot="10800000" flipH="1">
              <a:off x="5104880"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0">
              <a:extLst>
                <a:ext uri="{FF2B5EF4-FFF2-40B4-BE49-F238E27FC236}">
                  <a16:creationId xmlns:a16="http://schemas.microsoft.com/office/drawing/2014/main" id="{C194CA1A-C880-1BDD-4E73-32B99C52DF95}"/>
                </a:ext>
              </a:extLst>
            </p:cNvPr>
            <p:cNvSpPr/>
            <p:nvPr/>
          </p:nvSpPr>
          <p:spPr>
            <a:xfrm>
              <a:off x="8484758" y="243811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0">
              <a:extLst>
                <a:ext uri="{FF2B5EF4-FFF2-40B4-BE49-F238E27FC236}">
                  <a16:creationId xmlns:a16="http://schemas.microsoft.com/office/drawing/2014/main" id="{5790ED91-D795-A20F-7776-32417D7569C7}"/>
                </a:ext>
              </a:extLst>
            </p:cNvPr>
            <p:cNvSpPr/>
            <p:nvPr/>
          </p:nvSpPr>
          <p:spPr>
            <a:xfrm>
              <a:off x="8038260" y="29212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0">
              <a:extLst>
                <a:ext uri="{FF2B5EF4-FFF2-40B4-BE49-F238E27FC236}">
                  <a16:creationId xmlns:a16="http://schemas.microsoft.com/office/drawing/2014/main" id="{21402D00-4509-11EF-AA45-5A912004CC98}"/>
                </a:ext>
              </a:extLst>
            </p:cNvPr>
            <p:cNvSpPr/>
            <p:nvPr/>
          </p:nvSpPr>
          <p:spPr>
            <a:xfrm rot="10800000" flipH="1">
              <a:off x="7853362" y="396220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0">
              <a:extLst>
                <a:ext uri="{FF2B5EF4-FFF2-40B4-BE49-F238E27FC236}">
                  <a16:creationId xmlns:a16="http://schemas.microsoft.com/office/drawing/2014/main" id="{94141DF4-6361-AB62-2E45-20339B5398D8}"/>
                </a:ext>
              </a:extLst>
            </p:cNvPr>
            <p:cNvSpPr/>
            <p:nvPr/>
          </p:nvSpPr>
          <p:spPr>
            <a:xfrm rot="10800000" flipH="1">
              <a:off x="8261505" y="443452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50" name="Google Shape;450;p40">
            <a:extLst>
              <a:ext uri="{FF2B5EF4-FFF2-40B4-BE49-F238E27FC236}">
                <a16:creationId xmlns:a16="http://schemas.microsoft.com/office/drawing/2014/main" id="{EF6280F7-0D66-B545-B6C7-740F8CFD81FA}"/>
              </a:ext>
            </a:extLst>
          </p:cNvPr>
          <p:cNvCxnSpPr/>
          <p:nvPr/>
        </p:nvCxnSpPr>
        <p:spPr>
          <a:xfrm>
            <a:off x="841250" y="1385850"/>
            <a:ext cx="373500" cy="0"/>
          </a:xfrm>
          <a:prstGeom prst="straightConnector1">
            <a:avLst/>
          </a:prstGeom>
          <a:noFill/>
          <a:ln w="19050"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4108857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AF4114-315C-D522-72E0-A7F52DCF65A2}"/>
            </a:ext>
          </a:extLst>
        </p:cNvPr>
        <p:cNvGrpSpPr/>
        <p:nvPr/>
      </p:nvGrpSpPr>
      <p:grpSpPr>
        <a:xfrm>
          <a:off x="0" y="0"/>
          <a:ext cx="0" cy="0"/>
          <a:chOff x="0" y="0"/>
          <a:chExt cx="0" cy="0"/>
        </a:xfrm>
      </p:grpSpPr>
      <p:sp>
        <p:nvSpPr>
          <p:cNvPr id="21" name="Google Shape;455;p41">
            <a:extLst>
              <a:ext uri="{FF2B5EF4-FFF2-40B4-BE49-F238E27FC236}">
                <a16:creationId xmlns:a16="http://schemas.microsoft.com/office/drawing/2014/main" id="{D83C2798-0259-2E3E-8E6E-68BF82FF6C56}"/>
              </a:ext>
            </a:extLst>
          </p:cNvPr>
          <p:cNvSpPr txBox="1">
            <a:spLocks noGrp="1"/>
          </p:cNvSpPr>
          <p:nvPr>
            <p:ph type="title"/>
          </p:nvPr>
        </p:nvSpPr>
        <p:spPr>
          <a:xfrm>
            <a:off x="720000" y="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MA" dirty="0"/>
              <a:t>Méthode d'analyse-ACP</a:t>
            </a:r>
            <a:endParaRPr dirty="0"/>
          </a:p>
        </p:txBody>
      </p:sp>
      <p:sp>
        <p:nvSpPr>
          <p:cNvPr id="2" name="Google Shape;455;p41">
            <a:extLst>
              <a:ext uri="{FF2B5EF4-FFF2-40B4-BE49-F238E27FC236}">
                <a16:creationId xmlns:a16="http://schemas.microsoft.com/office/drawing/2014/main" id="{5C73641D-AC02-64BB-776B-D121DEC50C98}"/>
              </a:ext>
            </a:extLst>
          </p:cNvPr>
          <p:cNvSpPr txBox="1">
            <a:spLocks/>
          </p:cNvSpPr>
          <p:nvPr/>
        </p:nvSpPr>
        <p:spPr>
          <a:xfrm>
            <a:off x="884890" y="989585"/>
            <a:ext cx="1847823" cy="88579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fr-MA" sz="4800" dirty="0">
                <a:solidFill>
                  <a:srgbClr val="35A3C0"/>
                </a:solidFill>
                <a:latin typeface="Britannic Bold" panose="020B0903060703020204" pitchFamily="34" charset="0"/>
              </a:rPr>
              <a:t>ACP!?</a:t>
            </a:r>
          </a:p>
        </p:txBody>
      </p:sp>
      <p:sp>
        <p:nvSpPr>
          <p:cNvPr id="3" name="ZoneTexte 2">
            <a:extLst>
              <a:ext uri="{FF2B5EF4-FFF2-40B4-BE49-F238E27FC236}">
                <a16:creationId xmlns:a16="http://schemas.microsoft.com/office/drawing/2014/main" id="{225CE71C-9345-7CEA-E9E0-0865FE982EFF}"/>
              </a:ext>
            </a:extLst>
          </p:cNvPr>
          <p:cNvSpPr txBox="1"/>
          <p:nvPr/>
        </p:nvSpPr>
        <p:spPr>
          <a:xfrm>
            <a:off x="2732713" y="743360"/>
            <a:ext cx="5691287" cy="1569660"/>
          </a:xfrm>
          <a:prstGeom prst="rect">
            <a:avLst/>
          </a:prstGeom>
          <a:noFill/>
        </p:spPr>
        <p:txBody>
          <a:bodyPr wrap="square" rtlCol="0">
            <a:spAutoFit/>
          </a:bodyPr>
          <a:lstStyle/>
          <a:p>
            <a:pPr algn="just"/>
            <a:r>
              <a:rPr lang="fr-FR" sz="1200" dirty="0"/>
              <a:t>L’Analyse en Composantes Principales ACP (</a:t>
            </a:r>
            <a:r>
              <a:rPr lang="fr-FR" sz="1200" dirty="0" err="1"/>
              <a:t>Jolliffe</a:t>
            </a:r>
            <a:r>
              <a:rPr lang="fr-FR" sz="1200" dirty="0"/>
              <a:t>, 1986) est une méthode statistique de réduction de dimension qui permet de résumer l'information contenue dans un grand nombre de variables en un plus petit nombre de composantes principales. Ces composantes sont des combinaisons linéaires des variables d'origine, conçues pour maximiser la variance expliquée tout en éliminant la redondance. L'ACP est largement utilisée pour visualiser les données, détecter les relations entre variables et réduire la complexité tout en conservant l'essentiel de l'information.</a:t>
            </a:r>
            <a:endParaRPr lang="fr-MA" sz="1200" dirty="0"/>
          </a:p>
        </p:txBody>
      </p:sp>
      <p:sp>
        <p:nvSpPr>
          <p:cNvPr id="5" name="Google Shape;455;p41">
            <a:extLst>
              <a:ext uri="{FF2B5EF4-FFF2-40B4-BE49-F238E27FC236}">
                <a16:creationId xmlns:a16="http://schemas.microsoft.com/office/drawing/2014/main" id="{EF946318-7993-C93E-4394-F5FCFF7B690D}"/>
              </a:ext>
            </a:extLst>
          </p:cNvPr>
          <p:cNvSpPr txBox="1">
            <a:spLocks/>
          </p:cNvSpPr>
          <p:nvPr/>
        </p:nvSpPr>
        <p:spPr>
          <a:xfrm>
            <a:off x="1073282" y="2292263"/>
            <a:ext cx="6997436" cy="77132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Outfit"/>
              <a:buNone/>
              <a:defRPr sz="3500" b="1" i="0" u="none" strike="noStrike" cap="none">
                <a:solidFill>
                  <a:schemeClr val="dk1"/>
                </a:solidFill>
                <a:latin typeface="Outfit"/>
                <a:ea typeface="Outfit"/>
                <a:cs typeface="Outfit"/>
                <a:sym typeface="Outfit"/>
              </a:defRPr>
            </a:lvl1pPr>
            <a:lvl2pPr marR="0" lvl="1"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2pPr>
            <a:lvl3pPr marR="0" lvl="2"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3pPr>
            <a:lvl4pPr marR="0" lvl="3"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4pPr>
            <a:lvl5pPr marR="0" lvl="4"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5pPr>
            <a:lvl6pPr marR="0" lvl="5"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6pPr>
            <a:lvl7pPr marR="0" lvl="6"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7pPr>
            <a:lvl8pPr marR="0" lvl="7"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8pPr>
            <a:lvl9pPr marR="0" lvl="8" algn="l" rtl="0">
              <a:lnSpc>
                <a:spcPct val="100000"/>
              </a:lnSpc>
              <a:spcBef>
                <a:spcPts val="0"/>
              </a:spcBef>
              <a:spcAft>
                <a:spcPts val="0"/>
              </a:spcAft>
              <a:buClr>
                <a:schemeClr val="dk1"/>
              </a:buClr>
              <a:buSzPts val="3500"/>
              <a:buFont typeface="Outfit Medium"/>
              <a:buNone/>
              <a:defRPr sz="3500" b="0" i="0" u="none" strike="noStrike" cap="none">
                <a:solidFill>
                  <a:schemeClr val="dk1"/>
                </a:solidFill>
                <a:latin typeface="Outfit Medium"/>
                <a:ea typeface="Outfit Medium"/>
                <a:cs typeface="Outfit Medium"/>
                <a:sym typeface="Outfit Medium"/>
              </a:defRPr>
            </a:lvl9pPr>
          </a:lstStyle>
          <a:p>
            <a:r>
              <a:rPr lang="fr-MA" sz="4000" dirty="0">
                <a:solidFill>
                  <a:srgbClr val="35A3C0"/>
                </a:solidFill>
                <a:latin typeface="Britannic Bold" panose="020B0903060703020204" pitchFamily="34" charset="0"/>
              </a:rPr>
              <a:t>Comment fonctionne l’ACP</a:t>
            </a:r>
          </a:p>
        </p:txBody>
      </p:sp>
      <p:cxnSp>
        <p:nvCxnSpPr>
          <p:cNvPr id="7" name="Connecteur droit 6">
            <a:extLst>
              <a:ext uri="{FF2B5EF4-FFF2-40B4-BE49-F238E27FC236}">
                <a16:creationId xmlns:a16="http://schemas.microsoft.com/office/drawing/2014/main" id="{C8988E71-B62C-B092-DB43-68254C41B5E8}"/>
              </a:ext>
            </a:extLst>
          </p:cNvPr>
          <p:cNvCxnSpPr>
            <a:cxnSpLocks/>
          </p:cNvCxnSpPr>
          <p:nvPr/>
        </p:nvCxnSpPr>
        <p:spPr>
          <a:xfrm>
            <a:off x="326037" y="2391867"/>
            <a:ext cx="8372007"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31" name="Google Shape;831;p57">
            <a:extLst>
              <a:ext uri="{FF2B5EF4-FFF2-40B4-BE49-F238E27FC236}">
                <a16:creationId xmlns:a16="http://schemas.microsoft.com/office/drawing/2014/main" id="{246099EE-6758-2AC6-23D0-C9A937C616A2}"/>
              </a:ext>
            </a:extLst>
          </p:cNvPr>
          <p:cNvSpPr/>
          <p:nvPr/>
        </p:nvSpPr>
        <p:spPr>
          <a:xfrm>
            <a:off x="1538000" y="3142433"/>
            <a:ext cx="176400" cy="176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7">
            <a:extLst>
              <a:ext uri="{FF2B5EF4-FFF2-40B4-BE49-F238E27FC236}">
                <a16:creationId xmlns:a16="http://schemas.microsoft.com/office/drawing/2014/main" id="{80C6288D-C5C7-78B3-8FCA-125D822502C6}"/>
              </a:ext>
            </a:extLst>
          </p:cNvPr>
          <p:cNvSpPr/>
          <p:nvPr/>
        </p:nvSpPr>
        <p:spPr>
          <a:xfrm>
            <a:off x="3501900" y="3142433"/>
            <a:ext cx="176400" cy="176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7">
            <a:extLst>
              <a:ext uri="{FF2B5EF4-FFF2-40B4-BE49-F238E27FC236}">
                <a16:creationId xmlns:a16="http://schemas.microsoft.com/office/drawing/2014/main" id="{3420EA65-3A5D-21FE-F016-1D738F16EFCA}"/>
              </a:ext>
            </a:extLst>
          </p:cNvPr>
          <p:cNvSpPr/>
          <p:nvPr/>
        </p:nvSpPr>
        <p:spPr>
          <a:xfrm>
            <a:off x="5465800" y="3142433"/>
            <a:ext cx="176400" cy="176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7">
            <a:extLst>
              <a:ext uri="{FF2B5EF4-FFF2-40B4-BE49-F238E27FC236}">
                <a16:creationId xmlns:a16="http://schemas.microsoft.com/office/drawing/2014/main" id="{81BCA598-F06C-28EC-12A0-D551E5276900}"/>
              </a:ext>
            </a:extLst>
          </p:cNvPr>
          <p:cNvSpPr/>
          <p:nvPr/>
        </p:nvSpPr>
        <p:spPr>
          <a:xfrm>
            <a:off x="7429700" y="3142433"/>
            <a:ext cx="176400" cy="1764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7">
            <a:extLst>
              <a:ext uri="{FF2B5EF4-FFF2-40B4-BE49-F238E27FC236}">
                <a16:creationId xmlns:a16="http://schemas.microsoft.com/office/drawing/2014/main" id="{16AB4706-4096-E781-F574-77526793E484}"/>
              </a:ext>
            </a:extLst>
          </p:cNvPr>
          <p:cNvSpPr txBox="1"/>
          <p:nvPr/>
        </p:nvSpPr>
        <p:spPr>
          <a:xfrm flipH="1">
            <a:off x="720000" y="3439345"/>
            <a:ext cx="1812300" cy="877821"/>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fr-MA" sz="2400" b="1" dirty="0">
                <a:solidFill>
                  <a:schemeClr val="dk1"/>
                </a:solidFill>
                <a:latin typeface="Outfit"/>
                <a:ea typeface="Outfit"/>
                <a:cs typeface="Outfit"/>
                <a:sym typeface="Outfit"/>
              </a:rPr>
              <a:t>Centrer et réduire </a:t>
            </a:r>
            <a:endParaRPr sz="2400" b="1" dirty="0">
              <a:solidFill>
                <a:schemeClr val="dk1"/>
              </a:solidFill>
              <a:latin typeface="Outfit"/>
              <a:ea typeface="Outfit"/>
              <a:cs typeface="Outfit"/>
              <a:sym typeface="Outfit"/>
            </a:endParaRPr>
          </a:p>
        </p:txBody>
      </p:sp>
      <p:sp>
        <p:nvSpPr>
          <p:cNvPr id="837" name="Google Shape;837;p57">
            <a:extLst>
              <a:ext uri="{FF2B5EF4-FFF2-40B4-BE49-F238E27FC236}">
                <a16:creationId xmlns:a16="http://schemas.microsoft.com/office/drawing/2014/main" id="{63BADA81-C7CE-6378-7A84-0118A255C8CC}"/>
              </a:ext>
            </a:extLst>
          </p:cNvPr>
          <p:cNvSpPr txBox="1"/>
          <p:nvPr/>
        </p:nvSpPr>
        <p:spPr>
          <a:xfrm flipH="1">
            <a:off x="2683900" y="3439346"/>
            <a:ext cx="1812300" cy="87782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fr-MA" sz="2400" b="1" dirty="0">
                <a:solidFill>
                  <a:schemeClr val="dk1"/>
                </a:solidFill>
                <a:latin typeface="Outfit"/>
                <a:ea typeface="Outfit"/>
                <a:cs typeface="Outfit"/>
                <a:sym typeface="Outfit"/>
              </a:rPr>
              <a:t>Matrice de corrélation</a:t>
            </a:r>
            <a:endParaRPr sz="2400" b="1" dirty="0">
              <a:solidFill>
                <a:schemeClr val="dk1"/>
              </a:solidFill>
              <a:latin typeface="Outfit"/>
              <a:ea typeface="Outfit"/>
              <a:cs typeface="Outfit"/>
              <a:sym typeface="Outfit"/>
            </a:endParaRPr>
          </a:p>
        </p:txBody>
      </p:sp>
      <p:sp>
        <p:nvSpPr>
          <p:cNvPr id="839" name="Google Shape;839;p57">
            <a:extLst>
              <a:ext uri="{FF2B5EF4-FFF2-40B4-BE49-F238E27FC236}">
                <a16:creationId xmlns:a16="http://schemas.microsoft.com/office/drawing/2014/main" id="{DFFEB192-C407-4469-2CF8-E2973B3F40E9}"/>
              </a:ext>
            </a:extLst>
          </p:cNvPr>
          <p:cNvSpPr txBox="1"/>
          <p:nvPr/>
        </p:nvSpPr>
        <p:spPr>
          <a:xfrm flipH="1">
            <a:off x="4647800" y="3439345"/>
            <a:ext cx="1812300" cy="1267565"/>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fr-MA" sz="2400" b="1" dirty="0">
                <a:solidFill>
                  <a:schemeClr val="dk1"/>
                </a:solidFill>
                <a:latin typeface="Outfit"/>
                <a:ea typeface="Outfit"/>
                <a:cs typeface="Outfit"/>
                <a:sym typeface="Outfit"/>
              </a:rPr>
              <a:t>Vecteur et valeur  propre</a:t>
            </a:r>
            <a:endParaRPr sz="2400" b="1" dirty="0">
              <a:solidFill>
                <a:schemeClr val="dk1"/>
              </a:solidFill>
              <a:latin typeface="Outfit"/>
              <a:ea typeface="Outfit"/>
              <a:cs typeface="Outfit"/>
              <a:sym typeface="Outfit"/>
            </a:endParaRPr>
          </a:p>
        </p:txBody>
      </p:sp>
      <p:sp>
        <p:nvSpPr>
          <p:cNvPr id="841" name="Google Shape;841;p57">
            <a:extLst>
              <a:ext uri="{FF2B5EF4-FFF2-40B4-BE49-F238E27FC236}">
                <a16:creationId xmlns:a16="http://schemas.microsoft.com/office/drawing/2014/main" id="{92E56522-BFE3-6138-E4B2-CE554B79B5F0}"/>
              </a:ext>
            </a:extLst>
          </p:cNvPr>
          <p:cNvSpPr txBox="1"/>
          <p:nvPr/>
        </p:nvSpPr>
        <p:spPr>
          <a:xfrm flipH="1">
            <a:off x="6611700" y="3439345"/>
            <a:ext cx="1812300" cy="877815"/>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fr-MA" sz="2400" b="1" dirty="0">
                <a:solidFill>
                  <a:schemeClr val="dk1"/>
                </a:solidFill>
                <a:latin typeface="Outfit"/>
                <a:ea typeface="Outfit"/>
                <a:cs typeface="Outfit"/>
                <a:sym typeface="Outfit"/>
              </a:rPr>
              <a:t>Matrice ACP</a:t>
            </a:r>
            <a:endParaRPr sz="2400" b="1" dirty="0">
              <a:solidFill>
                <a:schemeClr val="dk1"/>
              </a:solidFill>
              <a:latin typeface="Outfit"/>
              <a:ea typeface="Outfit"/>
              <a:cs typeface="Outfit"/>
              <a:sym typeface="Outfit"/>
            </a:endParaRPr>
          </a:p>
        </p:txBody>
      </p:sp>
      <p:cxnSp>
        <p:nvCxnSpPr>
          <p:cNvPr id="843" name="Google Shape;843;p57">
            <a:extLst>
              <a:ext uri="{FF2B5EF4-FFF2-40B4-BE49-F238E27FC236}">
                <a16:creationId xmlns:a16="http://schemas.microsoft.com/office/drawing/2014/main" id="{6686CA02-ED59-B136-611E-0ADC88158459}"/>
              </a:ext>
            </a:extLst>
          </p:cNvPr>
          <p:cNvCxnSpPr>
            <a:cxnSpLocks/>
            <a:stCxn id="831" idx="6"/>
            <a:endCxn id="832" idx="2"/>
          </p:cNvCxnSpPr>
          <p:nvPr/>
        </p:nvCxnSpPr>
        <p:spPr>
          <a:xfrm>
            <a:off x="1714400" y="3230633"/>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844" name="Google Shape;844;p57">
            <a:extLst>
              <a:ext uri="{FF2B5EF4-FFF2-40B4-BE49-F238E27FC236}">
                <a16:creationId xmlns:a16="http://schemas.microsoft.com/office/drawing/2014/main" id="{2143984D-977D-C5A5-E061-DD9EB1919FBD}"/>
              </a:ext>
            </a:extLst>
          </p:cNvPr>
          <p:cNvCxnSpPr>
            <a:cxnSpLocks/>
            <a:stCxn id="832" idx="6"/>
            <a:endCxn id="833" idx="2"/>
          </p:cNvCxnSpPr>
          <p:nvPr/>
        </p:nvCxnSpPr>
        <p:spPr>
          <a:xfrm>
            <a:off x="3678300" y="3230633"/>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845" name="Google Shape;845;p57">
            <a:extLst>
              <a:ext uri="{FF2B5EF4-FFF2-40B4-BE49-F238E27FC236}">
                <a16:creationId xmlns:a16="http://schemas.microsoft.com/office/drawing/2014/main" id="{AA813469-8806-E1C7-6487-56F725FBC241}"/>
              </a:ext>
            </a:extLst>
          </p:cNvPr>
          <p:cNvCxnSpPr>
            <a:cxnSpLocks/>
            <a:stCxn id="833" idx="6"/>
            <a:endCxn id="834" idx="2"/>
          </p:cNvCxnSpPr>
          <p:nvPr/>
        </p:nvCxnSpPr>
        <p:spPr>
          <a:xfrm>
            <a:off x="5642200" y="3230633"/>
            <a:ext cx="1787400" cy="0"/>
          </a:xfrm>
          <a:prstGeom prst="straightConnector1">
            <a:avLst/>
          </a:prstGeom>
          <a:noFill/>
          <a:ln w="9525" cap="flat" cmpd="sng">
            <a:solidFill>
              <a:schemeClr val="dk1"/>
            </a:solidFill>
            <a:prstDash val="solid"/>
            <a:round/>
            <a:headEnd type="none" w="med" len="med"/>
            <a:tailEnd type="none" w="med" len="med"/>
          </a:ln>
        </p:spPr>
      </p:cxnSp>
      <p:cxnSp>
        <p:nvCxnSpPr>
          <p:cNvPr id="846" name="Google Shape;846;p57">
            <a:extLst>
              <a:ext uri="{FF2B5EF4-FFF2-40B4-BE49-F238E27FC236}">
                <a16:creationId xmlns:a16="http://schemas.microsoft.com/office/drawing/2014/main" id="{DFF39266-41EA-C2CB-D3D5-14E592DA9CB6}"/>
              </a:ext>
            </a:extLst>
          </p:cNvPr>
          <p:cNvCxnSpPr>
            <a:cxnSpLocks/>
            <a:stCxn id="831" idx="4"/>
            <a:endCxn id="835" idx="0"/>
          </p:cNvCxnSpPr>
          <p:nvPr/>
        </p:nvCxnSpPr>
        <p:spPr>
          <a:xfrm flipH="1">
            <a:off x="1626150" y="3318833"/>
            <a:ext cx="50" cy="120512"/>
          </a:xfrm>
          <a:prstGeom prst="straightConnector1">
            <a:avLst/>
          </a:prstGeom>
          <a:noFill/>
          <a:ln w="9525" cap="flat" cmpd="sng">
            <a:solidFill>
              <a:schemeClr val="dk1"/>
            </a:solidFill>
            <a:prstDash val="solid"/>
            <a:round/>
            <a:headEnd type="none" w="med" len="med"/>
            <a:tailEnd type="none" w="med" len="med"/>
          </a:ln>
        </p:spPr>
      </p:cxnSp>
      <p:cxnSp>
        <p:nvCxnSpPr>
          <p:cNvPr id="847" name="Google Shape;847;p57">
            <a:extLst>
              <a:ext uri="{FF2B5EF4-FFF2-40B4-BE49-F238E27FC236}">
                <a16:creationId xmlns:a16="http://schemas.microsoft.com/office/drawing/2014/main" id="{7AFB3431-C436-1A6C-1BF0-7562C93F8862}"/>
              </a:ext>
            </a:extLst>
          </p:cNvPr>
          <p:cNvCxnSpPr>
            <a:cxnSpLocks/>
            <a:stCxn id="832" idx="4"/>
            <a:endCxn id="837" idx="0"/>
          </p:cNvCxnSpPr>
          <p:nvPr/>
        </p:nvCxnSpPr>
        <p:spPr>
          <a:xfrm flipH="1">
            <a:off x="3590050" y="3318833"/>
            <a:ext cx="50" cy="120513"/>
          </a:xfrm>
          <a:prstGeom prst="straightConnector1">
            <a:avLst/>
          </a:prstGeom>
          <a:noFill/>
          <a:ln w="9525" cap="flat" cmpd="sng">
            <a:solidFill>
              <a:schemeClr val="dk1"/>
            </a:solidFill>
            <a:prstDash val="solid"/>
            <a:round/>
            <a:headEnd type="none" w="med" len="med"/>
            <a:tailEnd type="none" w="med" len="med"/>
          </a:ln>
        </p:spPr>
      </p:cxnSp>
      <p:cxnSp>
        <p:nvCxnSpPr>
          <p:cNvPr id="848" name="Google Shape;848;p57">
            <a:extLst>
              <a:ext uri="{FF2B5EF4-FFF2-40B4-BE49-F238E27FC236}">
                <a16:creationId xmlns:a16="http://schemas.microsoft.com/office/drawing/2014/main" id="{2655C86A-F11E-544C-AC4E-8330726948C9}"/>
              </a:ext>
            </a:extLst>
          </p:cNvPr>
          <p:cNvCxnSpPr>
            <a:cxnSpLocks/>
            <a:stCxn id="833" idx="4"/>
            <a:endCxn id="839" idx="0"/>
          </p:cNvCxnSpPr>
          <p:nvPr/>
        </p:nvCxnSpPr>
        <p:spPr>
          <a:xfrm flipH="1">
            <a:off x="5553950" y="3318833"/>
            <a:ext cx="50" cy="120512"/>
          </a:xfrm>
          <a:prstGeom prst="straightConnector1">
            <a:avLst/>
          </a:prstGeom>
          <a:noFill/>
          <a:ln w="9525" cap="flat" cmpd="sng">
            <a:solidFill>
              <a:schemeClr val="dk1"/>
            </a:solidFill>
            <a:prstDash val="solid"/>
            <a:round/>
            <a:headEnd type="none" w="med" len="med"/>
            <a:tailEnd type="none" w="med" len="med"/>
          </a:ln>
        </p:spPr>
      </p:cxnSp>
      <p:cxnSp>
        <p:nvCxnSpPr>
          <p:cNvPr id="849" name="Google Shape;849;p57">
            <a:extLst>
              <a:ext uri="{FF2B5EF4-FFF2-40B4-BE49-F238E27FC236}">
                <a16:creationId xmlns:a16="http://schemas.microsoft.com/office/drawing/2014/main" id="{99036569-A38D-AEB1-6915-124C8D886FB3}"/>
              </a:ext>
            </a:extLst>
          </p:cNvPr>
          <p:cNvCxnSpPr>
            <a:cxnSpLocks/>
            <a:stCxn id="834" idx="4"/>
            <a:endCxn id="841" idx="0"/>
          </p:cNvCxnSpPr>
          <p:nvPr/>
        </p:nvCxnSpPr>
        <p:spPr>
          <a:xfrm flipH="1">
            <a:off x="7517850" y="3318833"/>
            <a:ext cx="50" cy="120512"/>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234253881"/>
      </p:ext>
    </p:extLst>
  </p:cSld>
  <p:clrMapOvr>
    <a:masterClrMapping/>
  </p:clrMapOvr>
</p:sld>
</file>

<file path=ppt/theme/theme1.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81</TotalTime>
  <Words>602</Words>
  <Application>Microsoft Office PowerPoint</Application>
  <PresentationFormat>Affichage à l'écran (16:9)</PresentationFormat>
  <Paragraphs>85</Paragraphs>
  <Slides>20</Slides>
  <Notes>18</Notes>
  <HiddenSlides>0</HiddenSlides>
  <MMClips>0</MMClips>
  <ScaleCrop>false</ScaleCrop>
  <HeadingPairs>
    <vt:vector size="8" baseType="variant">
      <vt:variant>
        <vt:lpstr>Polices utilisées</vt:lpstr>
      </vt:variant>
      <vt:variant>
        <vt:i4>9</vt:i4>
      </vt:variant>
      <vt:variant>
        <vt:lpstr>Thème</vt:lpstr>
      </vt:variant>
      <vt:variant>
        <vt:i4>1</vt:i4>
      </vt:variant>
      <vt:variant>
        <vt:lpstr>Serveurs OLE incorporés</vt:lpstr>
      </vt:variant>
      <vt:variant>
        <vt:i4>1</vt:i4>
      </vt:variant>
      <vt:variant>
        <vt:lpstr>Titres des diapositives</vt:lpstr>
      </vt:variant>
      <vt:variant>
        <vt:i4>20</vt:i4>
      </vt:variant>
    </vt:vector>
  </HeadingPairs>
  <TitlesOfParts>
    <vt:vector size="31" baseType="lpstr">
      <vt:lpstr>Arial</vt:lpstr>
      <vt:lpstr>Nunito Light</vt:lpstr>
      <vt:lpstr>DM Sans Light</vt:lpstr>
      <vt:lpstr>DM Sans Medium</vt:lpstr>
      <vt:lpstr>Britannic Bold</vt:lpstr>
      <vt:lpstr>Outfit</vt:lpstr>
      <vt:lpstr>Cambria Math</vt:lpstr>
      <vt:lpstr>Aptos Narrow</vt:lpstr>
      <vt:lpstr>DM Sans</vt:lpstr>
      <vt:lpstr>Data Collection and Analysis - Master of Science in Community Health and Prevention Research by Slidesgo</vt:lpstr>
      <vt:lpstr>Worksheet</vt:lpstr>
      <vt:lpstr>Utilisation de l'ACP pour identifier les pays prioritaires en fonction des indicateurs socio-économiques et sanitaires</vt:lpstr>
      <vt:lpstr>PLAN</vt:lpstr>
      <vt:lpstr>Introduction</vt:lpstr>
      <vt:lpstr>Introduction</vt:lpstr>
      <vt:lpstr>Dataset</vt:lpstr>
      <vt:lpstr>Dataset</vt:lpstr>
      <vt:lpstr>Dataset</vt:lpstr>
      <vt:lpstr>Méthode d'analyse</vt:lpstr>
      <vt:lpstr>Méthode d'analyse-ACP</vt:lpstr>
      <vt:lpstr>Méthode d'analyse-ACP</vt:lpstr>
      <vt:lpstr>Programmation</vt:lpstr>
      <vt:lpstr>Interprétations et résultats</vt:lpstr>
      <vt:lpstr>Pourcentage de variance expliquée par chaque composante principale</vt:lpstr>
      <vt:lpstr>Matrice de corrélation</vt:lpstr>
      <vt:lpstr>Cercle de corrélation</vt:lpstr>
      <vt:lpstr>les similarités et différences entre individus et variables </vt:lpstr>
      <vt:lpstr>Conclusion</vt:lpstr>
      <vt:lpstr>Conclusion</vt:lpstr>
      <vt:lpstr>MERCI</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LAOUAD Ayoub</cp:lastModifiedBy>
  <cp:revision>5</cp:revision>
  <dcterms:modified xsi:type="dcterms:W3CDTF">2025-01-03T18:52:55Z</dcterms:modified>
</cp:coreProperties>
</file>