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C055E0-03A6-472D-BB04-F41001E5B450}">
  <a:tblStyle styleId="{C9C055E0-03A6-472D-BB04-F41001E5B4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2998d0538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22998d0538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SUPINFO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Auteur : xxx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22998d0538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2afb40ab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22afb40ab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397d3a5a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2397d3a5a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2afb40ab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22afb40ab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8cb94f9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238cb94f9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2afb40ab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22afb40ab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2afb40ab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22afb40ab2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2afb40ab2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22afb40ab2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397d3a5a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2397d3a5a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2afb40ab2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22afb40ab2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397d3a5a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2397d3a5a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2998d0538_2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22998d0538_2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2afb40ab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22afb40ab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2afb40ab2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22afb40ab2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38cb94f9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238cb94f9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2998d0538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22998d0538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2998d0538_2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22998d0538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2998d0538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22998d0538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38cb94f9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238cb94f9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2afb40ab2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22afb40ab2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2afb40ab2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22afb40ab2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2afb40ab2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22afb40ab2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2998d0538_2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22998d0538_2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2afb40ab2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22afb40ab2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2afb40ab2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22afb40ab2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2afb40ab2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22afb40ab2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2afb40ab2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22afb40ab2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2afb40ab2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22afb40ab2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2afb40ab2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22afb40ab2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38cb94f97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238cb94f97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2afb40ab2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22afb40ab2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38cb94f97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238cb94f97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2afb40ab2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22afb40ab2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2998d0538_2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2998d0538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2afb40ab2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22afb40ab2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38cb94f97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238cb94f97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38cb94f9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238cb94f9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2afb40ab2_0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22afb40ab2_0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2998d0538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22998d0538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2998d0538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22998d0538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2998d0538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22998d0538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2afb40ab2_0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22afb40ab2_0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397d3a5a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2397d3a5a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2afb40ab2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22afb40ab2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397d3a5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2397d3a5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22afb40ab2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22afb40ab2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22afb40ab2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322afb40ab2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2afb40ab2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22afb40ab2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38cb94f97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238cb94f97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22afb40ab2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22afb40ab2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397d3a5ac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2397d3a5ac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22afb40ab2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22afb40ab2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38cb94f9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238cb94f97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22afb40ab2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22afb40ab2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397d3a5ac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2397d3a5ac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2afb40ab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22afb40ab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22afb40ab2_0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22afb40ab2_0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2afb40ab2_0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22afb40ab2_0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22998d0538_2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22998d0538_2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2998d0538_2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22998d0538_2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2afb40ab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22afb40ab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8cb94f9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238cb94f9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2afb40ab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22afb40ab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">
                <a:solidFill>
                  <a:schemeClr val="lt1"/>
                </a:solidFill>
              </a:rPr>
              <a:t>Chapitre 8 : Les Tokens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1143000" y="316948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5BLOC - Advance your Skills in the Blockchain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4900" y="4090500"/>
            <a:ext cx="810000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86" name="Google Shape;186;p34"/>
          <p:cNvSpPr txBox="1"/>
          <p:nvPr/>
        </p:nvSpPr>
        <p:spPr>
          <a:xfrm>
            <a:off x="633620" y="1073422"/>
            <a:ext cx="7894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premiers tokens (Colored Coins sur Bitcoin)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 des tokens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Colored Coins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(2012-2013) marquent l’apparition des premiers tokens sur Bitcoin.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: Utiliser une fraction de Bitcoin pour représenter des actifs du monde réel (actions, obligations, biens).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92" name="Google Shape;192;p35"/>
          <p:cNvSpPr txBox="1"/>
          <p:nvPr/>
        </p:nvSpPr>
        <p:spPr>
          <a:xfrm>
            <a:off x="633620" y="1073422"/>
            <a:ext cx="7894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premiers tokens (Colored Coins sur Bitcoin)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n’était pas conçu pour la programmabilité, rendant les Colored Coins difficiles à utiliser.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Manque de standardisation et de flexibilité pour créer des applications complexes.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98" name="Google Shape;198;p36"/>
          <p:cNvSpPr txBox="1"/>
          <p:nvPr/>
        </p:nvSpPr>
        <p:spPr>
          <a:xfrm>
            <a:off x="633620" y="1073422"/>
            <a:ext cx="78942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L'émergence d'Ethereum et la révolution des smart contracts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(2015)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Créé pour permettre la programmabilité et la création de tokens de manière standardisée.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smart contracts introduisent une couche logique qui exécute des actions automatisées.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ERC-20 et ERC-721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ERC-20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Norme pour les tokens fongibles.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ERC-721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Norme pour les tokens non fongibles (NFTs).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04" name="Google Shape;204;p37"/>
          <p:cNvSpPr txBox="1"/>
          <p:nvPr/>
        </p:nvSpPr>
        <p:spPr>
          <a:xfrm>
            <a:off x="633620" y="1073422"/>
            <a:ext cx="78942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L'émergence d'Ethereum et la révolution des smart contracts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Conséquence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est devenu le leader des tokens, transformant l’écosystème blockchain.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10" name="Google Shape;210;p38"/>
          <p:cNvSpPr txBox="1"/>
          <p:nvPr/>
        </p:nvSpPr>
        <p:spPr>
          <a:xfrm>
            <a:off x="633620" y="1073422"/>
            <a:ext cx="78942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boom des ICO de 2017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qu’une ICO (Initial Coin Offering)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Levée de fonds pour des projets via la vente de tokens, similaire à une introduction en bourse (IPO).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Boom de 2017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projets comme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EOS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Tezos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ont levé des milliards de dollars en quelques mois.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Facilitation par Ethereum grâce à la norme ERC-20.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16" name="Google Shape;216;p39"/>
          <p:cNvSpPr txBox="1"/>
          <p:nvPr/>
        </p:nvSpPr>
        <p:spPr>
          <a:xfrm>
            <a:off x="633620" y="1073422"/>
            <a:ext cx="78942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boom des ICO de 2017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Problèmes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Manque de régulation, prolifération d’arnaques.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Beaucoup de projets n’ont pas livré leurs promesses.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positif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Popularisation de la blockchain et des tokens auprès des investisseurs et des développeurs.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22" name="Google Shape;222;p40"/>
          <p:cNvSpPr txBox="1"/>
          <p:nvPr/>
        </p:nvSpPr>
        <p:spPr>
          <a:xfrm>
            <a:off x="633620" y="1073422"/>
            <a:ext cx="78942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L'émergence de Solana et des blockchains alternatives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frais élevés et la congestion sur Ethereum ont encouragé l’émergence de nouvelles blockchains comme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Binance Smart Chain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Avalanche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(2020)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sur la vitesse (65 000 TPS) et les coûts faibles.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Rapidement adopté pour les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NFTs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la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28" name="Google Shape;228;p41"/>
          <p:cNvSpPr txBox="1"/>
          <p:nvPr/>
        </p:nvSpPr>
        <p:spPr>
          <a:xfrm>
            <a:off x="633620" y="1073422"/>
            <a:ext cx="78942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L'émergence de Solana et des blockchains alternatives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Conséquence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Début de la compétition entre blockchains pour attirer des projets et des utilisateurs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34" name="Google Shape;234;p42"/>
          <p:cNvSpPr txBox="1"/>
          <p:nvPr/>
        </p:nvSpPr>
        <p:spPr>
          <a:xfrm>
            <a:off x="633620" y="1073422"/>
            <a:ext cx="78942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naissance des DEX et de la DeFi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Décentralisation des échanges (DEX)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plateformes comme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Uniswap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SushiSwap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permettent d’échanger des tokens sans intermédiaire.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40" name="Google Shape;240;p43"/>
          <p:cNvSpPr txBox="1"/>
          <p:nvPr/>
        </p:nvSpPr>
        <p:spPr>
          <a:xfrm>
            <a:off x="633620" y="1073422"/>
            <a:ext cx="78942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naissance des DEX et de la DeFi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Décentralisée (DeFi)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protocoles comme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Aave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permettent de prêter et d’emprunter des tokens de manière automatisée.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des tokens comme garantie (collateral).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Croissance rapide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 TVL (Total Value Locked) : des milliards de dollars en quelques mois.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623888" y="1915924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55245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Histoire &amp; Contexte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Standards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0" marL="55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en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Écosystème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746017" y="301647"/>
            <a:ext cx="1642442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1" lang="en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sz="1100"/>
          </a:p>
        </p:txBody>
      </p:sp>
      <p:pic>
        <p:nvPicPr>
          <p:cNvPr descr="Menu avec un remplissage uni" id="139" name="Google Shape;1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0000" y="3780000"/>
            <a:ext cx="810000" cy="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46" name="Google Shape;246;p44"/>
          <p:cNvSpPr txBox="1"/>
          <p:nvPr/>
        </p:nvSpPr>
        <p:spPr>
          <a:xfrm>
            <a:off x="633620" y="1073422"/>
            <a:ext cx="78942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L'explosion des NFTs (2020-2021)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NFTs : Les tokens non fongibles (ERC-721)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Propriétés uniques, non interchangeables.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Popularité grâce à des ventes record (Beeple : $69 millions, CryptoPunks, Bored Apes).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d’usage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 numérique, musique, gaming, certificats d’authenticité.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 adoption de la blockchain dans l’art et le divertissement.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52" name="Google Shape;252;p45"/>
          <p:cNvSpPr txBox="1"/>
          <p:nvPr/>
        </p:nvSpPr>
        <p:spPr>
          <a:xfrm>
            <a:off x="633620" y="1073422"/>
            <a:ext cx="7894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L'état actuel du marché des tokens multi-chaînes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Évolution vers un écosystème multi-chaînes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Tokens sur =/= blockchains grâce aux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(ex. Ethereum ↔ Solana).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émergents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ERC-1155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Combinaison de fongibilité et non-fongibilité.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Cross-chain tokens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Facilitent les transactions entre blockchains.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258" name="Google Shape;258;p46"/>
          <p:cNvSpPr txBox="1"/>
          <p:nvPr/>
        </p:nvSpPr>
        <p:spPr>
          <a:xfrm>
            <a:off x="633620" y="1073422"/>
            <a:ext cx="78942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L'état actuel du marché des tokens multi-chaînes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Tendances actuelles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Émergence de Layer 2 (Polygon, Optimism).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Projets interopérables (Polkadot, Cosmos).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Sécurité des ponts inter-chaînes.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Fragmentation de l’écosystème.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263" name="Google Shape;26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75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7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Origines et Fondations</a:t>
            </a:r>
            <a:endParaRPr sz="1100"/>
          </a:p>
        </p:txBody>
      </p:sp>
      <p:sp>
        <p:nvSpPr>
          <p:cNvPr id="265" name="Google Shape;265;p47"/>
          <p:cNvSpPr txBox="1"/>
          <p:nvPr/>
        </p:nvSpPr>
        <p:spPr>
          <a:xfrm>
            <a:off x="1276350" y="1304925"/>
            <a:ext cx="42195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Répondre aux questions suivantes (10min):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Est-ce qu'un token peut être lié à plusieurs blockchains en même temps 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Quels sont les red flags à repérer dans un projet de token aujourd'hui, en se basant sur l'histoire ?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/>
          <p:nvPr/>
        </p:nvSpPr>
        <p:spPr>
          <a:xfrm>
            <a:off x="623888" y="1282303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276" name="Google Shape;276;p49"/>
          <p:cNvSpPr txBox="1"/>
          <p:nvPr/>
        </p:nvSpPr>
        <p:spPr>
          <a:xfrm>
            <a:off x="633620" y="1073422"/>
            <a:ext cx="7894200" cy="4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aux ERC (Ethereum Request for Comments)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 une proposition d'amélioration pour Ethereum, définissant des standards pour les développeurs.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ERC-20, ERC-721.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Assurer l’interopérabilité des applications et la standardisation des fonctionnalités.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Proposé par un développeur, examiné par la communauté, adopté s’il est jugé utile.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282" name="Google Shape;282;p50"/>
          <p:cNvSpPr txBox="1"/>
          <p:nvPr/>
        </p:nvSpPr>
        <p:spPr>
          <a:xfrm>
            <a:off x="633620" y="1073422"/>
            <a:ext cx="78942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ERC-20 : Le standard fondamental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créer des tokens fongibles sur Ethereum (tous les tokens sont identiques).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Fonctions obligatoires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totalSupply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Nombre total de tokens en circulation.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balanceOf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Solde d'un compte.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Transfert de tokens entre utilisateurs.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641725"/>
            <a:ext cx="8675726" cy="3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289" name="Google Shape;289;p51"/>
          <p:cNvSpPr txBox="1"/>
          <p:nvPr/>
        </p:nvSpPr>
        <p:spPr>
          <a:xfrm>
            <a:off x="633620" y="1073422"/>
            <a:ext cx="78942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ERC-20 : Le standard fondamental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créer des tokens fongibles sur Ethereum (tous les tokens sont identiques).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Fonctions obligatoires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</a:t>
            </a: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	transferFrom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Transfert initié par un tiers (ex. contrat).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</a:t>
            </a: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 	approve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Autoriser un tiers à dépenser des tokens.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 	allowance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Vérifier combien un tiers est autorisé à dépenser.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641725"/>
            <a:ext cx="8675726" cy="3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296" name="Google Shape;296;p52"/>
          <p:cNvSpPr txBox="1"/>
          <p:nvPr/>
        </p:nvSpPr>
        <p:spPr>
          <a:xfrm>
            <a:off x="633620" y="1073422"/>
            <a:ext cx="78942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Implémentation technique d'un ERC-20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de base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simplifié pour démontrer les fonctions clés (totalSupply, transfer, etc.).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Démonstration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d'un contrat ERC-20 réel (ex. code de DAI ou USDC).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 proposé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une fonction personnalisée à un contrat ERC-20 minimal.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02" name="Google Shape;302;p53"/>
          <p:cNvSpPr txBox="1"/>
          <p:nvPr/>
        </p:nvSpPr>
        <p:spPr>
          <a:xfrm>
            <a:off x="633620" y="1073422"/>
            <a:ext cx="78942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ERC-721 : Le standard NFT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token est unique et possède un identifiant distinct.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Parfait pour les NFTs (art, musique, immobilier virtuel).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Fonctions principales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ownerOf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Identifie le propriétaire d’un NFT.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transferFrom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Transfère la propriété d’un NFT.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tokenURI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Lien vers les métadonnées (description, image).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28872"/>
            <a:ext cx="8839198" cy="39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623888" y="1282303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b="0" i="0" lang="en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Histoire &amp; Contexte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09" name="Google Shape;309;p54"/>
          <p:cNvSpPr txBox="1"/>
          <p:nvPr/>
        </p:nvSpPr>
        <p:spPr>
          <a:xfrm>
            <a:off x="633620" y="1073422"/>
            <a:ext cx="78942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ERC-1155 : Le standard multi-tokens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des tokens fongibles et non fongibles dans un seul contrat.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Réduit les coûts de gaz grâce à une gestion optimisée.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d’usage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Jeux vidéo : gérer des objets fongibles (or) et non fongibles (armes uniques).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43623"/>
            <a:ext cx="8839199" cy="269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16" name="Google Shape;316;p55"/>
          <p:cNvSpPr txBox="1"/>
          <p:nvPr/>
        </p:nvSpPr>
        <p:spPr>
          <a:xfrm>
            <a:off x="633620" y="1073423"/>
            <a:ext cx="7894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Résumé des Standards d’Ethereum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7" name="Google Shape;317;p55"/>
          <p:cNvGraphicFramePr/>
          <p:nvPr/>
        </p:nvGraphicFramePr>
        <p:xfrm>
          <a:off x="419100" y="16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{C9C055E0-03A6-472D-BB04-F41001E5B450}</a:tableStyleId>
              </a:tblPr>
              <a:tblGrid>
                <a:gridCol w="2152475"/>
                <a:gridCol w="1624325"/>
                <a:gridCol w="941675"/>
                <a:gridCol w="3044400"/>
              </a:tblGrid>
              <a:tr h="44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Caractéristique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ERC-20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ERC-721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ERC-1155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Fongibilité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Oui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 deux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 d’usage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Cryptomonnaies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NFTs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Jeux, collectibles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Coût de gaz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Modéré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Élevé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Faible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23" name="Google Shape;323;p56"/>
          <p:cNvSpPr txBox="1"/>
          <p:nvPr/>
        </p:nvSpPr>
        <p:spPr>
          <a:xfrm>
            <a:off x="633620" y="1073422"/>
            <a:ext cx="7894200" cy="29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RAPPEL : Programme Token de Solana (SPL)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 Tokens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 des standards ERC sur Solana.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Utilisés pour des tokens fongibles et non fongibles.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Conception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Implémentés comme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programmes natifs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blockchain.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29" name="Google Shape;329;p57"/>
          <p:cNvSpPr txBox="1"/>
          <p:nvPr/>
        </p:nvSpPr>
        <p:spPr>
          <a:xfrm>
            <a:off x="633620" y="1073422"/>
            <a:ext cx="7894200" cy="25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Fungible Tokens sur Solana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et gestion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Utilisation du programme SPL Token existant.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 via outils comme </a:t>
            </a:r>
            <a:r>
              <a:rPr lang="en" sz="18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spl-token-cli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Métaplex Token Standard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Fournit une interface standardisée pour les métadonnées des tokens.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35" name="Google Shape;335;p58"/>
          <p:cNvSpPr txBox="1"/>
          <p:nvPr/>
        </p:nvSpPr>
        <p:spPr>
          <a:xfrm>
            <a:off x="633620" y="1073422"/>
            <a:ext cx="789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avancés sur Ethereum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Qu'est-ce que ERC-4626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Un standard pour les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Vaults de tokens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la DeFi.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Simplifier la gestion et l’interopérabilité des pools de tokens (par exemple, dans les stratégies d’investissement automatisées).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398123"/>
            <a:ext cx="80581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42" name="Google Shape;342;p59"/>
          <p:cNvSpPr txBox="1"/>
          <p:nvPr/>
        </p:nvSpPr>
        <p:spPr>
          <a:xfrm>
            <a:off x="633620" y="1073422"/>
            <a:ext cx="78942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ERC-4626 est important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Standardisation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vaults deviennent compatibles entre différentes applications DeFi.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Facilité d’intégration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Réduit les efforts de développement pour créer ou intégrer des vaults.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pratiques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Stratégies d’investissement automatisées (Yearn Finance).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Réduction des frais liés à la gestion des tokens dans des pools.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48" name="Google Shape;348;p60"/>
          <p:cNvSpPr txBox="1"/>
          <p:nvPr/>
        </p:nvSpPr>
        <p:spPr>
          <a:xfrm>
            <a:off x="633620" y="1073422"/>
            <a:ext cx="78942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ERC-4626 est important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utilisateur peut déposer un stablecoin comme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USDC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un vault ERC-4626 pour obtenir des intérêts automatiquement.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54" name="Google Shape;354;p61"/>
          <p:cNvSpPr txBox="1"/>
          <p:nvPr/>
        </p:nvSpPr>
        <p:spPr>
          <a:xfrm>
            <a:off x="633620" y="1073422"/>
            <a:ext cx="78942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Avancés Ethereum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Qu'est-ce qu’un Soulbound Token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Un token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transférable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attribué à une adresse spécifique.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Rôle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Fonctionne comme un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badge numérique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représentant une identité, une certification ou une preuve de participation.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60" name="Google Shape;360;p62"/>
          <p:cNvSpPr txBox="1"/>
          <p:nvPr/>
        </p:nvSpPr>
        <p:spPr>
          <a:xfrm>
            <a:off x="633620" y="1073422"/>
            <a:ext cx="78942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Avancés Ethereum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concrètes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Certifications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Diplômes numériques attribués aux étudiants.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Identité numérique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Preuve de participation à des événements (exemple : un hackathon).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Reputation dans des DAO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Les membres obtiennent des Soulbound tokens pour leurs contributions.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66" name="Google Shape;366;p63"/>
          <p:cNvSpPr txBox="1"/>
          <p:nvPr/>
        </p:nvSpPr>
        <p:spPr>
          <a:xfrm>
            <a:off x="633620" y="1073422"/>
            <a:ext cx="78942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Impossible de revendre ou falsifier ces tokens.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Utile pour construire une réputation numérique immuable.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Nécessite une gestion prudente de la confidentialité et des données personnelles.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50" name="Google Shape;150;p28"/>
          <p:cNvSpPr txBox="1"/>
          <p:nvPr/>
        </p:nvSpPr>
        <p:spPr>
          <a:xfrm>
            <a:off x="633620" y="1073422"/>
            <a:ext cx="78942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d'un Token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Qu'est-ce qu'un token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token est une unité numérique représentant une valeur ou un actif.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peut être fongible (interchangeable, ex : cryptomonnaies) ou non-fongible (unique, ex : NFTs).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Rôle d'un token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Moyens d'échange, droits d'accès, preuve de propriété, ou participation à un réseau.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72" name="Google Shape;372;p64"/>
          <p:cNvSpPr txBox="1"/>
          <p:nvPr/>
        </p:nvSpPr>
        <p:spPr>
          <a:xfrm>
            <a:off x="633620" y="1073422"/>
            <a:ext cx="7894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Avancés Solana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Qu'est-ce qu’un Programmable NFT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Des NFTs sur lesquels des règles ou des comportements sont codés directement.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Les actions ou interactions déclenchent des événements programmés, comme une animation ou un changement de métadonnées.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78" name="Google Shape;378;p65"/>
          <p:cNvSpPr txBox="1"/>
          <p:nvPr/>
        </p:nvSpPr>
        <p:spPr>
          <a:xfrm>
            <a:off x="633620" y="1073422"/>
            <a:ext cx="78942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Avancés Solana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 d’usages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 digital interactif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tableau numérique qui change selon l’heure ou la météo.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Jeux vidéo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Objets évolutifs qui gagnent des caractéristiques après une utilisatio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84" name="Google Shape;384;p66"/>
          <p:cNvSpPr txBox="1"/>
          <p:nvPr/>
        </p:nvSpPr>
        <p:spPr>
          <a:xfrm>
            <a:off x="633620" y="1073422"/>
            <a:ext cx="78942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Avancés Solana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Qu'est-ce qu’un Compressed NFT ?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Version optimisée des NFTs, conçue pour gérer des volumes massifs à faible coût.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Différence clé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metadata sont compressées pour économiser de l’espace.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Standards</a:t>
            </a:r>
            <a:endParaRPr sz="1100"/>
          </a:p>
        </p:txBody>
      </p:sp>
      <p:sp>
        <p:nvSpPr>
          <p:cNvPr id="390" name="Google Shape;390;p67"/>
          <p:cNvSpPr txBox="1"/>
          <p:nvPr/>
        </p:nvSpPr>
        <p:spPr>
          <a:xfrm>
            <a:off x="633620" y="1073422"/>
            <a:ext cx="78942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Standards Avancés Solana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concrètes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Gaming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de millions d’objets en jeu (armes, skins) à moindre coût.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massives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Lancement de projets nécessitant des centaines de milliers de NFTs (exemple : cartes à collectionner).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395" name="Google Shape;39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8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Deuxième partie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9"/>
          <p:cNvSpPr txBox="1"/>
          <p:nvPr/>
        </p:nvSpPr>
        <p:spPr>
          <a:xfrm>
            <a:off x="623888" y="1282303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</a:pPr>
            <a:r>
              <a:t/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 sz="4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07" name="Google Shape;407;p70"/>
          <p:cNvSpPr txBox="1"/>
          <p:nvPr/>
        </p:nvSpPr>
        <p:spPr>
          <a:xfrm>
            <a:off x="633620" y="1073422"/>
            <a:ext cx="789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Principes Fondamentaux Adaptés par Blockchain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Tokenomics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Étude de la création, de la distribution, et de la gestion des tokens.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Modèles de Distribution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Assurer une répartition équitable des tokens.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Créer des mécanismes de démarrage d’un écosystème.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13" name="Google Shape;413;p71"/>
          <p:cNvSpPr txBox="1"/>
          <p:nvPr/>
        </p:nvSpPr>
        <p:spPr>
          <a:xfrm>
            <a:off x="633620" y="1073422"/>
            <a:ext cx="78942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Mécanismes Incitatifs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Stratégies qui encouragent certains comportements au sein d'un écosystème blockchain. Ex : pour les supermarchés =&gt; soldes, cartes de fidélité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19" name="Google Shape;419;p72"/>
          <p:cNvSpPr txBox="1"/>
          <p:nvPr/>
        </p:nvSpPr>
        <p:spPr>
          <a:xfrm>
            <a:off x="633620" y="1073422"/>
            <a:ext cx="7894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Staking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Récompenses pour sécuriser le réseau.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Rewards DAO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Participation active dans des projets OpenSource blockchain.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Mechanism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Réduction de l’offre totale pour augmenter la valeur des tokens restants.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25" name="Google Shape;425;p73"/>
          <p:cNvSpPr txBox="1"/>
          <p:nvPr/>
        </p:nvSpPr>
        <p:spPr>
          <a:xfrm>
            <a:off x="633620" y="1073422"/>
            <a:ext cx="7894200" cy="4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 l’Inflation/Déflation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Stratégies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Inflation contrôlée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Créer de nouveaux tokens comme récompense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Assurer un flux continu de tokens pour les utilisateurs, tout en contrôlant l’inflation par un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taux de création ajusté.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le cas de Solana, de nouveaux tokens sont créés pour récompenser les validateurs, mais à un taux décroissant chaque année.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56" name="Google Shape;156;p29"/>
          <p:cNvSpPr txBox="1"/>
          <p:nvPr/>
        </p:nvSpPr>
        <p:spPr>
          <a:xfrm>
            <a:off x="633620" y="1073422"/>
            <a:ext cx="78942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d'un Token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technique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tokens sont souvent créés grâce à des smart contracts sur des blockchains comme Ethereum (standards : ERC-20, ERC-721).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31" name="Google Shape;431;p74"/>
          <p:cNvSpPr txBox="1"/>
          <p:nvPr/>
        </p:nvSpPr>
        <p:spPr>
          <a:xfrm>
            <a:off x="633620" y="1073422"/>
            <a:ext cx="7894200" cy="3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Vesting et Lock-up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Vesting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Tokens alloués à une personne (ex : un fondateur ou un investisseur) mais sont libérés progressivement sur une période déterminée.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Prévenir les comportements de "dumping" (vente massive de tokens) qui pourraient affecter le prix du token.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investisseur reçoit 10 000 tokens, mais ils sont débloqués en 1 000 tokens par an pendant 10 ans.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37" name="Google Shape;437;p75"/>
          <p:cNvSpPr txBox="1"/>
          <p:nvPr/>
        </p:nvSpPr>
        <p:spPr>
          <a:xfrm>
            <a:off x="633620" y="1073422"/>
            <a:ext cx="78942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Lock-up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Tokens sont complètement bloqués pendant une période déterminée, après laquelle ils peuvent être échangés ou vendus.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Assurer la stabilité du marché et éviter une volatilité excessive.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Après une levée de fonds via un ICO, les tokens des fondateurs et investisseurs peuvent être verrouillés pendant 6 à 12 mois pour éviter une vente immédiate.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43" name="Google Shape;443;p76"/>
          <p:cNvSpPr txBox="1"/>
          <p:nvPr/>
        </p:nvSpPr>
        <p:spPr>
          <a:xfrm>
            <a:off x="633620" y="1073422"/>
            <a:ext cx="78942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Gouvernance Cross-Chain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:</a:t>
            </a:r>
            <a:b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aux utilisateurs de participer à la prise de décisions sur plusieurs blockchains différentes, facilitant l'interopérabilité entre les écosystèmes.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7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49" name="Google Shape;449;p77"/>
          <p:cNvSpPr txBox="1"/>
          <p:nvPr/>
        </p:nvSpPr>
        <p:spPr>
          <a:xfrm>
            <a:off x="633620" y="1073422"/>
            <a:ext cx="78942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Gouvernance Cross-Chain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clés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Gouvernance décentralisée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décisions importantes concernant l'évolution d'un réseau blockchain (comme l'intégration de nouveaux protocoles ou la modification des règles de consensus) sont prises par les détenteurs de tokens.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Les détenteurs de tokens dans une DAO peuvent voter sur des propositions de développement.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8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55" name="Google Shape;455;p78"/>
          <p:cNvSpPr txBox="1"/>
          <p:nvPr/>
        </p:nvSpPr>
        <p:spPr>
          <a:xfrm>
            <a:off x="633620" y="1073422"/>
            <a:ext cx="78942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	Bridges Cross-Chain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 ponts (bridges) permettent de transférer des tokens entre différentes blockchains. Ils facilitent la gestion des actifs et des décisions à travers des réseaux distincts.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Cela permet aux utilisateurs d’accéder à plusieurs écosystèmes et d’étendre les fonctionnalités de leurs tokens.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9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61" name="Google Shape;461;p79"/>
          <p:cNvSpPr txBox="1"/>
          <p:nvPr/>
        </p:nvSpPr>
        <p:spPr>
          <a:xfrm>
            <a:off x="633620" y="1073422"/>
            <a:ext cx="78942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	Bridges Cross-Chain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bridge Wormhole permet aux utilisateurs de transférer des tokens entre Ethereum et Solana.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67" name="Google Shape;467;p80"/>
          <p:cNvSpPr txBox="1"/>
          <p:nvPr/>
        </p:nvSpPr>
        <p:spPr>
          <a:xfrm>
            <a:off x="633620" y="1073422"/>
            <a:ext cx="78942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Études de Cas - Réussites et Échecs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Réussites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Uniswap (Ethereum)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Succès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Uniswap a réussi à créer une plateforme de trading décentralisé populaire, soutenue par des tokens de gouvernance (UNI).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?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Modèle économique solide basé sur les frais de transaction et l'incitation à la fourniture de liquidités.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73" name="Google Shape;473;p81"/>
          <p:cNvSpPr txBox="1"/>
          <p:nvPr/>
        </p:nvSpPr>
        <p:spPr>
          <a:xfrm>
            <a:off x="633620" y="1073422"/>
            <a:ext cx="78942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Études de Cas - Réussites et Échecs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Réussites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StepN (Solana)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Succès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StepN a innové avec un modèle "move-to-earn" où les utilisateurs sont récompensés pour l'exercice physique.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?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Combinaison réussie de gamification et d'incitations financières.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79" name="Google Shape;479;p82"/>
          <p:cNvSpPr txBox="1"/>
          <p:nvPr/>
        </p:nvSpPr>
        <p:spPr>
          <a:xfrm>
            <a:off x="633620" y="1073422"/>
            <a:ext cx="78942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Échecs : Titan Token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Titan Token a connu une hyperinflation après une levée de fonds, provoquant une chute rapide de la valeur du token.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?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Manque de régulation de l'offre de tokens, conduisant à une perte de confiance des investisseurs.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85" name="Google Shape;485;p83"/>
          <p:cNvSpPr txBox="1"/>
          <p:nvPr/>
        </p:nvSpPr>
        <p:spPr>
          <a:xfrm>
            <a:off x="633620" y="1073422"/>
            <a:ext cx="78942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Échecs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ICP (Internet Computer)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distribution des tokens a manqué de transparence, ce qui a affecté la confiance des investisseurs et la stabilité du projet.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?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Gouvernance mal gérée et attentes trop élevées.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62" name="Google Shape;162;p30"/>
          <p:cNvSpPr txBox="1"/>
          <p:nvPr/>
        </p:nvSpPr>
        <p:spPr>
          <a:xfrm>
            <a:off x="633620" y="1073422"/>
            <a:ext cx="7894200" cy="27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Différence entre Cryptomonnaie et Token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Cryptomonnaie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monnaie native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d'une blockchain. Exemple : Bitcoin pour Bitcoin, Ether pour Ethereum.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Utilisée principalement pour sécuriser le réseau et payer les transactions (frais de gaz).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Dépend de la blockchain sous-jacente et n'a pas son propre réseau.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4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91" name="Google Shape;491;p84"/>
          <p:cNvSpPr txBox="1"/>
          <p:nvPr/>
        </p:nvSpPr>
        <p:spPr>
          <a:xfrm>
            <a:off x="633620" y="1073422"/>
            <a:ext cx="78942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Choix de la Blockchain Selon le Projet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Critères de choix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Projets DeFi/NFT avec besoin de visibilité.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Applications nécessitant un haut débit et des frais bas.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Polkadot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Projets cherchant l’interopérabilité.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clés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Quelle audience cible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Quels besoins techniques 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5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  <p:sp>
        <p:nvSpPr>
          <p:cNvPr id="497" name="Google Shape;497;p85"/>
          <p:cNvSpPr txBox="1"/>
          <p:nvPr/>
        </p:nvSpPr>
        <p:spPr>
          <a:xfrm>
            <a:off x="633620" y="1073422"/>
            <a:ext cx="78942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 prendre en compte avant de se lancer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et Mises à Jour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Aspects clés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Contracts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Mises à jour complexes sans rétrocompatibilité.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Community Management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Annonce transparentes.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Outils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Governance Tools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Snapshot pour inclure la communauté dans les décisions.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Utiliser des outils comme Etherscan et Solscan pour suivre les performances.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502" name="Google Shape;50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86"/>
          <p:cNvSpPr txBox="1"/>
          <p:nvPr/>
        </p:nvSpPr>
        <p:spPr>
          <a:xfrm>
            <a:off x="628650" y="273844"/>
            <a:ext cx="7886700" cy="4343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Écosystème</a:t>
            </a:r>
            <a:endParaRPr sz="11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peau de course avec un remplissage uni" id="508" name="Google Shape;50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00" y="1491750"/>
            <a:ext cx="216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68" name="Google Shape;168;p31"/>
          <p:cNvSpPr txBox="1"/>
          <p:nvPr/>
        </p:nvSpPr>
        <p:spPr>
          <a:xfrm>
            <a:off x="633620" y="1073422"/>
            <a:ext cx="7894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L'importance des Tokens dans l'Écosystème Blockchain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Rôles clés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Gouvernance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Permet aux utilisateurs de voter sur l’évolution du protocole.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Prêts, staking, ou échanges.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Jeux et NFTs :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Propriété et échanges d'objets numériques uniques.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74" name="Google Shape;174;p32"/>
          <p:cNvSpPr txBox="1"/>
          <p:nvPr/>
        </p:nvSpPr>
        <p:spPr>
          <a:xfrm>
            <a:off x="633620" y="1073422"/>
            <a:ext cx="78942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L'importance des Tokens dans l'Écosystème Blockchain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Économie du réseau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tokens créent des incitations économiques pour maintenir et développer les écosystèmes blockchain.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Simplification de l’accès aux marchés financiers et création d’économies numériques innovantes.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/>
        </p:nvSpPr>
        <p:spPr>
          <a:xfrm>
            <a:off x="628650" y="273844"/>
            <a:ext cx="788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et Fondations</a:t>
            </a:r>
            <a:endParaRPr sz="1100"/>
          </a:p>
        </p:txBody>
      </p:sp>
      <p:sp>
        <p:nvSpPr>
          <p:cNvPr id="180" name="Google Shape;180;p33"/>
          <p:cNvSpPr txBox="1"/>
          <p:nvPr/>
        </p:nvSpPr>
        <p:spPr>
          <a:xfrm>
            <a:off x="633620" y="1073422"/>
            <a:ext cx="78942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d'Usage Fondamentaux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utilitaire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Exemples : Accès à un service ou produit (BAT, Filecoin).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de gouvernance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MakerDAO (MKR) permet de voter sur des décisions protocolaires.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de sécurité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Représentation d'un actif du monde réel. Exemple : Securitize.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NFTs (Non-Fungible Tokens) 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Objets de collection, œuvres d’art, ou titres de propriété dans le monde virtuel.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