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a:t>© SUPINFO</a:t>
            </a:r>
            <a:endParaRPr/>
          </a:p>
          <a:p>
            <a:pPr indent="0" lvl="0" marL="0" rtl="0" algn="l">
              <a:lnSpc>
                <a:spcPct val="100000"/>
              </a:lnSpc>
              <a:spcBef>
                <a:spcPts val="0"/>
              </a:spcBef>
              <a:spcAft>
                <a:spcPts val="0"/>
              </a:spcAft>
              <a:buSzPts val="1400"/>
              <a:buNone/>
            </a:pPr>
            <a:r>
              <a:rPr lang="fr-FR"/>
              <a:t>Auteur : xxx</a:t>
            </a:r>
            <a:endParaRPr/>
          </a:p>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Qu'est-ce qu'un "point de défaillance unique" (Single Point Failure)?</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signifie que, dans un système centralisé, toute la responsabilité repose sur une seule entité. Si cette entité échoue, tout le système est en danger. Par exemple, une banque qui se fait pirater peut entraîner la perte de millions de dollars.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"Les entreprises comme Google ou Facebook ne sont-elles pas centralisées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Oui, ces entreprises sont centralisées, et tout dépend de leurs serveurs et de leur gestion des données. Si elles sont piratées ou mal gérées, les utilisateurs peuvent perdre leur accès ou leurs informations.</a:t>
            </a:r>
            <a:endParaRPr/>
          </a:p>
        </p:txBody>
      </p:sp>
      <p:sp>
        <p:nvSpPr>
          <p:cNvPr id="143" name="Google Shape;1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1" marL="9144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Pourquoi la transparence est-elle essentielle ?</a:t>
            </a:r>
            <a:endParaRPr b="1"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AutoNum type="romanLcPeriod"/>
            </a:pPr>
            <a:r>
              <a:rPr lang="fr-FR" sz="1100">
                <a:latin typeface="Arial"/>
                <a:ea typeface="Arial"/>
                <a:cs typeface="Arial"/>
                <a:sym typeface="Arial"/>
              </a:rPr>
              <a:t>La transparence permet aux utilisateurs de vérifier et de comprendre comment leurs données ou transactions sont gérées. Sans cela, la confiance dans le système est compromise.</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AutoNum type="romanLcPeriod"/>
            </a:pPr>
            <a:r>
              <a:rPr b="1" lang="fr-FR" sz="1100">
                <a:latin typeface="Arial"/>
                <a:ea typeface="Arial"/>
                <a:cs typeface="Arial"/>
                <a:sym typeface="Arial"/>
              </a:rPr>
              <a:t>Question fréquente des étudiants</a:t>
            </a:r>
            <a:r>
              <a:rPr lang="fr-FR" sz="1100">
                <a:latin typeface="Arial"/>
                <a:ea typeface="Arial"/>
                <a:cs typeface="Arial"/>
                <a:sym typeface="Arial"/>
              </a:rPr>
              <a:t> : "Pourquoi est-ce un problème de ne pas avoir de transparence ?"</a:t>
            </a:r>
            <a:endParaRPr sz="1100">
              <a:latin typeface="Arial"/>
              <a:ea typeface="Arial"/>
              <a:cs typeface="Arial"/>
              <a:sym typeface="Arial"/>
            </a:endParaRPr>
          </a:p>
          <a:p>
            <a:pPr indent="-298450" lvl="3" marL="1828800" rtl="0" algn="l">
              <a:lnSpc>
                <a:spcPct val="115000"/>
              </a:lnSpc>
              <a:spcBef>
                <a:spcPts val="0"/>
              </a:spcBef>
              <a:spcAft>
                <a:spcPts val="0"/>
              </a:spcAft>
              <a:buClr>
                <a:schemeClr val="dk1"/>
              </a:buClr>
              <a:buSzPts val="1100"/>
              <a:buAutoNum type="arabicPeriod"/>
            </a:pPr>
            <a:r>
              <a:rPr lang="fr-FR" sz="1100">
                <a:latin typeface="Arial"/>
                <a:ea typeface="Arial"/>
                <a:cs typeface="Arial"/>
                <a:sym typeface="Arial"/>
              </a:rPr>
              <a:t>Réponse : Sans transparence, il est impossible de savoir si les informations sont correctes ou si elles ont été manipulées. Par exemple, si une banque ne publie pas ses rapports financiers de manière claire, les clients ne peuvent pas savoir si leur argent est en sécurité.</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t/>
            </a:r>
            <a:endParaRPr b="1" sz="1100">
              <a:latin typeface="Arial"/>
              <a:ea typeface="Arial"/>
              <a:cs typeface="Arial"/>
              <a:sym typeface="Arial"/>
            </a:endParaRPr>
          </a:p>
        </p:txBody>
      </p:sp>
      <p:sp>
        <p:nvSpPr>
          <p:cNvPr id="149" name="Google Shape;1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914400" rtl="0" algn="l">
              <a:lnSpc>
                <a:spcPct val="115000"/>
              </a:lnSpc>
              <a:spcBef>
                <a:spcPts val="1200"/>
              </a:spcBef>
              <a:spcAft>
                <a:spcPts val="0"/>
              </a:spcAft>
              <a:buSzPts val="1400"/>
              <a:buNone/>
            </a:pPr>
            <a:r>
              <a:rPr lang="fr-FR" sz="1100">
                <a:latin typeface="Arial"/>
                <a:ea typeface="Arial"/>
                <a:cs typeface="Arial"/>
                <a:sym typeface="Arial"/>
              </a:rPr>
              <a:t>Les banques ont agi sans contrôle adéquat, en prenant des risques excessifs (par exemple, les prêts hypothécaires à risque). Les décisions prises dans l'opacité ont provoqué un effondrement du système financier mondial.</a:t>
            </a:r>
            <a:endParaRPr sz="1100">
              <a:latin typeface="Arial"/>
              <a:ea typeface="Arial"/>
              <a:cs typeface="Arial"/>
              <a:sym typeface="Arial"/>
            </a:endParaRPr>
          </a:p>
          <a:p>
            <a:pPr indent="-228600" lvl="0" marL="914400" rtl="0" algn="l">
              <a:lnSpc>
                <a:spcPct val="115000"/>
              </a:lnSpc>
              <a:spcBef>
                <a:spcPts val="1200"/>
              </a:spcBef>
              <a:spcAft>
                <a:spcPts val="0"/>
              </a:spcAft>
              <a:buSzPts val="1400"/>
              <a:buNone/>
            </a:pPr>
            <a:r>
              <a:rPr b="1" lang="fr-FR" sz="1100">
                <a:latin typeface="Arial"/>
                <a:ea typeface="Arial"/>
                <a:cs typeface="Arial"/>
                <a:sym typeface="Arial"/>
              </a:rPr>
              <a:t>Question fréquente des étudiants</a:t>
            </a:r>
            <a:r>
              <a:rPr lang="fr-FR" sz="1100">
                <a:latin typeface="Arial"/>
                <a:ea typeface="Arial"/>
                <a:cs typeface="Arial"/>
                <a:sym typeface="Arial"/>
              </a:rPr>
              <a:t> : "Est-ce que la blockchain pourrait éviter une crise comme celle de 2008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Réponse : La blockchain, en rendant les transactions transparentes et en éliminant les points de défaillance uniques, offre une manière de mieux répartir les risques et de rendre les actions vérifiables. Cependant, elle ne résout pas tous les problèmes économiques sous-jacents.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t/>
            </a:r>
            <a:endParaRPr b="1" sz="1100">
              <a:latin typeface="Arial"/>
              <a:ea typeface="Arial"/>
              <a:cs typeface="Arial"/>
              <a:sym typeface="Arial"/>
            </a:endParaRPr>
          </a:p>
        </p:txBody>
      </p:sp>
      <p:sp>
        <p:nvSpPr>
          <p:cNvPr id="155" name="Google Shape;1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Qui est Satoshi Nakamoto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Satoshi Nakamoto est le pseudonyme de l'inventeur de Bitcoin. Personne ne sait exactement qui se cache derrière ce nom : cela pourrait être un individu ou un groupe de personnes. Le mystère autour de Satoshi est l'une des raisons de l'attrait de Bitcoin.</a:t>
            </a:r>
            <a:endParaRPr/>
          </a:p>
        </p:txBody>
      </p:sp>
      <p:sp>
        <p:nvSpPr>
          <p:cNvPr id="161" name="Google Shape;1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Qui est Satoshi Nakamoto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Satoshi Nakamoto est le pseudonyme de l'inventeur de Bitcoin. Personne ne sait exactement qui se cache derrière ce nom : cela pourrait être un individu ou un groupe de personnes. Le mystère autour de Satoshi est l'une des raisons de l'attrait de Bitcoin.</a:t>
            </a:r>
            <a:endParaRPr/>
          </a:p>
        </p:txBody>
      </p:sp>
      <p:sp>
        <p:nvSpPr>
          <p:cNvPr id="167" name="Google Shape;1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38f38896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Qui est Satoshi Nakamoto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Satoshi Nakamoto est le pseudonyme de l'inventeur de Bitcoin. Personne ne sait exactement qui se cache derrière ce nom : cela pourrait être un individu ou un groupe de personnes. Le mystère autour de Satoshi est l'une des raisons de l'attrait de Bitcoin.</a:t>
            </a:r>
            <a:endParaRPr/>
          </a:p>
        </p:txBody>
      </p:sp>
      <p:sp>
        <p:nvSpPr>
          <p:cNvPr id="173" name="Google Shape;173;g3238f38896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Exemple concret</a:t>
            </a:r>
            <a:r>
              <a:rPr lang="fr-FR" sz="1100">
                <a:latin typeface="Arial"/>
                <a:ea typeface="Arial"/>
                <a:cs typeface="Arial"/>
                <a:sym typeface="Arial"/>
              </a:rPr>
              <a:t> : Le réseau Bitcoin, par exemple, fonctionne sans une banque centrale ou une entreprise pour gérer les transactions.</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Question fréquente</a:t>
            </a:r>
            <a:r>
              <a:rPr lang="fr-FR" sz="1100">
                <a:latin typeface="Arial"/>
                <a:ea typeface="Arial"/>
                <a:cs typeface="Arial"/>
                <a:sym typeface="Arial"/>
              </a:rPr>
              <a:t> : "Est-ce que cela signifie que tout le monde peut créer une nouvelle transaction sur la blockchain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Oui, mais la transaction doit être validée par d'autres participants du réseau avant d'être ajoutée à la blockchain.</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97" name="Google Shape;1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Bitcoin utilise le </a:t>
            </a:r>
            <a:r>
              <a:rPr b="1" lang="fr-FR" sz="1100">
                <a:latin typeface="Arial"/>
                <a:ea typeface="Arial"/>
                <a:cs typeface="Arial"/>
                <a:sym typeface="Arial"/>
              </a:rPr>
              <a:t>SHA-256</a:t>
            </a:r>
            <a:r>
              <a:rPr lang="fr-FR" sz="1100">
                <a:latin typeface="Arial"/>
                <a:ea typeface="Arial"/>
                <a:cs typeface="Arial"/>
                <a:sym typeface="Arial"/>
              </a:rPr>
              <a:t>, une fonction de hachage cryptographique qui transforme les données en une chaîne unique de caractères.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a:t>
            </a:r>
            <a:r>
              <a:rPr lang="fr-FR" sz="1100">
                <a:latin typeface="Arial"/>
                <a:ea typeface="Arial"/>
                <a:cs typeface="Arial"/>
                <a:sym typeface="Arial"/>
              </a:rPr>
              <a:t> : "Pourquoi utiliser des fonctions de hachage cryptographiques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Elles permettent de vérifier l'intégrité des données sans avoir besoin de stocker des informations sensibles.</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b="1" sz="1100">
              <a:latin typeface="Arial"/>
              <a:ea typeface="Arial"/>
              <a:cs typeface="Arial"/>
              <a:sym typeface="Arial"/>
            </a:endParaRPr>
          </a:p>
        </p:txBody>
      </p:sp>
      <p:sp>
        <p:nvSpPr>
          <p:cNvPr id="215" name="Google Shape;2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21" name="Google Shape;2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28" name="Google Shape;2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34" name="Google Shape;2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38f388966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40" name="Google Shape;240;g3238f38896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38f388966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47" name="Google Shape;247;g3238f38896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53" name="Google Shape;25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59" name="Google Shape;25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65" name="Google Shape;26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71" name="Google Shape;27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78" name="Google Shape;27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84" name="Google Shape;28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90" name="Google Shape;29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238f388966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96" name="Google Shape;296;g3238f38896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302" name="Google Shape;30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38f388966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3238f38896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Question fréquente</a:t>
            </a:r>
            <a:r>
              <a:rPr lang="fr-FR" sz="1100">
                <a:latin typeface="Arial"/>
                <a:ea typeface="Arial"/>
                <a:cs typeface="Arial"/>
                <a:sym typeface="Arial"/>
              </a:rPr>
              <a:t> : "Pourquoi certains nodes sont-ils plus légers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Les </a:t>
            </a:r>
            <a:r>
              <a:rPr b="1" lang="fr-FR" sz="1100">
                <a:latin typeface="Arial"/>
                <a:ea typeface="Arial"/>
                <a:cs typeface="Arial"/>
                <a:sym typeface="Arial"/>
              </a:rPr>
              <a:t>light nodes</a:t>
            </a:r>
            <a:r>
              <a:rPr lang="fr-FR" sz="1100">
                <a:latin typeface="Arial"/>
                <a:ea typeface="Arial"/>
                <a:cs typeface="Arial"/>
                <a:sym typeface="Arial"/>
              </a:rPr>
              <a:t> ne nécessitent pas autant de ressources et sont utilisés pour des applications légères, comme les </a:t>
            </a:r>
            <a:r>
              <a:rPr b="1" lang="fr-FR" sz="1100">
                <a:latin typeface="Arial"/>
                <a:ea typeface="Arial"/>
                <a:cs typeface="Arial"/>
                <a:sym typeface="Arial"/>
              </a:rPr>
              <a:t>portefeuilles mobiles</a:t>
            </a:r>
            <a:r>
              <a:rPr lang="fr-FR" sz="1100">
                <a:latin typeface="Arial"/>
                <a:ea typeface="Arial"/>
                <a:cs typeface="Arial"/>
                <a:sym typeface="Arial"/>
              </a:rPr>
              <a:t>.</a:t>
            </a:r>
            <a:endParaRPr/>
          </a:p>
        </p:txBody>
      </p:sp>
      <p:sp>
        <p:nvSpPr>
          <p:cNvPr id="343" name="Google Shape;34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Question fréquente</a:t>
            </a:r>
            <a:r>
              <a:rPr lang="fr-FR" sz="1100">
                <a:latin typeface="Arial"/>
                <a:ea typeface="Arial"/>
                <a:cs typeface="Arial"/>
                <a:sym typeface="Arial"/>
              </a:rPr>
              <a:t> : "Pourquoi certains nodes sont-ils plus légers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Les </a:t>
            </a:r>
            <a:r>
              <a:rPr b="1" lang="fr-FR" sz="1100">
                <a:latin typeface="Arial"/>
                <a:ea typeface="Arial"/>
                <a:cs typeface="Arial"/>
                <a:sym typeface="Arial"/>
              </a:rPr>
              <a:t>light nodes</a:t>
            </a:r>
            <a:r>
              <a:rPr lang="fr-FR" sz="1100">
                <a:latin typeface="Arial"/>
                <a:ea typeface="Arial"/>
                <a:cs typeface="Arial"/>
                <a:sym typeface="Arial"/>
              </a:rPr>
              <a:t> ne nécessitent pas autant de ressources et sont utilisés pour des applications légères, comme les </a:t>
            </a:r>
            <a:r>
              <a:rPr b="1" lang="fr-FR" sz="1100">
                <a:latin typeface="Arial"/>
                <a:ea typeface="Arial"/>
                <a:cs typeface="Arial"/>
                <a:sym typeface="Arial"/>
              </a:rPr>
              <a:t>portefeuilles mobiles</a:t>
            </a:r>
            <a:r>
              <a:rPr lang="fr-FR" sz="1100">
                <a:latin typeface="Arial"/>
                <a:ea typeface="Arial"/>
                <a:cs typeface="Arial"/>
                <a:sym typeface="Arial"/>
              </a:rPr>
              <a:t>.</a:t>
            </a:r>
            <a:endParaRPr/>
          </a:p>
        </p:txBody>
      </p:sp>
      <p:sp>
        <p:nvSpPr>
          <p:cNvPr id="349" name="Google Shape;34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Question fréquente</a:t>
            </a:r>
            <a:r>
              <a:rPr lang="fr-FR" sz="1100">
                <a:latin typeface="Arial"/>
                <a:ea typeface="Arial"/>
                <a:cs typeface="Arial"/>
                <a:sym typeface="Arial"/>
              </a:rPr>
              <a:t> : "Pourquoi certains nodes sont-ils plus légers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Les </a:t>
            </a:r>
            <a:r>
              <a:rPr b="1" lang="fr-FR" sz="1100">
                <a:latin typeface="Arial"/>
                <a:ea typeface="Arial"/>
                <a:cs typeface="Arial"/>
                <a:sym typeface="Arial"/>
              </a:rPr>
              <a:t>light nodes</a:t>
            </a:r>
            <a:r>
              <a:rPr lang="fr-FR" sz="1100">
                <a:latin typeface="Arial"/>
                <a:ea typeface="Arial"/>
                <a:cs typeface="Arial"/>
                <a:sym typeface="Arial"/>
              </a:rPr>
              <a:t> ne nécessitent pas autant de ressources et sont utilisés pour des applications légères, comme les </a:t>
            </a:r>
            <a:r>
              <a:rPr b="1" lang="fr-FR" sz="1100">
                <a:latin typeface="Arial"/>
                <a:ea typeface="Arial"/>
                <a:cs typeface="Arial"/>
                <a:sym typeface="Arial"/>
              </a:rPr>
              <a:t>portefeuilles mobiles</a:t>
            </a:r>
            <a:r>
              <a:rPr lang="fr-FR" sz="1100">
                <a:latin typeface="Arial"/>
                <a:ea typeface="Arial"/>
                <a:cs typeface="Arial"/>
                <a:sym typeface="Arial"/>
              </a:rPr>
              <a:t>.</a:t>
            </a:r>
            <a:endParaRPr/>
          </a:p>
        </p:txBody>
      </p:sp>
      <p:sp>
        <p:nvSpPr>
          <p:cNvPr id="356" name="Google Shape;35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238f388966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3238f38896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238f388966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3238f388966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238f388966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3238f388966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FR" sz="1100">
                <a:latin typeface="Arial"/>
                <a:ea typeface="Arial"/>
                <a:cs typeface="Arial"/>
                <a:sym typeface="Arial"/>
              </a:rPr>
              <a:t>"Pourquoi la blockchain a-t-elle un tel potentiel de croissance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La blockchain offre une </a:t>
            </a:r>
            <a:r>
              <a:rPr b="1" lang="fr-FR" sz="1100">
                <a:latin typeface="Arial"/>
                <a:ea typeface="Arial"/>
                <a:cs typeface="Arial"/>
                <a:sym typeface="Arial"/>
              </a:rPr>
              <a:t>sécurisation décentralisée</a:t>
            </a:r>
            <a:r>
              <a:rPr lang="fr-FR" sz="1100">
                <a:latin typeface="Arial"/>
                <a:ea typeface="Arial"/>
                <a:cs typeface="Arial"/>
                <a:sym typeface="Arial"/>
              </a:rPr>
              <a:t>, une </a:t>
            </a:r>
            <a:r>
              <a:rPr b="1" lang="fr-FR" sz="1100">
                <a:latin typeface="Arial"/>
                <a:ea typeface="Arial"/>
                <a:cs typeface="Arial"/>
                <a:sym typeface="Arial"/>
              </a:rPr>
              <a:t>transparence</a:t>
            </a:r>
            <a:r>
              <a:rPr lang="fr-FR" sz="1100">
                <a:latin typeface="Arial"/>
                <a:ea typeface="Arial"/>
                <a:cs typeface="Arial"/>
                <a:sym typeface="Arial"/>
              </a:rPr>
              <a:t> et une </a:t>
            </a:r>
            <a:r>
              <a:rPr b="1" lang="fr-FR" sz="1100">
                <a:latin typeface="Arial"/>
                <a:ea typeface="Arial"/>
                <a:cs typeface="Arial"/>
                <a:sym typeface="Arial"/>
              </a:rPr>
              <a:t>réduction des coûts d'intermédiaires</a:t>
            </a:r>
            <a:r>
              <a:rPr lang="fr-FR" sz="1100">
                <a:latin typeface="Arial"/>
                <a:ea typeface="Arial"/>
                <a:cs typeface="Arial"/>
                <a:sym typeface="Arial"/>
              </a:rPr>
              <a:t>, des qualités recherchées dans de nombreux secteurs industriels</a:t>
            </a:r>
            <a:endParaRPr/>
          </a:p>
        </p:txBody>
      </p:sp>
      <p:sp>
        <p:nvSpPr>
          <p:cNvPr id="417" name="Google Shape;41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238f388966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FR" sz="1100">
                <a:latin typeface="Arial"/>
                <a:ea typeface="Arial"/>
                <a:cs typeface="Arial"/>
                <a:sym typeface="Arial"/>
              </a:rPr>
              <a:t>"Pourquoi la blockchain a-t-elle un tel potentiel de croissance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La blockchain offre une </a:t>
            </a:r>
            <a:r>
              <a:rPr b="1" lang="fr-FR" sz="1100">
                <a:latin typeface="Arial"/>
                <a:ea typeface="Arial"/>
                <a:cs typeface="Arial"/>
                <a:sym typeface="Arial"/>
              </a:rPr>
              <a:t>sécurisation décentralisée</a:t>
            </a:r>
            <a:r>
              <a:rPr lang="fr-FR" sz="1100">
                <a:latin typeface="Arial"/>
                <a:ea typeface="Arial"/>
                <a:cs typeface="Arial"/>
                <a:sym typeface="Arial"/>
              </a:rPr>
              <a:t>, une </a:t>
            </a:r>
            <a:r>
              <a:rPr b="1" lang="fr-FR" sz="1100">
                <a:latin typeface="Arial"/>
                <a:ea typeface="Arial"/>
                <a:cs typeface="Arial"/>
                <a:sym typeface="Arial"/>
              </a:rPr>
              <a:t>transparence</a:t>
            </a:r>
            <a:r>
              <a:rPr lang="fr-FR" sz="1100">
                <a:latin typeface="Arial"/>
                <a:ea typeface="Arial"/>
                <a:cs typeface="Arial"/>
                <a:sym typeface="Arial"/>
              </a:rPr>
              <a:t> et une </a:t>
            </a:r>
            <a:r>
              <a:rPr b="1" lang="fr-FR" sz="1100">
                <a:latin typeface="Arial"/>
                <a:ea typeface="Arial"/>
                <a:cs typeface="Arial"/>
                <a:sym typeface="Arial"/>
              </a:rPr>
              <a:t>réduction des coûts d'intermédiaires</a:t>
            </a:r>
            <a:r>
              <a:rPr lang="fr-FR" sz="1100">
                <a:latin typeface="Arial"/>
                <a:ea typeface="Arial"/>
                <a:cs typeface="Arial"/>
                <a:sym typeface="Arial"/>
              </a:rPr>
              <a:t>, des qualités recherchées dans de nombreux secteurs industriels</a:t>
            </a:r>
            <a:endParaRPr/>
          </a:p>
        </p:txBody>
      </p:sp>
      <p:sp>
        <p:nvSpPr>
          <p:cNvPr id="423" name="Google Shape;423;g3238f388966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238f388966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sz="1100">
                <a:latin typeface="Arial"/>
                <a:ea typeface="Arial"/>
                <a:cs typeface="Arial"/>
                <a:sym typeface="Arial"/>
              </a:rPr>
              <a:t>"Pourquoi la blockchain a-t-elle un tel potentiel de croissance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La blockchain offre une </a:t>
            </a:r>
            <a:r>
              <a:rPr b="1" lang="fr-FR" sz="1100">
                <a:latin typeface="Arial"/>
                <a:ea typeface="Arial"/>
                <a:cs typeface="Arial"/>
                <a:sym typeface="Arial"/>
              </a:rPr>
              <a:t>sécurisation décentralisée</a:t>
            </a:r>
            <a:r>
              <a:rPr lang="fr-FR" sz="1100">
                <a:latin typeface="Arial"/>
                <a:ea typeface="Arial"/>
                <a:cs typeface="Arial"/>
                <a:sym typeface="Arial"/>
              </a:rPr>
              <a:t>, une </a:t>
            </a:r>
            <a:r>
              <a:rPr b="1" lang="fr-FR" sz="1100">
                <a:latin typeface="Arial"/>
                <a:ea typeface="Arial"/>
                <a:cs typeface="Arial"/>
                <a:sym typeface="Arial"/>
              </a:rPr>
              <a:t>transparence</a:t>
            </a:r>
            <a:r>
              <a:rPr lang="fr-FR" sz="1100">
                <a:latin typeface="Arial"/>
                <a:ea typeface="Arial"/>
                <a:cs typeface="Arial"/>
                <a:sym typeface="Arial"/>
              </a:rPr>
              <a:t> et une </a:t>
            </a:r>
            <a:r>
              <a:rPr b="1" lang="fr-FR" sz="1100">
                <a:latin typeface="Arial"/>
                <a:ea typeface="Arial"/>
                <a:cs typeface="Arial"/>
                <a:sym typeface="Arial"/>
              </a:rPr>
              <a:t>réduction des coûts d'intermédiaires</a:t>
            </a:r>
            <a:r>
              <a:rPr lang="fr-FR" sz="1100">
                <a:latin typeface="Arial"/>
                <a:ea typeface="Arial"/>
                <a:cs typeface="Arial"/>
                <a:sym typeface="Arial"/>
              </a:rPr>
              <a:t>, des qualités recherchées dans de nombreux secteurs industriels</a:t>
            </a:r>
            <a:endParaRPr/>
          </a:p>
        </p:txBody>
      </p:sp>
      <p:sp>
        <p:nvSpPr>
          <p:cNvPr id="429" name="Google Shape;429;g3238f388966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sz="1100">
                <a:latin typeface="Arial"/>
                <a:ea typeface="Arial"/>
                <a:cs typeface="Arial"/>
                <a:sym typeface="Arial"/>
              </a:rPr>
              <a:t>"Pourquoi la blockchain a-t-elle un tel potentiel de croissance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La blockchain offre une </a:t>
            </a:r>
            <a:r>
              <a:rPr b="1" lang="fr-FR" sz="1100">
                <a:latin typeface="Arial"/>
                <a:ea typeface="Arial"/>
                <a:cs typeface="Arial"/>
                <a:sym typeface="Arial"/>
              </a:rPr>
              <a:t>sécurisation décentralisée</a:t>
            </a:r>
            <a:r>
              <a:rPr lang="fr-FR" sz="1100">
                <a:latin typeface="Arial"/>
                <a:ea typeface="Arial"/>
                <a:cs typeface="Arial"/>
                <a:sym typeface="Arial"/>
              </a:rPr>
              <a:t>, une </a:t>
            </a:r>
            <a:r>
              <a:rPr b="1" lang="fr-FR" sz="1100">
                <a:latin typeface="Arial"/>
                <a:ea typeface="Arial"/>
                <a:cs typeface="Arial"/>
                <a:sym typeface="Arial"/>
              </a:rPr>
              <a:t>transparence</a:t>
            </a:r>
            <a:r>
              <a:rPr lang="fr-FR" sz="1100">
                <a:latin typeface="Arial"/>
                <a:ea typeface="Arial"/>
                <a:cs typeface="Arial"/>
                <a:sym typeface="Arial"/>
              </a:rPr>
              <a:t> et une </a:t>
            </a:r>
            <a:r>
              <a:rPr b="1" lang="fr-FR" sz="1100">
                <a:latin typeface="Arial"/>
                <a:ea typeface="Arial"/>
                <a:cs typeface="Arial"/>
                <a:sym typeface="Arial"/>
              </a:rPr>
              <a:t>réduction des coûts d'intermédiaires</a:t>
            </a:r>
            <a:r>
              <a:rPr lang="fr-FR" sz="1100">
                <a:latin typeface="Arial"/>
                <a:ea typeface="Arial"/>
                <a:cs typeface="Arial"/>
                <a:sym typeface="Arial"/>
              </a:rPr>
              <a:t>, des qualités recherchées dans de nombreux secteurs industriels</a:t>
            </a:r>
            <a:endParaRPr/>
          </a:p>
        </p:txBody>
      </p:sp>
      <p:sp>
        <p:nvSpPr>
          <p:cNvPr id="435" name="Google Shape;43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sz="1100">
                <a:latin typeface="Arial"/>
                <a:ea typeface="Arial"/>
                <a:cs typeface="Arial"/>
                <a:sym typeface="Arial"/>
              </a:rPr>
              <a:t>"Pourquoi la blockchain a-t-elle un tel potentiel de croissance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La blockchain offre une </a:t>
            </a:r>
            <a:r>
              <a:rPr b="1" lang="fr-FR" sz="1100">
                <a:latin typeface="Arial"/>
                <a:ea typeface="Arial"/>
                <a:cs typeface="Arial"/>
                <a:sym typeface="Arial"/>
              </a:rPr>
              <a:t>sécurisation décentralisée</a:t>
            </a:r>
            <a:r>
              <a:rPr lang="fr-FR" sz="1100">
                <a:latin typeface="Arial"/>
                <a:ea typeface="Arial"/>
                <a:cs typeface="Arial"/>
                <a:sym typeface="Arial"/>
              </a:rPr>
              <a:t>, une </a:t>
            </a:r>
            <a:r>
              <a:rPr b="1" lang="fr-FR" sz="1100">
                <a:latin typeface="Arial"/>
                <a:ea typeface="Arial"/>
                <a:cs typeface="Arial"/>
                <a:sym typeface="Arial"/>
              </a:rPr>
              <a:t>transparence</a:t>
            </a:r>
            <a:r>
              <a:rPr lang="fr-FR" sz="1100">
                <a:latin typeface="Arial"/>
                <a:ea typeface="Arial"/>
                <a:cs typeface="Arial"/>
                <a:sym typeface="Arial"/>
              </a:rPr>
              <a:t> et une </a:t>
            </a:r>
            <a:r>
              <a:rPr b="1" lang="fr-FR" sz="1100">
                <a:latin typeface="Arial"/>
                <a:ea typeface="Arial"/>
                <a:cs typeface="Arial"/>
                <a:sym typeface="Arial"/>
              </a:rPr>
              <a:t>réduction des coûts d'intermédiaires</a:t>
            </a:r>
            <a:r>
              <a:rPr lang="fr-FR" sz="1100">
                <a:latin typeface="Arial"/>
                <a:ea typeface="Arial"/>
                <a:cs typeface="Arial"/>
                <a:sym typeface="Arial"/>
              </a:rPr>
              <a:t>, des qualités recherchées dans de nombreux secteurs industriels</a:t>
            </a:r>
            <a:endParaRPr/>
          </a:p>
        </p:txBody>
      </p:sp>
      <p:sp>
        <p:nvSpPr>
          <p:cNvPr id="441" name="Google Shape;44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Pourquoi cette idée était-elle révolutionnaire ?</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Cela résolvait un problème crucial : la </a:t>
            </a:r>
            <a:r>
              <a:rPr b="1" lang="fr-FR" sz="1100">
                <a:latin typeface="Arial"/>
                <a:ea typeface="Arial"/>
                <a:cs typeface="Arial"/>
                <a:sym typeface="Arial"/>
              </a:rPr>
              <a:t>confiance</a:t>
            </a:r>
            <a:r>
              <a:rPr lang="fr-FR" sz="1100">
                <a:latin typeface="Arial"/>
                <a:ea typeface="Arial"/>
                <a:cs typeface="Arial"/>
                <a:sym typeface="Arial"/>
              </a:rPr>
              <a:t> dans les informations numériques. Comment savoir si un document n'a pas été falsifié après qu'il a été créé ? La blockchain répond à cette question en rendant les modifications quasiment impossibles.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pourquoi l'horodatage était-il si important à cette époque ?"</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À une époque où les documents physiques étaient facilement vérifiables (par exemple, la signature d'un notaire), l'horodatage numérique permettait de valider l'existence d'une information numérique sans possibilité de modification ultérieure.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b="1" sz="1100">
              <a:latin typeface="Arial"/>
              <a:ea typeface="Arial"/>
              <a:cs typeface="Arial"/>
              <a:sym typeface="Arial"/>
            </a:endParaRPr>
          </a:p>
        </p:txBody>
      </p:sp>
      <p:sp>
        <p:nvSpPr>
          <p:cNvPr id="118" name="Google Shape;1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238f388966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sz="1100">
                <a:latin typeface="Arial"/>
                <a:ea typeface="Arial"/>
                <a:cs typeface="Arial"/>
                <a:sym typeface="Arial"/>
              </a:rPr>
              <a:t>"Pourquoi la blockchain a-t-elle un tel potentiel de croissance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La blockchain offre une </a:t>
            </a:r>
            <a:r>
              <a:rPr b="1" lang="fr-FR" sz="1100">
                <a:latin typeface="Arial"/>
                <a:ea typeface="Arial"/>
                <a:cs typeface="Arial"/>
                <a:sym typeface="Arial"/>
              </a:rPr>
              <a:t>sécurisation décentralisée</a:t>
            </a:r>
            <a:r>
              <a:rPr lang="fr-FR" sz="1100">
                <a:latin typeface="Arial"/>
                <a:ea typeface="Arial"/>
                <a:cs typeface="Arial"/>
                <a:sym typeface="Arial"/>
              </a:rPr>
              <a:t>, une </a:t>
            </a:r>
            <a:r>
              <a:rPr b="1" lang="fr-FR" sz="1100">
                <a:latin typeface="Arial"/>
                <a:ea typeface="Arial"/>
                <a:cs typeface="Arial"/>
                <a:sym typeface="Arial"/>
              </a:rPr>
              <a:t>transparence</a:t>
            </a:r>
            <a:r>
              <a:rPr lang="fr-FR" sz="1100">
                <a:latin typeface="Arial"/>
                <a:ea typeface="Arial"/>
                <a:cs typeface="Arial"/>
                <a:sym typeface="Arial"/>
              </a:rPr>
              <a:t> et une </a:t>
            </a:r>
            <a:r>
              <a:rPr b="1" lang="fr-FR" sz="1100">
                <a:latin typeface="Arial"/>
                <a:ea typeface="Arial"/>
                <a:cs typeface="Arial"/>
                <a:sym typeface="Arial"/>
              </a:rPr>
              <a:t>réduction des coûts d'intermédiaires</a:t>
            </a:r>
            <a:r>
              <a:rPr lang="fr-FR" sz="1100">
                <a:latin typeface="Arial"/>
                <a:ea typeface="Arial"/>
                <a:cs typeface="Arial"/>
                <a:sym typeface="Arial"/>
              </a:rPr>
              <a:t>, des qualités recherchées dans de nombreux secteurs industriels</a:t>
            </a:r>
            <a:endParaRPr/>
          </a:p>
        </p:txBody>
      </p:sp>
      <p:sp>
        <p:nvSpPr>
          <p:cNvPr id="448" name="Google Shape;448;g3238f38896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sz="1100">
                <a:latin typeface="Arial"/>
                <a:ea typeface="Arial"/>
                <a:cs typeface="Arial"/>
                <a:sym typeface="Arial"/>
              </a:rPr>
              <a:t>"Pourquoi la blockchain a-t-elle un tel potentiel de croissance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La blockchain offre une </a:t>
            </a:r>
            <a:r>
              <a:rPr b="1" lang="fr-FR" sz="1100">
                <a:latin typeface="Arial"/>
                <a:ea typeface="Arial"/>
                <a:cs typeface="Arial"/>
                <a:sym typeface="Arial"/>
              </a:rPr>
              <a:t>sécurisation décentralisée</a:t>
            </a:r>
            <a:r>
              <a:rPr lang="fr-FR" sz="1100">
                <a:latin typeface="Arial"/>
                <a:ea typeface="Arial"/>
                <a:cs typeface="Arial"/>
                <a:sym typeface="Arial"/>
              </a:rPr>
              <a:t>, une </a:t>
            </a:r>
            <a:r>
              <a:rPr b="1" lang="fr-FR" sz="1100">
                <a:latin typeface="Arial"/>
                <a:ea typeface="Arial"/>
                <a:cs typeface="Arial"/>
                <a:sym typeface="Arial"/>
              </a:rPr>
              <a:t>transparence</a:t>
            </a:r>
            <a:r>
              <a:rPr lang="fr-FR" sz="1100">
                <a:latin typeface="Arial"/>
                <a:ea typeface="Arial"/>
                <a:cs typeface="Arial"/>
                <a:sym typeface="Arial"/>
              </a:rPr>
              <a:t> et une </a:t>
            </a:r>
            <a:r>
              <a:rPr b="1" lang="fr-FR" sz="1100">
                <a:latin typeface="Arial"/>
                <a:ea typeface="Arial"/>
                <a:cs typeface="Arial"/>
                <a:sym typeface="Arial"/>
              </a:rPr>
              <a:t>réduction des coûts d'intermédiaires</a:t>
            </a:r>
            <a:r>
              <a:rPr lang="fr-FR" sz="1100">
                <a:latin typeface="Arial"/>
                <a:ea typeface="Arial"/>
                <a:cs typeface="Arial"/>
                <a:sym typeface="Arial"/>
              </a:rPr>
              <a:t>, des qualités recherchées dans de nombreux secteurs industriels</a:t>
            </a:r>
            <a:endParaRPr/>
          </a:p>
        </p:txBody>
      </p:sp>
      <p:sp>
        <p:nvSpPr>
          <p:cNvPr id="455" name="Google Shape;45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238f388966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sz="1100">
                <a:latin typeface="Arial"/>
                <a:ea typeface="Arial"/>
                <a:cs typeface="Arial"/>
                <a:sym typeface="Arial"/>
              </a:rPr>
              <a:t>"Pourquoi la blockchain a-t-elle un tel potentiel de croissance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La blockchain offre une </a:t>
            </a:r>
            <a:r>
              <a:rPr b="1" lang="fr-FR" sz="1100">
                <a:latin typeface="Arial"/>
                <a:ea typeface="Arial"/>
                <a:cs typeface="Arial"/>
                <a:sym typeface="Arial"/>
              </a:rPr>
              <a:t>sécurisation décentralisée</a:t>
            </a:r>
            <a:r>
              <a:rPr lang="fr-FR" sz="1100">
                <a:latin typeface="Arial"/>
                <a:ea typeface="Arial"/>
                <a:cs typeface="Arial"/>
                <a:sym typeface="Arial"/>
              </a:rPr>
              <a:t>, une </a:t>
            </a:r>
            <a:r>
              <a:rPr b="1" lang="fr-FR" sz="1100">
                <a:latin typeface="Arial"/>
                <a:ea typeface="Arial"/>
                <a:cs typeface="Arial"/>
                <a:sym typeface="Arial"/>
              </a:rPr>
              <a:t>transparence</a:t>
            </a:r>
            <a:r>
              <a:rPr lang="fr-FR" sz="1100">
                <a:latin typeface="Arial"/>
                <a:ea typeface="Arial"/>
                <a:cs typeface="Arial"/>
                <a:sym typeface="Arial"/>
              </a:rPr>
              <a:t> et une </a:t>
            </a:r>
            <a:r>
              <a:rPr b="1" lang="fr-FR" sz="1100">
                <a:latin typeface="Arial"/>
                <a:ea typeface="Arial"/>
                <a:cs typeface="Arial"/>
                <a:sym typeface="Arial"/>
              </a:rPr>
              <a:t>réduction des coûts d'intermédiaires</a:t>
            </a:r>
            <a:r>
              <a:rPr lang="fr-FR" sz="1100">
                <a:latin typeface="Arial"/>
                <a:ea typeface="Arial"/>
                <a:cs typeface="Arial"/>
                <a:sym typeface="Arial"/>
              </a:rPr>
              <a:t>, des qualités recherchées dans de nombreux secteurs industriels</a:t>
            </a:r>
            <a:endParaRPr/>
          </a:p>
        </p:txBody>
      </p:sp>
      <p:sp>
        <p:nvSpPr>
          <p:cNvPr id="462" name="Google Shape;462;g3238f388966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238f388966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Question fréquente</a:t>
            </a:r>
            <a:r>
              <a:rPr lang="fr-FR" sz="1100">
                <a:latin typeface="Arial"/>
                <a:ea typeface="Arial"/>
                <a:cs typeface="Arial"/>
                <a:sym typeface="Arial"/>
              </a:rPr>
              <a:t> : "Pourquoi Ethereum est-il cher pendant les périodes de forte demande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Le nombre limité de </a:t>
            </a:r>
            <a:r>
              <a:rPr b="1" lang="fr-FR" sz="1100">
                <a:latin typeface="Arial"/>
                <a:ea typeface="Arial"/>
                <a:cs typeface="Arial"/>
                <a:sym typeface="Arial"/>
              </a:rPr>
              <a:t>transactions par seconde</a:t>
            </a:r>
            <a:r>
              <a:rPr lang="fr-FR" sz="1100">
                <a:latin typeface="Arial"/>
                <a:ea typeface="Arial"/>
                <a:cs typeface="Arial"/>
                <a:sym typeface="Arial"/>
              </a:rPr>
              <a:t> (TPS) et l’architecture </a:t>
            </a:r>
            <a:r>
              <a:rPr b="1" lang="fr-FR" sz="1100">
                <a:latin typeface="Arial"/>
                <a:ea typeface="Arial"/>
                <a:cs typeface="Arial"/>
                <a:sym typeface="Arial"/>
              </a:rPr>
              <a:t>PoW</a:t>
            </a:r>
            <a:r>
              <a:rPr lang="fr-FR" sz="1100">
                <a:latin typeface="Arial"/>
                <a:ea typeface="Arial"/>
                <a:cs typeface="Arial"/>
                <a:sym typeface="Arial"/>
              </a:rPr>
              <a:t> d’Ethereum fait que la demande excède l’offre, augmentant les frais de gas.</a:t>
            </a:r>
            <a:endParaRPr/>
          </a:p>
        </p:txBody>
      </p:sp>
      <p:sp>
        <p:nvSpPr>
          <p:cNvPr id="469" name="Google Shape;469;g3238f38896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Question fréquente</a:t>
            </a:r>
            <a:r>
              <a:rPr lang="fr-FR" sz="1100">
                <a:latin typeface="Arial"/>
                <a:ea typeface="Arial"/>
                <a:cs typeface="Arial"/>
                <a:sym typeface="Arial"/>
              </a:rPr>
              <a:t> : "Pourquoi Ethereum est-il cher pendant les périodes de forte demande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Réponse</a:t>
            </a:r>
            <a:r>
              <a:rPr lang="fr-FR" sz="1100">
                <a:latin typeface="Arial"/>
                <a:ea typeface="Arial"/>
                <a:cs typeface="Arial"/>
                <a:sym typeface="Arial"/>
              </a:rPr>
              <a:t> : Le nombre limité de </a:t>
            </a:r>
            <a:r>
              <a:rPr b="1" lang="fr-FR" sz="1100">
                <a:latin typeface="Arial"/>
                <a:ea typeface="Arial"/>
                <a:cs typeface="Arial"/>
                <a:sym typeface="Arial"/>
              </a:rPr>
              <a:t>transactions par seconde</a:t>
            </a:r>
            <a:r>
              <a:rPr lang="fr-FR" sz="1100">
                <a:latin typeface="Arial"/>
                <a:ea typeface="Arial"/>
                <a:cs typeface="Arial"/>
                <a:sym typeface="Arial"/>
              </a:rPr>
              <a:t> (TPS) et l’architecture </a:t>
            </a:r>
            <a:r>
              <a:rPr b="1" lang="fr-FR" sz="1100">
                <a:latin typeface="Arial"/>
                <a:ea typeface="Arial"/>
                <a:cs typeface="Arial"/>
                <a:sym typeface="Arial"/>
              </a:rPr>
              <a:t>PoW</a:t>
            </a:r>
            <a:r>
              <a:rPr lang="fr-FR" sz="1100">
                <a:latin typeface="Arial"/>
                <a:ea typeface="Arial"/>
                <a:cs typeface="Arial"/>
                <a:sym typeface="Arial"/>
              </a:rPr>
              <a:t> d’Ethereum fait que la demande excède l’offre, augmentant les frais de gas.</a:t>
            </a:r>
            <a:endParaRPr/>
          </a:p>
        </p:txBody>
      </p:sp>
      <p:sp>
        <p:nvSpPr>
          <p:cNvPr id="475" name="Google Shape;47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238f388966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g3238f388966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238f388966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g3238f388966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b="1" lang="fr-FR" sz="1100">
                <a:latin typeface="Arial"/>
                <a:ea typeface="Arial"/>
                <a:cs typeface="Arial"/>
                <a:sym typeface="Arial"/>
              </a:rPr>
              <a:t>Pourquoi cette idée était-elle révolutionnaire ?</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Cela résolvait un problème crucial : la </a:t>
            </a:r>
            <a:r>
              <a:rPr b="1" lang="fr-FR" sz="1100">
                <a:latin typeface="Arial"/>
                <a:ea typeface="Arial"/>
                <a:cs typeface="Arial"/>
                <a:sym typeface="Arial"/>
              </a:rPr>
              <a:t>confiance</a:t>
            </a:r>
            <a:r>
              <a:rPr lang="fr-FR" sz="1100">
                <a:latin typeface="Arial"/>
                <a:ea typeface="Arial"/>
                <a:cs typeface="Arial"/>
                <a:sym typeface="Arial"/>
              </a:rPr>
              <a:t> dans les informations numériques. Comment savoir si un document n'a pas été falsifié après qu'il a été créé ? La blockchain répond à cette question en rendant les modifications quasiment impossibles.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pourquoi l'horodatage était-il si important à cette époque ?"</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À une époque où les documents physiques étaient facilement vérifiables (par exemple, la signature d'un notaire), l'horodatage numérique permettait de valider l'existence d'une information numérique sans possibilité de modification ultérieure.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b="1" sz="1100">
              <a:latin typeface="Arial"/>
              <a:ea typeface="Arial"/>
              <a:cs typeface="Arial"/>
              <a:sym typeface="Arial"/>
            </a:endParaRPr>
          </a:p>
        </p:txBody>
      </p:sp>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Que faisait Digicash de différent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Digicash permettait des transactions </a:t>
            </a:r>
            <a:r>
              <a:rPr b="1" lang="fr-FR" sz="1100">
                <a:latin typeface="Arial"/>
                <a:ea typeface="Arial"/>
                <a:cs typeface="Arial"/>
                <a:sym typeface="Arial"/>
              </a:rPr>
              <a:t>anonymes</a:t>
            </a:r>
            <a:r>
              <a:rPr lang="fr-FR" sz="1100">
                <a:latin typeface="Arial"/>
                <a:ea typeface="Arial"/>
                <a:cs typeface="Arial"/>
                <a:sym typeface="Arial"/>
              </a:rPr>
              <a:t>, ce qui était révolutionnaire à l'époque, mais aussi controversé.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"Pourquoi Digicash n'a-t-elle pas fonctionné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Digicash n'a pas réussi en grande partie à cause de la </a:t>
            </a:r>
            <a:r>
              <a:rPr b="1" lang="fr-FR" sz="1100">
                <a:latin typeface="Arial"/>
                <a:ea typeface="Arial"/>
                <a:cs typeface="Arial"/>
                <a:sym typeface="Arial"/>
              </a:rPr>
              <a:t>centralisation</a:t>
            </a:r>
            <a:r>
              <a:rPr lang="fr-FR" sz="1100">
                <a:latin typeface="Arial"/>
                <a:ea typeface="Arial"/>
                <a:cs typeface="Arial"/>
                <a:sym typeface="Arial"/>
              </a:rPr>
              <a:t> de son modèle. Si une entreprise centralisée contrôle la monnaie, elle peut toujours être réglementée ou arrêtée par les autorités, ce qui limite son potentiel. La blockchain, quant à elle, décentralise cette gestion.</a:t>
            </a:r>
            <a:endParaRPr b="1" sz="1100">
              <a:latin typeface="Arial"/>
              <a:ea typeface="Arial"/>
              <a:cs typeface="Arial"/>
              <a:sym typeface="Arial"/>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200"/>
              </a:spcBef>
              <a:spcAft>
                <a:spcPts val="0"/>
              </a:spcAft>
              <a:buClr>
                <a:schemeClr val="dk1"/>
              </a:buClr>
              <a:buSzPts val="1100"/>
              <a:buFont typeface="Arial"/>
              <a:buNone/>
            </a:pPr>
            <a:r>
              <a:rPr b="1" lang="fr-FR" sz="1100">
                <a:latin typeface="Arial"/>
                <a:ea typeface="Arial"/>
                <a:cs typeface="Arial"/>
                <a:sym typeface="Arial"/>
              </a:rPr>
              <a:t>Comment Hashcash fonctionne-t-il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Les utilisateurs devaient prouver qu'ils avaient effectué un certain travail (résoudre un puzzle mathématique) avant d'envoyer un email, ce qui décourageait les spammers en augmentant le coût des messages indésirables.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"Est-ce que cette idée a été utilisée directement par Bitcoin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Oui, </a:t>
            </a:r>
            <a:r>
              <a:rPr b="1" lang="fr-FR" sz="1100">
                <a:latin typeface="Arial"/>
                <a:ea typeface="Arial"/>
                <a:cs typeface="Arial"/>
                <a:sym typeface="Arial"/>
              </a:rPr>
              <a:t>Bitcoin utilise la preuve de travail</a:t>
            </a:r>
            <a:r>
              <a:rPr lang="fr-FR" sz="1100">
                <a:latin typeface="Arial"/>
                <a:ea typeface="Arial"/>
                <a:cs typeface="Arial"/>
                <a:sym typeface="Arial"/>
              </a:rPr>
              <a:t> de manière similaire. Toutefois, plutôt que de prévenir le spam, elle est utilisée pour garantir la sécurité du réseau et l'intégrité des transactions.</a:t>
            </a:r>
            <a:endParaRPr sz="1100">
              <a:latin typeface="Arial"/>
              <a:ea typeface="Arial"/>
              <a:cs typeface="Arial"/>
              <a:sym typeface="Arial"/>
            </a:endParaRPr>
          </a:p>
          <a:p>
            <a:pPr indent="0" lvl="0" marL="0" rtl="0" algn="l">
              <a:lnSpc>
                <a:spcPct val="115000"/>
              </a:lnSpc>
              <a:spcBef>
                <a:spcPts val="1200"/>
              </a:spcBef>
              <a:spcAft>
                <a:spcPts val="1200"/>
              </a:spcAft>
              <a:buSzPts val="1400"/>
              <a:buNone/>
            </a:pPr>
            <a:r>
              <a:t/>
            </a:r>
            <a:endParaRPr b="1" sz="1100">
              <a:latin typeface="Arial"/>
              <a:ea typeface="Arial"/>
              <a:cs typeface="Arial"/>
              <a:sym typeface="Arial"/>
            </a:endParaRPr>
          </a:p>
        </p:txBody>
      </p:sp>
      <p:sp>
        <p:nvSpPr>
          <p:cNvPr id="137" name="Google Shape;13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youtu.be/SSo_EIwHSd4" TargetMode="Externa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fr-FR">
                <a:solidFill>
                  <a:schemeClr val="lt1"/>
                </a:solidFill>
              </a:rPr>
              <a:t>Chapitre 1: Introduction</a:t>
            </a:r>
            <a:endParaRPr/>
          </a:p>
        </p:txBody>
      </p:sp>
      <p:sp>
        <p:nvSpPr>
          <p:cNvPr id="90" name="Google Shape;90;p13"/>
          <p:cNvSpPr txBox="1"/>
          <p:nvPr>
            <p:ph idx="1" type="subTitle"/>
          </p:nvPr>
        </p:nvSpPr>
        <p:spPr>
          <a:xfrm>
            <a:off x="1524000" y="4225983"/>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dk1"/>
              </a:buClr>
              <a:buSzPts val="1100"/>
              <a:buFont typeface="Arial"/>
              <a:buNone/>
            </a:pPr>
            <a:r>
              <a:rPr b="1" lang="fr-FR" sz="2300">
                <a:solidFill>
                  <a:schemeClr val="lt1"/>
                </a:solidFill>
              </a:rPr>
              <a:t>5BLOC - Advance Your Skills in the Blockchain</a:t>
            </a:r>
            <a:endParaRPr b="1" sz="2300">
              <a:solidFill>
                <a:schemeClr val="lt1"/>
              </a:solidFill>
            </a:endParaRPr>
          </a:p>
          <a:p>
            <a:pPr indent="0" lvl="0" marL="0" rtl="0" algn="ctr">
              <a:lnSpc>
                <a:spcPct val="90000"/>
              </a:lnSpc>
              <a:spcBef>
                <a:spcPts val="0"/>
              </a:spcBef>
              <a:spcAft>
                <a:spcPts val="0"/>
              </a:spcAft>
              <a:buClr>
                <a:schemeClr val="lt1"/>
              </a:buClr>
              <a:buSzPts val="2400"/>
              <a:buNone/>
            </a:pPr>
            <a:r>
              <a:t/>
            </a:r>
            <a:endParaRPr>
              <a:solidFill>
                <a:schemeClr val="lt1"/>
              </a:solidFill>
            </a:endParaRPr>
          </a:p>
        </p:txBody>
      </p:sp>
      <p:pic>
        <p:nvPicPr>
          <p:cNvPr id="91" name="Google Shape;91;p13"/>
          <p:cNvPicPr preferRelativeResize="0"/>
          <p:nvPr/>
        </p:nvPicPr>
        <p:blipFill rotWithShape="1">
          <a:blip r:embed="rId3">
            <a:alphaModFix/>
          </a:blip>
          <a:srcRect b="0" l="0" r="0" t="0"/>
          <a:stretch/>
        </p:blipFill>
        <p:spPr>
          <a:xfrm>
            <a:off x="10753200" y="5454000"/>
            <a:ext cx="1080000" cy="108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46" name="Google Shape;146;p22"/>
          <p:cNvSpPr txBox="1"/>
          <p:nvPr/>
        </p:nvSpPr>
        <p:spPr>
          <a:xfrm>
            <a:off x="844826" y="1431230"/>
            <a:ext cx="105255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 Les Systèmes Centralisés et leurs Limites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Un </a:t>
            </a:r>
            <a:r>
              <a:rPr b="1" i="0" lang="fr-FR" sz="2400" u="none" cap="none" strike="noStrike">
                <a:solidFill>
                  <a:schemeClr val="dk1"/>
                </a:solidFill>
                <a:latin typeface="Calibri"/>
                <a:ea typeface="Calibri"/>
                <a:cs typeface="Calibri"/>
                <a:sym typeface="Calibri"/>
              </a:rPr>
              <a:t>système centralisé</a:t>
            </a:r>
            <a:r>
              <a:rPr b="0" i="0" lang="fr-FR" sz="2400" u="none" cap="none" strike="noStrike">
                <a:solidFill>
                  <a:schemeClr val="dk1"/>
                </a:solidFill>
                <a:latin typeface="Calibri"/>
                <a:ea typeface="Calibri"/>
                <a:cs typeface="Calibri"/>
                <a:sym typeface="Calibri"/>
              </a:rPr>
              <a:t> repose sur une autorité unique qui contrôle toutes les données et les transactions.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Cela crée des </a:t>
            </a:r>
            <a:r>
              <a:rPr b="1" i="0" lang="fr-FR" sz="2400" u="none" cap="none" strike="noStrike">
                <a:solidFill>
                  <a:schemeClr val="dk1"/>
                </a:solidFill>
                <a:latin typeface="Calibri"/>
                <a:ea typeface="Calibri"/>
                <a:cs typeface="Calibri"/>
                <a:sym typeface="Calibri"/>
              </a:rPr>
              <a:t>SPOF (Single Point Failure)</a:t>
            </a:r>
            <a:r>
              <a:rPr b="0" i="0" lang="fr-FR" sz="2400" u="none" cap="none" strike="noStrike">
                <a:solidFill>
                  <a:schemeClr val="dk1"/>
                </a:solidFill>
                <a:latin typeface="Calibri"/>
                <a:ea typeface="Calibri"/>
                <a:cs typeface="Calibri"/>
                <a:sym typeface="Calibri"/>
              </a:rPr>
              <a:t>. Si l'autorité centrale est compromise (piratage, erreur humaine, mauvaise gestion), tout le système peut échouer.</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fr-FR" sz="2400" u="none" cap="none" strike="noStrike">
                <a:solidFill>
                  <a:schemeClr val="dk1"/>
                </a:solidFill>
                <a:latin typeface="Calibri"/>
                <a:ea typeface="Calibri"/>
                <a:cs typeface="Calibri"/>
                <a:sym typeface="Calibri"/>
              </a:rPr>
              <a:t>Exemples</a:t>
            </a:r>
            <a:r>
              <a:rPr b="0" i="0" lang="fr-FR" sz="2400" u="none" cap="none" strike="noStrike">
                <a:solidFill>
                  <a:schemeClr val="dk1"/>
                </a:solidFill>
                <a:latin typeface="Calibri"/>
                <a:ea typeface="Calibri"/>
                <a:cs typeface="Calibri"/>
                <a:sym typeface="Calibri"/>
              </a:rPr>
              <a:t> : Banques, gouvernements, entreprises de services en ligne.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52" name="Google Shape;152;p23"/>
          <p:cNvSpPr txBox="1"/>
          <p:nvPr/>
        </p:nvSpPr>
        <p:spPr>
          <a:xfrm>
            <a:off x="844826" y="1431230"/>
            <a:ext cx="105255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Manque de Transparence dans les Systèmes Centralisés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Dans un système centralisé, les décisions et les actions sont souvent opaques pour les utilisateurs. Seule l'entité centrale a la visibilité complète.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Cela peut mener à des </a:t>
            </a:r>
            <a:r>
              <a:rPr b="1" i="0" lang="fr-FR" sz="2400" u="none" cap="none" strike="noStrike">
                <a:solidFill>
                  <a:schemeClr val="dk1"/>
                </a:solidFill>
                <a:latin typeface="Calibri"/>
                <a:ea typeface="Calibri"/>
                <a:cs typeface="Calibri"/>
                <a:sym typeface="Calibri"/>
              </a:rPr>
              <a:t>abus de pouvoir</a:t>
            </a:r>
            <a:r>
              <a:rPr b="0" i="0" lang="fr-FR" sz="2400" u="none" cap="none" strike="noStrike">
                <a:solidFill>
                  <a:schemeClr val="dk1"/>
                </a:solidFill>
                <a:latin typeface="Calibri"/>
                <a:ea typeface="Calibri"/>
                <a:cs typeface="Calibri"/>
                <a:sym typeface="Calibri"/>
              </a:rPr>
              <a:t>, des erreurs non détectées, ou des manipulations de données sans que les utilisateurs puissent le savoir.</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fr-FR" sz="2400" u="none" cap="none" strike="noStrike">
                <a:solidFill>
                  <a:schemeClr val="dk1"/>
                </a:solidFill>
                <a:latin typeface="Calibri"/>
                <a:ea typeface="Calibri"/>
                <a:cs typeface="Calibri"/>
                <a:sym typeface="Calibri"/>
              </a:rPr>
              <a:t>Exemples</a:t>
            </a:r>
            <a:r>
              <a:rPr b="0" i="0" lang="fr-FR" sz="2400" u="none" cap="none" strike="noStrike">
                <a:solidFill>
                  <a:schemeClr val="dk1"/>
                </a:solidFill>
                <a:latin typeface="Calibri"/>
                <a:ea typeface="Calibri"/>
                <a:cs typeface="Calibri"/>
                <a:sym typeface="Calibri"/>
              </a:rPr>
              <a:t> : Manipulation des taux d'intérêt, informations biaisées, ou systèmes de vote centralisés.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58" name="Google Shape;158;p24"/>
          <p:cNvSpPr txBox="1"/>
          <p:nvPr/>
        </p:nvSpPr>
        <p:spPr>
          <a:xfrm>
            <a:off x="844826" y="1431230"/>
            <a:ext cx="105255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La Crise de 2008 : Une Démonstration des Limites des Systèmes Centralisés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fr-FR" sz="2400" u="none" cap="none" strike="noStrike">
                <a:solidFill>
                  <a:schemeClr val="dk1"/>
                </a:solidFill>
                <a:latin typeface="Calibri"/>
                <a:ea typeface="Calibri"/>
                <a:cs typeface="Calibri"/>
                <a:sym typeface="Calibri"/>
              </a:rPr>
              <a:t>La crise financière de 2008 est un exemple de l'impact des systèmes centralisés.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fr-FR" sz="2400" u="none" cap="none" strike="noStrike">
                <a:solidFill>
                  <a:schemeClr val="dk1"/>
                </a:solidFill>
                <a:latin typeface="Calibri"/>
                <a:ea typeface="Calibri"/>
                <a:cs typeface="Calibri"/>
                <a:sym typeface="Calibri"/>
              </a:rPr>
              <a:t>Les banques et institutions financières ont pris des décisions risquées sans que le public ait de visibilité sur leurs pratiques.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fr-FR" sz="2400">
                <a:solidFill>
                  <a:schemeClr val="dk1"/>
                </a:solidFill>
                <a:latin typeface="Calibri"/>
                <a:ea typeface="Calibri"/>
                <a:cs typeface="Calibri"/>
                <a:sym typeface="Calibri"/>
              </a:rPr>
              <a:t>=&gt; </a:t>
            </a:r>
            <a:r>
              <a:rPr b="0" i="0" lang="fr-FR" sz="2400" u="none" cap="none" strike="noStrike">
                <a:solidFill>
                  <a:schemeClr val="dk1"/>
                </a:solidFill>
                <a:latin typeface="Calibri"/>
                <a:ea typeface="Calibri"/>
                <a:cs typeface="Calibri"/>
                <a:sym typeface="Calibri"/>
              </a:rPr>
              <a:t>Cette absence de transparence et de responsabilité a entraîné une </a:t>
            </a:r>
            <a:r>
              <a:rPr b="1" i="0" lang="fr-FR" sz="2400" u="none" cap="none" strike="noStrike">
                <a:solidFill>
                  <a:schemeClr val="dk1"/>
                </a:solidFill>
                <a:latin typeface="Calibri"/>
                <a:ea typeface="Calibri"/>
                <a:cs typeface="Calibri"/>
                <a:sym typeface="Calibri"/>
              </a:rPr>
              <a:t>perte de confiance</a:t>
            </a:r>
            <a:r>
              <a:rPr b="0" i="0" lang="fr-FR" sz="2400" u="none" cap="none" strike="noStrike">
                <a:solidFill>
                  <a:schemeClr val="dk1"/>
                </a:solidFill>
                <a:latin typeface="Calibri"/>
                <a:ea typeface="Calibri"/>
                <a:cs typeface="Calibri"/>
                <a:sym typeface="Calibri"/>
              </a:rPr>
              <a:t> dans les systèmes financiers traditionnels.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64" name="Google Shape;164;p25"/>
          <p:cNvSpPr txBox="1"/>
          <p:nvPr/>
        </p:nvSpPr>
        <p:spPr>
          <a:xfrm>
            <a:off x="844826" y="1431230"/>
            <a:ext cx="105255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Bitcoin: La Première Blockchain</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2008</a:t>
            </a:r>
            <a:r>
              <a:rPr b="0" i="0" lang="fr-FR" sz="2400" u="none" cap="none" strike="noStrike">
                <a:solidFill>
                  <a:schemeClr val="dk1"/>
                </a:solidFill>
                <a:latin typeface="Calibri"/>
                <a:ea typeface="Calibri"/>
                <a:cs typeface="Calibri"/>
                <a:sym typeface="Calibri"/>
              </a:rPr>
              <a:t> : Satoshi Nakamoto publie le whitepaper de Bitcoin, une proposition révolutionnaire pour une nouvelle forme de monnaie.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Ce whitepaper  explique comment créer une </a:t>
            </a:r>
            <a:r>
              <a:rPr b="1" i="0" lang="fr-FR" sz="2400" u="none" cap="none" strike="noStrike">
                <a:solidFill>
                  <a:schemeClr val="dk1"/>
                </a:solidFill>
                <a:latin typeface="Calibri"/>
                <a:ea typeface="Calibri"/>
                <a:cs typeface="Calibri"/>
                <a:sym typeface="Calibri"/>
              </a:rPr>
              <a:t>crypto-monnaie décentralisée</a:t>
            </a:r>
            <a:r>
              <a:rPr b="0" i="0" lang="fr-FR" sz="2400" u="none" cap="none" strike="noStrike">
                <a:solidFill>
                  <a:schemeClr val="dk1"/>
                </a:solidFill>
                <a:latin typeface="Calibri"/>
                <a:ea typeface="Calibri"/>
                <a:cs typeface="Calibri"/>
                <a:sym typeface="Calibri"/>
              </a:rPr>
              <a:t> sans besoin de confiance en une autorité centrale (comme une banque).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Citation clé</a:t>
            </a:r>
            <a:r>
              <a:rPr b="0" i="0" lang="fr-FR" sz="2400" u="none" cap="none" strike="noStrike">
                <a:solidFill>
                  <a:schemeClr val="dk1"/>
                </a:solidFill>
                <a:latin typeface="Calibri"/>
                <a:ea typeface="Calibri"/>
                <a:cs typeface="Calibri"/>
                <a:sym typeface="Calibri"/>
              </a:rPr>
              <a:t> : "Une version purement peer-to-peer de l'argent électronique."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=&gt; Qui est Satoshi Nakamoto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70" name="Google Shape;170;p26"/>
          <p:cNvSpPr txBox="1"/>
          <p:nvPr/>
        </p:nvSpPr>
        <p:spPr>
          <a:xfrm>
            <a:off x="844826" y="1431230"/>
            <a:ext cx="10525500" cy="479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La Résolution du Problème de la Double Dépense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Problème de double dépense</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Avant Bitcoin, une des grandes difficultés des monnaies numériques était le </a:t>
            </a:r>
            <a:r>
              <a:rPr b="1" i="0" lang="fr-FR" sz="2400" u="none" cap="none" strike="noStrike">
                <a:solidFill>
                  <a:schemeClr val="dk1"/>
                </a:solidFill>
                <a:latin typeface="Calibri"/>
                <a:ea typeface="Calibri"/>
                <a:cs typeface="Calibri"/>
                <a:sym typeface="Calibri"/>
              </a:rPr>
              <a:t>double-dépense</a:t>
            </a:r>
            <a:r>
              <a:rPr b="0" i="0" lang="fr-FR" sz="2400" u="none" cap="none" strike="noStrike">
                <a:solidFill>
                  <a:schemeClr val="dk1"/>
                </a:solidFill>
                <a:latin typeface="Calibri"/>
                <a:ea typeface="Calibri"/>
                <a:cs typeface="Calibri"/>
                <a:sym typeface="Calibri"/>
              </a:rPr>
              <a:t>, </a:t>
            </a:r>
            <a:r>
              <a:rPr lang="fr-FR" sz="2400">
                <a:solidFill>
                  <a:schemeClr val="dk1"/>
                </a:solidFill>
                <a:latin typeface="Calibri"/>
                <a:ea typeface="Calibri"/>
                <a:cs typeface="Calibri"/>
                <a:sym typeface="Calibri"/>
              </a:rPr>
              <a:t>cad</a:t>
            </a:r>
            <a:r>
              <a:rPr b="0" i="0" lang="fr-FR" sz="2400" u="none" cap="none" strike="noStrike">
                <a:solidFill>
                  <a:schemeClr val="dk1"/>
                </a:solidFill>
                <a:latin typeface="Calibri"/>
                <a:ea typeface="Calibri"/>
                <a:cs typeface="Calibri"/>
                <a:sym typeface="Calibri"/>
              </a:rPr>
              <a:t> la possibilité de dépenser la même unité de monnaie deux fois.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Bitcoin résout ce problème par un </a:t>
            </a:r>
            <a:r>
              <a:rPr b="1" i="0" lang="fr-FR" sz="2400" u="none" cap="none" strike="noStrike">
                <a:solidFill>
                  <a:schemeClr val="dk1"/>
                </a:solidFill>
                <a:latin typeface="Calibri"/>
                <a:ea typeface="Calibri"/>
                <a:cs typeface="Calibri"/>
                <a:sym typeface="Calibri"/>
              </a:rPr>
              <a:t>mécanisme de consensus décentralisé</a:t>
            </a:r>
            <a:r>
              <a:rPr b="0" i="0" lang="fr-FR" sz="2400" u="none" cap="none" strike="noStrike">
                <a:solidFill>
                  <a:schemeClr val="dk1"/>
                </a:solidFill>
                <a:latin typeface="Calibri"/>
                <a:ea typeface="Calibri"/>
                <a:cs typeface="Calibri"/>
                <a:sym typeface="Calibri"/>
              </a:rPr>
              <a:t> (plus tard connu sous le nom de Proof of Work).</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76" name="Google Shape;176;p27"/>
          <p:cNvSpPr txBox="1"/>
          <p:nvPr/>
        </p:nvSpPr>
        <p:spPr>
          <a:xfrm>
            <a:off x="844826" y="1431230"/>
            <a:ext cx="10525500" cy="390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La Résolution du Problème de la Double Dépense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1" i="0" lang="fr-FR" sz="2400" u="none" cap="none" strike="noStrike">
                <a:solidFill>
                  <a:schemeClr val="dk1"/>
                </a:solidFill>
                <a:latin typeface="Calibri"/>
                <a:ea typeface="Calibri"/>
                <a:cs typeface="Calibri"/>
                <a:sym typeface="Calibri"/>
              </a:rPr>
              <a:t>Exemple</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Imaginez qu'une personne envoie une transaction à un commerçant, puis tente d'envoyer la même transaction à quelqu'un d'autre en utilisant le même Bitcoin.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Le système de Bitcoin garantit que cela ne se produira pas.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180" name="Shape 180"/>
        <p:cNvGrpSpPr/>
        <p:nvPr/>
      </p:nvGrpSpPr>
      <p:grpSpPr>
        <a:xfrm>
          <a:off x="0" y="0"/>
          <a:ext cx="0" cy="0"/>
          <a:chOff x="0" y="0"/>
          <a:chExt cx="0" cy="0"/>
        </a:xfrm>
      </p:grpSpPr>
      <p:pic>
        <p:nvPicPr>
          <p:cNvPr descr="Questions avec un remplissage uni" id="181" name="Google Shape;181;p28"/>
          <p:cNvPicPr preferRelativeResize="0"/>
          <p:nvPr/>
        </p:nvPicPr>
        <p:blipFill rotWithShape="1">
          <a:blip r:embed="rId3">
            <a:alphaModFix/>
          </a:blip>
          <a:srcRect b="0" l="0" r="0" t="0"/>
          <a:stretch/>
        </p:blipFill>
        <p:spPr>
          <a:xfrm>
            <a:off x="5779950" y="1989000"/>
            <a:ext cx="2880000" cy="2880000"/>
          </a:xfrm>
          <a:prstGeom prst="rect">
            <a:avLst/>
          </a:prstGeom>
          <a:noFill/>
          <a:ln>
            <a:noFill/>
          </a:ln>
        </p:spPr>
      </p:pic>
      <p:sp>
        <p:nvSpPr>
          <p:cNvPr id="182" name="Google Shape;182;p2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Calibri"/>
              <a:buNone/>
            </a:pPr>
            <a:r>
              <a:rPr b="0" i="0" lang="fr-FR" sz="3200" u="none" cap="none" strike="noStrike">
                <a:solidFill>
                  <a:schemeClr val="lt1"/>
                </a:solidFill>
                <a:latin typeface="Calibri"/>
                <a:ea typeface="Calibri"/>
                <a:cs typeface="Calibri"/>
                <a:sym typeface="Calibri"/>
              </a:rPr>
              <a:t>1. Première partie</a:t>
            </a:r>
            <a:endParaRPr b="0" i="0" sz="1400" u="none" cap="none" strike="noStrike">
              <a:solidFill>
                <a:srgbClr val="000000"/>
              </a:solidFill>
              <a:latin typeface="Arial"/>
              <a:ea typeface="Arial"/>
              <a:cs typeface="Arial"/>
              <a:sym typeface="Arial"/>
            </a:endParaRPr>
          </a:p>
        </p:txBody>
      </p:sp>
      <p:sp>
        <p:nvSpPr>
          <p:cNvPr id="183" name="Google Shape;183;p28"/>
          <p:cNvSpPr txBox="1"/>
          <p:nvPr/>
        </p:nvSpPr>
        <p:spPr>
          <a:xfrm>
            <a:off x="838200" y="1981200"/>
            <a:ext cx="5524500" cy="26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fr-FR" sz="2800" u="none" cap="none" strike="noStrike">
                <a:solidFill>
                  <a:schemeClr val="lt1"/>
                </a:solidFill>
                <a:latin typeface="Calibri"/>
                <a:ea typeface="Calibri"/>
                <a:cs typeface="Calibri"/>
                <a:sym typeface="Calibri"/>
              </a:rPr>
              <a:t>Répondre aux questions suivantes (10 minutes):</a:t>
            </a:r>
            <a:endParaRPr b="0" i="0" sz="2800" u="none" cap="none" strike="noStrike">
              <a:solidFill>
                <a:schemeClr val="lt1"/>
              </a:solidFill>
              <a:latin typeface="Calibri"/>
              <a:ea typeface="Calibri"/>
              <a:cs typeface="Calibri"/>
              <a:sym typeface="Calibri"/>
            </a:endParaRPr>
          </a:p>
          <a:p>
            <a:pPr indent="-381000" lvl="0" marL="457200" marR="0" rtl="0" algn="l">
              <a:lnSpc>
                <a:spcPct val="100000"/>
              </a:lnSpc>
              <a:spcBef>
                <a:spcPts val="0"/>
              </a:spcBef>
              <a:spcAft>
                <a:spcPts val="0"/>
              </a:spcAft>
              <a:buClr>
                <a:schemeClr val="lt1"/>
              </a:buClr>
              <a:buSzPts val="2400"/>
              <a:buFont typeface="Calibri"/>
              <a:buChar char="●"/>
            </a:pPr>
            <a:r>
              <a:rPr b="0" i="0" lang="fr-FR" sz="2400" u="none" cap="none" strike="noStrike">
                <a:solidFill>
                  <a:schemeClr val="lt1"/>
                </a:solidFill>
                <a:latin typeface="Calibri"/>
                <a:ea typeface="Calibri"/>
                <a:cs typeface="Calibri"/>
                <a:sym typeface="Calibri"/>
              </a:rPr>
              <a:t>Comment Bitcoin empêche-t-il la double dépense ?</a:t>
            </a:r>
            <a:endParaRPr b="0" i="0" sz="2400" u="none" cap="none" strike="noStrike">
              <a:solidFill>
                <a:schemeClr val="lt1"/>
              </a:solidFill>
              <a:latin typeface="Calibri"/>
              <a:ea typeface="Calibri"/>
              <a:cs typeface="Calibri"/>
              <a:sym typeface="Calibri"/>
            </a:endParaRPr>
          </a:p>
          <a:p>
            <a:pPr indent="-381000" lvl="0" marL="457200" marR="0" rtl="0" algn="l">
              <a:lnSpc>
                <a:spcPct val="100000"/>
              </a:lnSpc>
              <a:spcBef>
                <a:spcPts val="0"/>
              </a:spcBef>
              <a:spcAft>
                <a:spcPts val="0"/>
              </a:spcAft>
              <a:buClr>
                <a:schemeClr val="lt1"/>
              </a:buClr>
              <a:buSzPts val="2400"/>
              <a:buFont typeface="Calibri"/>
              <a:buChar char="●"/>
            </a:pPr>
            <a:r>
              <a:rPr b="0" i="0" lang="fr-FR" sz="2400" u="none" cap="none" strike="noStrike">
                <a:solidFill>
                  <a:schemeClr val="lt1"/>
                </a:solidFill>
                <a:latin typeface="Calibri"/>
                <a:ea typeface="Calibri"/>
                <a:cs typeface="Calibri"/>
                <a:sym typeface="Calibri"/>
              </a:rPr>
              <a:t>Bitcoin n'a rien inventé de nouveau ?</a:t>
            </a:r>
            <a:endParaRPr b="0" i="0" sz="2400" u="none" cap="none" strike="noStrike">
              <a:solidFill>
                <a:schemeClr val="lt1"/>
              </a:solidFill>
              <a:latin typeface="Calibri"/>
              <a:ea typeface="Calibri"/>
              <a:cs typeface="Calibri"/>
              <a:sym typeface="Calibri"/>
            </a:endParaRPr>
          </a:p>
          <a:p>
            <a:pPr indent="-381000" lvl="0" marL="457200" marR="0" rtl="0" algn="l">
              <a:lnSpc>
                <a:spcPct val="100000"/>
              </a:lnSpc>
              <a:spcBef>
                <a:spcPts val="0"/>
              </a:spcBef>
              <a:spcAft>
                <a:spcPts val="0"/>
              </a:spcAft>
              <a:buClr>
                <a:schemeClr val="lt1"/>
              </a:buClr>
              <a:buSzPts val="2400"/>
              <a:buFont typeface="Calibri"/>
              <a:buChar char="●"/>
            </a:pPr>
            <a:r>
              <a:rPr b="0" i="0" lang="fr-FR" sz="2400" u="none" cap="none" strike="noStrike">
                <a:solidFill>
                  <a:schemeClr val="lt1"/>
                </a:solidFill>
                <a:latin typeface="Calibri"/>
                <a:ea typeface="Calibri"/>
                <a:cs typeface="Calibri"/>
                <a:sym typeface="Calibri"/>
              </a:rPr>
              <a:t>Qu’est-ce que le Proof of Work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187" name="Shape 187"/>
        <p:cNvGrpSpPr/>
        <p:nvPr/>
      </p:nvGrpSpPr>
      <p:grpSpPr>
        <a:xfrm>
          <a:off x="0" y="0"/>
          <a:ext cx="0" cy="0"/>
          <a:chOff x="0" y="0"/>
          <a:chExt cx="0" cy="0"/>
        </a:xfrm>
      </p:grpSpPr>
      <p:sp>
        <p:nvSpPr>
          <p:cNvPr id="188" name="Google Shape;188;p29"/>
          <p:cNvSpPr txBox="1"/>
          <p:nvPr/>
        </p:nvSpPr>
        <p:spPr>
          <a:xfrm>
            <a:off x="831850" y="1709738"/>
            <a:ext cx="10515600" cy="28512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5400"/>
              <a:buFont typeface="Calibri"/>
              <a:buNone/>
            </a:pPr>
            <a:r>
              <a:rPr b="0" i="0" lang="fr-FR" sz="5400" u="none" cap="none" strike="noStrike">
                <a:solidFill>
                  <a:schemeClr val="lt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194" name="Google Shape;194;p30"/>
          <p:cNvSpPr txBox="1"/>
          <p:nvPr/>
        </p:nvSpPr>
        <p:spPr>
          <a:xfrm>
            <a:off x="844826" y="1431230"/>
            <a:ext cx="10525500" cy="33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Ce qui rend la blockchain unique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La blockchain repose sur </a:t>
            </a:r>
            <a:r>
              <a:rPr b="1" i="0" lang="fr-FR" sz="2400" u="none" cap="none" strike="noStrike">
                <a:solidFill>
                  <a:schemeClr val="dk1"/>
                </a:solidFill>
                <a:latin typeface="Calibri"/>
                <a:ea typeface="Calibri"/>
                <a:cs typeface="Calibri"/>
                <a:sym typeface="Calibri"/>
              </a:rPr>
              <a:t>quatre principes clés</a:t>
            </a:r>
            <a:r>
              <a:rPr b="0" i="0" lang="fr-FR" sz="2400" u="none" cap="none" strike="noStrike">
                <a:solidFill>
                  <a:schemeClr val="dk1"/>
                </a:solidFill>
                <a:latin typeface="Calibri"/>
                <a:ea typeface="Calibri"/>
                <a:cs typeface="Calibri"/>
                <a:sym typeface="Calibri"/>
              </a:rPr>
              <a:t> qui la distinguent des systèmes traditionnels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AutoNum type="arabicPeriod"/>
            </a:pPr>
            <a:r>
              <a:rPr b="1" i="0" lang="fr-FR" sz="2400" u="none" cap="none" strike="noStrike">
                <a:solidFill>
                  <a:schemeClr val="dk1"/>
                </a:solidFill>
                <a:latin typeface="Calibri"/>
                <a:ea typeface="Calibri"/>
                <a:cs typeface="Calibri"/>
                <a:sym typeface="Calibri"/>
              </a:rPr>
              <a:t>Décentralisation</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AutoNum type="arabicPeriod"/>
            </a:pPr>
            <a:r>
              <a:rPr b="1" i="0" lang="fr-FR" sz="2400" u="none" cap="none" strike="noStrike">
                <a:solidFill>
                  <a:schemeClr val="dk1"/>
                </a:solidFill>
                <a:latin typeface="Calibri"/>
                <a:ea typeface="Calibri"/>
                <a:cs typeface="Calibri"/>
                <a:sym typeface="Calibri"/>
              </a:rPr>
              <a:t>Immutabilité</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AutoNum type="arabicPeriod"/>
            </a:pPr>
            <a:r>
              <a:rPr b="1" i="0" lang="fr-FR" sz="2400" u="none" cap="none" strike="noStrike">
                <a:solidFill>
                  <a:schemeClr val="dk1"/>
                </a:solidFill>
                <a:latin typeface="Calibri"/>
                <a:ea typeface="Calibri"/>
                <a:cs typeface="Calibri"/>
                <a:sym typeface="Calibri"/>
              </a:rPr>
              <a:t>Transparence</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AutoNum type="arabicPeriod"/>
            </a:pPr>
            <a:r>
              <a:rPr b="1" i="0" lang="fr-FR" sz="2400" u="none" cap="none" strike="noStrike">
                <a:solidFill>
                  <a:schemeClr val="dk1"/>
                </a:solidFill>
                <a:latin typeface="Calibri"/>
                <a:ea typeface="Calibri"/>
                <a:cs typeface="Calibri"/>
                <a:sym typeface="Calibri"/>
              </a:rPr>
              <a:t>Sécurité</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00" name="Google Shape;200;p31"/>
          <p:cNvSpPr txBox="1"/>
          <p:nvPr/>
        </p:nvSpPr>
        <p:spPr>
          <a:xfrm>
            <a:off x="844826" y="1431230"/>
            <a:ext cx="10525500" cy="305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Décentralisation : Aucune Autorité Unique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La </a:t>
            </a:r>
            <a:r>
              <a:rPr b="1" i="0" lang="fr-FR" sz="2400" u="none" cap="none" strike="noStrike">
                <a:solidFill>
                  <a:schemeClr val="dk1"/>
                </a:solidFill>
                <a:latin typeface="Calibri"/>
                <a:ea typeface="Calibri"/>
                <a:cs typeface="Calibri"/>
                <a:sym typeface="Calibri"/>
              </a:rPr>
              <a:t>décentralisation</a:t>
            </a:r>
            <a:r>
              <a:rPr b="0" i="0" lang="fr-FR" sz="2400" u="none" cap="none" strike="noStrike">
                <a:solidFill>
                  <a:schemeClr val="dk1"/>
                </a:solidFill>
                <a:latin typeface="Calibri"/>
                <a:ea typeface="Calibri"/>
                <a:cs typeface="Calibri"/>
                <a:sym typeface="Calibri"/>
              </a:rPr>
              <a:t> signifie qu’il n’existe </a:t>
            </a:r>
            <a:r>
              <a:rPr b="1" i="0" lang="fr-FR" sz="2400" u="none" cap="none" strike="noStrike">
                <a:solidFill>
                  <a:schemeClr val="dk1"/>
                </a:solidFill>
                <a:latin typeface="Calibri"/>
                <a:ea typeface="Calibri"/>
                <a:cs typeface="Calibri"/>
                <a:sym typeface="Calibri"/>
              </a:rPr>
              <a:t>pas de point de contrôle unique</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Tous les participants du réseau, appelés </a:t>
            </a:r>
            <a:r>
              <a:rPr b="1" i="0" lang="fr-FR" sz="2400" u="none" cap="none" strike="noStrike">
                <a:solidFill>
                  <a:schemeClr val="dk1"/>
                </a:solidFill>
                <a:latin typeface="Calibri"/>
                <a:ea typeface="Calibri"/>
                <a:cs typeface="Calibri"/>
                <a:sym typeface="Calibri"/>
              </a:rPr>
              <a:t>nodes</a:t>
            </a:r>
            <a:r>
              <a:rPr b="0" i="0" lang="fr-FR" sz="2400" u="none" cap="none" strike="noStrike">
                <a:solidFill>
                  <a:schemeClr val="dk1"/>
                </a:solidFill>
                <a:latin typeface="Calibri"/>
                <a:ea typeface="Calibri"/>
                <a:cs typeface="Calibri"/>
                <a:sym typeface="Calibri"/>
              </a:rPr>
              <a:t>, détiennent une copie de la blockchain.</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Chaque node peut valider les transactions sans l’intervention d’une autorité centrale.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95" name="Shape 95"/>
        <p:cNvGrpSpPr/>
        <p:nvPr/>
      </p:nvGrpSpPr>
      <p:grpSpPr>
        <a:xfrm>
          <a:off x="0" y="0"/>
          <a:ext cx="0" cy="0"/>
          <a:chOff x="0" y="0"/>
          <a:chExt cx="0" cy="0"/>
        </a:xfrm>
      </p:grpSpPr>
      <p:sp>
        <p:nvSpPr>
          <p:cNvPr id="96" name="Google Shape;96;p14"/>
          <p:cNvSpPr txBox="1"/>
          <p:nvPr/>
        </p:nvSpPr>
        <p:spPr>
          <a:xfrm>
            <a:off x="831850" y="2554565"/>
            <a:ext cx="10515600" cy="2851200"/>
          </a:xfrm>
          <a:prstGeom prst="rect">
            <a:avLst/>
          </a:prstGeom>
          <a:noFill/>
          <a:ln>
            <a:noFill/>
          </a:ln>
        </p:spPr>
        <p:txBody>
          <a:bodyPr anchorCtr="0" anchor="t" bIns="45700" lIns="91425" spcFirstLastPara="1" rIns="91425" wrap="square" tIns="45700">
            <a:normAutofit/>
          </a:bodyPr>
          <a:lstStyle/>
          <a:p>
            <a:pPr indent="-742950" lvl="0" marL="742950" marR="0" rtl="0" algn="l">
              <a:lnSpc>
                <a:spcPct val="90000"/>
              </a:lnSpc>
              <a:spcBef>
                <a:spcPts val="0"/>
              </a:spcBef>
              <a:spcAft>
                <a:spcPts val="0"/>
              </a:spcAft>
              <a:buClr>
                <a:schemeClr val="lt1"/>
              </a:buClr>
              <a:buSzPts val="3600"/>
              <a:buFont typeface="Calibri"/>
              <a:buAutoNum type="arabicPeriod"/>
            </a:pPr>
            <a:r>
              <a:rPr b="0" i="0" lang="fr-FR" sz="3600" u="none" cap="none" strike="noStrike">
                <a:solidFill>
                  <a:schemeClr val="lt1"/>
                </a:solidFill>
                <a:latin typeface="Calibri"/>
                <a:ea typeface="Calibri"/>
                <a:cs typeface="Calibri"/>
                <a:sym typeface="Calibri"/>
              </a:rPr>
              <a:t>Contexte historique</a:t>
            </a:r>
            <a:endParaRPr b="0" i="0" sz="1400" u="none" cap="none" strike="noStrike">
              <a:solidFill>
                <a:srgbClr val="000000"/>
              </a:solidFill>
              <a:latin typeface="Arial"/>
              <a:ea typeface="Arial"/>
              <a:cs typeface="Arial"/>
              <a:sym typeface="Arial"/>
            </a:endParaRPr>
          </a:p>
          <a:p>
            <a:pPr indent="-742950" lvl="0" marL="742950" marR="0" rtl="0" algn="l">
              <a:lnSpc>
                <a:spcPct val="90000"/>
              </a:lnSpc>
              <a:spcBef>
                <a:spcPts val="0"/>
              </a:spcBef>
              <a:spcAft>
                <a:spcPts val="0"/>
              </a:spcAft>
              <a:buClr>
                <a:schemeClr val="lt1"/>
              </a:buClr>
              <a:buSzPts val="3600"/>
              <a:buFont typeface="Calibri"/>
              <a:buAutoNum type="arabicPeriod"/>
            </a:pPr>
            <a:r>
              <a:rPr b="0" i="0" lang="fr-FR" sz="3600" u="none" cap="none" strike="noStrike">
                <a:solidFill>
                  <a:schemeClr val="lt1"/>
                </a:solidFill>
                <a:latin typeface="Calibri"/>
                <a:ea typeface="Calibri"/>
                <a:cs typeface="Calibri"/>
                <a:sym typeface="Calibri"/>
              </a:rPr>
              <a:t>Proof of Work</a:t>
            </a:r>
            <a:endParaRPr b="0" i="0" sz="3600" u="none" cap="none" strike="noStrike">
              <a:solidFill>
                <a:schemeClr val="lt1"/>
              </a:solidFill>
              <a:latin typeface="Calibri"/>
              <a:ea typeface="Calibri"/>
              <a:cs typeface="Calibri"/>
              <a:sym typeface="Calibri"/>
            </a:endParaRPr>
          </a:p>
          <a:p>
            <a:pPr indent="-742950" lvl="0" marL="742950" marR="0" rtl="0" algn="l">
              <a:lnSpc>
                <a:spcPct val="90000"/>
              </a:lnSpc>
              <a:spcBef>
                <a:spcPts val="0"/>
              </a:spcBef>
              <a:spcAft>
                <a:spcPts val="0"/>
              </a:spcAft>
              <a:buClr>
                <a:schemeClr val="lt1"/>
              </a:buClr>
              <a:buSzPts val="3600"/>
              <a:buFont typeface="Calibri"/>
              <a:buAutoNum type="arabicPeriod"/>
            </a:pPr>
            <a:r>
              <a:rPr b="0" i="0" lang="fr-FR" sz="3600" u="none" cap="none" strike="noStrike">
                <a:solidFill>
                  <a:schemeClr val="lt1"/>
                </a:solidFill>
                <a:latin typeface="Calibri"/>
                <a:ea typeface="Calibri"/>
                <a:cs typeface="Calibri"/>
                <a:sym typeface="Calibri"/>
              </a:rPr>
              <a:t>La deuxième génération de Blockchain</a:t>
            </a:r>
            <a:endParaRPr b="0" i="0" sz="1400" u="none" cap="none" strike="noStrike">
              <a:solidFill>
                <a:srgbClr val="000000"/>
              </a:solidFill>
              <a:latin typeface="Arial"/>
              <a:ea typeface="Arial"/>
              <a:cs typeface="Arial"/>
              <a:sym typeface="Arial"/>
            </a:endParaRPr>
          </a:p>
          <a:p>
            <a:pPr indent="0" lvl="0" marL="45720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txBox="1"/>
          <p:nvPr/>
        </p:nvSpPr>
        <p:spPr>
          <a:xfrm>
            <a:off x="4994689" y="402196"/>
            <a:ext cx="2189922" cy="579092"/>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200"/>
              <a:buFont typeface="Calibri"/>
              <a:buNone/>
            </a:pPr>
            <a:r>
              <a:rPr b="0" i="1" lang="fr-FR" sz="3200" u="none" cap="none" strike="noStrike">
                <a:solidFill>
                  <a:schemeClr val="lt1"/>
                </a:solidFill>
                <a:latin typeface="Calibri"/>
                <a:ea typeface="Calibri"/>
                <a:cs typeface="Calibri"/>
                <a:sym typeface="Calibri"/>
              </a:rPr>
              <a:t>Sommaire</a:t>
            </a:r>
            <a:endParaRPr b="0" i="0" sz="1400" u="none" cap="none" strike="noStrike">
              <a:solidFill>
                <a:srgbClr val="000000"/>
              </a:solidFill>
              <a:latin typeface="Arial"/>
              <a:ea typeface="Arial"/>
              <a:cs typeface="Arial"/>
              <a:sym typeface="Arial"/>
            </a:endParaRPr>
          </a:p>
        </p:txBody>
      </p:sp>
      <p:pic>
        <p:nvPicPr>
          <p:cNvPr descr="Menu avec un remplissage uni" id="98" name="Google Shape;98;p14"/>
          <p:cNvPicPr preferRelativeResize="0"/>
          <p:nvPr/>
        </p:nvPicPr>
        <p:blipFill rotWithShape="1">
          <a:blip r:embed="rId3">
            <a:alphaModFix/>
          </a:blip>
          <a:srcRect b="0" l="0" r="0" t="0"/>
          <a:stretch/>
        </p:blipFill>
        <p:spPr>
          <a:xfrm>
            <a:off x="10440000" y="5040000"/>
            <a:ext cx="1080000" cy="108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06" name="Google Shape;206;p32"/>
          <p:cNvSpPr txBox="1"/>
          <p:nvPr/>
        </p:nvSpPr>
        <p:spPr>
          <a:xfrm>
            <a:off x="844826" y="1431230"/>
            <a:ext cx="10525500" cy="305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Immutabilité : La Garantie de l'Intégrité des Données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La blockchain est append only ; les blocs reposent sur un système de listes chaînées, où l’adresse (ou référence) du bloc précédent est un hash de son contenu.</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 Pour modifier un bloc, il faudrait modifier tous les blocs suivants, ce qui est </a:t>
            </a:r>
            <a:r>
              <a:rPr b="1" i="0" lang="fr-FR" sz="2400" u="none" cap="none" strike="noStrike">
                <a:solidFill>
                  <a:schemeClr val="dk1"/>
                </a:solidFill>
                <a:latin typeface="Calibri"/>
                <a:ea typeface="Calibri"/>
                <a:cs typeface="Calibri"/>
                <a:sym typeface="Calibri"/>
              </a:rPr>
              <a:t>pratiquement impossible</a:t>
            </a:r>
            <a:r>
              <a:rPr b="0" i="0" lang="fr-FR" sz="2400" u="none" cap="none" strike="noStrike">
                <a:solidFill>
                  <a:schemeClr val="dk1"/>
                </a:solidFill>
                <a:latin typeface="Calibri"/>
                <a:ea typeface="Calibri"/>
                <a:cs typeface="Calibri"/>
                <a:sym typeface="Calibri"/>
              </a:rPr>
              <a:t> en raison de la puissance de calcul requise.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12" name="Google Shape;212;p33"/>
          <p:cNvSpPr txBox="1"/>
          <p:nvPr/>
        </p:nvSpPr>
        <p:spPr>
          <a:xfrm>
            <a:off x="844826" y="1431230"/>
            <a:ext cx="10525500" cy="26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Transparence : Vérification de Toutes les Transactions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Chaque participant du réseau peut voir l'historique complet des transactions sur la blockchain.</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La </a:t>
            </a:r>
            <a:r>
              <a:rPr b="1" i="0" lang="fr-FR" sz="2400" u="none" cap="none" strike="noStrike">
                <a:solidFill>
                  <a:schemeClr val="dk1"/>
                </a:solidFill>
                <a:latin typeface="Calibri"/>
                <a:ea typeface="Calibri"/>
                <a:cs typeface="Calibri"/>
                <a:sym typeface="Calibri"/>
              </a:rPr>
              <a:t>transparence</a:t>
            </a:r>
            <a:r>
              <a:rPr b="0" i="0" lang="fr-FR" sz="2400" u="none" cap="none" strike="noStrike">
                <a:solidFill>
                  <a:schemeClr val="dk1"/>
                </a:solidFill>
                <a:latin typeface="Calibri"/>
                <a:ea typeface="Calibri"/>
                <a:cs typeface="Calibri"/>
                <a:sym typeface="Calibri"/>
              </a:rPr>
              <a:t> permet à tout le monde de vérifier et d’auditer les données sans dépendre d’une entité centrale.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18" name="Google Shape;218;p34"/>
          <p:cNvSpPr txBox="1"/>
          <p:nvPr/>
        </p:nvSpPr>
        <p:spPr>
          <a:xfrm>
            <a:off x="844826" y="1431230"/>
            <a:ext cx="105255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Sécurité : Les Mécanismes Cryptographiques au Cœur de la Blockchain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La </a:t>
            </a:r>
            <a:r>
              <a:rPr b="1" i="0" lang="fr-FR" sz="2400" u="none" cap="none" strike="noStrike">
                <a:solidFill>
                  <a:schemeClr val="dk1"/>
                </a:solidFill>
                <a:latin typeface="Calibri"/>
                <a:ea typeface="Calibri"/>
                <a:cs typeface="Calibri"/>
                <a:sym typeface="Calibri"/>
              </a:rPr>
              <a:t>sécurité</a:t>
            </a:r>
            <a:r>
              <a:rPr b="0" i="0" lang="fr-FR" sz="2400" u="none" cap="none" strike="noStrike">
                <a:solidFill>
                  <a:schemeClr val="dk1"/>
                </a:solidFill>
                <a:latin typeface="Calibri"/>
                <a:ea typeface="Calibri"/>
                <a:cs typeface="Calibri"/>
                <a:sym typeface="Calibri"/>
              </a:rPr>
              <a:t> d’une blockchain repose sur l’utilisation de techniques cryptographiques avancées pour garantir l'intégrité des données.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Chaque transaction est protégée par un </a:t>
            </a:r>
            <a:r>
              <a:rPr b="1" i="0" lang="fr-FR" sz="2400" u="none" cap="none" strike="noStrike">
                <a:solidFill>
                  <a:schemeClr val="dk1"/>
                </a:solidFill>
                <a:latin typeface="Calibri"/>
                <a:ea typeface="Calibri"/>
                <a:cs typeface="Calibri"/>
                <a:sym typeface="Calibri"/>
              </a:rPr>
              <a:t>hash cryptographique</a:t>
            </a:r>
            <a:r>
              <a:rPr b="0" i="0" lang="fr-FR" sz="2400" u="none" cap="none" strike="noStrike">
                <a:solidFill>
                  <a:schemeClr val="dk1"/>
                </a:solidFill>
                <a:latin typeface="Calibri"/>
                <a:ea typeface="Calibri"/>
                <a:cs typeface="Calibri"/>
                <a:sym typeface="Calibri"/>
              </a:rPr>
              <a:t> qui empêche toute modification frauduleuse.</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=&gt; Quel algorithme de hash utilise Bitcoin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24" name="Google Shape;224;p35"/>
          <p:cNvSpPr txBox="1"/>
          <p:nvPr/>
        </p:nvSpPr>
        <p:spPr>
          <a:xfrm>
            <a:off x="844826" y="1431230"/>
            <a:ext cx="105255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Sécurité : Les Mécanismes Cryptographiques au Cœur de la Blockchain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1" lang="fr-FR" sz="1000" u="none" cap="none" strike="noStrike">
                <a:solidFill>
                  <a:srgbClr val="444444"/>
                </a:solidFill>
                <a:highlight>
                  <a:srgbClr val="FFFFFF"/>
                </a:highlight>
                <a:latin typeface="Calibri"/>
                <a:ea typeface="Calibri"/>
                <a:cs typeface="Calibri"/>
                <a:sym typeface="Calibri"/>
              </a:rPr>
              <a:t>Source: </a:t>
            </a:r>
            <a:r>
              <a:rPr b="0" i="1" lang="fr-FR" sz="1000" u="none" cap="none" strike="noStrike">
                <a:solidFill>
                  <a:schemeClr val="hlink"/>
                </a:solidFill>
                <a:highlight>
                  <a:srgbClr val="FFFFFF"/>
                </a:highlight>
                <a:uFill>
                  <a:noFill/>
                </a:uFill>
                <a:latin typeface="Calibri"/>
                <a:ea typeface="Calibri"/>
                <a:cs typeface="Calibri"/>
                <a:sym typeface="Calibri"/>
                <a:hlinkClick r:id="rId3"/>
              </a:rPr>
              <a:t>https://youtu.be/SSo_EIwHSd4</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pic>
        <p:nvPicPr>
          <p:cNvPr id="225" name="Google Shape;225;p35"/>
          <p:cNvPicPr preferRelativeResize="0"/>
          <p:nvPr/>
        </p:nvPicPr>
        <p:blipFill rotWithShape="1">
          <a:blip r:embed="rId4">
            <a:alphaModFix/>
          </a:blip>
          <a:srcRect b="0" l="0" r="0" t="0"/>
          <a:stretch/>
        </p:blipFill>
        <p:spPr>
          <a:xfrm>
            <a:off x="2352675" y="2499980"/>
            <a:ext cx="7486650" cy="3381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31" name="Google Shape;231;p36"/>
          <p:cNvSpPr txBox="1"/>
          <p:nvPr/>
        </p:nvSpPr>
        <p:spPr>
          <a:xfrm>
            <a:off x="844826" y="1431230"/>
            <a:ext cx="10525500" cy="451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Consensus Décentralisé : Validation des Transactions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0" i="0" lang="fr-FR" sz="2400" u="none" cap="none" strike="noStrike">
                <a:solidFill>
                  <a:schemeClr val="dk1"/>
                </a:solidFill>
                <a:latin typeface="Calibri"/>
                <a:ea typeface="Calibri"/>
                <a:cs typeface="Calibri"/>
                <a:sym typeface="Calibri"/>
              </a:rPr>
              <a:t>Dans une blockchain, la validation des transactions est réalisée par un </a:t>
            </a:r>
            <a:r>
              <a:rPr b="1" i="0" lang="fr-FR" sz="2400" u="none" cap="none" strike="noStrike">
                <a:solidFill>
                  <a:schemeClr val="dk1"/>
                </a:solidFill>
                <a:latin typeface="Calibri"/>
                <a:ea typeface="Calibri"/>
                <a:cs typeface="Calibri"/>
                <a:sym typeface="Calibri"/>
              </a:rPr>
              <a:t>mécanisme de consensus</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0" i="0" lang="fr-FR" sz="2400" u="none" cap="none" strike="noStrike">
                <a:solidFill>
                  <a:schemeClr val="dk1"/>
                </a:solidFill>
                <a:latin typeface="Calibri"/>
                <a:ea typeface="Calibri"/>
                <a:cs typeface="Calibri"/>
                <a:sym typeface="Calibri"/>
              </a:rPr>
              <a:t>Deux principaux types de consensus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Proof of Work</a:t>
            </a:r>
            <a:r>
              <a:rPr b="0" i="0" lang="fr-FR" sz="2400" u="none" cap="none" strike="noStrike">
                <a:solidFill>
                  <a:schemeClr val="dk1"/>
                </a:solidFill>
                <a:latin typeface="Calibri"/>
                <a:ea typeface="Calibri"/>
                <a:cs typeface="Calibri"/>
                <a:sym typeface="Calibri"/>
              </a:rPr>
              <a:t> (PoW)</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Proof of Stake</a:t>
            </a:r>
            <a:r>
              <a:rPr b="0" i="0" lang="fr-FR" sz="2400" u="none" cap="none" strike="noStrike">
                <a:solidFill>
                  <a:schemeClr val="dk1"/>
                </a:solidFill>
                <a:latin typeface="Calibri"/>
                <a:ea typeface="Calibri"/>
                <a:cs typeface="Calibri"/>
                <a:sym typeface="Calibri"/>
              </a:rPr>
              <a:t> (PoS)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0" i="0" lang="fr-FR" sz="2400" u="none" cap="none" strike="noStrike">
                <a:solidFill>
                  <a:schemeClr val="dk1"/>
                </a:solidFill>
                <a:latin typeface="Calibri"/>
                <a:ea typeface="Calibri"/>
                <a:cs typeface="Calibri"/>
                <a:sym typeface="Calibri"/>
              </a:rPr>
              <a:t>Le consensus assure que toutes les parties acceptent la validité des transactions.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37" name="Google Shape;237;p37"/>
          <p:cNvSpPr txBox="1"/>
          <p:nvPr/>
        </p:nvSpPr>
        <p:spPr>
          <a:xfrm>
            <a:off x="844826" y="1431230"/>
            <a:ext cx="10525500" cy="289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Proof of Work : Le Mécanisme de Validation de Bitcoin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Proof of Work</a:t>
            </a:r>
            <a:r>
              <a:rPr b="0" i="0" lang="fr-FR" sz="2400" u="none" cap="none" strike="noStrike">
                <a:solidFill>
                  <a:schemeClr val="dk1"/>
                </a:solidFill>
                <a:latin typeface="Calibri"/>
                <a:ea typeface="Calibri"/>
                <a:cs typeface="Calibri"/>
                <a:sym typeface="Calibri"/>
              </a:rPr>
              <a:t> (PoW) est un mécanisme où les mineurs résolvent des </a:t>
            </a:r>
            <a:r>
              <a:rPr b="1" i="0" lang="fr-FR" sz="2400" u="none" cap="none" strike="noStrike">
                <a:solidFill>
                  <a:schemeClr val="dk1"/>
                </a:solidFill>
                <a:latin typeface="Calibri"/>
                <a:ea typeface="Calibri"/>
                <a:cs typeface="Calibri"/>
                <a:sym typeface="Calibri"/>
              </a:rPr>
              <a:t>problèmes mathématiques complexes</a:t>
            </a:r>
            <a:r>
              <a:rPr b="0" i="0" lang="fr-FR" sz="2400" u="none" cap="none" strike="noStrike">
                <a:solidFill>
                  <a:schemeClr val="dk1"/>
                </a:solidFill>
                <a:latin typeface="Calibri"/>
                <a:ea typeface="Calibri"/>
                <a:cs typeface="Calibri"/>
                <a:sym typeface="Calibri"/>
              </a:rPr>
              <a:t> pour ajouter un nouveau bloc à la blockchain.</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Ce processus demande une grande puissance de calcul, ce qui rend la falsification des transactions extrêmement difficile.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43" name="Google Shape;243;p38"/>
          <p:cNvSpPr txBox="1"/>
          <p:nvPr/>
        </p:nvSpPr>
        <p:spPr>
          <a:xfrm>
            <a:off x="844826" y="1431230"/>
            <a:ext cx="10525500" cy="104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Proof of Work : Le Mécanisme de Validation de Bitcoin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i="1" lang="fr-FR">
                <a:solidFill>
                  <a:schemeClr val="dk1"/>
                </a:solidFill>
                <a:latin typeface="Calibri"/>
                <a:ea typeface="Calibri"/>
                <a:cs typeface="Calibri"/>
                <a:sym typeface="Calibri"/>
              </a:rPr>
              <a:t>(Source : https://www.ledger.com/academy/blockchain/what-is-proof-of-work)</a:t>
            </a:r>
            <a:endParaRPr i="1" u="none" cap="none" strike="noStrike">
              <a:solidFill>
                <a:schemeClr val="dk1"/>
              </a:solidFill>
              <a:latin typeface="Calibri"/>
              <a:ea typeface="Calibri"/>
              <a:cs typeface="Calibri"/>
              <a:sym typeface="Calibri"/>
            </a:endParaRPr>
          </a:p>
        </p:txBody>
      </p:sp>
      <p:pic>
        <p:nvPicPr>
          <p:cNvPr id="244" name="Google Shape;244;p38"/>
          <p:cNvPicPr preferRelativeResize="0"/>
          <p:nvPr/>
        </p:nvPicPr>
        <p:blipFill>
          <a:blip r:embed="rId3">
            <a:alphaModFix/>
          </a:blip>
          <a:stretch>
            <a:fillRect/>
          </a:stretch>
        </p:blipFill>
        <p:spPr>
          <a:xfrm>
            <a:off x="844825" y="2631830"/>
            <a:ext cx="6496598" cy="39213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50" name="Google Shape;250;p39"/>
          <p:cNvSpPr txBox="1"/>
          <p:nvPr/>
        </p:nvSpPr>
        <p:spPr>
          <a:xfrm>
            <a:off x="844826" y="1431230"/>
            <a:ext cx="10525500" cy="353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Proof of Work : Le Mécanisme de Validation de Bitcoin</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1" i="0" lang="fr-FR" sz="2400" u="none" cap="none" strike="noStrike">
                <a:solidFill>
                  <a:schemeClr val="dk1"/>
                </a:solidFill>
                <a:latin typeface="Calibri"/>
                <a:ea typeface="Calibri"/>
                <a:cs typeface="Calibri"/>
                <a:sym typeface="Calibri"/>
              </a:rPr>
              <a:t>Un exemple de challenge :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Chaque mineur essaie de trouver un </a:t>
            </a:r>
            <a:r>
              <a:rPr b="1" i="0" lang="fr-FR" sz="2400" u="none" cap="none" strike="noStrike">
                <a:solidFill>
                  <a:schemeClr val="dk1"/>
                </a:solidFill>
                <a:latin typeface="Calibri"/>
                <a:ea typeface="Calibri"/>
                <a:cs typeface="Calibri"/>
                <a:sym typeface="Calibri"/>
              </a:rPr>
              <a:t>hash</a:t>
            </a:r>
            <a:r>
              <a:rPr b="0" i="0" lang="fr-FR" sz="2400" u="none" cap="none" strike="noStrike">
                <a:solidFill>
                  <a:schemeClr val="dk1"/>
                </a:solidFill>
                <a:latin typeface="Calibri"/>
                <a:ea typeface="Calibri"/>
                <a:cs typeface="Calibri"/>
                <a:sym typeface="Calibri"/>
              </a:rPr>
              <a:t> (empreinte cryptographique) parmis tous les hash possibles qui respecte des conditions spécifiques (par exemple, commencer par un certain nombre de zéros).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56" name="Google Shape;256;p40"/>
          <p:cNvSpPr txBox="1"/>
          <p:nvPr/>
        </p:nvSpPr>
        <p:spPr>
          <a:xfrm>
            <a:off x="844826" y="1431230"/>
            <a:ext cx="10525500" cy="390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Proof of Work : Le Mécanisme de Validation de Bitcoin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Essayer différentes solutions</a:t>
            </a:r>
            <a:r>
              <a:rPr b="0" i="0" lang="fr-FR" sz="2400" u="none" cap="none" strike="noStrike">
                <a:solidFill>
                  <a:schemeClr val="dk1"/>
                </a:solidFill>
                <a:latin typeface="Calibri"/>
                <a:ea typeface="Calibri"/>
                <a:cs typeface="Calibri"/>
                <a:sym typeface="Calibri"/>
              </a:rPr>
              <a:t> : Ce processus peut être comparé à une </a:t>
            </a:r>
            <a:r>
              <a:rPr b="1" i="0" lang="fr-FR" sz="2400" u="none" cap="none" strike="noStrike">
                <a:solidFill>
                  <a:schemeClr val="dk1"/>
                </a:solidFill>
                <a:latin typeface="Calibri"/>
                <a:ea typeface="Calibri"/>
                <a:cs typeface="Calibri"/>
                <a:sym typeface="Calibri"/>
              </a:rPr>
              <a:t>chasse au trésor numérique</a:t>
            </a:r>
            <a:r>
              <a:rPr b="0" i="0" lang="fr-FR" sz="2400" u="none" cap="none" strike="noStrike">
                <a:solidFill>
                  <a:schemeClr val="dk1"/>
                </a:solidFill>
                <a:latin typeface="Calibri"/>
                <a:ea typeface="Calibri"/>
                <a:cs typeface="Calibri"/>
                <a:sym typeface="Calibri"/>
              </a:rPr>
              <a:t> : le mineur essaie </a:t>
            </a:r>
            <a:r>
              <a:rPr b="1" i="0" lang="fr-FR" sz="2400" u="none" cap="none" strike="noStrike">
                <a:solidFill>
                  <a:schemeClr val="dk1"/>
                </a:solidFill>
                <a:latin typeface="Calibri"/>
                <a:ea typeface="Calibri"/>
                <a:cs typeface="Calibri"/>
                <a:sym typeface="Calibri"/>
              </a:rPr>
              <a:t>des milliards de solutions possibles</a:t>
            </a:r>
            <a:r>
              <a:rPr b="0" i="0" lang="fr-FR" sz="2400" u="none" cap="none" strike="noStrike">
                <a:solidFill>
                  <a:schemeClr val="dk1"/>
                </a:solidFill>
                <a:latin typeface="Calibri"/>
                <a:ea typeface="Calibri"/>
                <a:cs typeface="Calibri"/>
                <a:sym typeface="Calibri"/>
              </a:rPr>
              <a:t> jusqu'à trouver la bonne.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En général, ceux qui ont donc une meilleure puissance de calcul réussissent en premier, ce qui soulève la question des inégalités.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62" name="Google Shape;262;p41"/>
          <p:cNvSpPr txBox="1"/>
          <p:nvPr/>
        </p:nvSpPr>
        <p:spPr>
          <a:xfrm>
            <a:off x="844826" y="1431230"/>
            <a:ext cx="10525500" cy="374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Validation du Bloc et Récompense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Résolution réussie</a:t>
            </a:r>
            <a:r>
              <a:rPr b="0" i="0" lang="fr-FR" sz="2400" u="none" cap="none" strike="noStrike">
                <a:solidFill>
                  <a:schemeClr val="dk1"/>
                </a:solidFill>
                <a:latin typeface="Calibri"/>
                <a:ea typeface="Calibri"/>
                <a:cs typeface="Calibri"/>
                <a:sym typeface="Calibri"/>
              </a:rPr>
              <a:t> : Lorsque le mineur trouve un hash valide, il </a:t>
            </a:r>
            <a:r>
              <a:rPr b="1" i="0" lang="fr-FR" sz="2400" u="none" cap="none" strike="noStrike">
                <a:solidFill>
                  <a:schemeClr val="dk1"/>
                </a:solidFill>
                <a:latin typeface="Calibri"/>
                <a:ea typeface="Calibri"/>
                <a:cs typeface="Calibri"/>
                <a:sym typeface="Calibri"/>
              </a:rPr>
              <a:t>diffuse le bloc</a:t>
            </a:r>
            <a:r>
              <a:rPr b="0" i="0" lang="fr-FR" sz="2400" u="none" cap="none" strike="noStrike">
                <a:solidFill>
                  <a:schemeClr val="dk1"/>
                </a:solidFill>
                <a:latin typeface="Calibri"/>
                <a:ea typeface="Calibri"/>
                <a:cs typeface="Calibri"/>
                <a:sym typeface="Calibri"/>
              </a:rPr>
              <a:t> à l'ensemble du réseau pour validation.</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Ajout du bloc</a:t>
            </a:r>
            <a:r>
              <a:rPr b="0" i="0" lang="fr-FR" sz="2400" u="none" cap="none" strike="noStrike">
                <a:solidFill>
                  <a:schemeClr val="dk1"/>
                </a:solidFill>
                <a:latin typeface="Calibri"/>
                <a:ea typeface="Calibri"/>
                <a:cs typeface="Calibri"/>
                <a:sym typeface="Calibri"/>
              </a:rPr>
              <a:t> : Le bloc est ajouté à la blockchain par consensus de tous les nœuds du réseau.</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Récompense du mineur</a:t>
            </a:r>
            <a:r>
              <a:rPr b="0" i="0" lang="fr-FR" sz="2400" u="none" cap="none" strike="noStrike">
                <a:solidFill>
                  <a:schemeClr val="dk1"/>
                </a:solidFill>
                <a:latin typeface="Calibri"/>
                <a:ea typeface="Calibri"/>
                <a:cs typeface="Calibri"/>
                <a:sym typeface="Calibri"/>
              </a:rPr>
              <a:t> : En échange de son travail, le mineur reçoit une </a:t>
            </a:r>
            <a:r>
              <a:rPr b="1" i="0" lang="fr-FR" sz="2400" u="none" cap="none" strike="noStrike">
                <a:solidFill>
                  <a:schemeClr val="dk1"/>
                </a:solidFill>
                <a:latin typeface="Calibri"/>
                <a:ea typeface="Calibri"/>
                <a:cs typeface="Calibri"/>
                <a:sym typeface="Calibri"/>
              </a:rPr>
              <a:t>récompense en Bitcoin</a:t>
            </a:r>
            <a:r>
              <a:rPr b="0" i="0" lang="fr-FR" sz="2400" u="none" cap="none" strike="noStrike">
                <a:solidFill>
                  <a:schemeClr val="dk1"/>
                </a:solidFill>
                <a:latin typeface="Calibri"/>
                <a:ea typeface="Calibri"/>
                <a:cs typeface="Calibri"/>
                <a:sym typeface="Calibri"/>
              </a:rPr>
              <a:t> (actuellement une récompense en bitcoins plus les frais de transaction).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102" name="Shape 102"/>
        <p:cNvGrpSpPr/>
        <p:nvPr/>
      </p:nvGrpSpPr>
      <p:grpSpPr>
        <a:xfrm>
          <a:off x="0" y="0"/>
          <a:ext cx="0" cy="0"/>
          <a:chOff x="0" y="0"/>
          <a:chExt cx="0" cy="0"/>
        </a:xfrm>
      </p:grpSpPr>
      <p:sp>
        <p:nvSpPr>
          <p:cNvPr id="103" name="Google Shape;103;p15"/>
          <p:cNvSpPr txBox="1"/>
          <p:nvPr/>
        </p:nvSpPr>
        <p:spPr>
          <a:xfrm>
            <a:off x="831850" y="1709738"/>
            <a:ext cx="10515600" cy="28512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5400"/>
              <a:buFont typeface="Calibri"/>
              <a:buNone/>
            </a:pPr>
            <a:r>
              <a:rPr b="0" i="0" lang="fr-FR" sz="5400" u="none" cap="none" strike="noStrike">
                <a:solidFill>
                  <a:schemeClr val="lt1"/>
                </a:solidFill>
                <a:latin typeface="Calibri"/>
                <a:ea typeface="Calibri"/>
                <a:cs typeface="Calibri"/>
                <a:sym typeface="Calibri"/>
              </a:rPr>
              <a:t>1. Contexte historique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68" name="Google Shape;268;p42"/>
          <p:cNvSpPr txBox="1"/>
          <p:nvPr/>
        </p:nvSpPr>
        <p:spPr>
          <a:xfrm>
            <a:off x="844826" y="1431230"/>
            <a:ext cx="105255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Proof of Work : un Système Sécurisé, mais à quel Prix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Coût élevé en ressources</a:t>
            </a:r>
            <a:r>
              <a:rPr b="0" i="0" lang="fr-FR" sz="2400" u="none" cap="none" strike="noStrike">
                <a:solidFill>
                  <a:schemeClr val="dk1"/>
                </a:solidFill>
                <a:latin typeface="Calibri"/>
                <a:ea typeface="Calibri"/>
                <a:cs typeface="Calibri"/>
                <a:sym typeface="Calibri"/>
              </a:rPr>
              <a:t> : Le PoW nécessite une </a:t>
            </a:r>
            <a:r>
              <a:rPr b="1" i="0" lang="fr-FR" sz="2400" u="none" cap="none" strike="noStrike">
                <a:solidFill>
                  <a:schemeClr val="dk1"/>
                </a:solidFill>
                <a:latin typeface="Calibri"/>
                <a:ea typeface="Calibri"/>
                <a:cs typeface="Calibri"/>
                <a:sym typeface="Calibri"/>
              </a:rPr>
              <a:t>énorme puissance de calcul</a:t>
            </a:r>
            <a:r>
              <a:rPr b="0" i="0" lang="fr-FR" sz="2400" u="none" cap="none" strike="noStrike">
                <a:solidFill>
                  <a:schemeClr val="dk1"/>
                </a:solidFill>
                <a:latin typeface="Calibri"/>
                <a:ea typeface="Calibri"/>
                <a:cs typeface="Calibri"/>
                <a:sym typeface="Calibri"/>
              </a:rPr>
              <a:t>, ce qui entraîne une consommation énergétique importante, en particulier pour Bitcoin.</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Dilemme énergétique</a:t>
            </a:r>
            <a:r>
              <a:rPr b="0" i="0" lang="fr-FR" sz="2400" u="none" cap="none" strike="noStrike">
                <a:solidFill>
                  <a:schemeClr val="dk1"/>
                </a:solidFill>
                <a:latin typeface="Calibri"/>
                <a:ea typeface="Calibri"/>
                <a:cs typeface="Calibri"/>
                <a:sym typeface="Calibri"/>
              </a:rPr>
              <a:t> : Alors que PoW est efficace pour sécuriser le réseau, son </a:t>
            </a:r>
            <a:r>
              <a:rPr b="1" i="0" lang="fr-FR" sz="2400" u="none" cap="none" strike="noStrike">
                <a:solidFill>
                  <a:schemeClr val="dk1"/>
                </a:solidFill>
                <a:latin typeface="Calibri"/>
                <a:ea typeface="Calibri"/>
                <a:cs typeface="Calibri"/>
                <a:sym typeface="Calibri"/>
              </a:rPr>
              <a:t>coût environnemental</a:t>
            </a:r>
            <a:r>
              <a:rPr b="0" i="0" lang="fr-FR" sz="2400" u="none" cap="none" strike="noStrike">
                <a:solidFill>
                  <a:schemeClr val="dk1"/>
                </a:solidFill>
                <a:latin typeface="Calibri"/>
                <a:ea typeface="Calibri"/>
                <a:cs typeface="Calibri"/>
                <a:sym typeface="Calibri"/>
              </a:rPr>
              <a:t> soulève des questions sur sa durabilité à long terme.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74" name="Google Shape;274;p43"/>
          <p:cNvSpPr txBox="1"/>
          <p:nvPr/>
        </p:nvSpPr>
        <p:spPr>
          <a:xfrm>
            <a:off x="844826" y="1431230"/>
            <a:ext cx="105255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Proof of Work : Le Mécanisme de Validation de Bitcoin</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fr-FR" sz="1800" u="none" cap="none" strike="noStrike">
                <a:solidFill>
                  <a:schemeClr val="dk1"/>
                </a:solidFill>
                <a:latin typeface="Calibri"/>
                <a:ea typeface="Calibri"/>
                <a:cs typeface="Calibri"/>
                <a:sym typeface="Calibri"/>
              </a:rPr>
              <a:t>Source: Wikipedia</a:t>
            </a:r>
            <a:endParaRPr b="0" i="1" sz="1800" u="none" cap="none" strike="noStrike">
              <a:solidFill>
                <a:schemeClr val="dk1"/>
              </a:solidFill>
              <a:latin typeface="Calibri"/>
              <a:ea typeface="Calibri"/>
              <a:cs typeface="Calibri"/>
              <a:sym typeface="Calibri"/>
            </a:endParaRPr>
          </a:p>
        </p:txBody>
      </p:sp>
      <p:pic>
        <p:nvPicPr>
          <p:cNvPr id="275" name="Google Shape;275;p43"/>
          <p:cNvPicPr preferRelativeResize="0"/>
          <p:nvPr/>
        </p:nvPicPr>
        <p:blipFill rotWithShape="1">
          <a:blip r:embed="rId3">
            <a:alphaModFix/>
          </a:blip>
          <a:srcRect b="0" l="0" r="0" t="0"/>
          <a:stretch/>
        </p:blipFill>
        <p:spPr>
          <a:xfrm>
            <a:off x="3331925" y="2262225"/>
            <a:ext cx="5757875" cy="4481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81" name="Google Shape;281;p44"/>
          <p:cNvSpPr txBox="1"/>
          <p:nvPr/>
        </p:nvSpPr>
        <p:spPr>
          <a:xfrm>
            <a:off x="844826" y="1431230"/>
            <a:ext cx="10525500" cy="463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Mining Pools : Collaboration pour surmonter les barrières de puissance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Définition</a:t>
            </a:r>
            <a:r>
              <a:rPr b="0" i="0" lang="fr-FR" sz="2400" u="none" cap="none" strike="noStrike">
                <a:solidFill>
                  <a:schemeClr val="dk1"/>
                </a:solidFill>
                <a:latin typeface="Calibri"/>
                <a:ea typeface="Calibri"/>
                <a:cs typeface="Calibri"/>
                <a:sym typeface="Calibri"/>
              </a:rPr>
              <a:t> : Un </a:t>
            </a:r>
            <a:r>
              <a:rPr b="1" i="0" lang="fr-FR" sz="2400" u="none" cap="none" strike="noStrike">
                <a:solidFill>
                  <a:schemeClr val="dk1"/>
                </a:solidFill>
                <a:latin typeface="Calibri"/>
                <a:ea typeface="Calibri"/>
                <a:cs typeface="Calibri"/>
                <a:sym typeface="Calibri"/>
              </a:rPr>
              <a:t>mining pool</a:t>
            </a:r>
            <a:r>
              <a:rPr b="0" i="0" lang="fr-FR" sz="2400" u="none" cap="none" strike="noStrike">
                <a:solidFill>
                  <a:schemeClr val="dk1"/>
                </a:solidFill>
                <a:latin typeface="Calibri"/>
                <a:ea typeface="Calibri"/>
                <a:cs typeface="Calibri"/>
                <a:sym typeface="Calibri"/>
              </a:rPr>
              <a:t> est un groupe de mineurs qui combinent leurs ressources de calcul pour résoudre les problèmes PoW plus rapidement.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Objectif</a:t>
            </a:r>
            <a:r>
              <a:rPr b="0" i="0" lang="fr-FR" sz="2400" u="none" cap="none" strike="noStrike">
                <a:solidFill>
                  <a:schemeClr val="dk1"/>
                </a:solidFill>
                <a:latin typeface="Calibri"/>
                <a:ea typeface="Calibri"/>
                <a:cs typeface="Calibri"/>
                <a:sym typeface="Calibri"/>
              </a:rPr>
              <a:t> : Augmenter les chances de trouver un bloc en partageant la puissance de calcul.</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Répartition des récompenses</a:t>
            </a:r>
            <a:r>
              <a:rPr b="0" i="0" lang="fr-FR" sz="2400" u="none" cap="none" strike="noStrike">
                <a:solidFill>
                  <a:schemeClr val="dk1"/>
                </a:solidFill>
                <a:latin typeface="Calibri"/>
                <a:ea typeface="Calibri"/>
                <a:cs typeface="Calibri"/>
                <a:sym typeface="Calibri"/>
              </a:rPr>
              <a:t> : Une fois un bloc trouvé, la récompense (en Bitcoin) est partagée proportionnellement entre les mineurs en fonction de leur contribution.</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87" name="Google Shape;287;p45"/>
          <p:cNvSpPr txBox="1"/>
          <p:nvPr/>
        </p:nvSpPr>
        <p:spPr>
          <a:xfrm>
            <a:off x="844826" y="1431230"/>
            <a:ext cx="10525500" cy="463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Mining Pools : Collaboration pour surmonter les barrières de puissance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Avantages des Mining Pools</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Répartition des risques</a:t>
            </a:r>
            <a:r>
              <a:rPr b="0" i="0" lang="fr-FR" sz="2400" u="none" cap="none" strike="noStrike">
                <a:solidFill>
                  <a:schemeClr val="dk1"/>
                </a:solidFill>
                <a:latin typeface="Calibri"/>
                <a:ea typeface="Calibri"/>
                <a:cs typeface="Calibri"/>
                <a:sym typeface="Calibri"/>
              </a:rPr>
              <a:t> : Le pool réduit les </a:t>
            </a:r>
            <a:r>
              <a:rPr b="1" i="0" lang="fr-FR" sz="2400" u="none" cap="none" strike="noStrike">
                <a:solidFill>
                  <a:schemeClr val="dk1"/>
                </a:solidFill>
                <a:latin typeface="Calibri"/>
                <a:ea typeface="Calibri"/>
                <a:cs typeface="Calibri"/>
                <a:sym typeface="Calibri"/>
              </a:rPr>
              <a:t>variations des récompenses</a:t>
            </a:r>
            <a:r>
              <a:rPr b="0" i="0" lang="fr-FR" sz="2400" u="none" cap="none" strike="noStrike">
                <a:solidFill>
                  <a:schemeClr val="dk1"/>
                </a:solidFill>
                <a:latin typeface="Calibri"/>
                <a:ea typeface="Calibri"/>
                <a:cs typeface="Calibri"/>
                <a:sym typeface="Calibri"/>
              </a:rPr>
              <a:t>. Au lieu d’attendre des jours, semaines ou mois pour résoudre un bloc, les mineurs reçoivent régulièrement des </a:t>
            </a:r>
            <a:r>
              <a:rPr b="1" i="0" lang="fr-FR" sz="2400" u="none" cap="none" strike="noStrike">
                <a:solidFill>
                  <a:schemeClr val="dk1"/>
                </a:solidFill>
                <a:latin typeface="Calibri"/>
                <a:ea typeface="Calibri"/>
                <a:cs typeface="Calibri"/>
                <a:sym typeface="Calibri"/>
              </a:rPr>
              <a:t>petites récompenses</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Accès équitable à la récompense</a:t>
            </a:r>
            <a:r>
              <a:rPr b="0" i="0" lang="fr-FR" sz="2400" u="none" cap="none" strike="noStrike">
                <a:solidFill>
                  <a:schemeClr val="dk1"/>
                </a:solidFill>
                <a:latin typeface="Calibri"/>
                <a:ea typeface="Calibri"/>
                <a:cs typeface="Calibri"/>
                <a:sym typeface="Calibri"/>
              </a:rPr>
              <a:t> : Permet à de </a:t>
            </a:r>
            <a:r>
              <a:rPr b="1" i="0" lang="fr-FR" sz="2400" u="none" cap="none" strike="noStrike">
                <a:solidFill>
                  <a:schemeClr val="dk1"/>
                </a:solidFill>
                <a:latin typeface="Calibri"/>
                <a:ea typeface="Calibri"/>
                <a:cs typeface="Calibri"/>
                <a:sym typeface="Calibri"/>
              </a:rPr>
              <a:t>petits mineurs</a:t>
            </a:r>
            <a:r>
              <a:rPr b="0" i="0" lang="fr-FR" sz="2400" u="none" cap="none" strike="noStrike">
                <a:solidFill>
                  <a:schemeClr val="dk1"/>
                </a:solidFill>
                <a:latin typeface="Calibri"/>
                <a:ea typeface="Calibri"/>
                <a:cs typeface="Calibri"/>
                <a:sym typeface="Calibri"/>
              </a:rPr>
              <a:t> (avec moins de ressources) de participer à la validation et d’être rémunérés de manière équitable.</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93" name="Google Shape;293;p46"/>
          <p:cNvSpPr txBox="1"/>
          <p:nvPr/>
        </p:nvSpPr>
        <p:spPr>
          <a:xfrm>
            <a:off x="844826" y="1431230"/>
            <a:ext cx="10525500" cy="363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Mining Pools et la Centralisation du Minage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0" marL="45720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Centralisation des pools</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Bien que les mining pools permettent aux petits mineurs de participer, ils </a:t>
            </a:r>
            <a:r>
              <a:rPr b="1" i="0" lang="fr-FR" sz="2400" u="none" cap="none" strike="noStrike">
                <a:solidFill>
                  <a:schemeClr val="dk1"/>
                </a:solidFill>
                <a:latin typeface="Calibri"/>
                <a:ea typeface="Calibri"/>
                <a:cs typeface="Calibri"/>
                <a:sym typeface="Calibri"/>
              </a:rPr>
              <a:t>centralisent</a:t>
            </a:r>
            <a:r>
              <a:rPr b="0" i="0" lang="fr-FR" sz="2400" u="none" cap="none" strike="noStrike">
                <a:solidFill>
                  <a:schemeClr val="dk1"/>
                </a:solidFill>
                <a:latin typeface="Calibri"/>
                <a:ea typeface="Calibri"/>
                <a:cs typeface="Calibri"/>
                <a:sym typeface="Calibri"/>
              </a:rPr>
              <a:t> le minage autour de quelques grands pools.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Cela crée un </a:t>
            </a:r>
            <a:r>
              <a:rPr b="1" i="0" lang="fr-FR" sz="2400" u="none" cap="none" strike="noStrike">
                <a:solidFill>
                  <a:schemeClr val="dk1"/>
                </a:solidFill>
                <a:latin typeface="Calibri"/>
                <a:ea typeface="Calibri"/>
                <a:cs typeface="Calibri"/>
                <a:sym typeface="Calibri"/>
              </a:rPr>
              <a:t>déséquilibre de pouvoir</a:t>
            </a:r>
            <a:r>
              <a:rPr b="0" i="0" lang="fr-FR" sz="2400" u="none" cap="none" strike="noStrike">
                <a:solidFill>
                  <a:schemeClr val="dk1"/>
                </a:solidFill>
                <a:latin typeface="Calibri"/>
                <a:ea typeface="Calibri"/>
                <a:cs typeface="Calibri"/>
                <a:sym typeface="Calibri"/>
              </a:rPr>
              <a:t>, où certains pools peuvent contrôler une part significative du réseau, ce qui remet en question l’idée de décentralisation totale de Bitcoin.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299" name="Google Shape;299;p47"/>
          <p:cNvSpPr txBox="1"/>
          <p:nvPr/>
        </p:nvSpPr>
        <p:spPr>
          <a:xfrm>
            <a:off x="844826" y="1431230"/>
            <a:ext cx="10525500" cy="2044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Impact potentiel sur la sécurité</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Si un pool contrôle plus de 50% de la puissance de calcul, il peut théoriquement </a:t>
            </a:r>
            <a:r>
              <a:rPr b="1" i="0" lang="fr-FR" sz="2400" u="none" cap="none" strike="noStrike">
                <a:solidFill>
                  <a:schemeClr val="dk1"/>
                </a:solidFill>
                <a:latin typeface="Calibri"/>
                <a:ea typeface="Calibri"/>
                <a:cs typeface="Calibri"/>
                <a:sym typeface="Calibri"/>
              </a:rPr>
              <a:t>manipuler le réseau</a:t>
            </a:r>
            <a:r>
              <a:rPr b="0" i="0" lang="fr-FR" sz="2400" u="none" cap="none" strike="noStrike">
                <a:solidFill>
                  <a:schemeClr val="dk1"/>
                </a:solidFill>
                <a:latin typeface="Calibri"/>
                <a:ea typeface="Calibri"/>
                <a:cs typeface="Calibri"/>
                <a:sym typeface="Calibri"/>
              </a:rPr>
              <a:t> ou réaliser des attaques (comme une attaque de </a:t>
            </a:r>
            <a:r>
              <a:rPr b="1" i="0" lang="fr-FR" sz="2400" u="none" cap="none" strike="noStrike">
                <a:solidFill>
                  <a:schemeClr val="dk1"/>
                </a:solidFill>
                <a:latin typeface="Calibri"/>
                <a:ea typeface="Calibri"/>
                <a:cs typeface="Calibri"/>
                <a:sym typeface="Calibri"/>
              </a:rPr>
              <a:t>"51%"</a:t>
            </a:r>
            <a:r>
              <a:rPr b="0" i="0" lang="fr-FR" sz="2400" u="none" cap="none" strike="noStrike">
                <a:solidFill>
                  <a:schemeClr val="dk1"/>
                </a:solidFill>
                <a:latin typeface="Calibri"/>
                <a:ea typeface="Calibri"/>
                <a:cs typeface="Calibri"/>
                <a:sym typeface="Calibri"/>
              </a:rPr>
              <a:t>).</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
        <p:nvSpPr>
          <p:cNvPr id="305" name="Google Shape;305;p48"/>
          <p:cNvSpPr txBox="1"/>
          <p:nvPr/>
        </p:nvSpPr>
        <p:spPr>
          <a:xfrm>
            <a:off x="844826" y="1431230"/>
            <a:ext cx="105255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Mining Pools et la Centralisation du Minage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Solutions proposées</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Meilleur suivi de la répartition des pools</a:t>
            </a:r>
            <a:r>
              <a:rPr b="0" i="0" lang="fr-FR" sz="2400" u="none" cap="none" strike="noStrike">
                <a:solidFill>
                  <a:schemeClr val="dk1"/>
                </a:solidFill>
                <a:latin typeface="Calibri"/>
                <a:ea typeface="Calibri"/>
                <a:cs typeface="Calibri"/>
                <a:sym typeface="Calibri"/>
              </a:rPr>
              <a:t> pour éviter une centralisation excessive.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Projets visant à favoriser la diversité des pools</a:t>
            </a:r>
            <a:r>
              <a:rPr b="0" i="0" lang="fr-FR" sz="2400" u="none" cap="none" strike="noStrike">
                <a:solidFill>
                  <a:schemeClr val="dk1"/>
                </a:solidFill>
                <a:latin typeface="Calibri"/>
                <a:ea typeface="Calibri"/>
                <a:cs typeface="Calibri"/>
                <a:sym typeface="Calibri"/>
              </a:rPr>
              <a:t>, comme l’utilisation de techniques permettant de ne pas favoriser les plus grands mineurs.</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309" name="Shape 309"/>
        <p:cNvGrpSpPr/>
        <p:nvPr/>
      </p:nvGrpSpPr>
      <p:grpSpPr>
        <a:xfrm>
          <a:off x="0" y="0"/>
          <a:ext cx="0" cy="0"/>
          <a:chOff x="0" y="0"/>
          <a:chExt cx="0" cy="0"/>
        </a:xfrm>
      </p:grpSpPr>
      <p:pic>
        <p:nvPicPr>
          <p:cNvPr descr="Questions avec un remplissage uni" id="310" name="Google Shape;310;p49"/>
          <p:cNvPicPr preferRelativeResize="0"/>
          <p:nvPr/>
        </p:nvPicPr>
        <p:blipFill rotWithShape="1">
          <a:blip r:embed="rId3">
            <a:alphaModFix/>
          </a:blip>
          <a:srcRect b="0" l="0" r="0" t="0"/>
          <a:stretch/>
        </p:blipFill>
        <p:spPr>
          <a:xfrm>
            <a:off x="4656000" y="1989000"/>
            <a:ext cx="2880000" cy="2880000"/>
          </a:xfrm>
          <a:prstGeom prst="rect">
            <a:avLst/>
          </a:prstGeom>
          <a:noFill/>
          <a:ln>
            <a:noFill/>
          </a:ln>
        </p:spPr>
      </p:pic>
      <p:sp>
        <p:nvSpPr>
          <p:cNvPr id="311" name="Google Shape;311;p4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Calibri"/>
              <a:buNone/>
            </a:pPr>
            <a:r>
              <a:rPr b="0" i="0" lang="fr-FR" sz="3200" u="none" cap="none" strike="noStrike">
                <a:solidFill>
                  <a:schemeClr val="lt1"/>
                </a:solidFill>
                <a:latin typeface="Calibri"/>
                <a:ea typeface="Calibri"/>
                <a:cs typeface="Calibri"/>
                <a:sym typeface="Calibri"/>
              </a:rPr>
              <a:t>2.  Proof of 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315" name="Shape 315"/>
        <p:cNvGrpSpPr/>
        <p:nvPr/>
      </p:nvGrpSpPr>
      <p:grpSpPr>
        <a:xfrm>
          <a:off x="0" y="0"/>
          <a:ext cx="0" cy="0"/>
          <a:chOff x="0" y="0"/>
          <a:chExt cx="0" cy="0"/>
        </a:xfrm>
      </p:grpSpPr>
      <p:sp>
        <p:nvSpPr>
          <p:cNvPr id="316" name="Google Shape;316;p50"/>
          <p:cNvSpPr txBox="1"/>
          <p:nvPr/>
        </p:nvSpPr>
        <p:spPr>
          <a:xfrm>
            <a:off x="831850" y="1709738"/>
            <a:ext cx="10515600" cy="285120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chemeClr val="dk1"/>
              </a:buClr>
              <a:buSzPct val="1000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1000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1000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ct val="100000"/>
              <a:buFont typeface="Calibri"/>
              <a:buNone/>
            </a:pPr>
            <a:r>
              <a:rPr b="0" i="0" lang="fr-FR" sz="5400" u="none" cap="none" strike="noStrike">
                <a:solidFill>
                  <a:schemeClr val="lt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22" name="Google Shape;322;p51"/>
          <p:cNvSpPr txBox="1"/>
          <p:nvPr/>
        </p:nvSpPr>
        <p:spPr>
          <a:xfrm>
            <a:off x="844826" y="1431230"/>
            <a:ext cx="10525500" cy="415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Ethereum : Plus qu’une Cryptomonnaie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fr-FR" sz="2400">
                <a:solidFill>
                  <a:schemeClr val="dk1"/>
                </a:solidFill>
                <a:latin typeface="Calibri"/>
                <a:ea typeface="Calibri"/>
                <a:cs typeface="Calibri"/>
                <a:sym typeface="Calibri"/>
              </a:rPr>
              <a:t>L</a:t>
            </a:r>
            <a:r>
              <a:rPr b="0" i="0" lang="fr-FR" sz="2400" u="none" cap="none" strike="noStrike">
                <a:solidFill>
                  <a:schemeClr val="dk1"/>
                </a:solidFill>
                <a:latin typeface="Calibri"/>
                <a:ea typeface="Calibri"/>
                <a:cs typeface="Calibri"/>
                <a:sym typeface="Calibri"/>
              </a:rPr>
              <a:t>ancé en 2015 par Vitalik Buterin, est une </a:t>
            </a:r>
            <a:r>
              <a:rPr b="1" i="0" lang="fr-FR" sz="2400" u="none" cap="none" strike="noStrike">
                <a:solidFill>
                  <a:schemeClr val="dk1"/>
                </a:solidFill>
                <a:latin typeface="Calibri"/>
                <a:ea typeface="Calibri"/>
                <a:cs typeface="Calibri"/>
                <a:sym typeface="Calibri"/>
              </a:rPr>
              <a:t>blockchain décentralisée</a:t>
            </a:r>
            <a:r>
              <a:rPr b="0" i="0" lang="fr-FR" sz="2400" u="none" cap="none" strike="noStrike">
                <a:solidFill>
                  <a:schemeClr val="dk1"/>
                </a:solidFill>
                <a:latin typeface="Calibri"/>
                <a:ea typeface="Calibri"/>
                <a:cs typeface="Calibri"/>
                <a:sym typeface="Calibri"/>
              </a:rPr>
              <a:t> permettant l'exécution de </a:t>
            </a:r>
            <a:r>
              <a:rPr b="1" i="0" lang="fr-FR" sz="2400" u="none" cap="none" strike="noStrike">
                <a:solidFill>
                  <a:schemeClr val="dk1"/>
                </a:solidFill>
                <a:latin typeface="Calibri"/>
                <a:ea typeface="Calibri"/>
                <a:cs typeface="Calibri"/>
                <a:sym typeface="Calibri"/>
              </a:rPr>
              <a:t>smart contracts</a:t>
            </a:r>
            <a:r>
              <a:rPr b="0" i="0" lang="fr-FR" sz="2400" u="none" cap="none" strike="noStrike">
                <a:solidFill>
                  <a:schemeClr val="dk1"/>
                </a:solidFill>
                <a:latin typeface="Calibri"/>
                <a:ea typeface="Calibri"/>
                <a:cs typeface="Calibri"/>
                <a:sym typeface="Calibri"/>
              </a:rPr>
              <a:t> (contrats intelligents).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Contrairement à Bitcoin, qui est principalement une </a:t>
            </a:r>
            <a:r>
              <a:rPr b="1" i="0" lang="fr-FR" sz="2400" u="none" cap="none" strike="noStrike">
                <a:solidFill>
                  <a:schemeClr val="dk1"/>
                </a:solidFill>
                <a:latin typeface="Calibri"/>
                <a:ea typeface="Calibri"/>
                <a:cs typeface="Calibri"/>
                <a:sym typeface="Calibri"/>
              </a:rPr>
              <a:t>monnaie numérique</a:t>
            </a:r>
            <a:r>
              <a:rPr b="0" i="0" lang="fr-FR" sz="2400" u="none" cap="none" strike="noStrike">
                <a:solidFill>
                  <a:schemeClr val="dk1"/>
                </a:solidFill>
                <a:latin typeface="Calibri"/>
                <a:ea typeface="Calibri"/>
                <a:cs typeface="Calibri"/>
                <a:sym typeface="Calibri"/>
              </a:rPr>
              <a:t>, Ethereum permet de </a:t>
            </a:r>
            <a:r>
              <a:rPr b="1" i="0" lang="fr-FR" sz="2400" u="none" cap="none" strike="noStrike">
                <a:solidFill>
                  <a:schemeClr val="dk1"/>
                </a:solidFill>
                <a:latin typeface="Calibri"/>
                <a:ea typeface="Calibri"/>
                <a:cs typeface="Calibri"/>
                <a:sym typeface="Calibri"/>
              </a:rPr>
              <a:t>programmer des applications décentralisées (dApps)</a:t>
            </a:r>
            <a:r>
              <a:rPr b="0" i="0" lang="fr-FR" sz="2400" u="none" cap="none" strike="noStrike">
                <a:solidFill>
                  <a:schemeClr val="dk1"/>
                </a:solidFill>
                <a:latin typeface="Calibri"/>
                <a:ea typeface="Calibri"/>
                <a:cs typeface="Calibri"/>
                <a:sym typeface="Calibri"/>
              </a:rPr>
              <a:t>, en se servant des blocs notamment comme base de données dédupliquée.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Ethereum est la </a:t>
            </a:r>
            <a:r>
              <a:rPr b="1" i="0" lang="fr-FR" sz="2400" u="none" cap="none" strike="noStrike">
                <a:solidFill>
                  <a:schemeClr val="dk1"/>
                </a:solidFill>
                <a:latin typeface="Calibri"/>
                <a:ea typeface="Calibri"/>
                <a:cs typeface="Calibri"/>
                <a:sym typeface="Calibri"/>
              </a:rPr>
              <a:t>plaque tournante des dApps</a:t>
            </a:r>
            <a:r>
              <a:rPr b="0" i="0" lang="fr-FR" sz="2400" u="none" cap="none" strike="noStrike">
                <a:solidFill>
                  <a:schemeClr val="dk1"/>
                </a:solidFill>
                <a:latin typeface="Calibri"/>
                <a:ea typeface="Calibri"/>
                <a:cs typeface="Calibri"/>
                <a:sym typeface="Calibri"/>
              </a:rPr>
              <a:t>, des </a:t>
            </a:r>
            <a:r>
              <a:rPr b="1" i="0" lang="fr-FR" sz="2400" u="none" cap="none" strike="noStrike">
                <a:solidFill>
                  <a:schemeClr val="dk1"/>
                </a:solidFill>
                <a:latin typeface="Calibri"/>
                <a:ea typeface="Calibri"/>
                <a:cs typeface="Calibri"/>
                <a:sym typeface="Calibri"/>
              </a:rPr>
              <a:t>NFTs</a:t>
            </a:r>
            <a:r>
              <a:rPr b="0" i="0" lang="fr-FR" sz="2400" u="none" cap="none" strike="noStrike">
                <a:solidFill>
                  <a:schemeClr val="dk1"/>
                </a:solidFill>
                <a:latin typeface="Calibri"/>
                <a:ea typeface="Calibri"/>
                <a:cs typeface="Calibri"/>
                <a:sym typeface="Calibri"/>
              </a:rPr>
              <a:t> et de la </a:t>
            </a:r>
            <a:r>
              <a:rPr b="1" i="0" lang="fr-FR" sz="2400" u="none" cap="none" strike="noStrike">
                <a:solidFill>
                  <a:schemeClr val="dk1"/>
                </a:solidFill>
                <a:latin typeface="Calibri"/>
                <a:ea typeface="Calibri"/>
                <a:cs typeface="Calibri"/>
                <a:sym typeface="Calibri"/>
              </a:rPr>
              <a:t>finance décentralisée (DeFi)</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838200" y="365126"/>
            <a:ext cx="10515600" cy="57909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1400" u="none" cap="none" strike="noStrike">
              <a:solidFill>
                <a:srgbClr val="000000"/>
              </a:solidFill>
              <a:latin typeface="Arial"/>
              <a:ea typeface="Arial"/>
              <a:cs typeface="Arial"/>
              <a:sym typeface="Arial"/>
            </a:endParaRPr>
          </a:p>
        </p:txBody>
      </p:sp>
      <p:sp>
        <p:nvSpPr>
          <p:cNvPr id="109" name="Google Shape;109;p16"/>
          <p:cNvSpPr txBox="1"/>
          <p:nvPr/>
        </p:nvSpPr>
        <p:spPr>
          <a:xfrm>
            <a:off x="844826" y="1431230"/>
            <a:ext cx="105255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Qu'est-ce que la Blockchain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Technologie de registre distribué</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Immutable, décentralisée et transparente.</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Un Google Doc partagé que tout le monde peut consulter mais que personne ne peut modifier.</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28" name="Google Shape;328;p52"/>
          <p:cNvSpPr txBox="1"/>
          <p:nvPr/>
        </p:nvSpPr>
        <p:spPr>
          <a:xfrm>
            <a:off x="844826" y="1431230"/>
            <a:ext cx="10525500" cy="415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Smart Contracts et Applications Décentralisées (dApps)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Smart Contracts</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i="0" lang="fr-FR" sz="2400" u="none" cap="none" strike="noStrike">
                <a:solidFill>
                  <a:schemeClr val="dk1"/>
                </a:solidFill>
                <a:latin typeface="Calibri"/>
                <a:ea typeface="Calibri"/>
                <a:cs typeface="Calibri"/>
                <a:sym typeface="Calibri"/>
              </a:rPr>
              <a:t>Ce sont des programmes autonomes qui s'exécutent lorsque des conditions définies dans le contrat sont remplies. </a:t>
            </a:r>
            <a:endParaRPr i="0" sz="2400" u="none" cap="none" strike="noStrike">
              <a:solidFill>
                <a:schemeClr val="dk1"/>
              </a:solidFill>
              <a:latin typeface="Calibri"/>
              <a:ea typeface="Calibri"/>
              <a:cs typeface="Calibri"/>
              <a:sym typeface="Calibri"/>
            </a:endParaRPr>
          </a:p>
          <a:p>
            <a:pPr indent="457200" lvl="0" marL="0" marR="0" rtl="0" algn="l">
              <a:lnSpc>
                <a:spcPct val="100000"/>
              </a:lnSpc>
              <a:spcBef>
                <a:spcPts val="0"/>
              </a:spcBef>
              <a:spcAft>
                <a:spcPts val="0"/>
              </a:spcAft>
              <a:buNone/>
            </a:pPr>
            <a:r>
              <a:rPr i="0" lang="fr-FR" sz="2400" u="none" cap="none" strike="noStrike">
                <a:solidFill>
                  <a:schemeClr val="dk1"/>
                </a:solidFill>
                <a:latin typeface="Calibri"/>
                <a:ea typeface="Calibri"/>
                <a:cs typeface="Calibri"/>
                <a:sym typeface="Calibri"/>
              </a:rPr>
              <a:t>Ils sont décentralisés et impossibles à modifier une fois déployés.</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a:t>
            </a:r>
            <a:r>
              <a:rPr b="1" i="0" lang="fr-FR" sz="2400" u="none" cap="none" strike="noStrike">
                <a:solidFill>
                  <a:schemeClr val="dk1"/>
                </a:solidFill>
                <a:latin typeface="Calibri"/>
                <a:ea typeface="Calibri"/>
                <a:cs typeface="Calibri"/>
                <a:sym typeface="Calibri"/>
              </a:rPr>
              <a:t>dApps</a:t>
            </a:r>
            <a:r>
              <a:rPr b="0" i="0" lang="fr-FR" sz="2400" u="none" cap="none" strike="noStrike">
                <a:solidFill>
                  <a:schemeClr val="dk1"/>
                </a:solidFill>
                <a:latin typeface="Calibri"/>
                <a:ea typeface="Calibri"/>
                <a:cs typeface="Calibri"/>
                <a:sym typeface="Calibri"/>
              </a:rPr>
              <a:t> utilisent des smart contracts pour fonctionner sans intermédiaires centralisés, permettant des services comme :</a:t>
            </a:r>
            <a:endParaRPr b="0" i="0" sz="24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fr-FR" sz="2400">
                <a:solidFill>
                  <a:schemeClr val="dk1"/>
                </a:solidFill>
                <a:latin typeface="Calibri"/>
                <a:ea typeface="Calibri"/>
                <a:cs typeface="Calibri"/>
                <a:sym typeface="Calibri"/>
              </a:rPr>
              <a:t>L</a:t>
            </a:r>
            <a:r>
              <a:rPr i="0" lang="fr-FR" sz="2400" u="none" cap="none" strike="noStrike">
                <a:solidFill>
                  <a:schemeClr val="dk1"/>
                </a:solidFill>
                <a:latin typeface="Calibri"/>
                <a:ea typeface="Calibri"/>
                <a:cs typeface="Calibri"/>
                <a:sym typeface="Calibri"/>
              </a:rPr>
              <a:t>es échanges décentralisés (DEX)</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fr-FR" sz="2400">
                <a:solidFill>
                  <a:schemeClr val="dk1"/>
                </a:solidFill>
                <a:latin typeface="Calibri"/>
                <a:ea typeface="Calibri"/>
                <a:cs typeface="Calibri"/>
                <a:sym typeface="Calibri"/>
              </a:rPr>
              <a:t>L</a:t>
            </a:r>
            <a:r>
              <a:rPr i="0" lang="fr-FR" sz="2400" u="none" cap="none" strike="noStrike">
                <a:solidFill>
                  <a:schemeClr val="dk1"/>
                </a:solidFill>
                <a:latin typeface="Calibri"/>
                <a:ea typeface="Calibri"/>
                <a:cs typeface="Calibri"/>
                <a:sym typeface="Calibri"/>
              </a:rPr>
              <a:t>es marchés de NFTs.</a:t>
            </a:r>
            <a:endParaRPr i="0" sz="24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34" name="Google Shape;334;p53"/>
          <p:cNvSpPr txBox="1"/>
          <p:nvPr/>
        </p:nvSpPr>
        <p:spPr>
          <a:xfrm>
            <a:off x="844826" y="1431230"/>
            <a:ext cx="105255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Smart Contracts et Applications Décentralisées (dApps)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Char char="•"/>
            </a:pPr>
            <a:r>
              <a:rPr b="1" lang="fr-FR" sz="2400">
                <a:solidFill>
                  <a:schemeClr val="dk1"/>
                </a:solidFill>
                <a:latin typeface="Calibri"/>
                <a:ea typeface="Calibri"/>
                <a:cs typeface="Calibri"/>
                <a:sym typeface="Calibri"/>
              </a:rPr>
              <a:t>Exemple</a:t>
            </a:r>
            <a:r>
              <a:rPr lang="fr-FR" sz="2400">
                <a:solidFill>
                  <a:schemeClr val="dk1"/>
                </a:solidFill>
                <a:latin typeface="Calibri"/>
                <a:ea typeface="Calibri"/>
                <a:cs typeface="Calibri"/>
                <a:sym typeface="Calibri"/>
              </a:rPr>
              <a:t> : </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fr-FR" sz="2400">
                <a:solidFill>
                  <a:schemeClr val="dk1"/>
                </a:solidFill>
                <a:latin typeface="Calibri"/>
                <a:ea typeface="Calibri"/>
                <a:cs typeface="Calibri"/>
                <a:sym typeface="Calibri"/>
              </a:rPr>
              <a:t>Un smart contract peut être utilisé pour un prêt dans DeFi, où l'argent est automatiquement prêté et remboursé sans passer par une banque. Cette automatisation est écrite dans un Smart Contract.</a:t>
            </a:r>
            <a:endParaRPr i="0" sz="24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40" name="Google Shape;340;p54"/>
          <p:cNvSpPr txBox="1"/>
          <p:nvPr/>
        </p:nvSpPr>
        <p:spPr>
          <a:xfrm>
            <a:off x="844826" y="1431230"/>
            <a:ext cx="105255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Avant de continuer… Comprenons la Notion de Node en Blockchain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Un </a:t>
            </a:r>
            <a:r>
              <a:rPr b="1" i="0" lang="fr-FR" sz="2400" u="none" cap="none" strike="noStrike">
                <a:solidFill>
                  <a:schemeClr val="dk1"/>
                </a:solidFill>
                <a:latin typeface="Calibri"/>
                <a:ea typeface="Calibri"/>
                <a:cs typeface="Calibri"/>
                <a:sym typeface="Calibri"/>
              </a:rPr>
              <a:t>node</a:t>
            </a:r>
            <a:r>
              <a:rPr b="0" i="0" lang="fr-FR" sz="2400" u="none" cap="none" strike="noStrike">
                <a:solidFill>
                  <a:schemeClr val="dk1"/>
                </a:solidFill>
                <a:latin typeface="Calibri"/>
                <a:ea typeface="Calibri"/>
                <a:cs typeface="Calibri"/>
                <a:sym typeface="Calibri"/>
              </a:rPr>
              <a:t> (nœud) est un ordinateur ou un appareil connecté au réseau blockchain.</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Chaque node possède une copie de l'</a:t>
            </a:r>
            <a:r>
              <a:rPr b="1" i="0" lang="fr-FR" sz="2400" u="none" cap="none" strike="noStrike">
                <a:solidFill>
                  <a:schemeClr val="dk1"/>
                </a:solidFill>
                <a:latin typeface="Calibri"/>
                <a:ea typeface="Calibri"/>
                <a:cs typeface="Calibri"/>
                <a:sym typeface="Calibri"/>
              </a:rPr>
              <a:t>historique complet</a:t>
            </a:r>
            <a:r>
              <a:rPr b="0" i="0" lang="fr-FR" sz="2400" u="none" cap="none" strike="noStrike">
                <a:solidFill>
                  <a:schemeClr val="dk1"/>
                </a:solidFill>
                <a:latin typeface="Calibri"/>
                <a:ea typeface="Calibri"/>
                <a:cs typeface="Calibri"/>
                <a:sym typeface="Calibri"/>
              </a:rPr>
              <a:t> ou partiel de la blockchain.</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nodes communiquent entre eux pour valider et propager les transactions sur le réseau.</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46" name="Google Shape;346;p55"/>
          <p:cNvSpPr txBox="1"/>
          <p:nvPr/>
        </p:nvSpPr>
        <p:spPr>
          <a:xfrm>
            <a:off x="844826" y="1431230"/>
            <a:ext cx="10525500" cy="415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différents types de Nodes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Full Node</a:t>
            </a:r>
            <a:r>
              <a:rPr b="0" i="0" lang="fr-FR" sz="2400" u="none" cap="none" strike="noStrike">
                <a:solidFill>
                  <a:schemeClr val="dk1"/>
                </a:solidFill>
                <a:latin typeface="Calibri"/>
                <a:ea typeface="Calibri"/>
                <a:cs typeface="Calibri"/>
                <a:sym typeface="Calibri"/>
              </a:rPr>
              <a:t> : </a:t>
            </a:r>
            <a:r>
              <a:rPr lang="fr-FR" sz="2400">
                <a:solidFill>
                  <a:schemeClr val="dk1"/>
                </a:solidFill>
                <a:latin typeface="Calibri"/>
                <a:ea typeface="Calibri"/>
                <a:cs typeface="Calibri"/>
                <a:sym typeface="Calibri"/>
              </a:rPr>
              <a:t>C</a:t>
            </a:r>
            <a:r>
              <a:rPr b="0" i="0" lang="fr-FR" sz="2400" u="none" cap="none" strike="noStrike">
                <a:solidFill>
                  <a:schemeClr val="dk1"/>
                </a:solidFill>
                <a:latin typeface="Calibri"/>
                <a:ea typeface="Calibri"/>
                <a:cs typeface="Calibri"/>
                <a:sym typeface="Calibri"/>
              </a:rPr>
              <a:t>onserve une copie complète de l'historique de la blockchain et valide toutes les transactions.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Light Node</a:t>
            </a:r>
            <a:r>
              <a:rPr b="0" i="0" lang="fr-FR" sz="2400" u="none" cap="none" strike="noStrike">
                <a:solidFill>
                  <a:schemeClr val="dk1"/>
                </a:solidFill>
                <a:latin typeface="Calibri"/>
                <a:ea typeface="Calibri"/>
                <a:cs typeface="Calibri"/>
                <a:sym typeface="Calibri"/>
              </a:rPr>
              <a:t> : </a:t>
            </a:r>
            <a:r>
              <a:rPr lang="fr-FR" sz="2400">
                <a:solidFill>
                  <a:schemeClr val="dk1"/>
                </a:solidFill>
                <a:latin typeface="Calibri"/>
                <a:ea typeface="Calibri"/>
                <a:cs typeface="Calibri"/>
                <a:sym typeface="Calibri"/>
              </a:rPr>
              <a:t>C</a:t>
            </a:r>
            <a:r>
              <a:rPr b="0" i="0" lang="fr-FR" sz="2400" u="none" cap="none" strike="noStrike">
                <a:solidFill>
                  <a:schemeClr val="dk1"/>
                </a:solidFill>
                <a:latin typeface="Calibri"/>
                <a:ea typeface="Calibri"/>
                <a:cs typeface="Calibri"/>
                <a:sym typeface="Calibri"/>
              </a:rPr>
              <a:t>onserve une version allégée de la blockchain, mais qui peut toujours vérifier les transactions importantes.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Archival Node</a:t>
            </a:r>
            <a:r>
              <a:rPr b="0" i="0" lang="fr-FR" sz="2400" u="none" cap="none" strike="noStrike">
                <a:solidFill>
                  <a:schemeClr val="dk1"/>
                </a:solidFill>
                <a:latin typeface="Calibri"/>
                <a:ea typeface="Calibri"/>
                <a:cs typeface="Calibri"/>
                <a:sym typeface="Calibri"/>
              </a:rPr>
              <a:t> : Un type particulier de full node qui conserve </a:t>
            </a:r>
            <a:r>
              <a:rPr b="1" i="0" lang="fr-FR" sz="2400" u="none" cap="none" strike="noStrike">
                <a:solidFill>
                  <a:schemeClr val="dk1"/>
                </a:solidFill>
                <a:latin typeface="Calibri"/>
                <a:ea typeface="Calibri"/>
                <a:cs typeface="Calibri"/>
                <a:sym typeface="Calibri"/>
              </a:rPr>
              <a:t>l'historique complet</a:t>
            </a:r>
            <a:r>
              <a:rPr b="0" i="0" lang="fr-FR" sz="2400" u="none" cap="none" strike="noStrike">
                <a:solidFill>
                  <a:schemeClr val="dk1"/>
                </a:solidFill>
                <a:latin typeface="Calibri"/>
                <a:ea typeface="Calibri"/>
                <a:cs typeface="Calibri"/>
                <a:sym typeface="Calibri"/>
              </a:rPr>
              <a:t> des états de la blockchain, permettant une recherche rapide de données passées.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52" name="Google Shape;352;p56"/>
          <p:cNvSpPr txBox="1"/>
          <p:nvPr/>
        </p:nvSpPr>
        <p:spPr>
          <a:xfrm>
            <a:off x="844826" y="1431230"/>
            <a:ext cx="10525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différents types de 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1" lang="fr-FR" sz="1200" u="none" cap="none" strike="noStrike">
                <a:solidFill>
                  <a:schemeClr val="dk1"/>
                </a:solidFill>
                <a:latin typeface="Calibri"/>
                <a:ea typeface="Calibri"/>
                <a:cs typeface="Calibri"/>
                <a:sym typeface="Calibri"/>
              </a:rPr>
              <a:t>Source: AMINA RESEARCH</a:t>
            </a:r>
            <a:endParaRPr b="0" i="1" sz="1200" u="none" cap="none" strike="noStrike">
              <a:solidFill>
                <a:schemeClr val="dk1"/>
              </a:solidFill>
              <a:latin typeface="Arial"/>
              <a:ea typeface="Arial"/>
              <a:cs typeface="Arial"/>
              <a:sym typeface="Arial"/>
            </a:endParaRPr>
          </a:p>
        </p:txBody>
      </p:sp>
      <p:pic>
        <p:nvPicPr>
          <p:cNvPr id="353" name="Google Shape;353;p56"/>
          <p:cNvPicPr preferRelativeResize="0"/>
          <p:nvPr/>
        </p:nvPicPr>
        <p:blipFill rotWithShape="1">
          <a:blip r:embed="rId3">
            <a:alphaModFix/>
          </a:blip>
          <a:srcRect b="0" l="0" r="0" t="0"/>
          <a:stretch/>
        </p:blipFill>
        <p:spPr>
          <a:xfrm>
            <a:off x="2016375" y="2465430"/>
            <a:ext cx="8182408" cy="429097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59" name="Google Shape;359;p57"/>
          <p:cNvSpPr txBox="1"/>
          <p:nvPr/>
        </p:nvSpPr>
        <p:spPr>
          <a:xfrm>
            <a:off x="844826" y="1431230"/>
            <a:ext cx="105255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Nodes et le Consensus dans la Blockchain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fr-FR" sz="2400" u="none" cap="none" strike="noStrike">
                <a:solidFill>
                  <a:schemeClr val="dk1"/>
                </a:solidFill>
                <a:latin typeface="Calibri"/>
                <a:ea typeface="Calibri"/>
                <a:cs typeface="Calibri"/>
                <a:sym typeface="Calibri"/>
              </a:rPr>
              <a:t>Les nodes jouent un rôle clé dans le </a:t>
            </a:r>
            <a:r>
              <a:rPr b="1" i="0" lang="fr-FR" sz="2400" u="none" cap="none" strike="noStrike">
                <a:solidFill>
                  <a:schemeClr val="dk1"/>
                </a:solidFill>
                <a:latin typeface="Calibri"/>
                <a:ea typeface="Calibri"/>
                <a:cs typeface="Calibri"/>
                <a:sym typeface="Calibri"/>
              </a:rPr>
              <a:t>processus de consensus</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fr-FR" sz="2400" u="none" cap="none" strike="noStrike">
                <a:solidFill>
                  <a:schemeClr val="dk1"/>
                </a:solidFill>
                <a:latin typeface="Calibri"/>
                <a:ea typeface="Calibri"/>
                <a:cs typeface="Calibri"/>
                <a:sym typeface="Calibri"/>
              </a:rPr>
              <a:t>Dans une blockchain décentralisée, il est essentiel que tous les nodes acceptent la validité des transactions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fr-FR" sz="2400" u="none" cap="none" strike="noStrike">
                <a:solidFill>
                  <a:schemeClr val="dk1"/>
                </a:solidFill>
                <a:latin typeface="Calibri"/>
                <a:ea typeface="Calibri"/>
                <a:cs typeface="Calibri"/>
                <a:sym typeface="Calibri"/>
              </a:rPr>
              <a:t>(ex : signature cryptographique valide, absence de double dépense).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65" name="Google Shape;365;p58"/>
          <p:cNvSpPr txBox="1"/>
          <p:nvPr/>
        </p:nvSpPr>
        <p:spPr>
          <a:xfrm>
            <a:off x="844826" y="1431230"/>
            <a:ext cx="105255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Introduction aux Validators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fr-FR" sz="2400" u="none" cap="none" strike="noStrike">
                <a:solidFill>
                  <a:schemeClr val="dk1"/>
                </a:solidFill>
                <a:latin typeface="Calibri"/>
                <a:ea typeface="Calibri"/>
                <a:cs typeface="Calibri"/>
                <a:sym typeface="Calibri"/>
              </a:rPr>
              <a:t>Un </a:t>
            </a:r>
            <a:r>
              <a:rPr b="1" i="0" lang="fr-FR" sz="2400" u="none" cap="none" strike="noStrike">
                <a:solidFill>
                  <a:schemeClr val="dk1"/>
                </a:solidFill>
                <a:latin typeface="Calibri"/>
                <a:ea typeface="Calibri"/>
                <a:cs typeface="Calibri"/>
                <a:sym typeface="Calibri"/>
              </a:rPr>
              <a:t>validator</a:t>
            </a:r>
            <a:r>
              <a:rPr lang="fr-FR"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fr-FR" sz="2400">
                <a:solidFill>
                  <a:schemeClr val="dk1"/>
                </a:solidFill>
                <a:latin typeface="Calibri"/>
                <a:ea typeface="Calibri"/>
                <a:cs typeface="Calibri"/>
                <a:sym typeface="Calibri"/>
              </a:rPr>
              <a:t>N</a:t>
            </a:r>
            <a:r>
              <a:rPr b="0" i="0" lang="fr-FR" sz="2400" u="none" cap="none" strike="noStrike">
                <a:solidFill>
                  <a:schemeClr val="dk1"/>
                </a:solidFill>
                <a:latin typeface="Calibri"/>
                <a:ea typeface="Calibri"/>
                <a:cs typeface="Calibri"/>
                <a:sym typeface="Calibri"/>
              </a:rPr>
              <a:t>ode spécialisé qui participe au processus de validation des transactions et à l'ajout de nouveaux blocs dans </a:t>
            </a:r>
            <a:r>
              <a:rPr lang="fr-FR" sz="2400">
                <a:solidFill>
                  <a:schemeClr val="dk1"/>
                </a:solidFill>
                <a:latin typeface="Calibri"/>
                <a:ea typeface="Calibri"/>
                <a:cs typeface="Calibri"/>
                <a:sym typeface="Calibri"/>
              </a:rPr>
              <a:t>le protocol Proof of Stake (PoS)</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Contrairement à un </a:t>
            </a:r>
            <a:r>
              <a:rPr b="1" i="0" lang="fr-FR" sz="2400" u="none" cap="none" strike="noStrike">
                <a:solidFill>
                  <a:schemeClr val="dk1"/>
                </a:solidFill>
                <a:latin typeface="Calibri"/>
                <a:ea typeface="Calibri"/>
                <a:cs typeface="Calibri"/>
                <a:sym typeface="Calibri"/>
              </a:rPr>
              <a:t>miner</a:t>
            </a:r>
            <a:r>
              <a:rPr b="0" i="0" lang="fr-FR" sz="2400" u="none" cap="none" strike="noStrike">
                <a:solidFill>
                  <a:schemeClr val="dk1"/>
                </a:solidFill>
                <a:latin typeface="Calibri"/>
                <a:ea typeface="Calibri"/>
                <a:cs typeface="Calibri"/>
                <a:sym typeface="Calibri"/>
              </a:rPr>
              <a:t> en Proof of Work (PoW), un validator est choisi pour proposer ou valider des blocs en fonction de la quantité d'ETH qu'il a </a:t>
            </a:r>
            <a:r>
              <a:rPr b="1" i="0" lang="fr-FR" sz="2400" u="none" cap="none" strike="noStrike">
                <a:solidFill>
                  <a:schemeClr val="dk1"/>
                </a:solidFill>
                <a:latin typeface="Calibri"/>
                <a:ea typeface="Calibri"/>
                <a:cs typeface="Calibri"/>
                <a:sym typeface="Calibri"/>
              </a:rPr>
              <a:t>mis en jeu</a:t>
            </a:r>
            <a:r>
              <a:rPr b="0" i="0" lang="fr-FR" sz="2400" u="none" cap="none" strike="noStrike">
                <a:solidFill>
                  <a:schemeClr val="dk1"/>
                </a:solidFill>
                <a:latin typeface="Calibri"/>
                <a:ea typeface="Calibri"/>
                <a:cs typeface="Calibri"/>
                <a:sym typeface="Calibri"/>
              </a:rPr>
              <a:t> (staking).</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Plus un node met d'ETH en jeu, plus il a de chances d'être sélectionné comme validator.</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71" name="Google Shape;371;p59"/>
          <p:cNvSpPr txBox="1"/>
          <p:nvPr/>
        </p:nvSpPr>
        <p:spPr>
          <a:xfrm>
            <a:off x="844826" y="1431230"/>
            <a:ext cx="10525500" cy="305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Du Proof of Work… Au Proof of Stake</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Le </a:t>
            </a:r>
            <a:r>
              <a:rPr b="1" i="0" lang="fr-FR" sz="2400" u="none" cap="none" strike="noStrike">
                <a:solidFill>
                  <a:schemeClr val="dk1"/>
                </a:solidFill>
                <a:latin typeface="Calibri"/>
                <a:ea typeface="Calibri"/>
                <a:cs typeface="Calibri"/>
                <a:sym typeface="Calibri"/>
              </a:rPr>
              <a:t>Merge</a:t>
            </a:r>
            <a:r>
              <a:rPr b="0" i="0" lang="fr-FR" sz="2400" u="none" cap="none" strike="noStrike">
                <a:solidFill>
                  <a:schemeClr val="dk1"/>
                </a:solidFill>
                <a:latin typeface="Calibri"/>
                <a:ea typeface="Calibri"/>
                <a:cs typeface="Calibri"/>
                <a:sym typeface="Calibri"/>
              </a:rPr>
              <a:t> est l'événement qui a marqué la transition définitive d'Ethereum de </a:t>
            </a:r>
            <a:r>
              <a:rPr b="1" i="0" lang="fr-FR" sz="2400" u="none" cap="none" strike="noStrike">
                <a:solidFill>
                  <a:schemeClr val="dk1"/>
                </a:solidFill>
                <a:latin typeface="Calibri"/>
                <a:ea typeface="Calibri"/>
                <a:cs typeface="Calibri"/>
                <a:sym typeface="Calibri"/>
              </a:rPr>
              <a:t>Proof of Work</a:t>
            </a:r>
            <a:r>
              <a:rPr b="0" i="0" lang="fr-FR" sz="2400" u="none" cap="none" strike="noStrike">
                <a:solidFill>
                  <a:schemeClr val="dk1"/>
                </a:solidFill>
                <a:latin typeface="Calibri"/>
                <a:ea typeface="Calibri"/>
                <a:cs typeface="Calibri"/>
                <a:sym typeface="Calibri"/>
              </a:rPr>
              <a:t> vers </a:t>
            </a:r>
            <a:r>
              <a:rPr b="1" i="0" lang="fr-FR" sz="2400" u="none" cap="none" strike="noStrike">
                <a:solidFill>
                  <a:schemeClr val="dk1"/>
                </a:solidFill>
                <a:latin typeface="Calibri"/>
                <a:ea typeface="Calibri"/>
                <a:cs typeface="Calibri"/>
                <a:sym typeface="Calibri"/>
              </a:rPr>
              <a:t>Proof of Stake</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Avant, Ethereum utilisait PoW pour valider les transactions.</a:t>
            </a:r>
            <a:endParaRPr sz="2400">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fr-FR" sz="2400">
                <a:solidFill>
                  <a:schemeClr val="dk1"/>
                </a:solidFill>
                <a:latin typeface="Calibri"/>
                <a:ea typeface="Calibri"/>
                <a:cs typeface="Calibri"/>
                <a:sym typeface="Calibri"/>
              </a:rPr>
              <a:t>Maintenant,</a:t>
            </a:r>
            <a:r>
              <a:rPr b="0" i="0" lang="fr-FR" sz="2400" u="none" cap="none" strike="noStrike">
                <a:solidFill>
                  <a:schemeClr val="dk1"/>
                </a:solidFill>
                <a:latin typeface="Calibri"/>
                <a:ea typeface="Calibri"/>
                <a:cs typeface="Calibri"/>
                <a:sym typeface="Calibri"/>
              </a:rPr>
              <a:t> Ethereum a adopté PoS, où des </a:t>
            </a:r>
            <a:r>
              <a:rPr b="1" i="0" lang="fr-FR" sz="2400" u="none" cap="none" strike="noStrike">
                <a:solidFill>
                  <a:schemeClr val="dk1"/>
                </a:solidFill>
                <a:latin typeface="Calibri"/>
                <a:ea typeface="Calibri"/>
                <a:cs typeface="Calibri"/>
                <a:sym typeface="Calibri"/>
              </a:rPr>
              <a:t>validateurs</a:t>
            </a:r>
            <a:r>
              <a:rPr b="0" i="0" lang="fr-FR" sz="2400" u="none" cap="none" strike="noStrike">
                <a:solidFill>
                  <a:schemeClr val="dk1"/>
                </a:solidFill>
                <a:latin typeface="Calibri"/>
                <a:ea typeface="Calibri"/>
                <a:cs typeface="Calibri"/>
                <a:sym typeface="Calibri"/>
              </a:rPr>
              <a:t> qui ont mis en jeu (staking) des ETH valident les transactions au lieu des mineurs.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77" name="Google Shape;377;p60"/>
          <p:cNvSpPr txBox="1"/>
          <p:nvPr/>
        </p:nvSpPr>
        <p:spPr>
          <a:xfrm>
            <a:off x="844826" y="1431230"/>
            <a:ext cx="10525500" cy="125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fr-FR" sz="2400">
                <a:solidFill>
                  <a:schemeClr val="dk1"/>
                </a:solidFill>
                <a:latin typeface="Calibri"/>
                <a:ea typeface="Calibri"/>
                <a:cs typeface="Calibri"/>
                <a:sym typeface="Calibri"/>
              </a:rPr>
              <a:t>Conséquence :</a:t>
            </a:r>
            <a:endParaRPr b="1"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Char char="•"/>
            </a:pPr>
            <a:r>
              <a:rPr lang="fr-FR" sz="2400">
                <a:solidFill>
                  <a:schemeClr val="dk1"/>
                </a:solidFill>
                <a:latin typeface="Calibri"/>
                <a:ea typeface="Calibri"/>
                <a:cs typeface="Calibri"/>
                <a:sym typeface="Calibri"/>
              </a:rPr>
              <a:t>Le Merge a réduit la consommation énergétique d'Ethereum de </a:t>
            </a:r>
            <a:r>
              <a:rPr b="1" lang="fr-FR" sz="2400">
                <a:solidFill>
                  <a:schemeClr val="dk1"/>
                </a:solidFill>
                <a:latin typeface="Calibri"/>
                <a:ea typeface="Calibri"/>
                <a:cs typeface="Calibri"/>
                <a:sym typeface="Calibri"/>
              </a:rPr>
              <a:t>plus de 99%</a:t>
            </a:r>
            <a:r>
              <a:rPr lang="fr-FR" sz="2400">
                <a:solidFill>
                  <a:schemeClr val="dk1"/>
                </a:solidFill>
                <a:latin typeface="Calibri"/>
                <a:ea typeface="Calibri"/>
                <a:cs typeface="Calibri"/>
                <a:sym typeface="Calibri"/>
              </a:rPr>
              <a:t> et a permis de renforcer la </a:t>
            </a:r>
            <a:r>
              <a:rPr b="1" lang="fr-FR" sz="2400">
                <a:solidFill>
                  <a:schemeClr val="dk1"/>
                </a:solidFill>
                <a:latin typeface="Calibri"/>
                <a:ea typeface="Calibri"/>
                <a:cs typeface="Calibri"/>
                <a:sym typeface="Calibri"/>
              </a:rPr>
              <a:t>sécurité</a:t>
            </a:r>
            <a:r>
              <a:rPr lang="fr-FR" sz="2400">
                <a:solidFill>
                  <a:schemeClr val="dk1"/>
                </a:solidFill>
                <a:latin typeface="Calibri"/>
                <a:ea typeface="Calibri"/>
                <a:cs typeface="Calibri"/>
                <a:sym typeface="Calibri"/>
              </a:rPr>
              <a:t> du réseau.</a:t>
            </a:r>
            <a:endParaRPr sz="24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83" name="Google Shape;383;p61"/>
          <p:cNvSpPr txBox="1"/>
          <p:nvPr/>
        </p:nvSpPr>
        <p:spPr>
          <a:xfrm>
            <a:off x="844825" y="1431236"/>
            <a:ext cx="105255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Trop de critiques à cause du PoW ? Ethereum passe au PoS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1" lang="fr-FR" sz="1600" u="none" cap="none" strike="noStrike">
                <a:solidFill>
                  <a:schemeClr val="dk1"/>
                </a:solidFill>
                <a:latin typeface="Calibri"/>
                <a:ea typeface="Calibri"/>
                <a:cs typeface="Calibri"/>
                <a:sym typeface="Calibri"/>
              </a:rPr>
              <a:t>Source: </a:t>
            </a:r>
            <a:r>
              <a:rPr b="0" i="1" lang="fr-FR" sz="1600" u="none" cap="none" strike="noStrike">
                <a:solidFill>
                  <a:srgbClr val="131314"/>
                </a:solidFill>
                <a:highlight>
                  <a:srgbClr val="FFFFFF"/>
                </a:highlight>
                <a:latin typeface="Arial"/>
                <a:ea typeface="Arial"/>
                <a:cs typeface="Arial"/>
                <a:sym typeface="Arial"/>
              </a:rPr>
              <a:t>Proof-of-Stake Consensus Mechanisms for Future Blockchain Networks: Fundamentals, Applications and Opportunities, June 2019</a:t>
            </a:r>
            <a:endParaRPr b="0" i="1" sz="1600" u="none" cap="none" strike="noStrike">
              <a:solidFill>
                <a:schemeClr val="dk1"/>
              </a:solidFill>
              <a:latin typeface="Arial"/>
              <a:ea typeface="Arial"/>
              <a:cs typeface="Arial"/>
              <a:sym typeface="Arial"/>
            </a:endParaRPr>
          </a:p>
        </p:txBody>
      </p:sp>
      <p:pic>
        <p:nvPicPr>
          <p:cNvPr id="384" name="Google Shape;384;p61"/>
          <p:cNvPicPr preferRelativeResize="0"/>
          <p:nvPr/>
        </p:nvPicPr>
        <p:blipFill rotWithShape="1">
          <a:blip r:embed="rId3">
            <a:alphaModFix/>
          </a:blip>
          <a:srcRect b="0" l="0" r="0" t="0"/>
          <a:stretch/>
        </p:blipFill>
        <p:spPr>
          <a:xfrm>
            <a:off x="844825" y="2385525"/>
            <a:ext cx="9179826" cy="4472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15" name="Google Shape;115;p17"/>
          <p:cNvSpPr txBox="1"/>
          <p:nvPr/>
        </p:nvSpPr>
        <p:spPr>
          <a:xfrm>
            <a:off x="844826" y="1431230"/>
            <a:ext cx="105255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Contexte historique : Les Premières Avancées en Cryptographie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Dans les années 1970, des avancées majeures ont été réalisées en chiffrement, notamment avec l'invention des algorithmes RSA à clé publique et clé privée.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Cette révolution a permis de poser les bases de la sécurité des communications numériques et de la confidentialité des données.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2"/>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90" name="Google Shape;390;p62"/>
          <p:cNvSpPr txBox="1"/>
          <p:nvPr/>
        </p:nvSpPr>
        <p:spPr>
          <a:xfrm>
            <a:off x="844826" y="1431230"/>
            <a:ext cx="10525500" cy="421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Proof of Stake (PoS) : Fonctionnement et Avantages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Dans PoS, les </a:t>
            </a:r>
            <a:r>
              <a:rPr b="1" i="0" lang="fr-FR" sz="2400" u="none" cap="none" strike="noStrike">
                <a:solidFill>
                  <a:schemeClr val="dk1"/>
                </a:solidFill>
                <a:latin typeface="Calibri"/>
                <a:ea typeface="Calibri"/>
                <a:cs typeface="Calibri"/>
                <a:sym typeface="Calibri"/>
              </a:rPr>
              <a:t>validateurs</a:t>
            </a:r>
            <a:r>
              <a:rPr b="0" i="0" lang="fr-FR" sz="2400" u="none" cap="none" strike="noStrike">
                <a:solidFill>
                  <a:schemeClr val="dk1"/>
                </a:solidFill>
                <a:latin typeface="Calibri"/>
                <a:ea typeface="Calibri"/>
                <a:cs typeface="Calibri"/>
                <a:sym typeface="Calibri"/>
              </a:rPr>
              <a:t> sont choisis pour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créer des blocs</a:t>
            </a:r>
            <a:endParaRPr sz="2400">
              <a:solidFill>
                <a:schemeClr val="dk1"/>
              </a:solidFill>
              <a:latin typeface="Calibri"/>
              <a:ea typeface="Calibri"/>
              <a:cs typeface="Calibri"/>
              <a:sym typeface="Calibri"/>
            </a:endParaRPr>
          </a:p>
          <a:p>
            <a:pPr indent="-381000" lvl="1" marL="9144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valider les transactions en fonction de la quantité de </a:t>
            </a:r>
            <a:r>
              <a:rPr b="1" i="0" lang="fr-FR" sz="2400" u="none" cap="none" strike="noStrike">
                <a:solidFill>
                  <a:schemeClr val="dk1"/>
                </a:solidFill>
                <a:latin typeface="Calibri"/>
                <a:ea typeface="Calibri"/>
                <a:cs typeface="Calibri"/>
                <a:sym typeface="Calibri"/>
              </a:rPr>
              <a:t>ETH</a:t>
            </a:r>
            <a:r>
              <a:rPr b="0" i="0" lang="fr-FR" sz="2400" u="none" cap="none" strike="noStrike">
                <a:solidFill>
                  <a:schemeClr val="dk1"/>
                </a:solidFill>
                <a:latin typeface="Calibri"/>
                <a:ea typeface="Calibri"/>
                <a:cs typeface="Calibri"/>
                <a:sym typeface="Calibri"/>
              </a:rPr>
              <a:t> qu'ils ont mis en jeu (staking).</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Plus un validateur mise d'ETH, plus ses chances d'être choisi pour valider un bloc sont élevées.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396" name="Google Shape;396;p63"/>
          <p:cNvSpPr txBox="1"/>
          <p:nvPr/>
        </p:nvSpPr>
        <p:spPr>
          <a:xfrm>
            <a:off x="844826" y="1431230"/>
            <a:ext cx="10525500" cy="380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Proof of Stake (PoS) : Fonctionnement et Avantages</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fr-FR" sz="2400">
                <a:solidFill>
                  <a:schemeClr val="dk1"/>
                </a:solidFill>
                <a:latin typeface="Calibri"/>
                <a:ea typeface="Calibri"/>
                <a:cs typeface="Calibri"/>
                <a:sym typeface="Calibri"/>
              </a:rPr>
              <a:t>Attention :</a:t>
            </a:r>
            <a:endParaRPr b="1"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fr-FR" sz="2400">
                <a:solidFill>
                  <a:schemeClr val="dk1"/>
                </a:solidFill>
                <a:latin typeface="Calibri"/>
                <a:ea typeface="Calibri"/>
                <a:cs typeface="Calibri"/>
                <a:sym typeface="Calibri"/>
              </a:rPr>
              <a:t>Les validateurs sont incités à agir honnêtement, car ils risquent de </a:t>
            </a:r>
            <a:r>
              <a:rPr b="1" lang="fr-FR" sz="2400">
                <a:solidFill>
                  <a:schemeClr val="dk1"/>
                </a:solidFill>
                <a:latin typeface="Calibri"/>
                <a:ea typeface="Calibri"/>
                <a:cs typeface="Calibri"/>
                <a:sym typeface="Calibri"/>
              </a:rPr>
              <a:t>perdre leur mise</a:t>
            </a:r>
            <a:r>
              <a:rPr lang="fr-FR" sz="2400">
                <a:solidFill>
                  <a:schemeClr val="dk1"/>
                </a:solidFill>
                <a:latin typeface="Calibri"/>
                <a:ea typeface="Calibri"/>
                <a:cs typeface="Calibri"/>
                <a:sym typeface="Calibri"/>
              </a:rPr>
              <a:t> s'ils agissent de manière malveillante.</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fr-FR" sz="2400">
                <a:solidFill>
                  <a:schemeClr val="dk1"/>
                </a:solidFill>
                <a:latin typeface="Calibri"/>
                <a:ea typeface="Calibri"/>
                <a:cs typeface="Calibri"/>
                <a:sym typeface="Calibri"/>
              </a:rPr>
              <a:t>Exemple</a:t>
            </a:r>
            <a:r>
              <a:rPr lang="fr-FR" sz="2400">
                <a:solidFill>
                  <a:schemeClr val="dk1"/>
                </a:solidFill>
                <a:latin typeface="Calibri"/>
                <a:ea typeface="Calibri"/>
                <a:cs typeface="Calibri"/>
                <a:sym typeface="Calibri"/>
              </a:rPr>
              <a:t> :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fr-FR" sz="2400">
                <a:solidFill>
                  <a:schemeClr val="dk1"/>
                </a:solidFill>
                <a:latin typeface="Calibri"/>
                <a:ea typeface="Calibri"/>
                <a:cs typeface="Calibri"/>
                <a:sym typeface="Calibri"/>
              </a:rPr>
              <a:t>Si un validateur tente de manipuler le réseau, il risque de perdre les ETH qu’il a mis en jeu.</a:t>
            </a:r>
            <a:endParaRPr b="1" sz="24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02" name="Google Shape;402;p64"/>
          <p:cNvSpPr txBox="1"/>
          <p:nvPr/>
        </p:nvSpPr>
        <p:spPr>
          <a:xfrm>
            <a:off x="844826" y="1431230"/>
            <a:ext cx="10525500" cy="448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Applications Industrielles : De la Cryptomonnaie aux Solutions Réelles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Supply Chain Management</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Utilisation de la blockchain pour suivre les produits depuis leur origine jusqu'au consommateur, assurant la transparence et l'authenticité des produits (ex : IBM Food Trust).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Finance Décentralisée (DeFi)</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Permet de créer des services financiers sans institutions centrales, comme des prêts, des emprunts, et des échanges de manière transparente et décentralisée (ex : Uniswap, Aave).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08" name="Google Shape;408;p65"/>
          <p:cNvSpPr txBox="1"/>
          <p:nvPr/>
        </p:nvSpPr>
        <p:spPr>
          <a:xfrm>
            <a:off x="844826" y="1431230"/>
            <a:ext cx="10525500" cy="394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Applications Industrielles : De la Cryptomonnaie aux Solutions Réelles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Santé</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Gestion sécurisée des données de santé des patients sur une blockchain, permettant :</a:t>
            </a:r>
            <a:endParaRPr b="0" i="0" sz="2400" u="none" cap="none" strike="noStrike">
              <a:solidFill>
                <a:schemeClr val="dk1"/>
              </a:solidFill>
              <a:latin typeface="Calibri"/>
              <a:ea typeface="Calibri"/>
              <a:cs typeface="Calibri"/>
              <a:sym typeface="Calibri"/>
            </a:endParaRPr>
          </a:p>
          <a:p>
            <a:pPr indent="-381000" lvl="0" marL="9144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un accès fiable et transparent à l'historique médical </a:t>
            </a:r>
            <a:endParaRPr b="0" i="0" sz="2400" u="none" cap="none" strike="noStrike">
              <a:solidFill>
                <a:schemeClr val="dk1"/>
              </a:solidFill>
              <a:latin typeface="Calibri"/>
              <a:ea typeface="Calibri"/>
              <a:cs typeface="Calibri"/>
              <a:sym typeface="Calibri"/>
            </a:endParaRPr>
          </a:p>
          <a:p>
            <a:pPr indent="-381000" lvl="0" marL="914400" marR="0" rtl="0" algn="l">
              <a:lnSpc>
                <a:spcPct val="115000"/>
              </a:lnSpc>
              <a:spcBef>
                <a:spcPts val="0"/>
              </a:spcBef>
              <a:spcAft>
                <a:spcPts val="0"/>
              </a:spcAft>
              <a:buClr>
                <a:schemeClr val="dk1"/>
              </a:buClr>
              <a:buSzPts val="2400"/>
              <a:buFont typeface="Calibri"/>
              <a:buChar char="●"/>
            </a:pPr>
            <a:r>
              <a:rPr lang="fr-FR" sz="2400">
                <a:solidFill>
                  <a:schemeClr val="dk1"/>
                </a:solidFill>
                <a:latin typeface="Calibri"/>
                <a:ea typeface="Calibri"/>
                <a:cs typeface="Calibri"/>
                <a:sym typeface="Calibri"/>
              </a:rPr>
              <a:t>P</a:t>
            </a:r>
            <a:r>
              <a:rPr b="0" i="0" lang="fr-FR" sz="2400" u="none" cap="none" strike="noStrike">
                <a:solidFill>
                  <a:schemeClr val="dk1"/>
                </a:solidFill>
                <a:latin typeface="Calibri"/>
                <a:ea typeface="Calibri"/>
                <a:cs typeface="Calibri"/>
                <a:sym typeface="Calibri"/>
              </a:rPr>
              <a:t>réserv</a:t>
            </a:r>
            <a:r>
              <a:rPr lang="fr-FR" sz="2400">
                <a:solidFill>
                  <a:schemeClr val="dk1"/>
                </a:solidFill>
                <a:latin typeface="Calibri"/>
                <a:ea typeface="Calibri"/>
                <a:cs typeface="Calibri"/>
                <a:sym typeface="Calibri"/>
              </a:rPr>
              <a:t>er</a:t>
            </a:r>
            <a:r>
              <a:rPr b="0" i="0" lang="fr-FR" sz="2400" u="none" cap="none" strike="noStrike">
                <a:solidFill>
                  <a:schemeClr val="dk1"/>
                </a:solidFill>
                <a:latin typeface="Calibri"/>
                <a:ea typeface="Calibri"/>
                <a:cs typeface="Calibri"/>
                <a:sym typeface="Calibri"/>
              </a:rPr>
              <a:t> la confidentialité </a:t>
            </a:r>
            <a:endParaRPr sz="24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(ex : Healthereum).</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14" name="Google Shape;414;p66"/>
          <p:cNvSpPr txBox="1"/>
          <p:nvPr/>
        </p:nvSpPr>
        <p:spPr>
          <a:xfrm>
            <a:off x="844826" y="1431230"/>
            <a:ext cx="10525500" cy="438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Applications Industrielles : De la Cryptomonnaie aux Solutions Réelles</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Char char="●"/>
            </a:pPr>
            <a:r>
              <a:rPr b="1" lang="fr-FR" sz="2400">
                <a:solidFill>
                  <a:schemeClr val="dk1"/>
                </a:solidFill>
                <a:latin typeface="Calibri"/>
                <a:ea typeface="Calibri"/>
                <a:cs typeface="Calibri"/>
                <a:sym typeface="Calibri"/>
              </a:rPr>
              <a:t>Identité Décentralisée</a:t>
            </a:r>
            <a:r>
              <a:rPr lang="fr-FR" sz="2400">
                <a:solidFill>
                  <a:schemeClr val="dk1"/>
                </a:solidFill>
                <a:latin typeface="Calibri"/>
                <a:ea typeface="Calibri"/>
                <a:cs typeface="Calibri"/>
                <a:sym typeface="Calibri"/>
              </a:rPr>
              <a:t> : </a:t>
            </a:r>
            <a:endParaRPr sz="24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fr-FR" sz="2400">
                <a:solidFill>
                  <a:schemeClr val="dk1"/>
                </a:solidFill>
                <a:latin typeface="Calibri"/>
                <a:ea typeface="Calibri"/>
                <a:cs typeface="Calibri"/>
                <a:sym typeface="Calibri"/>
              </a:rPr>
              <a:t>Création de solutions d’identité numérique décentralisée, offrant aux utilisateurs un contrôle total sur leurs informations personnelles </a:t>
            </a:r>
            <a:endParaRPr sz="24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fr-FR" sz="2400">
                <a:solidFill>
                  <a:schemeClr val="dk1"/>
                </a:solidFill>
                <a:latin typeface="Calibri"/>
                <a:ea typeface="Calibri"/>
                <a:cs typeface="Calibri"/>
                <a:sym typeface="Calibri"/>
              </a:rPr>
              <a:t>(ex : Self-sovereign identity).</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b="1"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Char char="●"/>
            </a:pPr>
            <a:r>
              <a:rPr b="1" lang="fr-FR" sz="2400">
                <a:solidFill>
                  <a:schemeClr val="dk1"/>
                </a:solidFill>
                <a:latin typeface="Calibri"/>
                <a:ea typeface="Calibri"/>
                <a:cs typeface="Calibri"/>
                <a:sym typeface="Calibri"/>
              </a:rPr>
              <a:t>IBM</a:t>
            </a:r>
            <a:r>
              <a:rPr lang="fr-FR" sz="2400">
                <a:solidFill>
                  <a:schemeClr val="dk1"/>
                </a:solidFill>
                <a:latin typeface="Calibri"/>
                <a:ea typeface="Calibri"/>
                <a:cs typeface="Calibri"/>
                <a:sym typeface="Calibri"/>
              </a:rPr>
              <a:t>, </a:t>
            </a:r>
            <a:r>
              <a:rPr b="1" lang="fr-FR" sz="2400">
                <a:solidFill>
                  <a:schemeClr val="dk1"/>
                </a:solidFill>
                <a:latin typeface="Calibri"/>
                <a:ea typeface="Calibri"/>
                <a:cs typeface="Calibri"/>
                <a:sym typeface="Calibri"/>
              </a:rPr>
              <a:t>Microsoft</a:t>
            </a:r>
            <a:r>
              <a:rPr lang="fr-FR" sz="2400">
                <a:solidFill>
                  <a:schemeClr val="dk1"/>
                </a:solidFill>
                <a:latin typeface="Calibri"/>
                <a:ea typeface="Calibri"/>
                <a:cs typeface="Calibri"/>
                <a:sym typeface="Calibri"/>
              </a:rPr>
              <a:t> et </a:t>
            </a:r>
            <a:r>
              <a:rPr b="1" lang="fr-FR" sz="2400">
                <a:solidFill>
                  <a:schemeClr val="dk1"/>
                </a:solidFill>
                <a:latin typeface="Calibri"/>
                <a:ea typeface="Calibri"/>
                <a:cs typeface="Calibri"/>
                <a:sym typeface="Calibri"/>
              </a:rPr>
              <a:t>Maersk</a:t>
            </a:r>
            <a:r>
              <a:rPr lang="fr-FR" sz="2400">
                <a:solidFill>
                  <a:schemeClr val="dk1"/>
                </a:solidFill>
                <a:latin typeface="Calibri"/>
                <a:ea typeface="Calibri"/>
                <a:cs typeface="Calibri"/>
                <a:sym typeface="Calibri"/>
              </a:rPr>
              <a:t> ont déjà des solutions basées sur la blockchain dans des secteurs comme la logistique et la gestion de la chaîne d’approvisionnement.</a:t>
            </a:r>
            <a:endParaRPr b="1" sz="24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20" name="Google Shape;420;p67"/>
          <p:cNvSpPr txBox="1"/>
          <p:nvPr/>
        </p:nvSpPr>
        <p:spPr>
          <a:xfrm>
            <a:off x="844826" y="1431230"/>
            <a:ext cx="10525500" cy="278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Chiffres Clés de la Communauté Blockchain</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En 2024, le </a:t>
            </a:r>
            <a:r>
              <a:rPr b="1" i="0" lang="fr-FR" sz="2400" u="none" cap="none" strike="noStrike">
                <a:solidFill>
                  <a:schemeClr val="dk1"/>
                </a:solidFill>
                <a:latin typeface="Calibri"/>
                <a:ea typeface="Calibri"/>
                <a:cs typeface="Calibri"/>
                <a:sym typeface="Calibri"/>
              </a:rPr>
              <a:t>marché des cryptomonnaies</a:t>
            </a:r>
            <a:r>
              <a:rPr b="0" i="0" lang="fr-FR" sz="2400" u="none" cap="none" strike="noStrike">
                <a:solidFill>
                  <a:schemeClr val="dk1"/>
                </a:solidFill>
                <a:latin typeface="Calibri"/>
                <a:ea typeface="Calibri"/>
                <a:cs typeface="Calibri"/>
                <a:sym typeface="Calibri"/>
              </a:rPr>
              <a:t> atteint environ </a:t>
            </a:r>
            <a:r>
              <a:rPr b="1" i="0" lang="fr-FR" sz="2400" u="none" cap="none" strike="noStrike">
                <a:solidFill>
                  <a:schemeClr val="dk1"/>
                </a:solidFill>
                <a:latin typeface="Calibri"/>
                <a:ea typeface="Calibri"/>
                <a:cs typeface="Calibri"/>
                <a:sym typeface="Calibri"/>
              </a:rPr>
              <a:t>2 000 milliards de dollars</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Ethereum</a:t>
            </a:r>
            <a:r>
              <a:rPr b="0" i="0" lang="fr-FR" sz="2400" u="none" cap="none" strike="noStrike">
                <a:solidFill>
                  <a:schemeClr val="dk1"/>
                </a:solidFill>
                <a:latin typeface="Calibri"/>
                <a:ea typeface="Calibri"/>
                <a:cs typeface="Calibri"/>
                <a:sym typeface="Calibri"/>
              </a:rPr>
              <a:t> a plus de </a:t>
            </a:r>
            <a:r>
              <a:rPr b="1" i="0" lang="fr-FR" sz="2400" u="none" cap="none" strike="noStrike">
                <a:solidFill>
                  <a:schemeClr val="dk1"/>
                </a:solidFill>
                <a:latin typeface="Calibri"/>
                <a:ea typeface="Calibri"/>
                <a:cs typeface="Calibri"/>
                <a:sym typeface="Calibri"/>
              </a:rPr>
              <a:t>300 000</a:t>
            </a:r>
            <a:r>
              <a:rPr b="0" i="0" lang="fr-FR" sz="2400" u="none" cap="none" strike="noStrike">
                <a:solidFill>
                  <a:schemeClr val="dk1"/>
                </a:solidFill>
                <a:latin typeface="Calibri"/>
                <a:ea typeface="Calibri"/>
                <a:cs typeface="Calibri"/>
                <a:sym typeface="Calibri"/>
              </a:rPr>
              <a:t> validateurs sur son réseau PoS.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26" name="Google Shape;426;p68"/>
          <p:cNvSpPr txBox="1"/>
          <p:nvPr/>
        </p:nvSpPr>
        <p:spPr>
          <a:xfrm>
            <a:off x="844826" y="1431230"/>
            <a:ext cx="10525500" cy="380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Chiffres Clés de la Communauté Blockchain</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lang="fr-FR" sz="2400">
                <a:solidFill>
                  <a:schemeClr val="dk1"/>
                </a:solidFill>
                <a:latin typeface="Calibri"/>
                <a:ea typeface="Calibri"/>
                <a:cs typeface="Calibri"/>
                <a:sym typeface="Calibri"/>
              </a:rPr>
              <a:t>P</a:t>
            </a:r>
            <a:r>
              <a:rPr b="0" i="0" lang="fr-FR" sz="2400" u="none" cap="none" strike="noStrike">
                <a:solidFill>
                  <a:schemeClr val="dk1"/>
                </a:solidFill>
                <a:latin typeface="Calibri"/>
                <a:ea typeface="Calibri"/>
                <a:cs typeface="Calibri"/>
                <a:sym typeface="Calibri"/>
              </a:rPr>
              <a:t>lus de </a:t>
            </a:r>
            <a:r>
              <a:rPr b="1" i="0" lang="fr-FR" sz="2400" u="none" cap="none" strike="noStrike">
                <a:solidFill>
                  <a:schemeClr val="dk1"/>
                </a:solidFill>
                <a:latin typeface="Calibri"/>
                <a:ea typeface="Calibri"/>
                <a:cs typeface="Calibri"/>
                <a:sym typeface="Calibri"/>
              </a:rPr>
              <a:t>100 millions d’utilisateurs</a:t>
            </a:r>
            <a:r>
              <a:rPr b="0" i="0" lang="fr-FR" sz="2400" u="none" cap="none" strike="noStrike">
                <a:solidFill>
                  <a:schemeClr val="dk1"/>
                </a:solidFill>
                <a:latin typeface="Calibri"/>
                <a:ea typeface="Calibri"/>
                <a:cs typeface="Calibri"/>
                <a:sym typeface="Calibri"/>
              </a:rPr>
              <a:t> dans le monde</a:t>
            </a:r>
            <a:r>
              <a:rPr lang="fr-FR" sz="2400">
                <a:solidFill>
                  <a:schemeClr val="dk1"/>
                </a:solidFill>
                <a:latin typeface="Calibri"/>
                <a:ea typeface="Calibri"/>
                <a:cs typeface="Calibri"/>
                <a:sym typeface="Calibri"/>
              </a:rPr>
              <a:t> sur Coinbase.</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DeFi</a:t>
            </a:r>
            <a:r>
              <a:rPr b="0" i="0" lang="fr-FR" sz="2400" u="none" cap="none" strike="noStrike">
                <a:solidFill>
                  <a:schemeClr val="dk1"/>
                </a:solidFill>
                <a:latin typeface="Calibri"/>
                <a:ea typeface="Calibri"/>
                <a:cs typeface="Calibri"/>
                <a:sym typeface="Calibri"/>
              </a:rPr>
              <a:t> représente un marché de </a:t>
            </a:r>
            <a:r>
              <a:rPr b="1" i="0" lang="fr-FR" sz="2400" u="none" cap="none" strike="noStrike">
                <a:solidFill>
                  <a:schemeClr val="dk1"/>
                </a:solidFill>
                <a:latin typeface="Calibri"/>
                <a:ea typeface="Calibri"/>
                <a:cs typeface="Calibri"/>
                <a:sym typeface="Calibri"/>
              </a:rPr>
              <a:t>plus de 50 milliards de dollars</a:t>
            </a:r>
            <a:r>
              <a:rPr b="0" i="0" lang="fr-FR" sz="2400" u="none" cap="none" strike="noStrike">
                <a:solidFill>
                  <a:schemeClr val="dk1"/>
                </a:solidFill>
                <a:latin typeface="Calibri"/>
                <a:ea typeface="Calibri"/>
                <a:cs typeface="Calibri"/>
                <a:sym typeface="Calibri"/>
              </a:rPr>
              <a:t> en volume de transactions sur des plateformes comme Uniswap et Aave.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Le nombre de projets blockchain en cours de développement est estimé à </a:t>
            </a:r>
            <a:r>
              <a:rPr b="1" i="0" lang="fr-FR" sz="2400" u="none" cap="none" strike="noStrike">
                <a:solidFill>
                  <a:schemeClr val="dk1"/>
                </a:solidFill>
                <a:latin typeface="Calibri"/>
                <a:ea typeface="Calibri"/>
                <a:cs typeface="Calibri"/>
                <a:sym typeface="Calibri"/>
              </a:rPr>
              <a:t>plus de 4 000</a:t>
            </a:r>
            <a:r>
              <a:rPr b="0" i="0" lang="fr-FR" sz="2400" u="none" cap="none" strike="noStrike">
                <a:solidFill>
                  <a:schemeClr val="dk1"/>
                </a:solidFill>
                <a:latin typeface="Calibri"/>
                <a:ea typeface="Calibri"/>
                <a:cs typeface="Calibri"/>
                <a:sym typeface="Calibri"/>
              </a:rPr>
              <a:t>.</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32" name="Google Shape;432;p69"/>
          <p:cNvSpPr txBox="1"/>
          <p:nvPr/>
        </p:nvSpPr>
        <p:spPr>
          <a:xfrm>
            <a:off x="844826" y="1431230"/>
            <a:ext cx="10525500" cy="42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Acteurs de la Blockchain : De l'Utilisateur au Développeur</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Développeurs</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La communauté de développeurs est l’un des moteurs clés de la blockchain, avec des milliers de contributeurs sur des projets open-source.</a:t>
            </a:r>
            <a:endParaRPr sz="24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Miners et Validators</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Ils sécurisent les réseaux blockchain en validant les transactions.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Par exemple, Ethereum 2.0 repose sur </a:t>
            </a:r>
            <a:r>
              <a:rPr b="1" i="0" lang="fr-FR" sz="2400" u="none" cap="none" strike="noStrike">
                <a:solidFill>
                  <a:schemeClr val="dk1"/>
                </a:solidFill>
                <a:latin typeface="Calibri"/>
                <a:ea typeface="Calibri"/>
                <a:cs typeface="Calibri"/>
                <a:sym typeface="Calibri"/>
              </a:rPr>
              <a:t>validators</a:t>
            </a:r>
            <a:r>
              <a:rPr b="0" i="0" lang="fr-FR" sz="2400" u="none" cap="none" strike="noStrike">
                <a:solidFill>
                  <a:schemeClr val="dk1"/>
                </a:solidFill>
                <a:latin typeface="Calibri"/>
                <a:ea typeface="Calibri"/>
                <a:cs typeface="Calibri"/>
                <a:sym typeface="Calibri"/>
              </a:rPr>
              <a:t> qui jouent un rôle dans le processus de consensus en PoS.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38" name="Google Shape;438;p70"/>
          <p:cNvSpPr txBox="1"/>
          <p:nvPr/>
        </p:nvSpPr>
        <p:spPr>
          <a:xfrm>
            <a:off x="844826" y="1431230"/>
            <a:ext cx="10525500" cy="374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Acteurs de la Blockchain : De l'Utilisateur au Développeur</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Char char="●"/>
            </a:pPr>
            <a:r>
              <a:rPr b="1" lang="fr-FR" sz="2400">
                <a:solidFill>
                  <a:schemeClr val="dk1"/>
                </a:solidFill>
                <a:latin typeface="Calibri"/>
                <a:ea typeface="Calibri"/>
                <a:cs typeface="Calibri"/>
                <a:sym typeface="Calibri"/>
              </a:rPr>
              <a:t>Investisseurs</a:t>
            </a:r>
            <a:r>
              <a:rPr lang="fr-FR" sz="2400">
                <a:solidFill>
                  <a:schemeClr val="dk1"/>
                </a:solidFill>
                <a:latin typeface="Calibri"/>
                <a:ea typeface="Calibri"/>
                <a:cs typeface="Calibri"/>
                <a:sym typeface="Calibri"/>
              </a:rPr>
              <a:t> : </a:t>
            </a:r>
            <a:endParaRPr sz="24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fr-FR" sz="2400">
                <a:solidFill>
                  <a:schemeClr val="dk1"/>
                </a:solidFill>
                <a:latin typeface="Calibri"/>
                <a:ea typeface="Calibri"/>
                <a:cs typeface="Calibri"/>
                <a:sym typeface="Calibri"/>
              </a:rPr>
              <a:t>Les investisseurs en crypto-monnaies et en projets blockchain aident au financement des nouveaux projets.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b="1"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Char char="●"/>
            </a:pPr>
            <a:r>
              <a:rPr b="1" lang="fr-FR" sz="2400">
                <a:solidFill>
                  <a:schemeClr val="dk1"/>
                </a:solidFill>
                <a:latin typeface="Calibri"/>
                <a:ea typeface="Calibri"/>
                <a:cs typeface="Calibri"/>
                <a:sym typeface="Calibri"/>
              </a:rPr>
              <a:t>Utilisateurs</a:t>
            </a:r>
            <a:r>
              <a:rPr lang="fr-FR" sz="2400">
                <a:solidFill>
                  <a:schemeClr val="dk1"/>
                </a:solidFill>
                <a:latin typeface="Calibri"/>
                <a:ea typeface="Calibri"/>
                <a:cs typeface="Calibri"/>
                <a:sym typeface="Calibri"/>
              </a:rPr>
              <a:t> : </a:t>
            </a:r>
            <a:endParaRPr sz="24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fr-FR" sz="2400">
                <a:solidFill>
                  <a:schemeClr val="dk1"/>
                </a:solidFill>
                <a:latin typeface="Calibri"/>
                <a:ea typeface="Calibri"/>
                <a:cs typeface="Calibri"/>
                <a:sym typeface="Calibri"/>
              </a:rPr>
              <a:t>De plus en plus de personnes utilisent des plateformes DeFi, des portefeuilles cryptographiques, et des services basés sur la blockchain.</a:t>
            </a:r>
            <a:endParaRPr b="1" sz="24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44" name="Google Shape;444;p71"/>
          <p:cNvSpPr txBox="1"/>
          <p:nvPr/>
        </p:nvSpPr>
        <p:spPr>
          <a:xfrm>
            <a:off x="844826" y="1431230"/>
            <a:ext cx="10525500" cy="336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Autres Exemples de Blockchains : Diversité des Solutions</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Polkadot</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Un réseau multichaîne qui permet l'interopérabilité entre différentes blockchains, facilitant les échanges de données et de valeurs entre elles.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Idéal pour des projets nécessitant l'intégration de plusieurs technologies blockchain.</a:t>
            </a:r>
            <a:endParaRPr b="1" i="0" sz="2400" u="none" cap="none" strike="noStrike">
              <a:solidFill>
                <a:schemeClr val="dk1"/>
              </a:solidFill>
              <a:latin typeface="Calibri"/>
              <a:ea typeface="Calibri"/>
              <a:cs typeface="Calibri"/>
              <a:sym typeface="Calibri"/>
            </a:endParaRPr>
          </a:p>
        </p:txBody>
      </p:sp>
      <p:pic>
        <p:nvPicPr>
          <p:cNvPr id="445" name="Google Shape;445;p71"/>
          <p:cNvPicPr preferRelativeResize="0"/>
          <p:nvPr/>
        </p:nvPicPr>
        <p:blipFill rotWithShape="1">
          <a:blip r:embed="rId3">
            <a:alphaModFix/>
          </a:blip>
          <a:srcRect b="0" l="0" r="0" t="0"/>
          <a:stretch/>
        </p:blipFill>
        <p:spPr>
          <a:xfrm>
            <a:off x="5217496" y="5452325"/>
            <a:ext cx="1780150" cy="127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21" name="Google Shape;121;p18"/>
          <p:cNvSpPr txBox="1"/>
          <p:nvPr/>
        </p:nvSpPr>
        <p:spPr>
          <a:xfrm>
            <a:off x="844825" y="1431219"/>
            <a:ext cx="105255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Premier Concept de Blockchain</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En 1991, </a:t>
            </a:r>
            <a:r>
              <a:rPr b="1" i="0" lang="fr-FR" sz="2400" u="none" cap="none" strike="noStrike">
                <a:solidFill>
                  <a:schemeClr val="dk1"/>
                </a:solidFill>
                <a:latin typeface="Calibri"/>
                <a:ea typeface="Calibri"/>
                <a:cs typeface="Calibri"/>
                <a:sym typeface="Calibri"/>
              </a:rPr>
              <a:t>Stuart Haber</a:t>
            </a:r>
            <a:r>
              <a:rPr b="0" i="0" lang="fr-FR" sz="2400" u="none" cap="none" strike="noStrike">
                <a:solidFill>
                  <a:schemeClr val="dk1"/>
                </a:solidFill>
                <a:latin typeface="Calibri"/>
                <a:ea typeface="Calibri"/>
                <a:cs typeface="Calibri"/>
                <a:sym typeface="Calibri"/>
              </a:rPr>
              <a:t> et </a:t>
            </a:r>
            <a:r>
              <a:rPr b="1" i="0" lang="fr-FR" sz="2400" u="none" cap="none" strike="noStrike">
                <a:solidFill>
                  <a:schemeClr val="dk1"/>
                </a:solidFill>
                <a:latin typeface="Calibri"/>
                <a:ea typeface="Calibri"/>
                <a:cs typeface="Calibri"/>
                <a:sym typeface="Calibri"/>
              </a:rPr>
              <a:t>W. Scott Stornetta</a:t>
            </a:r>
            <a:r>
              <a:rPr b="0" i="0" lang="fr-FR" sz="2400" u="none" cap="none" strike="noStrike">
                <a:solidFill>
                  <a:schemeClr val="dk1"/>
                </a:solidFill>
                <a:latin typeface="Calibri"/>
                <a:ea typeface="Calibri"/>
                <a:cs typeface="Calibri"/>
                <a:sym typeface="Calibri"/>
              </a:rPr>
              <a:t> publient un papier de recherche intitulé </a:t>
            </a:r>
            <a:r>
              <a:rPr b="1" i="0" lang="fr-FR" sz="2400" u="none" cap="none" strike="noStrike">
                <a:solidFill>
                  <a:schemeClr val="dk1"/>
                </a:solidFill>
                <a:latin typeface="Calibri"/>
                <a:ea typeface="Calibri"/>
                <a:cs typeface="Calibri"/>
                <a:sym typeface="Calibri"/>
              </a:rPr>
              <a:t>"Time-stamping in a Distributed Computer System"</a:t>
            </a:r>
            <a:r>
              <a:rPr b="0" i="0" lang="fr-FR" sz="2400" u="none" cap="none" strike="noStrike">
                <a:solidFill>
                  <a:schemeClr val="dk1"/>
                </a:solidFill>
                <a:latin typeface="Calibri"/>
                <a:ea typeface="Calibri"/>
                <a:cs typeface="Calibri"/>
                <a:sym typeface="Calibri"/>
              </a:rPr>
              <a:t>. Ils introduisent le concept d'un système d'horodatage utilisant une chaîne de blocs, un registre immuable.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Ce concept visait à garantir que les documents numériques ne pouvaient pas être modifiés après leur création, une idée précurseur de la blockchain.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2"/>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51" name="Google Shape;451;p72"/>
          <p:cNvSpPr txBox="1"/>
          <p:nvPr/>
        </p:nvSpPr>
        <p:spPr>
          <a:xfrm>
            <a:off x="844826" y="1431230"/>
            <a:ext cx="105255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Autres Exemples de Blockchains : Diversité des Solutions</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Cardano</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Une blockchain de troisième génération visant à résoudre les problèmes d'évolutivité, de sécurité et de durabilité.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Elle repose sur un consensus </a:t>
            </a:r>
            <a:r>
              <a:rPr b="1" i="0" lang="fr-FR" sz="2400" u="none" cap="none" strike="noStrike">
                <a:solidFill>
                  <a:schemeClr val="dk1"/>
                </a:solidFill>
                <a:latin typeface="Calibri"/>
                <a:ea typeface="Calibri"/>
                <a:cs typeface="Calibri"/>
                <a:sym typeface="Calibri"/>
              </a:rPr>
              <a:t>Proof of Stake</a:t>
            </a:r>
            <a:r>
              <a:rPr b="0" i="0" lang="fr-FR" sz="2400" u="none" cap="none" strike="noStrike">
                <a:solidFill>
                  <a:schemeClr val="dk1"/>
                </a:solidFill>
                <a:latin typeface="Calibri"/>
                <a:ea typeface="Calibri"/>
                <a:cs typeface="Calibri"/>
                <a:sym typeface="Calibri"/>
              </a:rPr>
              <a:t> (PoS) et est connue pour son approche académique et basée sur des recherches scientifiques.</a:t>
            </a:r>
            <a:endParaRPr b="1" i="0" sz="2400" u="none" cap="none" strike="noStrike">
              <a:solidFill>
                <a:schemeClr val="dk1"/>
              </a:solidFill>
              <a:latin typeface="Calibri"/>
              <a:ea typeface="Calibri"/>
              <a:cs typeface="Calibri"/>
              <a:sym typeface="Calibri"/>
            </a:endParaRPr>
          </a:p>
        </p:txBody>
      </p:sp>
      <p:pic>
        <p:nvPicPr>
          <p:cNvPr id="452" name="Google Shape;452;p72"/>
          <p:cNvPicPr preferRelativeResize="0"/>
          <p:nvPr/>
        </p:nvPicPr>
        <p:blipFill rotWithShape="1">
          <a:blip r:embed="rId3">
            <a:alphaModFix/>
          </a:blip>
          <a:srcRect b="0" l="0" r="0" t="0"/>
          <a:stretch/>
        </p:blipFill>
        <p:spPr>
          <a:xfrm>
            <a:off x="4932888" y="5115388"/>
            <a:ext cx="2326225" cy="14954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58" name="Google Shape;458;p73"/>
          <p:cNvSpPr txBox="1"/>
          <p:nvPr/>
        </p:nvSpPr>
        <p:spPr>
          <a:xfrm>
            <a:off x="844826" y="1431230"/>
            <a:ext cx="10525500" cy="336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Autres Exemples de Blockchains : Diversité des Solutions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Solana</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Une blockchain très rapide et à faible coût, conçue pour des applications à grande échelle.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lang="fr-FR" sz="2400">
                <a:solidFill>
                  <a:schemeClr val="dk1"/>
                </a:solidFill>
                <a:latin typeface="Calibri"/>
                <a:ea typeface="Calibri"/>
                <a:cs typeface="Calibri"/>
                <a:sym typeface="Calibri"/>
              </a:rPr>
              <a:t>U</a:t>
            </a:r>
            <a:r>
              <a:rPr b="0" i="0" lang="fr-FR" sz="2400" u="none" cap="none" strike="noStrike">
                <a:solidFill>
                  <a:schemeClr val="dk1"/>
                </a:solidFill>
                <a:latin typeface="Calibri"/>
                <a:ea typeface="Calibri"/>
                <a:cs typeface="Calibri"/>
                <a:sym typeface="Calibri"/>
              </a:rPr>
              <a:t>tilise un consensus </a:t>
            </a:r>
            <a:r>
              <a:rPr b="1" i="0" lang="fr-FR" sz="2400" u="none" cap="none" strike="noStrike">
                <a:solidFill>
                  <a:schemeClr val="dk1"/>
                </a:solidFill>
                <a:latin typeface="Calibri"/>
                <a:ea typeface="Calibri"/>
                <a:cs typeface="Calibri"/>
                <a:sym typeface="Calibri"/>
              </a:rPr>
              <a:t>Proof of History</a:t>
            </a:r>
            <a:r>
              <a:rPr b="0" i="0" lang="fr-FR" sz="2400" u="none" cap="none" strike="noStrike">
                <a:solidFill>
                  <a:schemeClr val="dk1"/>
                </a:solidFill>
                <a:latin typeface="Calibri"/>
                <a:ea typeface="Calibri"/>
                <a:cs typeface="Calibri"/>
                <a:sym typeface="Calibri"/>
              </a:rPr>
              <a:t> (PoH) et est particulièrement populaire dans les secteurs des </a:t>
            </a:r>
            <a:r>
              <a:rPr b="1" i="0" lang="fr-FR" sz="2400" u="none" cap="none" strike="noStrike">
                <a:solidFill>
                  <a:schemeClr val="dk1"/>
                </a:solidFill>
                <a:latin typeface="Calibri"/>
                <a:ea typeface="Calibri"/>
                <a:cs typeface="Calibri"/>
                <a:sym typeface="Calibri"/>
              </a:rPr>
              <a:t>NFTs</a:t>
            </a:r>
            <a:r>
              <a:rPr b="0" i="0" lang="fr-FR" sz="2400" u="none" cap="none" strike="noStrike">
                <a:solidFill>
                  <a:schemeClr val="dk1"/>
                </a:solidFill>
                <a:latin typeface="Calibri"/>
                <a:ea typeface="Calibri"/>
                <a:cs typeface="Calibri"/>
                <a:sym typeface="Calibri"/>
              </a:rPr>
              <a:t> et des </a:t>
            </a:r>
            <a:r>
              <a:rPr b="1" i="0" lang="fr-FR" sz="2400" u="none" cap="none" strike="noStrike">
                <a:solidFill>
                  <a:schemeClr val="dk1"/>
                </a:solidFill>
                <a:latin typeface="Calibri"/>
                <a:ea typeface="Calibri"/>
                <a:cs typeface="Calibri"/>
                <a:sym typeface="Calibri"/>
              </a:rPr>
              <a:t>DeFi</a:t>
            </a:r>
            <a:r>
              <a:rPr b="0" i="0" lang="fr-FR" sz="2400" u="none" cap="none" strike="noStrike">
                <a:solidFill>
                  <a:schemeClr val="dk1"/>
                </a:solidFill>
                <a:latin typeface="Calibri"/>
                <a:ea typeface="Calibri"/>
                <a:cs typeface="Calibri"/>
                <a:sym typeface="Calibri"/>
              </a:rPr>
              <a:t>.</a:t>
            </a:r>
            <a:endParaRPr b="1" i="0" sz="2400" u="none" cap="none" strike="noStrike">
              <a:solidFill>
                <a:schemeClr val="dk1"/>
              </a:solidFill>
              <a:latin typeface="Calibri"/>
              <a:ea typeface="Calibri"/>
              <a:cs typeface="Calibri"/>
              <a:sym typeface="Calibri"/>
            </a:endParaRPr>
          </a:p>
        </p:txBody>
      </p:sp>
      <p:pic>
        <p:nvPicPr>
          <p:cNvPr id="459" name="Google Shape;459;p73"/>
          <p:cNvPicPr preferRelativeResize="0"/>
          <p:nvPr/>
        </p:nvPicPr>
        <p:blipFill rotWithShape="1">
          <a:blip r:embed="rId3">
            <a:alphaModFix/>
          </a:blip>
          <a:srcRect b="0" l="0" r="0" t="0"/>
          <a:stretch/>
        </p:blipFill>
        <p:spPr>
          <a:xfrm>
            <a:off x="5341150" y="4967750"/>
            <a:ext cx="1509700" cy="15097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65" name="Google Shape;465;p74"/>
          <p:cNvSpPr txBox="1"/>
          <p:nvPr/>
        </p:nvSpPr>
        <p:spPr>
          <a:xfrm>
            <a:off x="844826" y="1431230"/>
            <a:ext cx="10525500" cy="289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Autres Exemples de Blockchains : Diversité des Solutions</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Tezos</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lang="fr-FR" sz="2400">
                <a:solidFill>
                  <a:schemeClr val="dk1"/>
                </a:solidFill>
                <a:latin typeface="Calibri"/>
                <a:ea typeface="Calibri"/>
                <a:cs typeface="Calibri"/>
                <a:sym typeface="Calibri"/>
              </a:rPr>
              <a:t>M</a:t>
            </a:r>
            <a:r>
              <a:rPr b="0" i="0" lang="fr-FR" sz="2400" u="none" cap="none" strike="noStrike">
                <a:solidFill>
                  <a:schemeClr val="dk1"/>
                </a:solidFill>
                <a:latin typeface="Calibri"/>
                <a:ea typeface="Calibri"/>
                <a:cs typeface="Calibri"/>
                <a:sym typeface="Calibri"/>
              </a:rPr>
              <a:t>écanisme de </a:t>
            </a:r>
            <a:r>
              <a:rPr b="1" i="0" lang="fr-FR" sz="2400" u="none" cap="none" strike="noStrike">
                <a:solidFill>
                  <a:schemeClr val="dk1"/>
                </a:solidFill>
                <a:latin typeface="Calibri"/>
                <a:ea typeface="Calibri"/>
                <a:cs typeface="Calibri"/>
                <a:sym typeface="Calibri"/>
              </a:rPr>
              <a:t>gouvernance on-chain</a:t>
            </a:r>
            <a:r>
              <a:rPr b="0" i="0" lang="fr-FR" sz="2400" u="none" cap="none" strike="noStrike">
                <a:solidFill>
                  <a:schemeClr val="dk1"/>
                </a:solidFill>
                <a:latin typeface="Calibri"/>
                <a:ea typeface="Calibri"/>
                <a:cs typeface="Calibri"/>
                <a:sym typeface="Calibri"/>
              </a:rPr>
              <a:t> permettant aux participants de voter sur les modifications du protocole.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Tezos est utilisée dans des projets de gouvernance décentralisée et d'asset tokenization.</a:t>
            </a:r>
            <a:endParaRPr b="1" i="0" sz="2400" u="none" cap="none" strike="noStrike">
              <a:solidFill>
                <a:schemeClr val="dk1"/>
              </a:solidFill>
              <a:latin typeface="Calibri"/>
              <a:ea typeface="Calibri"/>
              <a:cs typeface="Calibri"/>
              <a:sym typeface="Calibri"/>
            </a:endParaRPr>
          </a:p>
        </p:txBody>
      </p:sp>
      <p:pic>
        <p:nvPicPr>
          <p:cNvPr id="466" name="Google Shape;466;p74"/>
          <p:cNvPicPr preferRelativeResize="0"/>
          <p:nvPr/>
        </p:nvPicPr>
        <p:blipFill rotWithShape="1">
          <a:blip r:embed="rId3">
            <a:alphaModFix/>
          </a:blip>
          <a:srcRect b="0" l="0" r="0" t="0"/>
          <a:stretch/>
        </p:blipFill>
        <p:spPr>
          <a:xfrm>
            <a:off x="5281935" y="5215400"/>
            <a:ext cx="1651288" cy="13763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72" name="Google Shape;472;p75"/>
          <p:cNvSpPr txBox="1"/>
          <p:nvPr/>
        </p:nvSpPr>
        <p:spPr>
          <a:xfrm>
            <a:off x="844826" y="1431230"/>
            <a:ext cx="10525500" cy="3626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Défi de la Scalabilité : L'Enjeu des Frais de Transaction</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Scalabilité</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Le défi de la blockchain réside dans sa capacité à traiter un grand volume de transactions rapidement.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rPr b="1" i="0" lang="fr-FR" sz="2400" u="none" cap="none" strike="noStrike">
                <a:solidFill>
                  <a:schemeClr val="dk1"/>
                </a:solidFill>
                <a:latin typeface="Calibri"/>
                <a:ea typeface="Calibri"/>
                <a:cs typeface="Calibri"/>
                <a:sym typeface="Calibri"/>
              </a:rPr>
              <a:t>Exemple</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Ethereum lors des périodes de forte demande (ICO, événements spéciaux) voit des frais de transaction élevés.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78" name="Google Shape;478;p76"/>
          <p:cNvSpPr txBox="1"/>
          <p:nvPr/>
        </p:nvSpPr>
        <p:spPr>
          <a:xfrm>
            <a:off x="844826" y="1431230"/>
            <a:ext cx="10525500" cy="3318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fr-FR" sz="2400">
                <a:solidFill>
                  <a:schemeClr val="dk1"/>
                </a:solidFill>
                <a:latin typeface="Calibri"/>
                <a:ea typeface="Calibri"/>
                <a:cs typeface="Calibri"/>
                <a:sym typeface="Calibri"/>
              </a:rPr>
              <a:t>C’est avec (une partie de) l’argent que les utilisent paient dans les frais de transactions que sont rétribués les mineurs ou validators du réseau.</a:t>
            </a:r>
            <a:endParaRPr b="1"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2400"/>
              <a:buFont typeface="Arial"/>
              <a:buNone/>
            </a:pPr>
            <a:r>
              <a:rPr b="1" lang="fr-FR" sz="2400">
                <a:solidFill>
                  <a:schemeClr val="dk1"/>
                </a:solidFill>
                <a:latin typeface="Calibri"/>
                <a:ea typeface="Calibri"/>
                <a:cs typeface="Calibri"/>
                <a:sym typeface="Calibri"/>
              </a:rPr>
              <a:t>Conséquences</a:t>
            </a:r>
            <a:r>
              <a:rPr lang="fr-FR" sz="2400">
                <a:solidFill>
                  <a:schemeClr val="dk1"/>
                </a:solidFill>
                <a:latin typeface="Calibri"/>
                <a:ea typeface="Calibri"/>
                <a:cs typeface="Calibri"/>
                <a:sym typeface="Calibri"/>
              </a:rPr>
              <a:t> : </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2400"/>
              <a:buFont typeface="Arial"/>
              <a:buNone/>
            </a:pPr>
            <a:r>
              <a:rPr lang="fr-FR" sz="2400">
                <a:solidFill>
                  <a:schemeClr val="dk1"/>
                </a:solidFill>
                <a:latin typeface="Calibri"/>
                <a:ea typeface="Calibri"/>
                <a:cs typeface="Calibri"/>
                <a:sym typeface="Calibri"/>
              </a:rPr>
              <a:t>Les utilisateurs doivent payer des frais élevés pour que leurs transactions soient confirmées, ce qui rend l'utilisation des applications décentralisées (dApps) plus coûteuse et moins attrayante.</a:t>
            </a:r>
            <a:endParaRPr b="1" sz="24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84" name="Google Shape;484;p77"/>
          <p:cNvSpPr txBox="1"/>
          <p:nvPr/>
        </p:nvSpPr>
        <p:spPr>
          <a:xfrm>
            <a:off x="844826" y="1431230"/>
            <a:ext cx="10525500" cy="2044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Défi de l'Usabilité : Des Interfaces Complexes</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Usabilité</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L’un des principaux obstacles à l’adoption de la blockchain est la </a:t>
            </a:r>
            <a:r>
              <a:rPr b="1" i="0" lang="fr-FR" sz="2400" u="none" cap="none" strike="noStrike">
                <a:solidFill>
                  <a:schemeClr val="dk1"/>
                </a:solidFill>
                <a:latin typeface="Calibri"/>
                <a:ea typeface="Calibri"/>
                <a:cs typeface="Calibri"/>
                <a:sym typeface="Calibri"/>
              </a:rPr>
              <a:t>complexité</a:t>
            </a:r>
            <a:r>
              <a:rPr b="0" i="0" lang="fr-FR" sz="2400" u="none" cap="none" strike="noStrike">
                <a:solidFill>
                  <a:schemeClr val="dk1"/>
                </a:solidFill>
                <a:latin typeface="Calibri"/>
                <a:ea typeface="Calibri"/>
                <a:cs typeface="Calibri"/>
                <a:sym typeface="Calibri"/>
              </a:rPr>
              <a:t> de ses interfaces.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90" name="Google Shape;490;p78"/>
          <p:cNvSpPr txBox="1"/>
          <p:nvPr/>
        </p:nvSpPr>
        <p:spPr>
          <a:xfrm>
            <a:off x="844826" y="1431230"/>
            <a:ext cx="10525500" cy="4051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None/>
            </a:pPr>
            <a:r>
              <a:rPr b="1" i="0" lang="fr-FR" sz="2400" u="none" cap="none" strike="noStrike">
                <a:solidFill>
                  <a:schemeClr val="dk1"/>
                </a:solidFill>
                <a:latin typeface="Calibri"/>
                <a:ea typeface="Calibri"/>
                <a:cs typeface="Calibri"/>
                <a:sym typeface="Calibri"/>
              </a:rPr>
              <a:t>Exemple</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Pour interagir avec une blockchain, il faut des portefeuilles numériques, comprendre les </a:t>
            </a:r>
            <a:r>
              <a:rPr b="1" i="0" lang="fr-FR" sz="2400" u="none" cap="none" strike="noStrike">
                <a:solidFill>
                  <a:schemeClr val="dk1"/>
                </a:solidFill>
                <a:latin typeface="Calibri"/>
                <a:ea typeface="Calibri"/>
                <a:cs typeface="Calibri"/>
                <a:sym typeface="Calibri"/>
              </a:rPr>
              <a:t>clés privées</a:t>
            </a:r>
            <a:r>
              <a:rPr b="0" i="0" lang="fr-FR" sz="2400" u="none" cap="none" strike="noStrike">
                <a:solidFill>
                  <a:schemeClr val="dk1"/>
                </a:solidFill>
                <a:latin typeface="Calibri"/>
                <a:ea typeface="Calibri"/>
                <a:cs typeface="Calibri"/>
                <a:sym typeface="Calibri"/>
              </a:rPr>
              <a:t>, savoir gérer les </a:t>
            </a:r>
            <a:r>
              <a:rPr b="1" i="0" lang="fr-FR" sz="2400" u="none" cap="none" strike="noStrike">
                <a:solidFill>
                  <a:schemeClr val="dk1"/>
                </a:solidFill>
                <a:latin typeface="Calibri"/>
                <a:ea typeface="Calibri"/>
                <a:cs typeface="Calibri"/>
                <a:sym typeface="Calibri"/>
              </a:rPr>
              <a:t>tokens</a:t>
            </a:r>
            <a:r>
              <a:rPr b="0" i="0" lang="fr-FR" sz="2400" u="none" cap="none" strike="noStrike">
                <a:solidFill>
                  <a:schemeClr val="dk1"/>
                </a:solidFill>
                <a:latin typeface="Calibri"/>
                <a:ea typeface="Calibri"/>
                <a:cs typeface="Calibri"/>
                <a:sym typeface="Calibri"/>
              </a:rPr>
              <a:t> et souvent naviguer dans des interfaces peu conviviales.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rPr b="1" i="0" lang="fr-FR" sz="2400" u="none" cap="none" strike="noStrike">
                <a:solidFill>
                  <a:schemeClr val="dk1"/>
                </a:solidFill>
                <a:latin typeface="Calibri"/>
                <a:ea typeface="Calibri"/>
                <a:cs typeface="Calibri"/>
                <a:sym typeface="Calibri"/>
              </a:rPr>
              <a:t>Conséquences</a:t>
            </a:r>
            <a:r>
              <a:rPr b="0" i="0" lang="fr-FR" sz="2400" u="none" cap="none" strike="noStrike">
                <a:solidFill>
                  <a:schemeClr val="dk1"/>
                </a:solidFill>
                <a:latin typeface="Calibri"/>
                <a:ea typeface="Calibri"/>
                <a:cs typeface="Calibri"/>
                <a:sym typeface="Calibri"/>
              </a:rPr>
              <a:t> :</a:t>
            </a:r>
            <a:r>
              <a:rPr lang="fr-FR"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La </a:t>
            </a:r>
            <a:r>
              <a:rPr b="1" i="0" lang="fr-FR" sz="2400" u="none" cap="none" strike="noStrike">
                <a:solidFill>
                  <a:schemeClr val="dk1"/>
                </a:solidFill>
                <a:latin typeface="Calibri"/>
                <a:ea typeface="Calibri"/>
                <a:cs typeface="Calibri"/>
                <a:sym typeface="Calibri"/>
              </a:rPr>
              <a:t>barrière technique</a:t>
            </a:r>
            <a:r>
              <a:rPr b="0" i="0" lang="fr-FR" sz="2400" u="none" cap="none" strike="noStrike">
                <a:solidFill>
                  <a:schemeClr val="dk1"/>
                </a:solidFill>
                <a:latin typeface="Calibri"/>
                <a:ea typeface="Calibri"/>
                <a:cs typeface="Calibri"/>
                <a:sym typeface="Calibri"/>
              </a:rPr>
              <a:t> empêche une adoption massive par le grand public.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Les utilisateurs ne familiers avec la technologie trouvent difficile de l'utiliser pour des transactions simples.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496" name="Google Shape;496;p79"/>
          <p:cNvSpPr txBox="1"/>
          <p:nvPr/>
        </p:nvSpPr>
        <p:spPr>
          <a:xfrm>
            <a:off x="844826" y="1431230"/>
            <a:ext cx="10525500" cy="2044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Défi de la Réglementation : Cadres Juridiques Flous</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rPr b="1" i="0" lang="fr-FR" sz="2400" u="none" cap="none" strike="noStrike">
                <a:solidFill>
                  <a:schemeClr val="dk1"/>
                </a:solidFill>
                <a:latin typeface="Calibri"/>
                <a:ea typeface="Calibri"/>
                <a:cs typeface="Calibri"/>
                <a:sym typeface="Calibri"/>
              </a:rPr>
              <a:t>Réglementation</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rPr b="0" i="0" lang="fr-FR" sz="2400" u="none" cap="none" strike="noStrike">
                <a:solidFill>
                  <a:schemeClr val="dk1"/>
                </a:solidFill>
                <a:latin typeface="Calibri"/>
                <a:ea typeface="Calibri"/>
                <a:cs typeface="Calibri"/>
                <a:sym typeface="Calibri"/>
              </a:rPr>
              <a:t>La blockchain pose des questions de </a:t>
            </a:r>
            <a:r>
              <a:rPr b="1" i="0" lang="fr-FR" sz="2400" u="none" cap="none" strike="noStrike">
                <a:solidFill>
                  <a:schemeClr val="dk1"/>
                </a:solidFill>
                <a:latin typeface="Calibri"/>
                <a:ea typeface="Calibri"/>
                <a:cs typeface="Calibri"/>
                <a:sym typeface="Calibri"/>
              </a:rPr>
              <a:t>légalité</a:t>
            </a:r>
            <a:r>
              <a:rPr b="0" i="0" lang="fr-FR" sz="2400" u="none" cap="none" strike="noStrike">
                <a:solidFill>
                  <a:schemeClr val="dk1"/>
                </a:solidFill>
                <a:latin typeface="Calibri"/>
                <a:ea typeface="Calibri"/>
                <a:cs typeface="Calibri"/>
                <a:sym typeface="Calibri"/>
              </a:rPr>
              <a:t> et de </a:t>
            </a:r>
            <a:r>
              <a:rPr b="1" i="0" lang="fr-FR" sz="2400" u="none" cap="none" strike="noStrike">
                <a:solidFill>
                  <a:schemeClr val="dk1"/>
                </a:solidFill>
                <a:latin typeface="Calibri"/>
                <a:ea typeface="Calibri"/>
                <a:cs typeface="Calibri"/>
                <a:sym typeface="Calibri"/>
              </a:rPr>
              <a:t>conformité</a:t>
            </a:r>
            <a:r>
              <a:rPr b="0" i="0" lang="fr-FR" sz="2400" u="none" cap="none" strike="noStrike">
                <a:solidFill>
                  <a:schemeClr val="dk1"/>
                </a:solidFill>
                <a:latin typeface="Calibri"/>
                <a:ea typeface="Calibri"/>
                <a:cs typeface="Calibri"/>
                <a:sym typeface="Calibri"/>
              </a:rPr>
              <a:t> dans de nombreux pays.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502" name="Google Shape;502;p80"/>
          <p:cNvSpPr txBox="1"/>
          <p:nvPr/>
        </p:nvSpPr>
        <p:spPr>
          <a:xfrm>
            <a:off x="844826" y="1431230"/>
            <a:ext cx="10525500" cy="3860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fr-FR" sz="2400" u="none" cap="none" strike="noStrike">
                <a:solidFill>
                  <a:schemeClr val="dk1"/>
                </a:solidFill>
                <a:latin typeface="Calibri"/>
                <a:ea typeface="Calibri"/>
                <a:cs typeface="Calibri"/>
                <a:sym typeface="Calibri"/>
              </a:rPr>
              <a:t>Exemple</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Les pays comme la Chine et l'Inde ont interdit ou sévèrement limité l'usage des cryptomonnaies, tandis que d’autres, comme les États-Unis ou l’Europe, cherchent à introduire des régulations spécifiques.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1" i="0" lang="fr-FR" sz="2400" u="none" cap="none" strike="noStrike">
                <a:solidFill>
                  <a:schemeClr val="dk1"/>
                </a:solidFill>
                <a:latin typeface="Calibri"/>
                <a:ea typeface="Calibri"/>
                <a:cs typeface="Calibri"/>
                <a:sym typeface="Calibri"/>
              </a:rPr>
              <a:t>Conséquences</a:t>
            </a:r>
            <a:r>
              <a:rPr b="0" i="0" lang="fr-FR"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0" i="0" lang="fr-FR" sz="2400" u="none" cap="none" strike="noStrike">
                <a:solidFill>
                  <a:schemeClr val="dk1"/>
                </a:solidFill>
                <a:latin typeface="Calibri"/>
                <a:ea typeface="Calibri"/>
                <a:cs typeface="Calibri"/>
                <a:sym typeface="Calibri"/>
              </a:rPr>
              <a:t>L’absence de </a:t>
            </a:r>
            <a:r>
              <a:rPr b="1" i="0" lang="fr-FR" sz="2400" u="none" cap="none" strike="noStrike">
                <a:solidFill>
                  <a:schemeClr val="dk1"/>
                </a:solidFill>
                <a:latin typeface="Calibri"/>
                <a:ea typeface="Calibri"/>
                <a:cs typeface="Calibri"/>
                <a:sym typeface="Calibri"/>
              </a:rPr>
              <a:t>réglementation claire</a:t>
            </a:r>
            <a:r>
              <a:rPr b="0" i="0" lang="fr-FR" sz="2400" u="none" cap="none" strike="noStrike">
                <a:solidFill>
                  <a:schemeClr val="dk1"/>
                </a:solidFill>
                <a:latin typeface="Calibri"/>
                <a:ea typeface="Calibri"/>
                <a:cs typeface="Calibri"/>
                <a:sym typeface="Calibri"/>
              </a:rPr>
              <a:t> crée de l’incertitude pour les entreprises qui souhaitent adopter la blockchain, et des risques pour les investisseurs et utilisateurs.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506" name="Shape 506"/>
        <p:cNvGrpSpPr/>
        <p:nvPr/>
      </p:nvGrpSpPr>
      <p:grpSpPr>
        <a:xfrm>
          <a:off x="0" y="0"/>
          <a:ext cx="0" cy="0"/>
          <a:chOff x="0" y="0"/>
          <a:chExt cx="0" cy="0"/>
        </a:xfrm>
      </p:grpSpPr>
      <p:pic>
        <p:nvPicPr>
          <p:cNvPr descr="Questions avec un remplissage uni" id="507" name="Google Shape;507;p81"/>
          <p:cNvPicPr preferRelativeResize="0"/>
          <p:nvPr/>
        </p:nvPicPr>
        <p:blipFill rotWithShape="1">
          <a:blip r:embed="rId3">
            <a:alphaModFix/>
          </a:blip>
          <a:srcRect b="0" l="0" r="0" t="0"/>
          <a:stretch/>
        </p:blipFill>
        <p:spPr>
          <a:xfrm>
            <a:off x="8034200" y="1989000"/>
            <a:ext cx="2880000" cy="2880000"/>
          </a:xfrm>
          <a:prstGeom prst="rect">
            <a:avLst/>
          </a:prstGeom>
          <a:noFill/>
          <a:ln>
            <a:noFill/>
          </a:ln>
        </p:spPr>
      </p:pic>
      <p:sp>
        <p:nvSpPr>
          <p:cNvPr id="508" name="Google Shape;508;p8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Calibri"/>
              <a:buNone/>
            </a:pPr>
            <a:r>
              <a:rPr b="0" i="0" lang="fr-FR" sz="3200" u="none" cap="none" strike="noStrike">
                <a:solidFill>
                  <a:schemeClr val="lt1"/>
                </a:solidFill>
                <a:latin typeface="Calibri"/>
                <a:ea typeface="Calibri"/>
                <a:cs typeface="Calibri"/>
                <a:sym typeface="Calibri"/>
              </a:rPr>
              <a:t>3. La deuxième Génération de Blockchain</a:t>
            </a:r>
            <a:endParaRPr b="0" i="0" sz="1400" u="none" cap="none" strike="noStrike">
              <a:solidFill>
                <a:srgbClr val="000000"/>
              </a:solidFill>
              <a:latin typeface="Arial"/>
              <a:ea typeface="Arial"/>
              <a:cs typeface="Arial"/>
              <a:sym typeface="Arial"/>
            </a:endParaRPr>
          </a:p>
        </p:txBody>
      </p:sp>
      <p:sp>
        <p:nvSpPr>
          <p:cNvPr id="509" name="Google Shape;509;p81"/>
          <p:cNvSpPr txBox="1"/>
          <p:nvPr/>
        </p:nvSpPr>
        <p:spPr>
          <a:xfrm>
            <a:off x="1092200" y="1625600"/>
            <a:ext cx="5524500" cy="26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fr-FR" sz="2800" u="none" cap="none" strike="noStrike">
                <a:solidFill>
                  <a:schemeClr val="lt1"/>
                </a:solidFill>
                <a:latin typeface="Calibri"/>
                <a:ea typeface="Calibri"/>
                <a:cs typeface="Calibri"/>
                <a:sym typeface="Calibri"/>
              </a:rPr>
              <a:t>Répondre aux questions suivantes (10 minutes):</a:t>
            </a:r>
            <a:endParaRPr b="0" i="0" sz="2800" u="none" cap="none" strike="noStrike">
              <a:solidFill>
                <a:schemeClr val="lt1"/>
              </a:solidFill>
              <a:latin typeface="Calibri"/>
              <a:ea typeface="Calibri"/>
              <a:cs typeface="Calibri"/>
              <a:sym typeface="Calibri"/>
            </a:endParaRPr>
          </a:p>
          <a:p>
            <a:pPr indent="-381000" lvl="0" marL="457200" marR="0" rtl="0" algn="l">
              <a:lnSpc>
                <a:spcPct val="100000"/>
              </a:lnSpc>
              <a:spcBef>
                <a:spcPts val="0"/>
              </a:spcBef>
              <a:spcAft>
                <a:spcPts val="0"/>
              </a:spcAft>
              <a:buClr>
                <a:schemeClr val="lt1"/>
              </a:buClr>
              <a:buSzPts val="2400"/>
              <a:buFont typeface="Calibri"/>
              <a:buChar char="●"/>
            </a:pPr>
            <a:r>
              <a:rPr b="0" i="0" lang="fr-FR" sz="2400" u="none" cap="none" strike="noStrike">
                <a:solidFill>
                  <a:schemeClr val="lt1"/>
                </a:solidFill>
                <a:latin typeface="Calibri"/>
                <a:ea typeface="Calibri"/>
                <a:cs typeface="Calibri"/>
                <a:sym typeface="Calibri"/>
              </a:rPr>
              <a:t>Comment Ethereum se distingue-t-il de Bitcoin ?</a:t>
            </a:r>
            <a:endParaRPr b="0" i="0" sz="2400" u="none" cap="none" strike="noStrike">
              <a:solidFill>
                <a:schemeClr val="lt1"/>
              </a:solidFill>
              <a:latin typeface="Calibri"/>
              <a:ea typeface="Calibri"/>
              <a:cs typeface="Calibri"/>
              <a:sym typeface="Calibri"/>
            </a:endParaRPr>
          </a:p>
          <a:p>
            <a:pPr indent="-381000" lvl="0" marL="457200" marR="0" rtl="0" algn="l">
              <a:lnSpc>
                <a:spcPct val="100000"/>
              </a:lnSpc>
              <a:spcBef>
                <a:spcPts val="0"/>
              </a:spcBef>
              <a:spcAft>
                <a:spcPts val="0"/>
              </a:spcAft>
              <a:buClr>
                <a:schemeClr val="lt1"/>
              </a:buClr>
              <a:buSzPts val="2400"/>
              <a:buFont typeface="Calibri"/>
              <a:buChar char="●"/>
            </a:pPr>
            <a:r>
              <a:rPr b="0" i="0" lang="fr-FR" sz="2400" u="none" cap="none" strike="noStrike">
                <a:solidFill>
                  <a:schemeClr val="lt1"/>
                </a:solidFill>
                <a:latin typeface="Calibri"/>
                <a:ea typeface="Calibri"/>
                <a:cs typeface="Calibri"/>
                <a:sym typeface="Calibri"/>
              </a:rPr>
              <a:t>Quel est le rôle d'un validator par rapport à un node normal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27" name="Google Shape;127;p19"/>
          <p:cNvSpPr txBox="1"/>
          <p:nvPr/>
        </p:nvSpPr>
        <p:spPr>
          <a:xfrm>
            <a:off x="844825" y="1431219"/>
            <a:ext cx="105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Système d’horodatage </a:t>
            </a:r>
            <a:r>
              <a:rPr b="1" i="1" lang="fr-FR" sz="2400" u="none" cap="none" strike="noStrike">
                <a:solidFill>
                  <a:schemeClr val="dk1"/>
                </a:solidFill>
                <a:latin typeface="Calibri"/>
                <a:ea typeface="Calibri"/>
                <a:cs typeface="Calibri"/>
                <a:sym typeface="Calibri"/>
              </a:rPr>
              <a:t>(evidency.io/horodatage/)</a:t>
            </a:r>
            <a:endParaRPr b="1" i="1" sz="2400" u="none" cap="none" strike="noStrike">
              <a:solidFill>
                <a:schemeClr val="dk1"/>
              </a:solidFill>
              <a:latin typeface="Calibri"/>
              <a:ea typeface="Calibri"/>
              <a:cs typeface="Calibri"/>
              <a:sym typeface="Calibri"/>
            </a:endParaRPr>
          </a:p>
        </p:txBody>
      </p:sp>
      <p:pic>
        <p:nvPicPr>
          <p:cNvPr id="128" name="Google Shape;128;p19"/>
          <p:cNvPicPr preferRelativeResize="0"/>
          <p:nvPr/>
        </p:nvPicPr>
        <p:blipFill rotWithShape="1">
          <a:blip r:embed="rId3">
            <a:alphaModFix/>
          </a:blip>
          <a:srcRect b="0" l="0" r="0" t="0"/>
          <a:stretch/>
        </p:blipFill>
        <p:spPr>
          <a:xfrm>
            <a:off x="3308625" y="1892925"/>
            <a:ext cx="5708376" cy="462380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513" name="Shape 513"/>
        <p:cNvGrpSpPr/>
        <p:nvPr/>
      </p:nvGrpSpPr>
      <p:grpSpPr>
        <a:xfrm>
          <a:off x="0" y="0"/>
          <a:ext cx="0" cy="0"/>
          <a:chOff x="0" y="0"/>
          <a:chExt cx="0" cy="0"/>
        </a:xfrm>
      </p:grpSpPr>
      <p:pic>
        <p:nvPicPr>
          <p:cNvPr descr="Drapeau de course avec un remplissage uni" id="514" name="Google Shape;514;p82"/>
          <p:cNvPicPr preferRelativeResize="0"/>
          <p:nvPr/>
        </p:nvPicPr>
        <p:blipFill rotWithShape="1">
          <a:blip r:embed="rId3">
            <a:alphaModFix/>
          </a:blip>
          <a:srcRect b="0" l="0" r="0" t="0"/>
          <a:stretch/>
        </p:blipFill>
        <p:spPr>
          <a:xfrm>
            <a:off x="4656000" y="1989000"/>
            <a:ext cx="2880000" cy="288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34" name="Google Shape;134;p20"/>
          <p:cNvSpPr txBox="1"/>
          <p:nvPr/>
        </p:nvSpPr>
        <p:spPr>
          <a:xfrm>
            <a:off x="844825" y="1431219"/>
            <a:ext cx="105255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Pionniers des Cryptomonnaies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1990s</a:t>
            </a:r>
            <a:r>
              <a:rPr b="0" i="0" lang="fr-FR" sz="2400" u="none" cap="none" strike="noStrike">
                <a:solidFill>
                  <a:schemeClr val="dk1"/>
                </a:solidFill>
                <a:latin typeface="Calibri"/>
                <a:ea typeface="Calibri"/>
                <a:cs typeface="Calibri"/>
                <a:sym typeface="Calibri"/>
              </a:rPr>
              <a:t> : Première tentative de monnaie numérique : </a:t>
            </a:r>
            <a:r>
              <a:rPr b="1" i="0" lang="fr-FR" sz="2400" u="none" cap="none" strike="noStrike">
                <a:solidFill>
                  <a:schemeClr val="dk1"/>
                </a:solidFill>
                <a:latin typeface="Calibri"/>
                <a:ea typeface="Calibri"/>
                <a:cs typeface="Calibri"/>
                <a:sym typeface="Calibri"/>
              </a:rPr>
              <a:t>Digicash</a:t>
            </a:r>
            <a:r>
              <a:rPr b="0" i="0" lang="fr-FR" sz="2400" u="none" cap="none" strike="noStrike">
                <a:solidFill>
                  <a:schemeClr val="dk1"/>
                </a:solidFill>
                <a:latin typeface="Calibri"/>
                <a:ea typeface="Calibri"/>
                <a:cs typeface="Calibri"/>
                <a:sym typeface="Calibri"/>
              </a:rPr>
              <a:t>. Fondée par David Chaum, elle permettait d'échanger de l'argent sur Internet de manière anonyme.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Bien que Digicash n'ait pas connu un grand succès commercial, elle a inspiré la création de nombreux autres systèmes de paiement numérique.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À cette époque, des idées comme le Proof of Work ont commencé à émerger, bien avant Bitcoin.</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Contexte historique</a:t>
            </a:r>
            <a:endParaRPr b="0" i="0" sz="3200" u="none" cap="none" strike="noStrike">
              <a:solidFill>
                <a:schemeClr val="dk1"/>
              </a:solidFill>
              <a:latin typeface="Calibri"/>
              <a:ea typeface="Calibri"/>
              <a:cs typeface="Calibri"/>
              <a:sym typeface="Calibri"/>
            </a:endParaRPr>
          </a:p>
        </p:txBody>
      </p:sp>
      <p:sp>
        <p:nvSpPr>
          <p:cNvPr id="140" name="Google Shape;140;p21"/>
          <p:cNvSpPr txBox="1"/>
          <p:nvPr/>
        </p:nvSpPr>
        <p:spPr>
          <a:xfrm>
            <a:off x="844825" y="1431219"/>
            <a:ext cx="105255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Hashcash : Un Pas Vers le Proof of Work (expliqué plus tard)</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En 1997, </a:t>
            </a:r>
            <a:r>
              <a:rPr b="1" i="0" lang="fr-FR" sz="2400" u="none" cap="none" strike="noStrike">
                <a:solidFill>
                  <a:schemeClr val="dk1"/>
                </a:solidFill>
                <a:latin typeface="Calibri"/>
                <a:ea typeface="Calibri"/>
                <a:cs typeface="Calibri"/>
                <a:sym typeface="Calibri"/>
              </a:rPr>
              <a:t>Adam Back</a:t>
            </a:r>
            <a:r>
              <a:rPr b="0" i="0" lang="fr-FR" sz="2400" u="none" cap="none" strike="noStrike">
                <a:solidFill>
                  <a:schemeClr val="dk1"/>
                </a:solidFill>
                <a:latin typeface="Calibri"/>
                <a:ea typeface="Calibri"/>
                <a:cs typeface="Calibri"/>
                <a:sym typeface="Calibri"/>
              </a:rPr>
              <a:t> introduit </a:t>
            </a:r>
            <a:r>
              <a:rPr b="1" i="0" lang="fr-FR" sz="2400" u="none" cap="none" strike="noStrike">
                <a:solidFill>
                  <a:schemeClr val="dk1"/>
                </a:solidFill>
                <a:latin typeface="Calibri"/>
                <a:ea typeface="Calibri"/>
                <a:cs typeface="Calibri"/>
                <a:sym typeface="Calibri"/>
              </a:rPr>
              <a:t>Hashcash</a:t>
            </a:r>
            <a:r>
              <a:rPr b="0" i="0" lang="fr-FR" sz="2400" u="none" cap="none" strike="noStrike">
                <a:solidFill>
                  <a:schemeClr val="dk1"/>
                </a:solidFill>
                <a:latin typeface="Calibri"/>
                <a:ea typeface="Calibri"/>
                <a:cs typeface="Calibri"/>
                <a:sym typeface="Calibri"/>
              </a:rPr>
              <a:t>, un système de preuve de travail conçu à l'origine pour lutter contre le spam dans les emails.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L'idée était simple : chaque utilisateur devait résoudre un calcul complexe avant d'envoyer un email, rendant le spam beaucoup moins rentable.</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