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6858000" cx="12192000"/>
  <p:notesSz cx="6858000" cy="9144000"/>
  <p:embeddedFontLst>
    <p:embeddedFont>
      <p:font typeface="Ubuntu"/>
      <p:regular r:id="rId65"/>
      <p:bold r:id="rId66"/>
      <p:italic r:id="rId67"/>
      <p:boldItalic r:id="rId68"/>
    </p:embeddedFont>
    <p:embeddedFont>
      <p:font typeface="Ubuntu Light"/>
      <p:regular r:id="rId69"/>
      <p:bold r:id="rId70"/>
      <p:italic r:id="rId71"/>
      <p:boldItalic r:id="rId72"/>
    </p:embeddedFont>
    <p:embeddedFont>
      <p:font typeface="Roboto Mono"/>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6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E6F744-1F09-4B36-8842-D1C9546AA282}">
  <a:tblStyle styleId="{F5E6F744-1F09-4B36-8842-D1C9546AA28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67"/>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Mono-regular.fntdata"/><Relationship Id="rId72" Type="http://schemas.openxmlformats.org/officeDocument/2006/relationships/font" Target="fonts/UbuntuLight-boldItalic.fntdata"/><Relationship Id="rId31" Type="http://schemas.openxmlformats.org/officeDocument/2006/relationships/slide" Target="slides/slide25.xml"/><Relationship Id="rId75" Type="http://schemas.openxmlformats.org/officeDocument/2006/relationships/font" Target="fonts/RobotoMono-italic.fntdata"/><Relationship Id="rId30" Type="http://schemas.openxmlformats.org/officeDocument/2006/relationships/slide" Target="slides/slide24.xml"/><Relationship Id="rId74" Type="http://schemas.openxmlformats.org/officeDocument/2006/relationships/font" Target="fonts/RobotoMono-bold.fntdata"/><Relationship Id="rId33" Type="http://schemas.openxmlformats.org/officeDocument/2006/relationships/slide" Target="slides/slide27.xml"/><Relationship Id="rId32" Type="http://schemas.openxmlformats.org/officeDocument/2006/relationships/slide" Target="slides/slide26.xml"/><Relationship Id="rId76" Type="http://schemas.openxmlformats.org/officeDocument/2006/relationships/font" Target="fonts/RobotoMono-bold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UbuntuLight-italic.fntdata"/><Relationship Id="rId70" Type="http://schemas.openxmlformats.org/officeDocument/2006/relationships/font" Target="fonts/UbuntuLight-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Ubuntu-bold.fntdata"/><Relationship Id="rId21" Type="http://schemas.openxmlformats.org/officeDocument/2006/relationships/slide" Target="slides/slide15.xml"/><Relationship Id="rId65" Type="http://schemas.openxmlformats.org/officeDocument/2006/relationships/font" Target="fonts/Ubuntu-regular.fntdata"/><Relationship Id="rId24" Type="http://schemas.openxmlformats.org/officeDocument/2006/relationships/slide" Target="slides/slide18.xml"/><Relationship Id="rId68" Type="http://schemas.openxmlformats.org/officeDocument/2006/relationships/font" Target="fonts/Ubuntu-boldItalic.fntdata"/><Relationship Id="rId23" Type="http://schemas.openxmlformats.org/officeDocument/2006/relationships/slide" Target="slides/slide17.xml"/><Relationship Id="rId67" Type="http://schemas.openxmlformats.org/officeDocument/2006/relationships/font" Target="fonts/Ubuntu-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UbuntuLight-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fr-FR"/>
              <a:t>© SUPINFO</a:t>
            </a:r>
            <a:endParaRPr/>
          </a:p>
          <a:p>
            <a:pPr indent="0" lvl="0" marL="0" rtl="0" algn="l">
              <a:lnSpc>
                <a:spcPct val="100000"/>
              </a:lnSpc>
              <a:spcBef>
                <a:spcPts val="0"/>
              </a:spcBef>
              <a:spcAft>
                <a:spcPts val="0"/>
              </a:spcAft>
              <a:buSzPts val="1400"/>
              <a:buNone/>
            </a:pPr>
            <a:r>
              <a:rPr lang="fr-FR"/>
              <a:t>Auteur : xxx</a:t>
            </a:r>
            <a:endParaRPr/>
          </a:p>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43" name="Google Shape;1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55" name="Google Shape;1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73" name="Google Shape;1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79" name="Google Shape;17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85" name="Google Shape;18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91" name="Google Shape;19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209" name="Google Shape;20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fr-FR" sz="1100">
                <a:latin typeface="Arial"/>
                <a:ea typeface="Arial"/>
                <a:cs typeface="Arial"/>
                <a:sym typeface="Arial"/>
              </a:rPr>
              <a:t>Feuilles</a:t>
            </a:r>
            <a:r>
              <a:rPr lang="fr-FR" sz="1100">
                <a:latin typeface="Arial"/>
                <a:ea typeface="Arial"/>
                <a:cs typeface="Arial"/>
                <a:sym typeface="Arial"/>
              </a:rPr>
              <a:t> : Contiennent les hashes des données de base (transactions dans Bitcoin).</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fr-FR" sz="1100">
                <a:latin typeface="Arial"/>
                <a:ea typeface="Arial"/>
                <a:cs typeface="Arial"/>
                <a:sym typeface="Arial"/>
              </a:rPr>
              <a:t>Nœuds intermédiaires</a:t>
            </a:r>
            <a:r>
              <a:rPr lang="fr-FR" sz="1100">
                <a:latin typeface="Arial"/>
                <a:ea typeface="Arial"/>
                <a:cs typeface="Arial"/>
                <a:sym typeface="Arial"/>
              </a:rPr>
              <a:t> : Hashes combinés des enfants.</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fr-FR" sz="1100">
                <a:latin typeface="Arial"/>
                <a:ea typeface="Arial"/>
                <a:cs typeface="Arial"/>
                <a:sym typeface="Arial"/>
              </a:rPr>
              <a:t>Racine (Merkle Root)</a:t>
            </a:r>
            <a:r>
              <a:rPr lang="fr-FR" sz="1100">
                <a:latin typeface="Arial"/>
                <a:ea typeface="Arial"/>
                <a:cs typeface="Arial"/>
                <a:sym typeface="Arial"/>
              </a:rPr>
              <a:t> : Hash unique situé au sommet de l’arbre, représentant l’ensemble des données.</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b="1" sz="1100">
              <a:latin typeface="Arial"/>
              <a:ea typeface="Arial"/>
              <a:cs typeface="Arial"/>
              <a:sym typeface="Arial"/>
            </a:endParaRPr>
          </a:p>
        </p:txBody>
      </p:sp>
      <p:sp>
        <p:nvSpPr>
          <p:cNvPr id="215" name="Google Shape;21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223" name="Google Shape;2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229" name="Google Shape;2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236" name="Google Shape;23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271" name="Google Shape;27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277" name="Google Shape;27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283" name="Google Shape;28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289" name="Google Shape;28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295" name="Google Shape;29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301" name="Google Shape;30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307" name="Google Shape;30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313" name="Google Shape;31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319" name="Google Shape;31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325" name="Google Shape;32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331" name="Google Shape;331;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337" name="Google Shape;33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343" name="Google Shape;34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349" name="Google Shape;34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355" name="Google Shape;35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361" name="Google Shape;36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368" name="Google Shape;368;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374" name="Google Shape;37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380" name="Google Shape;380;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4" name="Google Shape;43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30" name="Google Shape;1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fr-FR" sz="1100">
                <a:latin typeface="Arial"/>
                <a:ea typeface="Arial"/>
                <a:cs typeface="Arial"/>
                <a:sym typeface="Arial"/>
              </a:rPr>
              <a:t>Pourquoi la cryptographie à clé publique/privée est-elle si importante ?</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fr-FR" sz="1100">
                <a:latin typeface="Arial"/>
                <a:ea typeface="Arial"/>
                <a:cs typeface="Arial"/>
                <a:sym typeface="Arial"/>
              </a:rPr>
              <a:t>Cela a permis pour la première fois de sécuriser les échanges d'informations sans avoir besoin de se rencontrer physiquement ou d'avoir un canal privé dédié.</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fr-FR" sz="1100">
                <a:latin typeface="Arial"/>
                <a:ea typeface="Arial"/>
                <a:cs typeface="Arial"/>
                <a:sym typeface="Arial"/>
              </a:rPr>
              <a:t>Question fréquente des étudiants</a:t>
            </a:r>
            <a:r>
              <a:rPr lang="fr-FR" sz="1100">
                <a:latin typeface="Arial"/>
                <a:ea typeface="Arial"/>
                <a:cs typeface="Arial"/>
                <a:sym typeface="Arial"/>
              </a:rPr>
              <a:t> : "Mais qu'est-ce qu'une clé publique et une clé privée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fr-FR" sz="1100">
                <a:latin typeface="Arial"/>
                <a:ea typeface="Arial"/>
                <a:cs typeface="Arial"/>
                <a:sym typeface="Arial"/>
              </a:rPr>
              <a:t>Réponse : Une clé publique est un identifiant que tout le monde peut voir (comme une adresse email), tandis que la clé privée est utilisée pour signer ou déchiffrer des informations de manière sécurisée (comme votre mot de passe).</a:t>
            </a:r>
            <a:endParaRPr sz="1100">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github.com/nhussein11/merkle-tree" TargetMode="External"/><Relationship Id="rId4" Type="http://schemas.openxmlformats.org/officeDocument/2006/relationships/image" Target="../media/image8.png"/><Relationship Id="rId5"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88" name="Shape 88"/>
        <p:cNvGrpSpPr/>
        <p:nvPr/>
      </p:nvGrpSpPr>
      <p:grpSpPr>
        <a:xfrm>
          <a:off x="0" y="0"/>
          <a:ext cx="0" cy="0"/>
          <a:chOff x="0" y="0"/>
          <a:chExt cx="0" cy="0"/>
        </a:xfrm>
      </p:grpSpPr>
      <p:sp>
        <p:nvSpPr>
          <p:cNvPr id="89" name="Google Shape;89;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fr-FR">
                <a:solidFill>
                  <a:schemeClr val="lt1"/>
                </a:solidFill>
              </a:rPr>
              <a:t>Chapitre 2: Structure des bloc Bitcoin</a:t>
            </a:r>
            <a:endParaRPr/>
          </a:p>
        </p:txBody>
      </p:sp>
      <p:sp>
        <p:nvSpPr>
          <p:cNvPr id="90" name="Google Shape;90;p13"/>
          <p:cNvSpPr txBox="1"/>
          <p:nvPr>
            <p:ph idx="1" type="subTitle"/>
          </p:nvPr>
        </p:nvSpPr>
        <p:spPr>
          <a:xfrm>
            <a:off x="1524000" y="4225983"/>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chemeClr val="dk1"/>
              </a:buClr>
              <a:buSzPts val="1100"/>
              <a:buFont typeface="Arial"/>
              <a:buNone/>
            </a:pPr>
            <a:r>
              <a:rPr b="1" lang="fr-FR" sz="2300">
                <a:solidFill>
                  <a:schemeClr val="lt1"/>
                </a:solidFill>
              </a:rPr>
              <a:t>5BLOC - Advance Your Skills in the Blockchain</a:t>
            </a:r>
            <a:endParaRPr b="1" sz="2300">
              <a:solidFill>
                <a:schemeClr val="lt1"/>
              </a:solidFill>
            </a:endParaRPr>
          </a:p>
          <a:p>
            <a:pPr indent="0" lvl="0" marL="0" rtl="0" algn="ctr">
              <a:lnSpc>
                <a:spcPct val="90000"/>
              </a:lnSpc>
              <a:spcBef>
                <a:spcPts val="0"/>
              </a:spcBef>
              <a:spcAft>
                <a:spcPts val="0"/>
              </a:spcAft>
              <a:buClr>
                <a:schemeClr val="lt1"/>
              </a:buClr>
              <a:buSzPts val="2400"/>
              <a:buNone/>
            </a:pPr>
            <a:r>
              <a:t/>
            </a:r>
            <a:endParaRPr>
              <a:solidFill>
                <a:schemeClr val="lt1"/>
              </a:solidFill>
            </a:endParaRPr>
          </a:p>
        </p:txBody>
      </p:sp>
      <p:pic>
        <p:nvPicPr>
          <p:cNvPr id="91" name="Google Shape;91;p13"/>
          <p:cNvPicPr preferRelativeResize="0"/>
          <p:nvPr/>
        </p:nvPicPr>
        <p:blipFill rotWithShape="1">
          <a:blip r:embed="rId3">
            <a:alphaModFix/>
          </a:blip>
          <a:srcRect b="0" l="0" r="0" t="0"/>
          <a:stretch/>
        </p:blipFill>
        <p:spPr>
          <a:xfrm>
            <a:off x="10753200" y="5454000"/>
            <a:ext cx="1080000" cy="108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Structure générale d’un bloc</a:t>
            </a:r>
            <a:endParaRPr b="0" i="0" sz="3200" u="none" cap="none" strike="noStrike">
              <a:solidFill>
                <a:schemeClr val="dk1"/>
              </a:solidFill>
              <a:latin typeface="Calibri"/>
              <a:ea typeface="Calibri"/>
              <a:cs typeface="Calibri"/>
              <a:sym typeface="Calibri"/>
            </a:endParaRPr>
          </a:p>
        </p:txBody>
      </p:sp>
      <p:sp>
        <p:nvSpPr>
          <p:cNvPr id="146" name="Google Shape;146;p22"/>
          <p:cNvSpPr txBox="1"/>
          <p:nvPr/>
        </p:nvSpPr>
        <p:spPr>
          <a:xfrm>
            <a:off x="844826" y="1431230"/>
            <a:ext cx="10525500" cy="336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Évolution de la structure des blocs Bitcoin (2008-2024)</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Aujourd’hui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Structure restée stable depuis SegWit.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Propositions comme Taproot (2021) ont modifié la manière dont certaines données sont interprétées, mais sans changer fondamentalement la structure.</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Structure générale d’un bloc</a:t>
            </a:r>
            <a:endParaRPr b="0" i="0" sz="3200" u="none" cap="none" strike="noStrike">
              <a:solidFill>
                <a:schemeClr val="dk1"/>
              </a:solidFill>
              <a:latin typeface="Calibri"/>
              <a:ea typeface="Calibri"/>
              <a:cs typeface="Calibri"/>
              <a:sym typeface="Calibri"/>
            </a:endParaRPr>
          </a:p>
        </p:txBody>
      </p:sp>
      <p:sp>
        <p:nvSpPr>
          <p:cNvPr id="152" name="Google Shape;152;p23"/>
          <p:cNvSpPr txBox="1"/>
          <p:nvPr/>
        </p:nvSpPr>
        <p:spPr>
          <a:xfrm>
            <a:off x="844826" y="1431230"/>
            <a:ext cx="10525500" cy="6195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 Header en Détail : la Version</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accent6"/>
                </a:solidFill>
                <a:latin typeface="Ubuntu"/>
                <a:ea typeface="Ubuntu"/>
                <a:cs typeface="Ubuntu"/>
                <a:sym typeface="Ubuntu"/>
              </a:rPr>
              <a:t>01000000</a:t>
            </a:r>
            <a:r>
              <a:rPr b="0" i="0" lang="fr-FR" sz="1400" u="none" cap="none" strike="noStrike">
                <a:solidFill>
                  <a:schemeClr val="dk1"/>
                </a:solidFill>
                <a:latin typeface="Ubuntu"/>
                <a:ea typeface="Ubuntu"/>
                <a:cs typeface="Ubuntu"/>
                <a:sym typeface="Ubuntu"/>
              </a:rPr>
              <a:t> 0000000000000000000000000000000000000000000000000000000000000000  </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3ba3edfd7a7b12b27ac72c3e67768f617fc81bc3888a51323a9fb8aa4b1e5e4a  </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29ab5f49ffff001d1dac2b7c</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Version:</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accent6"/>
                </a:solidFill>
                <a:latin typeface="Calibri"/>
                <a:ea typeface="Calibri"/>
                <a:cs typeface="Calibri"/>
                <a:sym typeface="Calibri"/>
              </a:rPr>
              <a:t>01000000 -</a:t>
            </a:r>
            <a:r>
              <a:rPr b="0" i="0" lang="fr-FR" sz="2400" u="none" cap="none" strike="noStrike">
                <a:solidFill>
                  <a:schemeClr val="dk1"/>
                </a:solidFill>
                <a:latin typeface="Calibri"/>
                <a:ea typeface="Calibri"/>
                <a:cs typeface="Calibri"/>
                <a:sym typeface="Calibri"/>
              </a:rPr>
              <a:t>&gt; Première version</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Structure</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Champ de </a:t>
            </a:r>
            <a:r>
              <a:rPr b="1" i="0" lang="fr-FR" sz="2400" u="none" cap="none" strike="noStrike">
                <a:solidFill>
                  <a:schemeClr val="dk1"/>
                </a:solidFill>
                <a:latin typeface="Calibri"/>
                <a:ea typeface="Calibri"/>
                <a:cs typeface="Calibri"/>
                <a:sym typeface="Calibri"/>
              </a:rPr>
              <a:t>4 bytes (32 bits)</a:t>
            </a:r>
            <a:r>
              <a:rPr b="0" i="0" lang="fr-FR" sz="2400" u="none" cap="none" strike="noStrike">
                <a:solidFill>
                  <a:schemeClr val="dk1"/>
                </a:solidFill>
                <a:latin typeface="Calibri"/>
                <a:ea typeface="Calibri"/>
                <a:cs typeface="Calibri"/>
                <a:sym typeface="Calibri"/>
              </a:rPr>
              <a:t> en little-endian</a:t>
            </a:r>
            <a:r>
              <a:rPr b="1" i="0" lang="fr-FR" sz="2400" u="none" cap="none" strike="noStrike">
                <a:solidFill>
                  <a:schemeClr val="dk1"/>
                </a:solidFill>
                <a:latin typeface="Calibri"/>
                <a:ea typeface="Calibri"/>
                <a:cs typeface="Calibri"/>
                <a:sym typeface="Calibri"/>
              </a:rPr>
              <a:t> </a:t>
            </a:r>
            <a:r>
              <a:rPr b="0" i="0" lang="fr-FR" sz="2400" u="none" cap="none" strike="noStrike">
                <a:solidFill>
                  <a:schemeClr val="dk1"/>
                </a:solidFill>
                <a:latin typeface="Calibri"/>
                <a:ea typeface="Calibri"/>
                <a:cs typeface="Calibri"/>
                <a:sym typeface="Calibri"/>
              </a:rPr>
              <a:t>(on étudiera cette notion plus tard).</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Chaque bit ou groupe de bits peut représenter une fonctionnalité activée ou un paramètre de compatibilité.</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Structure générale d’un bloc</a:t>
            </a:r>
            <a:endParaRPr b="0" i="0" sz="3200" u="none" cap="none" strike="noStrike">
              <a:solidFill>
                <a:schemeClr val="dk1"/>
              </a:solidFill>
              <a:latin typeface="Calibri"/>
              <a:ea typeface="Calibri"/>
              <a:cs typeface="Calibri"/>
              <a:sym typeface="Calibri"/>
            </a:endParaRPr>
          </a:p>
        </p:txBody>
      </p:sp>
      <p:sp>
        <p:nvSpPr>
          <p:cNvPr id="158" name="Google Shape;158;p24"/>
          <p:cNvSpPr txBox="1"/>
          <p:nvPr/>
        </p:nvSpPr>
        <p:spPr>
          <a:xfrm>
            <a:off x="844826" y="1431230"/>
            <a:ext cx="10525500" cy="488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 Header en Détail : la Version</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400"/>
              <a:buFont typeface="Arial"/>
              <a:buNone/>
            </a:pPr>
            <a:r>
              <a:rPr b="1" i="0" lang="fr-FR" sz="1400" u="none" cap="none" strike="noStrike">
                <a:solidFill>
                  <a:schemeClr val="accent6"/>
                </a:solidFill>
                <a:latin typeface="Ubuntu"/>
                <a:ea typeface="Ubuntu"/>
                <a:cs typeface="Ubuntu"/>
                <a:sym typeface="Ubuntu"/>
              </a:rPr>
              <a:t>01000000</a:t>
            </a:r>
            <a:r>
              <a:rPr b="0" i="0" lang="fr-FR" sz="1400" u="none" cap="none" strike="noStrike">
                <a:solidFill>
                  <a:schemeClr val="dk1"/>
                </a:solidFill>
                <a:latin typeface="Ubuntu"/>
                <a:ea typeface="Ubuntu"/>
                <a:cs typeface="Ubuntu"/>
                <a:sym typeface="Ubuntu"/>
              </a:rPr>
              <a:t> 0000000000000000000000000000000000000000000000000000000000000000  </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3ba3edfd7a7b12b27ac72c3e67768f617fc81bc3888a51323a9fb8aa4b1e5e4a  </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29ab5f49ffff001d1dac2b7c</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Fonction</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Indique les règles spécifiques utilisées pour valider le bloc.</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Permet d’introduire de nouvelles fonctionnalités ou de désactiver d’anciennes règles via des mécanismes comme les </a:t>
            </a:r>
            <a:r>
              <a:rPr b="1" i="0" lang="fr-FR" sz="2400" u="none" cap="none" strike="noStrike">
                <a:solidFill>
                  <a:schemeClr val="dk1"/>
                </a:solidFill>
                <a:latin typeface="Calibri"/>
                <a:ea typeface="Calibri"/>
                <a:cs typeface="Calibri"/>
                <a:sym typeface="Calibri"/>
              </a:rPr>
              <a:t>soft forks</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Exemple : La version change lors de l’introduction de SegWit ou Taproot.</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lang="fr-FR" sz="2400">
                <a:solidFill>
                  <a:schemeClr val="dk1"/>
                </a:solidFill>
                <a:latin typeface="Calibri"/>
                <a:ea typeface="Calibri"/>
                <a:cs typeface="Calibri"/>
                <a:sym typeface="Calibri"/>
              </a:rPr>
              <a:t>Impact : D</a:t>
            </a:r>
            <a:r>
              <a:rPr b="0" i="0" lang="fr-FR" sz="2400" u="none" cap="none" strike="noStrike">
                <a:solidFill>
                  <a:schemeClr val="dk1"/>
                </a:solidFill>
                <a:latin typeface="Calibri"/>
                <a:ea typeface="Calibri"/>
                <a:cs typeface="Calibri"/>
                <a:sym typeface="Calibri"/>
              </a:rPr>
              <a:t>éterminer les blocs compatibles ou non avec certaines règles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Structure générale d’un bloc</a:t>
            </a:r>
            <a:endParaRPr b="0" i="0" sz="3200" u="none" cap="none" strike="noStrike">
              <a:solidFill>
                <a:schemeClr val="dk1"/>
              </a:solidFill>
              <a:latin typeface="Calibri"/>
              <a:ea typeface="Calibri"/>
              <a:cs typeface="Calibri"/>
              <a:sym typeface="Calibri"/>
            </a:endParaRPr>
          </a:p>
        </p:txBody>
      </p:sp>
      <p:sp>
        <p:nvSpPr>
          <p:cNvPr id="164" name="Google Shape;164;p25"/>
          <p:cNvSpPr txBox="1"/>
          <p:nvPr/>
        </p:nvSpPr>
        <p:spPr>
          <a:xfrm>
            <a:off x="844826" y="1431230"/>
            <a:ext cx="10525500" cy="546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 Header en Détail : le Hash du previous bloc</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01000000 </a:t>
            </a:r>
            <a:r>
              <a:rPr b="0" i="0" lang="fr-FR" sz="1400" u="none" cap="none" strike="noStrike">
                <a:solidFill>
                  <a:srgbClr val="FF0000"/>
                </a:solidFill>
                <a:latin typeface="Ubuntu"/>
                <a:ea typeface="Ubuntu"/>
                <a:cs typeface="Ubuntu"/>
                <a:sym typeface="Ubuntu"/>
              </a:rPr>
              <a:t>0000000000000000000000000000000000000000000000000000000000000000</a:t>
            </a:r>
            <a:r>
              <a:rPr b="0" i="0" lang="fr-FR" sz="1400" u="none" cap="none" strike="noStrike">
                <a:solidFill>
                  <a:schemeClr val="dk1"/>
                </a:solidFill>
                <a:latin typeface="Ubuntu"/>
                <a:ea typeface="Ubuntu"/>
                <a:cs typeface="Ubuntu"/>
                <a:sym typeface="Ubuntu"/>
              </a:rPr>
              <a:t>  </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3ba3edfd7a7b12b27ac72c3e67768f617fc81bc3888a51323a9fb8aa4b1e5e4a  </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29ab5f49ffff001d1dac2b7c</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Hash du bloc précédent</a:t>
            </a:r>
            <a:r>
              <a:rPr b="0" i="0" lang="fr-FR" sz="2400" u="none" cap="none" strike="noStrike">
                <a:solidFill>
                  <a:schemeClr val="dk1"/>
                </a:solidFill>
                <a:latin typeface="Calibri"/>
                <a:ea typeface="Calibri"/>
                <a:cs typeface="Calibri"/>
                <a:sym typeface="Calibri"/>
              </a:rPr>
              <a:t> :</a:t>
            </a:r>
            <a:r>
              <a:rPr b="0" i="0" lang="fr-FR" sz="2400" u="none" cap="none" strike="noStrike">
                <a:solidFill>
                  <a:srgbClr val="FF0000"/>
                </a:solidFill>
                <a:latin typeface="Calibri"/>
                <a:ea typeface="Calibri"/>
                <a:cs typeface="Calibri"/>
                <a:sym typeface="Calibri"/>
              </a:rPr>
              <a:t> 0000...0000 </a:t>
            </a:r>
            <a:r>
              <a:rPr b="0" i="0" lang="fr-FR" sz="2400" u="none" cap="none" strike="noStrike">
                <a:solidFill>
                  <a:schemeClr val="dk1"/>
                </a:solidFill>
                <a:latin typeface="Calibri"/>
                <a:ea typeface="Calibri"/>
                <a:cs typeface="Calibri"/>
                <a:sym typeface="Calibri"/>
              </a:rPr>
              <a:t>(32 bytes) -&gt; Aucun bloc précédent, car le bloc étudié est le premier bloc miné</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chemeClr val="dk1"/>
                </a:solidFill>
                <a:latin typeface="Ubuntu"/>
                <a:ea typeface="Ubuntu"/>
                <a:cs typeface="Ubuntu"/>
                <a:sym typeface="Ubuntu"/>
              </a:rPr>
              <a:t>Structure</a:t>
            </a:r>
            <a:r>
              <a:rPr b="0" i="0" lang="fr-FR" sz="2400" u="none" cap="none" strike="noStrike">
                <a:solidFill>
                  <a:schemeClr val="dk1"/>
                </a:solidFill>
                <a:latin typeface="Ubuntu"/>
                <a:ea typeface="Ubuntu"/>
                <a:cs typeface="Ubuntu"/>
                <a:sym typeface="Ubuntu"/>
              </a:rPr>
              <a:t> :</a:t>
            </a:r>
            <a:endParaRPr b="0" i="0" sz="2400" u="none" cap="none" strike="noStrike">
              <a:solidFill>
                <a:schemeClr val="dk1"/>
              </a:solidFill>
              <a:latin typeface="Ubuntu"/>
              <a:ea typeface="Ubuntu"/>
              <a:cs typeface="Ubuntu"/>
              <a:sym typeface="Ubuntu"/>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Ubuntu"/>
                <a:ea typeface="Ubuntu"/>
                <a:cs typeface="Ubuntu"/>
                <a:sym typeface="Ubuntu"/>
              </a:rPr>
              <a:t>32 bytes (256 bits) en </a:t>
            </a:r>
            <a:r>
              <a:rPr b="1" i="0" lang="fr-FR" sz="2400" u="none" cap="none" strike="noStrike">
                <a:solidFill>
                  <a:schemeClr val="dk1"/>
                </a:solidFill>
                <a:latin typeface="Ubuntu"/>
                <a:ea typeface="Ubuntu"/>
                <a:cs typeface="Ubuntu"/>
                <a:sym typeface="Ubuntu"/>
              </a:rPr>
              <a:t>little-endian</a:t>
            </a:r>
            <a:r>
              <a:rPr b="0" i="0" lang="fr-FR" sz="2400" u="none" cap="none" strike="noStrike">
                <a:solidFill>
                  <a:schemeClr val="dk1"/>
                </a:solidFill>
                <a:latin typeface="Ubuntu"/>
                <a:ea typeface="Ubuntu"/>
                <a:cs typeface="Ubuntu"/>
                <a:sym typeface="Ubuntu"/>
              </a:rPr>
              <a:t>.</a:t>
            </a:r>
            <a:endParaRPr b="0" i="0" sz="2400" u="none" cap="none" strike="noStrike">
              <a:solidFill>
                <a:schemeClr val="dk1"/>
              </a:solidFill>
              <a:latin typeface="Ubuntu"/>
              <a:ea typeface="Ubuntu"/>
              <a:cs typeface="Ubuntu"/>
              <a:sym typeface="Ubuntu"/>
            </a:endParaRPr>
          </a:p>
          <a:p>
            <a:pPr indent="-381000" lvl="0" marL="4572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Ubuntu"/>
                <a:ea typeface="Ubuntu"/>
                <a:cs typeface="Ubuntu"/>
                <a:sym typeface="Ubuntu"/>
              </a:rPr>
              <a:t>Correspond au double hash SHA-256 </a:t>
            </a:r>
            <a:r>
              <a:rPr b="0" i="0" lang="fr-FR" sz="2400" u="none" cap="none" strike="noStrike">
                <a:solidFill>
                  <a:schemeClr val="dk1"/>
                </a:solidFill>
                <a:latin typeface="Arial"/>
                <a:ea typeface="Arial"/>
                <a:cs typeface="Arial"/>
                <a:sym typeface="Arial"/>
              </a:rPr>
              <a:t>(</a:t>
            </a:r>
            <a:r>
              <a:rPr b="0" i="0" lang="fr-FR" sz="2400" u="none" cap="none" strike="noStrike">
                <a:solidFill>
                  <a:srgbClr val="188038"/>
                </a:solidFill>
                <a:latin typeface="Roboto Mono"/>
                <a:ea typeface="Roboto Mono"/>
                <a:cs typeface="Roboto Mono"/>
                <a:sym typeface="Roboto Mono"/>
              </a:rPr>
              <a:t>SHA-256(SHA-256(header du bloc précédent))</a:t>
            </a:r>
            <a:r>
              <a:rPr b="0" i="0" lang="fr-FR"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Structure générale d’un bloc</a:t>
            </a:r>
            <a:endParaRPr b="0" i="0" sz="3200" u="none" cap="none" strike="noStrike">
              <a:solidFill>
                <a:schemeClr val="dk1"/>
              </a:solidFill>
              <a:latin typeface="Calibri"/>
              <a:ea typeface="Calibri"/>
              <a:cs typeface="Calibri"/>
              <a:sym typeface="Calibri"/>
            </a:endParaRPr>
          </a:p>
        </p:txBody>
      </p:sp>
      <p:sp>
        <p:nvSpPr>
          <p:cNvPr id="170" name="Google Shape;170;p26"/>
          <p:cNvSpPr txBox="1"/>
          <p:nvPr/>
        </p:nvSpPr>
        <p:spPr>
          <a:xfrm>
            <a:off x="844826" y="1431230"/>
            <a:ext cx="10525500" cy="503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 Header en Détail : le Hash du previous bloc</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01000000 </a:t>
            </a:r>
            <a:r>
              <a:rPr b="0" i="0" lang="fr-FR" sz="1400" u="none" cap="none" strike="noStrike">
                <a:solidFill>
                  <a:srgbClr val="FF0000"/>
                </a:solidFill>
                <a:latin typeface="Ubuntu"/>
                <a:ea typeface="Ubuntu"/>
                <a:cs typeface="Ubuntu"/>
                <a:sym typeface="Ubuntu"/>
              </a:rPr>
              <a:t>0000000000000000000000000000000000000000000000000000000000000000</a:t>
            </a:r>
            <a:r>
              <a:rPr b="0" i="0" lang="fr-FR" sz="1400" u="none" cap="none" strike="noStrike">
                <a:solidFill>
                  <a:schemeClr val="dk1"/>
                </a:solidFill>
                <a:latin typeface="Ubuntu"/>
                <a:ea typeface="Ubuntu"/>
                <a:cs typeface="Ubuntu"/>
                <a:sym typeface="Ubuntu"/>
              </a:rPr>
              <a:t>  </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3ba3edfd7a7b12b27ac72c3e67768f617fc81bc3888a51323a9fb8aa4b1e5e4a  </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29ab5f49ffff001d1dac2b7c</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Fonction</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Relie le bloc actuel au précédent, créant une chaîne chronologique sécurisée (la blockchain).</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Propriétés de sécurité</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Toute modification dans un bloc précédent invalide tous les blocs suivants.</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lang="fr-FR" sz="2400">
                <a:solidFill>
                  <a:schemeClr val="dk1"/>
                </a:solidFill>
                <a:latin typeface="Calibri"/>
                <a:ea typeface="Calibri"/>
                <a:cs typeface="Calibri"/>
                <a:sym typeface="Calibri"/>
              </a:rPr>
              <a:t>Si modification d’un bloc -&gt; tout bloc antérieur doit être recalculés</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Structure générale d’un bloc</a:t>
            </a:r>
            <a:endParaRPr b="0" i="0" sz="3200" u="none" cap="none" strike="noStrike">
              <a:solidFill>
                <a:schemeClr val="dk1"/>
              </a:solidFill>
              <a:latin typeface="Calibri"/>
              <a:ea typeface="Calibri"/>
              <a:cs typeface="Calibri"/>
              <a:sym typeface="Calibri"/>
            </a:endParaRPr>
          </a:p>
        </p:txBody>
      </p:sp>
      <p:sp>
        <p:nvSpPr>
          <p:cNvPr id="176" name="Google Shape;176;p27"/>
          <p:cNvSpPr txBox="1"/>
          <p:nvPr/>
        </p:nvSpPr>
        <p:spPr>
          <a:xfrm>
            <a:off x="844826" y="1431230"/>
            <a:ext cx="10525500" cy="594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 Header en Détail : le Merkle Root</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01000000 0000000000000000000000000000000000000000000000000000000000000000  </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rgbClr val="0389FF"/>
                </a:solidFill>
                <a:latin typeface="Ubuntu"/>
                <a:ea typeface="Ubuntu"/>
                <a:cs typeface="Ubuntu"/>
                <a:sym typeface="Ubuntu"/>
              </a:rPr>
              <a:t>3ba3edfd7a7b12b27ac72c3e67768f617fc81bc3888a51323a9fb8aa4b1e5e4a  </a:t>
            </a:r>
            <a:endParaRPr b="0" i="0" sz="1400" u="none" cap="none" strike="noStrike">
              <a:solidFill>
                <a:srgbClr val="0389FF"/>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29ab5f49ffff001d1dac2b7c</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Structure</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32 bytes (256 bits) en </a:t>
            </a:r>
            <a:r>
              <a:rPr b="1" i="0" lang="fr-FR" sz="2400" u="none" cap="none" strike="noStrike">
                <a:solidFill>
                  <a:schemeClr val="dk1"/>
                </a:solidFill>
                <a:latin typeface="Calibri"/>
                <a:ea typeface="Calibri"/>
                <a:cs typeface="Calibri"/>
                <a:sym typeface="Calibri"/>
              </a:rPr>
              <a:t>little-endian</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Fonction</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Résume toutes les transactions d’un bloc sous forme cryptographique.</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Produit une signature unique qui identifie toutes les transactions incluses.</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400"/>
              <a:buFont typeface="Arial"/>
              <a:buNone/>
            </a:pPr>
            <a:r>
              <a:rPr b="1" i="0" lang="fr-FR" sz="1400" u="none" cap="none" strike="noStrike">
                <a:solidFill>
                  <a:schemeClr val="dk1"/>
                </a:solidFill>
                <a:latin typeface="Calibri"/>
                <a:ea typeface="Calibri"/>
                <a:cs typeface="Calibri"/>
                <a:sym typeface="Calibri"/>
              </a:rPr>
              <a:t>Note</a:t>
            </a:r>
            <a:r>
              <a:rPr b="0" i="0" lang="fr-FR" sz="1400" u="none" cap="none" strike="noStrike">
                <a:solidFill>
                  <a:schemeClr val="dk1"/>
                </a:solidFill>
                <a:latin typeface="Calibri"/>
                <a:ea typeface="Calibri"/>
                <a:cs typeface="Calibri"/>
                <a:sym typeface="Calibri"/>
              </a:rPr>
              <a:t> : Le processus détaillé de calcul de la Merkle root sera couvert dans une section dédiée.</a:t>
            </a:r>
            <a:endParaRPr b="1" i="0" sz="1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Structure générale d’un bloc</a:t>
            </a:r>
            <a:endParaRPr b="0" i="0" sz="3200" u="none" cap="none" strike="noStrike">
              <a:solidFill>
                <a:schemeClr val="dk1"/>
              </a:solidFill>
              <a:latin typeface="Calibri"/>
              <a:ea typeface="Calibri"/>
              <a:cs typeface="Calibri"/>
              <a:sym typeface="Calibri"/>
            </a:endParaRPr>
          </a:p>
        </p:txBody>
      </p:sp>
      <p:sp>
        <p:nvSpPr>
          <p:cNvPr id="182" name="Google Shape;182;p28"/>
          <p:cNvSpPr txBox="1"/>
          <p:nvPr/>
        </p:nvSpPr>
        <p:spPr>
          <a:xfrm>
            <a:off x="844826" y="1431230"/>
            <a:ext cx="10525500" cy="654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 Header en Détail : le Timestamp</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01000000 0000000000000000000000000000000000000000000000000000000000000000  </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3ba3edfd7a7b12b27ac72c3e67768f617fc81bc3888a51323a9fb8aa4b1e5e4a  </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rgbClr val="9900FF"/>
                </a:solidFill>
                <a:latin typeface="Ubuntu"/>
                <a:ea typeface="Ubuntu"/>
                <a:cs typeface="Ubuntu"/>
                <a:sym typeface="Ubuntu"/>
              </a:rPr>
              <a:t>29ab5f49</a:t>
            </a:r>
            <a:r>
              <a:rPr b="0" i="0" lang="fr-FR" sz="1400" u="none" cap="none" strike="noStrike">
                <a:solidFill>
                  <a:schemeClr val="dk1"/>
                </a:solidFill>
                <a:latin typeface="Ubuntu"/>
                <a:ea typeface="Ubuntu"/>
                <a:cs typeface="Ubuntu"/>
                <a:sym typeface="Ubuntu"/>
              </a:rPr>
              <a:t>ffff001d1dac2b7c</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Structure</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4 bytes (32 bits) en </a:t>
            </a:r>
            <a:r>
              <a:rPr b="1" i="0" lang="fr-FR" sz="2400" u="none" cap="none" strike="noStrike">
                <a:solidFill>
                  <a:schemeClr val="dk1"/>
                </a:solidFill>
                <a:latin typeface="Calibri"/>
                <a:ea typeface="Calibri"/>
                <a:cs typeface="Calibri"/>
                <a:sym typeface="Calibri"/>
              </a:rPr>
              <a:t>little-endian</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Format : Temps UNIX (secondes écoulées depuis le 1er janvier 1970).</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Fonction</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Indique l’heure (approx.) à laquelle le bloc a été créé.</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Sert également à ajuster la difficulté au fil du temps.</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Structure générale d’un bloc</a:t>
            </a:r>
            <a:endParaRPr b="0" i="0" sz="3200" u="none" cap="none" strike="noStrike">
              <a:solidFill>
                <a:schemeClr val="dk1"/>
              </a:solidFill>
              <a:latin typeface="Calibri"/>
              <a:ea typeface="Calibri"/>
              <a:cs typeface="Calibri"/>
              <a:sym typeface="Calibri"/>
            </a:endParaRPr>
          </a:p>
        </p:txBody>
      </p:sp>
      <p:sp>
        <p:nvSpPr>
          <p:cNvPr id="188" name="Google Shape;188;p29"/>
          <p:cNvSpPr txBox="1"/>
          <p:nvPr/>
        </p:nvSpPr>
        <p:spPr>
          <a:xfrm>
            <a:off x="844826" y="1431230"/>
            <a:ext cx="10525500" cy="712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 Header en Détail : les Bits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01000000 0000000000000000000000000000000000000000000000000000000000000000  </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3ba3edfd7a7b12b27ac72c3e67768f617fc81bc3888a51323a9fb8aa4b1e5e4a  </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29ab5f49</a:t>
            </a:r>
            <a:r>
              <a:rPr b="0" i="0" lang="fr-FR" sz="1400" u="none" cap="none" strike="noStrike">
                <a:solidFill>
                  <a:srgbClr val="FF0000"/>
                </a:solidFill>
                <a:latin typeface="Ubuntu"/>
                <a:ea typeface="Ubuntu"/>
                <a:cs typeface="Ubuntu"/>
                <a:sym typeface="Ubuntu"/>
              </a:rPr>
              <a:t>ffff001d</a:t>
            </a:r>
            <a:r>
              <a:rPr b="0" i="0" lang="fr-FR" sz="1400" u="none" cap="none" strike="noStrike">
                <a:solidFill>
                  <a:schemeClr val="dk1"/>
                </a:solidFill>
                <a:latin typeface="Ubuntu"/>
                <a:ea typeface="Ubuntu"/>
                <a:cs typeface="Ubuntu"/>
                <a:sym typeface="Ubuntu"/>
              </a:rPr>
              <a:t>1dac2b7c</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Structure</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4 bytes (32 bits) en </a:t>
            </a:r>
            <a:r>
              <a:rPr b="1" i="0" lang="fr-FR" sz="2400" u="none" cap="none" strike="noStrike">
                <a:solidFill>
                  <a:schemeClr val="dk1"/>
                </a:solidFill>
                <a:latin typeface="Calibri"/>
                <a:ea typeface="Calibri"/>
                <a:cs typeface="Calibri"/>
                <a:sym typeface="Calibri"/>
              </a:rPr>
              <a:t>little-endian</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Fonction</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Représente la difficulté du puzzle cryptographique à résoudre pour miner le bloc.</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Contrôle la difficulté du Proof of Work (PoW).</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Structure générale d’un bloc</a:t>
            </a:r>
            <a:endParaRPr b="0" i="0" sz="3200" u="none" cap="none" strike="noStrike">
              <a:solidFill>
                <a:schemeClr val="dk1"/>
              </a:solidFill>
              <a:latin typeface="Calibri"/>
              <a:ea typeface="Calibri"/>
              <a:cs typeface="Calibri"/>
              <a:sym typeface="Calibri"/>
            </a:endParaRPr>
          </a:p>
        </p:txBody>
      </p:sp>
      <p:sp>
        <p:nvSpPr>
          <p:cNvPr id="194" name="Google Shape;194;p30"/>
          <p:cNvSpPr txBox="1"/>
          <p:nvPr/>
        </p:nvSpPr>
        <p:spPr>
          <a:xfrm>
            <a:off x="844826" y="1431230"/>
            <a:ext cx="10525500" cy="5037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 Header en Détail : Nonce</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01000000 0000000000000000000000000000000000000000000000000000000000000000  </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3ba3edfd7a7b12b27ac72c3e67768f617fc81bc3888a51323a9fb8aa4b1e5e4a  </a:t>
            </a:r>
            <a:endParaRPr b="0"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0" i="0" lang="fr-FR" sz="1400" u="none" cap="none" strike="noStrike">
                <a:solidFill>
                  <a:schemeClr val="dk1"/>
                </a:solidFill>
                <a:latin typeface="Ubuntu"/>
                <a:ea typeface="Ubuntu"/>
                <a:cs typeface="Ubuntu"/>
                <a:sym typeface="Ubuntu"/>
              </a:rPr>
              <a:t>29ab5f49ffff001d</a:t>
            </a:r>
            <a:r>
              <a:rPr b="0" i="0" lang="fr-FR" sz="1400" u="none" cap="none" strike="noStrike">
                <a:solidFill>
                  <a:schemeClr val="accent2"/>
                </a:solidFill>
                <a:latin typeface="Ubuntu"/>
                <a:ea typeface="Ubuntu"/>
                <a:cs typeface="Ubuntu"/>
                <a:sym typeface="Ubuntu"/>
              </a:rPr>
              <a:t>1dac2b7c</a:t>
            </a:r>
            <a:endParaRPr b="0" i="0" sz="2400" u="none" cap="none" strike="noStrike">
              <a:solidFill>
                <a:schemeClr val="accent2"/>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Structure</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4 bytes (32 bits) en </a:t>
            </a:r>
            <a:r>
              <a:rPr b="1" i="0" lang="fr-FR" sz="2400" u="none" cap="none" strike="noStrike">
                <a:solidFill>
                  <a:schemeClr val="dk1"/>
                </a:solidFill>
                <a:latin typeface="Calibri"/>
                <a:ea typeface="Calibri"/>
                <a:cs typeface="Calibri"/>
                <a:sym typeface="Calibri"/>
              </a:rPr>
              <a:t>little-endian</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Fonction</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Essentiellement une variable libre utilisée pour modifier le résultat du hash.</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Les mineurs modifient le nonce et recalculent le hash jusqu’à ce qu’il soit inférieur à la cible définie par les bits.</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198" name="Shape 198"/>
        <p:cNvGrpSpPr/>
        <p:nvPr/>
      </p:nvGrpSpPr>
      <p:grpSpPr>
        <a:xfrm>
          <a:off x="0" y="0"/>
          <a:ext cx="0" cy="0"/>
          <a:chOff x="0" y="0"/>
          <a:chExt cx="0" cy="0"/>
        </a:xfrm>
      </p:grpSpPr>
      <p:pic>
        <p:nvPicPr>
          <p:cNvPr descr="Questions avec un remplissage uni" id="199" name="Google Shape;199;p31"/>
          <p:cNvPicPr preferRelativeResize="0"/>
          <p:nvPr/>
        </p:nvPicPr>
        <p:blipFill rotWithShape="1">
          <a:blip r:embed="rId3">
            <a:alphaModFix/>
          </a:blip>
          <a:srcRect b="0" l="0" r="0" t="0"/>
          <a:stretch/>
        </p:blipFill>
        <p:spPr>
          <a:xfrm>
            <a:off x="5779950" y="1989000"/>
            <a:ext cx="2880000" cy="2880000"/>
          </a:xfrm>
          <a:prstGeom prst="rect">
            <a:avLst/>
          </a:prstGeom>
          <a:noFill/>
          <a:ln>
            <a:noFill/>
          </a:ln>
        </p:spPr>
      </p:pic>
      <p:sp>
        <p:nvSpPr>
          <p:cNvPr id="200" name="Google Shape;200;p31"/>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3200"/>
              <a:buFont typeface="Calibri"/>
              <a:buNone/>
            </a:pPr>
            <a:r>
              <a:rPr b="0" i="0" lang="fr-FR" sz="3200" u="none" cap="none" strike="noStrike">
                <a:solidFill>
                  <a:schemeClr val="lt1"/>
                </a:solidFill>
                <a:latin typeface="Calibri"/>
                <a:ea typeface="Calibri"/>
                <a:cs typeface="Calibri"/>
                <a:sym typeface="Calibri"/>
              </a:rPr>
              <a:t>1. Structure générale d’un bloc</a:t>
            </a:r>
            <a:endParaRPr b="0" i="0" sz="1400" u="none" cap="none" strike="noStrike">
              <a:solidFill>
                <a:srgbClr val="000000"/>
              </a:solidFill>
              <a:latin typeface="Arial"/>
              <a:ea typeface="Arial"/>
              <a:cs typeface="Arial"/>
              <a:sym typeface="Arial"/>
            </a:endParaRPr>
          </a:p>
        </p:txBody>
      </p:sp>
      <p:sp>
        <p:nvSpPr>
          <p:cNvPr id="201" name="Google Shape;201;p31"/>
          <p:cNvSpPr txBox="1"/>
          <p:nvPr/>
        </p:nvSpPr>
        <p:spPr>
          <a:xfrm>
            <a:off x="838200" y="1981200"/>
            <a:ext cx="5524500" cy="26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fr-FR" sz="2800" u="none" cap="none" strike="noStrike">
                <a:solidFill>
                  <a:schemeClr val="lt1"/>
                </a:solidFill>
                <a:latin typeface="Calibri"/>
                <a:ea typeface="Calibri"/>
                <a:cs typeface="Calibri"/>
                <a:sym typeface="Calibri"/>
              </a:rPr>
              <a:t>Répondre aux questions suivantes (10 minutes):</a:t>
            </a:r>
            <a:endParaRPr b="0" i="0" sz="2800" u="none" cap="none" strike="noStrike">
              <a:solidFill>
                <a:schemeClr val="lt1"/>
              </a:solidFill>
              <a:latin typeface="Calibri"/>
              <a:ea typeface="Calibri"/>
              <a:cs typeface="Calibri"/>
              <a:sym typeface="Calibri"/>
            </a:endParaRPr>
          </a:p>
          <a:p>
            <a:pPr indent="-381000" lvl="0" marL="457200" marR="0" rtl="0" algn="l">
              <a:lnSpc>
                <a:spcPct val="100000"/>
              </a:lnSpc>
              <a:spcBef>
                <a:spcPts val="0"/>
              </a:spcBef>
              <a:spcAft>
                <a:spcPts val="0"/>
              </a:spcAft>
              <a:buClr>
                <a:schemeClr val="lt1"/>
              </a:buClr>
              <a:buSzPts val="2400"/>
              <a:buFont typeface="Calibri"/>
              <a:buChar char="●"/>
            </a:pPr>
            <a:r>
              <a:rPr b="0" i="0" lang="fr-FR" sz="2400" u="none" cap="none" strike="noStrike">
                <a:solidFill>
                  <a:schemeClr val="lt1"/>
                </a:solidFill>
                <a:latin typeface="Calibri"/>
                <a:ea typeface="Calibri"/>
                <a:cs typeface="Calibri"/>
                <a:sym typeface="Calibri"/>
              </a:rPr>
              <a:t>Pourquoi le header fait-il précisément 80 bytes ?</a:t>
            </a:r>
            <a:endParaRPr b="0" i="0" sz="2400" u="none" cap="none" strike="noStrike">
              <a:solidFill>
                <a:schemeClr val="lt1"/>
              </a:solidFill>
              <a:latin typeface="Calibri"/>
              <a:ea typeface="Calibri"/>
              <a:cs typeface="Calibri"/>
              <a:sym typeface="Calibri"/>
            </a:endParaRPr>
          </a:p>
          <a:p>
            <a:pPr indent="-381000" lvl="0" marL="457200" marR="0" rtl="0" algn="l">
              <a:lnSpc>
                <a:spcPct val="100000"/>
              </a:lnSpc>
              <a:spcBef>
                <a:spcPts val="0"/>
              </a:spcBef>
              <a:spcAft>
                <a:spcPts val="0"/>
              </a:spcAft>
              <a:buClr>
                <a:schemeClr val="lt1"/>
              </a:buClr>
              <a:buSzPts val="2400"/>
              <a:buFont typeface="Calibri"/>
              <a:buChar char="●"/>
            </a:pPr>
            <a:r>
              <a:rPr b="0" i="0" lang="fr-FR" sz="2400" u="none" cap="none" strike="noStrike">
                <a:solidFill>
                  <a:schemeClr val="lt1"/>
                </a:solidFill>
                <a:latin typeface="Calibri"/>
                <a:ea typeface="Calibri"/>
                <a:cs typeface="Calibri"/>
                <a:sym typeface="Calibri"/>
              </a:rPr>
              <a:t>Que se passe-t-il si un mineur utilise une version non reconnue par les autres nodes ?</a:t>
            </a:r>
            <a:endParaRPr b="0" i="0" sz="2400" u="none" cap="none" strike="noStrike">
              <a:solidFill>
                <a:schemeClr val="lt1"/>
              </a:solidFill>
              <a:latin typeface="Calibri"/>
              <a:ea typeface="Calibri"/>
              <a:cs typeface="Calibri"/>
              <a:sym typeface="Calibri"/>
            </a:endParaRPr>
          </a:p>
          <a:p>
            <a:pPr indent="-381000" lvl="0" marL="457200" marR="0" rtl="0" algn="l">
              <a:lnSpc>
                <a:spcPct val="100000"/>
              </a:lnSpc>
              <a:spcBef>
                <a:spcPts val="0"/>
              </a:spcBef>
              <a:spcAft>
                <a:spcPts val="0"/>
              </a:spcAft>
              <a:buClr>
                <a:schemeClr val="lt1"/>
              </a:buClr>
              <a:buSzPts val="2400"/>
              <a:buFont typeface="Calibri"/>
              <a:buChar char="●"/>
            </a:pPr>
            <a:r>
              <a:rPr b="0" i="0" lang="fr-FR" sz="2400" u="none" cap="none" strike="noStrike">
                <a:solidFill>
                  <a:schemeClr val="lt1"/>
                </a:solidFill>
                <a:latin typeface="Calibri"/>
                <a:ea typeface="Calibri"/>
                <a:cs typeface="Calibri"/>
                <a:sym typeface="Calibri"/>
              </a:rPr>
              <a:t>Que se passe-t-il si deux blocs ont exactement le même timestamp ?</a:t>
            </a:r>
            <a:endParaRPr b="0" i="0" sz="24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95" name="Shape 95"/>
        <p:cNvGrpSpPr/>
        <p:nvPr/>
      </p:nvGrpSpPr>
      <p:grpSpPr>
        <a:xfrm>
          <a:off x="0" y="0"/>
          <a:ext cx="0" cy="0"/>
          <a:chOff x="0" y="0"/>
          <a:chExt cx="0" cy="0"/>
        </a:xfrm>
      </p:grpSpPr>
      <p:sp>
        <p:nvSpPr>
          <p:cNvPr id="96" name="Google Shape;96;p14"/>
          <p:cNvSpPr txBox="1"/>
          <p:nvPr/>
        </p:nvSpPr>
        <p:spPr>
          <a:xfrm>
            <a:off x="831850" y="2554565"/>
            <a:ext cx="10515600" cy="2851200"/>
          </a:xfrm>
          <a:prstGeom prst="rect">
            <a:avLst/>
          </a:prstGeom>
          <a:noFill/>
          <a:ln>
            <a:noFill/>
          </a:ln>
        </p:spPr>
        <p:txBody>
          <a:bodyPr anchorCtr="0" anchor="t" bIns="45700" lIns="91425" spcFirstLastPara="1" rIns="91425" wrap="square" tIns="45700">
            <a:normAutofit/>
          </a:bodyPr>
          <a:lstStyle/>
          <a:p>
            <a:pPr indent="-742950" lvl="0" marL="742950" marR="0" rtl="0" algn="l">
              <a:lnSpc>
                <a:spcPct val="90000"/>
              </a:lnSpc>
              <a:spcBef>
                <a:spcPts val="0"/>
              </a:spcBef>
              <a:spcAft>
                <a:spcPts val="0"/>
              </a:spcAft>
              <a:buClr>
                <a:schemeClr val="lt1"/>
              </a:buClr>
              <a:buSzPts val="3600"/>
              <a:buFont typeface="Calibri"/>
              <a:buAutoNum type="arabicPeriod"/>
            </a:pPr>
            <a:r>
              <a:rPr b="0" i="0" lang="fr-FR" sz="3600" u="none" cap="none" strike="noStrike">
                <a:solidFill>
                  <a:schemeClr val="lt1"/>
                </a:solidFill>
                <a:latin typeface="Calibri"/>
                <a:ea typeface="Calibri"/>
                <a:cs typeface="Calibri"/>
                <a:sym typeface="Calibri"/>
              </a:rPr>
              <a:t>Structure générale d’un bloc</a:t>
            </a:r>
            <a:endParaRPr b="0" i="0" sz="3600" u="none" cap="none" strike="noStrike">
              <a:solidFill>
                <a:schemeClr val="lt1"/>
              </a:solidFill>
              <a:latin typeface="Calibri"/>
              <a:ea typeface="Calibri"/>
              <a:cs typeface="Calibri"/>
              <a:sym typeface="Calibri"/>
            </a:endParaRPr>
          </a:p>
          <a:p>
            <a:pPr indent="-742950" lvl="0" marL="742950" marR="0" rtl="0" algn="l">
              <a:lnSpc>
                <a:spcPct val="90000"/>
              </a:lnSpc>
              <a:spcBef>
                <a:spcPts val="0"/>
              </a:spcBef>
              <a:spcAft>
                <a:spcPts val="0"/>
              </a:spcAft>
              <a:buClr>
                <a:schemeClr val="lt1"/>
              </a:buClr>
              <a:buSzPts val="3600"/>
              <a:buFont typeface="Calibri"/>
              <a:buAutoNum type="arabicPeriod"/>
            </a:pPr>
            <a:r>
              <a:rPr b="0" i="0" lang="fr-FR" sz="3600" u="none" cap="none" strike="noStrike">
                <a:solidFill>
                  <a:schemeClr val="lt1"/>
                </a:solidFill>
                <a:latin typeface="Calibri"/>
                <a:ea typeface="Calibri"/>
                <a:cs typeface="Calibri"/>
                <a:sym typeface="Calibri"/>
              </a:rPr>
              <a:t>Merkle Root</a:t>
            </a:r>
            <a:endParaRPr b="0" i="0" sz="3600" u="none" cap="none" strike="noStrike">
              <a:solidFill>
                <a:schemeClr val="lt1"/>
              </a:solidFill>
              <a:latin typeface="Calibri"/>
              <a:ea typeface="Calibri"/>
              <a:cs typeface="Calibri"/>
              <a:sym typeface="Calibri"/>
            </a:endParaRPr>
          </a:p>
          <a:p>
            <a:pPr indent="-742950" lvl="0" marL="742950" marR="0" rtl="0" algn="l">
              <a:lnSpc>
                <a:spcPct val="90000"/>
              </a:lnSpc>
              <a:spcBef>
                <a:spcPts val="0"/>
              </a:spcBef>
              <a:spcAft>
                <a:spcPts val="0"/>
              </a:spcAft>
              <a:buClr>
                <a:schemeClr val="lt1"/>
              </a:buClr>
              <a:buSzPts val="3600"/>
              <a:buFont typeface="Calibri"/>
              <a:buAutoNum type="arabicPeriod"/>
            </a:pPr>
            <a:r>
              <a:rPr b="0" i="0" lang="fr-FR" sz="3600" u="none" cap="none" strike="noStrike">
                <a:solidFill>
                  <a:schemeClr val="lt1"/>
                </a:solidFill>
                <a:latin typeface="Calibri"/>
                <a:ea typeface="Calibri"/>
                <a:cs typeface="Calibri"/>
                <a:sym typeface="Calibri"/>
              </a:rPr>
              <a:t>Transactions &amp; Scripts</a:t>
            </a:r>
            <a:endParaRPr b="0" i="0" sz="3600" u="none" cap="none" strike="noStrike">
              <a:solidFill>
                <a:schemeClr val="lt1"/>
              </a:solidFill>
              <a:latin typeface="Calibri"/>
              <a:ea typeface="Calibri"/>
              <a:cs typeface="Calibri"/>
              <a:sym typeface="Calibri"/>
            </a:endParaRPr>
          </a:p>
          <a:p>
            <a:pPr indent="-742950" lvl="0" marL="742950" marR="0" rtl="0" algn="l">
              <a:lnSpc>
                <a:spcPct val="90000"/>
              </a:lnSpc>
              <a:spcBef>
                <a:spcPts val="0"/>
              </a:spcBef>
              <a:spcAft>
                <a:spcPts val="0"/>
              </a:spcAft>
              <a:buClr>
                <a:schemeClr val="lt1"/>
              </a:buClr>
              <a:buSzPts val="3600"/>
              <a:buFont typeface="Calibri"/>
              <a:buAutoNum type="arabicPeriod"/>
            </a:pPr>
            <a:r>
              <a:rPr b="0" i="0" lang="fr-FR" sz="3600" u="none" cap="none" strike="noStrike">
                <a:solidFill>
                  <a:schemeClr val="lt1"/>
                </a:solidFill>
                <a:latin typeface="Calibri"/>
                <a:ea typeface="Calibri"/>
                <a:cs typeface="Calibri"/>
                <a:sym typeface="Calibri"/>
              </a:rPr>
              <a:t>Systèmes de fichiers blk.dat</a:t>
            </a:r>
            <a:endParaRPr b="0" i="0" sz="3600" u="none" cap="none" strike="noStrike">
              <a:solidFill>
                <a:schemeClr val="lt1"/>
              </a:solidFill>
              <a:latin typeface="Calibri"/>
              <a:ea typeface="Calibri"/>
              <a:cs typeface="Calibri"/>
              <a:sym typeface="Calibri"/>
            </a:endParaRPr>
          </a:p>
          <a:p>
            <a:pPr indent="0" lvl="0" marL="45720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txBox="1"/>
          <p:nvPr/>
        </p:nvSpPr>
        <p:spPr>
          <a:xfrm>
            <a:off x="4994689" y="402196"/>
            <a:ext cx="2189922" cy="579092"/>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3200"/>
              <a:buFont typeface="Calibri"/>
              <a:buNone/>
            </a:pPr>
            <a:r>
              <a:rPr b="0" i="1" lang="fr-FR" sz="3200" u="none" cap="none" strike="noStrike">
                <a:solidFill>
                  <a:schemeClr val="lt1"/>
                </a:solidFill>
                <a:latin typeface="Calibri"/>
                <a:ea typeface="Calibri"/>
                <a:cs typeface="Calibri"/>
                <a:sym typeface="Calibri"/>
              </a:rPr>
              <a:t>Sommaire</a:t>
            </a:r>
            <a:endParaRPr b="0" i="0" sz="1400" u="none" cap="none" strike="noStrike">
              <a:solidFill>
                <a:srgbClr val="000000"/>
              </a:solidFill>
              <a:latin typeface="Arial"/>
              <a:ea typeface="Arial"/>
              <a:cs typeface="Arial"/>
              <a:sym typeface="Arial"/>
            </a:endParaRPr>
          </a:p>
        </p:txBody>
      </p:sp>
      <p:pic>
        <p:nvPicPr>
          <p:cNvPr descr="Menu avec un remplissage uni" id="98" name="Google Shape;98;p14"/>
          <p:cNvPicPr preferRelativeResize="0"/>
          <p:nvPr/>
        </p:nvPicPr>
        <p:blipFill rotWithShape="1">
          <a:blip r:embed="rId3">
            <a:alphaModFix/>
          </a:blip>
          <a:srcRect b="0" l="0" r="0" t="0"/>
          <a:stretch/>
        </p:blipFill>
        <p:spPr>
          <a:xfrm>
            <a:off x="10440000" y="5040000"/>
            <a:ext cx="1080000" cy="108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205" name="Shape 205"/>
        <p:cNvGrpSpPr/>
        <p:nvPr/>
      </p:nvGrpSpPr>
      <p:grpSpPr>
        <a:xfrm>
          <a:off x="0" y="0"/>
          <a:ext cx="0" cy="0"/>
          <a:chOff x="0" y="0"/>
          <a:chExt cx="0" cy="0"/>
        </a:xfrm>
      </p:grpSpPr>
      <p:sp>
        <p:nvSpPr>
          <p:cNvPr id="206" name="Google Shape;206;p32"/>
          <p:cNvSpPr txBox="1"/>
          <p:nvPr/>
        </p:nvSpPr>
        <p:spPr>
          <a:xfrm>
            <a:off x="831850" y="1709738"/>
            <a:ext cx="10515600" cy="28512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5400"/>
              <a:buFont typeface="Calibri"/>
              <a:buNone/>
            </a:pPr>
            <a:r>
              <a:rPr b="0" i="0" lang="fr-FR" sz="5400" u="none" cap="none" strike="noStrike">
                <a:solidFill>
                  <a:schemeClr val="lt1"/>
                </a:solidFill>
                <a:latin typeface="Calibri"/>
                <a:ea typeface="Calibri"/>
                <a:cs typeface="Calibri"/>
                <a:sym typeface="Calibri"/>
              </a:rPr>
              <a:t>2. Merkle Root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Merkle Root</a:t>
            </a:r>
            <a:endParaRPr b="0" i="0" sz="3200" u="none" cap="none" strike="noStrike">
              <a:solidFill>
                <a:schemeClr val="dk1"/>
              </a:solidFill>
              <a:latin typeface="Calibri"/>
              <a:ea typeface="Calibri"/>
              <a:cs typeface="Calibri"/>
              <a:sym typeface="Calibri"/>
            </a:endParaRPr>
          </a:p>
        </p:txBody>
      </p:sp>
      <p:sp>
        <p:nvSpPr>
          <p:cNvPr id="212" name="Google Shape;212;p33"/>
          <p:cNvSpPr txBox="1"/>
          <p:nvPr/>
        </p:nvSpPr>
        <p:spPr>
          <a:xfrm>
            <a:off x="844826" y="1431230"/>
            <a:ext cx="10525500" cy="4629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 Merkle Tree</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Définition</a:t>
            </a:r>
            <a:r>
              <a:rPr b="0" i="0" lang="fr-FR" sz="2400" u="none" cap="none" strike="noStrike">
                <a:solidFill>
                  <a:schemeClr val="dk1"/>
                </a:solidFill>
                <a:latin typeface="Calibri"/>
                <a:ea typeface="Calibri"/>
                <a:cs typeface="Calibri"/>
                <a:sym typeface="Calibri"/>
              </a:rPr>
              <a:t> : Une structure de données arborescente utilisée pour regrouper et sécuriser des données en grandes quantités.</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Origine</a:t>
            </a:r>
            <a:r>
              <a:rPr b="0" i="0" lang="fr-FR" sz="2400" u="none" cap="none" strike="noStrike">
                <a:solidFill>
                  <a:schemeClr val="dk1"/>
                </a:solidFill>
                <a:latin typeface="Calibri"/>
                <a:ea typeface="Calibri"/>
                <a:cs typeface="Calibri"/>
                <a:sym typeface="Calibri"/>
              </a:rPr>
              <a:t> : Concept introduit par Ralph Merkle en 1979.</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Utilisations courantes</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Blockchain (Bitcoin, Ethereum).</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Systèmes distribués (IPFS, Git).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Bases de données et systèmes de fichiers (ZFS, Cassandra)</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Merkle Root</a:t>
            </a:r>
            <a:endParaRPr b="0" i="0" sz="3200" u="none" cap="none" strike="noStrike">
              <a:solidFill>
                <a:schemeClr val="dk1"/>
              </a:solidFill>
              <a:latin typeface="Calibri"/>
              <a:ea typeface="Calibri"/>
              <a:cs typeface="Calibri"/>
              <a:sym typeface="Calibri"/>
            </a:endParaRPr>
          </a:p>
        </p:txBody>
      </p:sp>
      <p:sp>
        <p:nvSpPr>
          <p:cNvPr id="218" name="Google Shape;218;p34"/>
          <p:cNvSpPr txBox="1"/>
          <p:nvPr/>
        </p:nvSpPr>
        <p:spPr>
          <a:xfrm>
            <a:off x="844826" y="1431230"/>
            <a:ext cx="10525500" cy="1442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Structure d’un Merkle Tree</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400"/>
              <a:buFont typeface="Arial"/>
              <a:buNone/>
            </a:pPr>
            <a:r>
              <a:rPr b="1" i="1" lang="fr-FR" sz="1400" u="none" cap="none" strike="noStrike">
                <a:solidFill>
                  <a:schemeClr val="dk1"/>
                </a:solidFill>
                <a:latin typeface="Calibri"/>
                <a:ea typeface="Calibri"/>
                <a:cs typeface="Calibri"/>
                <a:sym typeface="Calibri"/>
              </a:rPr>
              <a:t>Source: </a:t>
            </a:r>
            <a:r>
              <a:rPr b="1" i="1" lang="fr-FR" sz="1400" u="sng" cap="none" strike="noStrike">
                <a:solidFill>
                  <a:schemeClr val="hlink"/>
                </a:solidFill>
                <a:latin typeface="Calibri"/>
                <a:ea typeface="Calibri"/>
                <a:cs typeface="Calibri"/>
                <a:sym typeface="Calibri"/>
                <a:hlinkClick r:id="rId3"/>
              </a:rPr>
              <a:t>https://github.com/nhussein11/merkle-tree</a:t>
            </a:r>
            <a:r>
              <a:rPr b="1" i="1" lang="fr-FR" sz="1400" u="none" cap="none" strike="noStrike">
                <a:solidFill>
                  <a:schemeClr val="dk1"/>
                </a:solidFill>
                <a:latin typeface="Calibri"/>
                <a:ea typeface="Calibri"/>
                <a:cs typeface="Calibri"/>
                <a:sym typeface="Calibri"/>
              </a:rPr>
              <a:t> &amp; Git-Internals-Git-Objects</a:t>
            </a:r>
            <a:endParaRPr b="1" i="1" sz="1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pic>
        <p:nvPicPr>
          <p:cNvPr id="219" name="Google Shape;219;p34"/>
          <p:cNvPicPr preferRelativeResize="0"/>
          <p:nvPr/>
        </p:nvPicPr>
        <p:blipFill rotWithShape="1">
          <a:blip r:embed="rId4">
            <a:alphaModFix/>
          </a:blip>
          <a:srcRect b="0" l="0" r="0" t="0"/>
          <a:stretch/>
        </p:blipFill>
        <p:spPr>
          <a:xfrm>
            <a:off x="900000" y="2694724"/>
            <a:ext cx="6135200" cy="3858475"/>
          </a:xfrm>
          <a:prstGeom prst="rect">
            <a:avLst/>
          </a:prstGeom>
          <a:noFill/>
          <a:ln>
            <a:noFill/>
          </a:ln>
        </p:spPr>
      </p:pic>
      <p:pic>
        <p:nvPicPr>
          <p:cNvPr id="220" name="Google Shape;220;p34"/>
          <p:cNvPicPr preferRelativeResize="0"/>
          <p:nvPr/>
        </p:nvPicPr>
        <p:blipFill rotWithShape="1">
          <a:blip r:embed="rId5">
            <a:alphaModFix/>
          </a:blip>
          <a:srcRect b="0" l="0" r="0" t="0"/>
          <a:stretch/>
        </p:blipFill>
        <p:spPr>
          <a:xfrm>
            <a:off x="7187600" y="3202730"/>
            <a:ext cx="4725440" cy="350287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Merkle Root</a:t>
            </a:r>
            <a:endParaRPr b="0" i="0" sz="3200" u="none" cap="none" strike="noStrike">
              <a:solidFill>
                <a:schemeClr val="dk1"/>
              </a:solidFill>
              <a:latin typeface="Calibri"/>
              <a:ea typeface="Calibri"/>
              <a:cs typeface="Calibri"/>
              <a:sym typeface="Calibri"/>
            </a:endParaRPr>
          </a:p>
        </p:txBody>
      </p:sp>
      <p:sp>
        <p:nvSpPr>
          <p:cNvPr id="226" name="Google Shape;226;p35"/>
          <p:cNvSpPr txBox="1"/>
          <p:nvPr/>
        </p:nvSpPr>
        <p:spPr>
          <a:xfrm>
            <a:off x="844826" y="1431230"/>
            <a:ext cx="10525500" cy="4900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Utilisation dans Git</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Les commits, blobs (fichiers), et trees (répertoires) sont organisés dans une structure de type Merkle Tree.</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Chaque élément est identifié par un hash SHA1.</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Fonctionnement</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Les fichiers (blobs) sont les feuilles.</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Les répertoires (trees) sont des nœuds intermédiaires.</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Les commits (racine) contiennent le hash du répertoire racine (tree), un message, et un pointeur vers le commit parent.</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Merkle Root</a:t>
            </a:r>
            <a:endParaRPr b="0" i="0" sz="3200" u="none" cap="none" strike="noStrike">
              <a:solidFill>
                <a:schemeClr val="dk1"/>
              </a:solidFill>
              <a:latin typeface="Calibri"/>
              <a:ea typeface="Calibri"/>
              <a:cs typeface="Calibri"/>
              <a:sym typeface="Calibri"/>
            </a:endParaRPr>
          </a:p>
        </p:txBody>
      </p:sp>
      <p:sp>
        <p:nvSpPr>
          <p:cNvPr id="232" name="Google Shape;232;p36"/>
          <p:cNvSpPr txBox="1"/>
          <p:nvPr/>
        </p:nvSpPr>
        <p:spPr>
          <a:xfrm>
            <a:off x="844826" y="1431230"/>
            <a:ext cx="1052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120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Cas d’utilisation du Merkle Tree : Comparaison Git - Bitcoin</a:t>
            </a:r>
            <a:endParaRPr b="1" i="0" sz="2400" u="none" cap="none" strike="noStrike">
              <a:solidFill>
                <a:schemeClr val="dk1"/>
              </a:solidFill>
              <a:latin typeface="Calibri"/>
              <a:ea typeface="Calibri"/>
              <a:cs typeface="Calibri"/>
              <a:sym typeface="Calibri"/>
            </a:endParaRPr>
          </a:p>
        </p:txBody>
      </p:sp>
      <p:graphicFrame>
        <p:nvGraphicFramePr>
          <p:cNvPr id="233" name="Google Shape;233;p36"/>
          <p:cNvGraphicFramePr/>
          <p:nvPr/>
        </p:nvGraphicFramePr>
        <p:xfrm>
          <a:off x="977900" y="2248525"/>
          <a:ext cx="3000000" cy="3000000"/>
        </p:xfrm>
        <a:graphic>
          <a:graphicData uri="http://schemas.openxmlformats.org/drawingml/2006/table">
            <a:tbl>
              <a:tblPr>
                <a:noFill/>
                <a:tableStyleId>{F5E6F744-1F09-4B36-8842-D1C9546AA282}</a:tableStyleId>
              </a:tblPr>
              <a:tblGrid>
                <a:gridCol w="2099750"/>
                <a:gridCol w="3420775"/>
                <a:gridCol w="3671075"/>
              </a:tblGrid>
              <a:tr h="681975">
                <a:tc>
                  <a:txBody>
                    <a:bodyPr/>
                    <a:lstStyle/>
                    <a:p>
                      <a:pPr indent="0" lvl="0" marL="0" marR="0" rtl="0" algn="ctr">
                        <a:lnSpc>
                          <a:spcPct val="115000"/>
                        </a:lnSpc>
                        <a:spcBef>
                          <a:spcPts val="0"/>
                        </a:spcBef>
                        <a:spcAft>
                          <a:spcPts val="0"/>
                        </a:spcAft>
                        <a:buClr>
                          <a:srgbClr val="000000"/>
                        </a:buClr>
                        <a:buSzPts val="2400"/>
                        <a:buFont typeface="Arial"/>
                        <a:buNone/>
                      </a:pPr>
                      <a:r>
                        <a:rPr b="1" lang="fr-FR" sz="2400" u="none" cap="none" strike="noStrike">
                          <a:latin typeface="Calibri"/>
                          <a:ea typeface="Calibri"/>
                          <a:cs typeface="Calibri"/>
                          <a:sym typeface="Calibri"/>
                        </a:rPr>
                        <a:t>Aspect</a:t>
                      </a:r>
                      <a:endParaRPr b="1"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00"/>
                        <a:buFont typeface="Arial"/>
                        <a:buNone/>
                      </a:pPr>
                      <a:r>
                        <a:rPr b="1" lang="fr-FR" sz="2400" u="none" cap="none" strike="noStrike">
                          <a:latin typeface="Calibri"/>
                          <a:ea typeface="Calibri"/>
                          <a:cs typeface="Calibri"/>
                          <a:sym typeface="Calibri"/>
                        </a:rPr>
                        <a:t>Git</a:t>
                      </a:r>
                      <a:endParaRPr b="1"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00"/>
                        <a:buFont typeface="Arial"/>
                        <a:buNone/>
                      </a:pPr>
                      <a:r>
                        <a:rPr b="1" lang="fr-FR" sz="2400" u="none" cap="none" strike="noStrike">
                          <a:latin typeface="Calibri"/>
                          <a:ea typeface="Calibri"/>
                          <a:cs typeface="Calibri"/>
                          <a:sym typeface="Calibri"/>
                        </a:rPr>
                        <a:t>Bitcoin</a:t>
                      </a:r>
                      <a:endParaRPr b="1"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1975">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Merkle Root</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Hash du commit (racine du projet)</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Hash des transactions (Merkle root)</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1975">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Feuilles</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Hash des blobs (fichiers)</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Hash des transactions</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1975">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Nodes intermédiaires</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Hash des trees (répertoires)</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Combinaisons de hashes</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1975">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Validation</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Contrôle d’intégrité des fichiers</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Preuve d’intégrité des transactions</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Merkle Root</a:t>
            </a:r>
            <a:endParaRPr b="0" i="0" sz="3200" u="none" cap="none" strike="noStrike">
              <a:solidFill>
                <a:schemeClr val="dk1"/>
              </a:solidFill>
              <a:latin typeface="Calibri"/>
              <a:ea typeface="Calibri"/>
              <a:cs typeface="Calibri"/>
              <a:sym typeface="Calibri"/>
            </a:endParaRPr>
          </a:p>
        </p:txBody>
      </p:sp>
      <p:sp>
        <p:nvSpPr>
          <p:cNvPr id="239" name="Google Shape;239;p37"/>
          <p:cNvSpPr txBox="1"/>
          <p:nvPr/>
        </p:nvSpPr>
        <p:spPr>
          <a:xfrm>
            <a:off x="844826" y="1431230"/>
            <a:ext cx="10525500" cy="3743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4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 Pourquoi un Merkle Tree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Résumé compact</a:t>
            </a:r>
            <a:r>
              <a:rPr b="0" i="0" lang="fr-FR" sz="2400" u="none" cap="none" strike="noStrike">
                <a:solidFill>
                  <a:schemeClr val="dk1"/>
                </a:solidFill>
                <a:latin typeface="Calibri"/>
                <a:ea typeface="Calibri"/>
                <a:cs typeface="Calibri"/>
                <a:sym typeface="Calibri"/>
              </a:rPr>
              <a:t> : Permet de condenser un grand ensemble de données en un seul hash, la Merkle root.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Preuves succinctes</a:t>
            </a:r>
            <a:r>
              <a:rPr b="0" i="0" lang="fr-FR" sz="2400" u="none" cap="none" strike="noStrike">
                <a:solidFill>
                  <a:schemeClr val="dk1"/>
                </a:solidFill>
                <a:latin typeface="Calibri"/>
                <a:ea typeface="Calibri"/>
                <a:cs typeface="Calibri"/>
                <a:sym typeface="Calibri"/>
              </a:rPr>
              <a:t> : Facilite la vérification d’un élément spécifique (preuve d’inclusion) sans parcourir toute la structure.</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Sécurité renforcée</a:t>
            </a:r>
            <a:r>
              <a:rPr b="0" i="0" lang="fr-FR" sz="2400" u="none" cap="none" strike="noStrike">
                <a:solidFill>
                  <a:schemeClr val="dk1"/>
                </a:solidFill>
                <a:latin typeface="Calibri"/>
                <a:ea typeface="Calibri"/>
                <a:cs typeface="Calibri"/>
                <a:sym typeface="Calibri"/>
              </a:rPr>
              <a:t> : Toute modification des données entraîne un changement dans la Merkle root.</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Merkle Root</a:t>
            </a:r>
            <a:endParaRPr b="0" i="0" sz="3200" u="none" cap="none" strike="noStrike">
              <a:solidFill>
                <a:schemeClr val="dk1"/>
              </a:solidFill>
              <a:latin typeface="Calibri"/>
              <a:ea typeface="Calibri"/>
              <a:cs typeface="Calibri"/>
              <a:sym typeface="Calibri"/>
            </a:endParaRPr>
          </a:p>
        </p:txBody>
      </p:sp>
      <p:sp>
        <p:nvSpPr>
          <p:cNvPr id="245" name="Google Shape;245;p38"/>
          <p:cNvSpPr txBox="1"/>
          <p:nvPr/>
        </p:nvSpPr>
        <p:spPr>
          <a:xfrm>
            <a:off x="844826" y="1431230"/>
            <a:ext cx="10525500" cy="5054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4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 Calcul de la Merkle Root</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Étapes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AutoNum type="arabicPeriod"/>
            </a:pPr>
            <a:r>
              <a:rPr b="1" i="0" lang="fr-FR" sz="2400" u="none" cap="none" strike="noStrike">
                <a:solidFill>
                  <a:schemeClr val="dk1"/>
                </a:solidFill>
                <a:latin typeface="Calibri"/>
                <a:ea typeface="Calibri"/>
                <a:cs typeface="Calibri"/>
                <a:sym typeface="Calibri"/>
              </a:rPr>
              <a:t>Hash des transactions</a:t>
            </a:r>
            <a:r>
              <a:rPr b="0" i="0" lang="fr-FR" sz="2400" u="none" cap="none" strike="noStrike">
                <a:solidFill>
                  <a:schemeClr val="dk1"/>
                </a:solidFill>
                <a:latin typeface="Calibri"/>
                <a:ea typeface="Calibri"/>
                <a:cs typeface="Calibri"/>
                <a:sym typeface="Calibri"/>
              </a:rPr>
              <a:t> : Chaque transaction est hashée individuellement.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AutoNum type="arabicPeriod"/>
            </a:pPr>
            <a:r>
              <a:rPr b="1" i="0" lang="fr-FR" sz="2400" u="none" cap="none" strike="noStrike">
                <a:solidFill>
                  <a:schemeClr val="dk1"/>
                </a:solidFill>
                <a:latin typeface="Calibri"/>
                <a:ea typeface="Calibri"/>
                <a:cs typeface="Calibri"/>
                <a:sym typeface="Calibri"/>
              </a:rPr>
              <a:t>Combinaison et re-hash</a:t>
            </a:r>
            <a:r>
              <a:rPr b="0" i="0" lang="fr-FR" sz="2400" u="none" cap="none" strike="noStrike">
                <a:solidFill>
                  <a:schemeClr val="dk1"/>
                </a:solidFill>
                <a:latin typeface="Calibri"/>
                <a:ea typeface="Calibri"/>
                <a:cs typeface="Calibri"/>
                <a:sym typeface="Calibri"/>
              </a:rPr>
              <a:t> : Les hashes sont regroupés deux par deux et re-hashés.</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AutoNum type="arabicPeriod"/>
            </a:pPr>
            <a:r>
              <a:rPr b="1" i="0" lang="fr-FR" sz="2400" u="none" cap="none" strike="noStrike">
                <a:solidFill>
                  <a:schemeClr val="dk1"/>
                </a:solidFill>
                <a:latin typeface="Calibri"/>
                <a:ea typeface="Calibri"/>
                <a:cs typeface="Calibri"/>
                <a:sym typeface="Calibri"/>
              </a:rPr>
              <a:t>Répétition</a:t>
            </a:r>
            <a:r>
              <a:rPr b="0" i="0" lang="fr-FR" sz="2400" u="none" cap="none" strike="noStrike">
                <a:solidFill>
                  <a:schemeClr val="dk1"/>
                </a:solidFill>
                <a:latin typeface="Calibri"/>
                <a:ea typeface="Calibri"/>
                <a:cs typeface="Calibri"/>
                <a:sym typeface="Calibri"/>
              </a:rPr>
              <a:t> : Le processus continue jusqu’à obtenir un seul hash, la Merkle root.</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Cas particulier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Si le nombre de transactions est impair, le dernier hash est dupliqué pour compléter la paire.</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Merkle Root</a:t>
            </a:r>
            <a:endParaRPr b="0" i="0" sz="3200" u="none" cap="none" strike="noStrike">
              <a:solidFill>
                <a:schemeClr val="dk1"/>
              </a:solidFill>
              <a:latin typeface="Calibri"/>
              <a:ea typeface="Calibri"/>
              <a:cs typeface="Calibri"/>
              <a:sym typeface="Calibri"/>
            </a:endParaRPr>
          </a:p>
        </p:txBody>
      </p:sp>
      <p:sp>
        <p:nvSpPr>
          <p:cNvPr id="251" name="Google Shape;251;p39"/>
          <p:cNvSpPr txBox="1"/>
          <p:nvPr/>
        </p:nvSpPr>
        <p:spPr>
          <a:xfrm>
            <a:off x="844826" y="1431230"/>
            <a:ext cx="10525500" cy="5054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4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Exemple de Calcul</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Transactions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Tx1 : </a:t>
            </a:r>
            <a:r>
              <a:rPr b="0" i="0" lang="fr-FR" sz="2400" u="none" cap="none" strike="noStrike">
                <a:solidFill>
                  <a:srgbClr val="188038"/>
                </a:solidFill>
                <a:latin typeface="Calibri"/>
                <a:ea typeface="Calibri"/>
                <a:cs typeface="Calibri"/>
                <a:sym typeface="Calibri"/>
              </a:rPr>
              <a:t>abcd</a:t>
            </a:r>
            <a:endParaRPr b="0" i="0" sz="2400" u="none" cap="none" strike="noStrike">
              <a:solidFill>
                <a:srgbClr val="188038"/>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Tx2 : </a:t>
            </a:r>
            <a:r>
              <a:rPr b="0" i="0" lang="fr-FR" sz="2400" u="none" cap="none" strike="noStrike">
                <a:solidFill>
                  <a:srgbClr val="188038"/>
                </a:solidFill>
                <a:latin typeface="Calibri"/>
                <a:ea typeface="Calibri"/>
                <a:cs typeface="Calibri"/>
                <a:sym typeface="Calibri"/>
              </a:rPr>
              <a:t>efgh</a:t>
            </a:r>
            <a:endParaRPr b="0" i="0" sz="2400" u="none" cap="none" strike="noStrike">
              <a:solidFill>
                <a:srgbClr val="188038"/>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Tx3 : </a:t>
            </a:r>
            <a:r>
              <a:rPr b="0" i="0" lang="fr-FR" sz="2400" u="none" cap="none" strike="noStrike">
                <a:solidFill>
                  <a:srgbClr val="188038"/>
                </a:solidFill>
                <a:latin typeface="Calibri"/>
                <a:ea typeface="Calibri"/>
                <a:cs typeface="Calibri"/>
                <a:sym typeface="Calibri"/>
              </a:rPr>
              <a:t>ijkl</a:t>
            </a:r>
            <a:endParaRPr b="0" i="0" sz="2400" u="none" cap="none" strike="noStrike">
              <a:solidFill>
                <a:srgbClr val="188038"/>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Tx4 : </a:t>
            </a:r>
            <a:r>
              <a:rPr b="0" i="0" lang="fr-FR" sz="2400" u="none" cap="none" strike="noStrike">
                <a:solidFill>
                  <a:srgbClr val="188038"/>
                </a:solidFill>
                <a:latin typeface="Calibri"/>
                <a:ea typeface="Calibri"/>
                <a:cs typeface="Calibri"/>
                <a:sym typeface="Calibri"/>
              </a:rPr>
              <a:t>mnop</a:t>
            </a:r>
            <a:endParaRPr b="0" i="0" sz="2400" u="none" cap="none" strike="noStrike">
              <a:solidFill>
                <a:srgbClr val="188038"/>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Étapes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rgbClr val="000000"/>
              </a:buClr>
              <a:buSzPts val="2400"/>
              <a:buFont typeface="Arial"/>
              <a:buAutoNum type="arabicPeriod"/>
            </a:pPr>
            <a:r>
              <a:rPr b="0" i="0" lang="fr-FR" sz="2400" u="none" cap="none" strike="noStrike">
                <a:solidFill>
                  <a:schemeClr val="dk1"/>
                </a:solidFill>
                <a:latin typeface="Calibri"/>
                <a:ea typeface="Calibri"/>
                <a:cs typeface="Calibri"/>
                <a:sym typeface="Calibri"/>
              </a:rPr>
              <a:t>Hasher chaque transaction :</a:t>
            </a:r>
            <a:br>
              <a:rPr b="0" i="0" lang="fr-FR" sz="2400" u="none" cap="none" strike="noStrike">
                <a:solidFill>
                  <a:schemeClr val="dk1"/>
                </a:solidFill>
                <a:latin typeface="Calibri"/>
                <a:ea typeface="Calibri"/>
                <a:cs typeface="Calibri"/>
                <a:sym typeface="Calibri"/>
              </a:rPr>
            </a:br>
            <a:r>
              <a:rPr b="0" i="0" lang="fr-FR" sz="2400" u="none" cap="none" strike="noStrike">
                <a:solidFill>
                  <a:srgbClr val="188038"/>
                </a:solidFill>
                <a:latin typeface="Calibri"/>
                <a:ea typeface="Calibri"/>
                <a:cs typeface="Calibri"/>
                <a:sym typeface="Calibri"/>
              </a:rPr>
              <a:t>H(Tx1) = hash("abcd"), H(Tx2) = hash("efgh"), …</a:t>
            </a:r>
            <a:endParaRPr b="0" i="0" sz="2400" u="none" cap="none" strike="noStrike">
              <a:solidFill>
                <a:srgbClr val="188038"/>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2. Merkle Root</a:t>
            </a:r>
            <a:endParaRPr b="0" i="0" sz="3200" u="none" cap="none" strike="noStrike">
              <a:solidFill>
                <a:schemeClr val="dk1"/>
              </a:solidFill>
              <a:latin typeface="Calibri"/>
              <a:ea typeface="Calibri"/>
              <a:cs typeface="Calibri"/>
              <a:sym typeface="Calibri"/>
            </a:endParaRPr>
          </a:p>
        </p:txBody>
      </p:sp>
      <p:sp>
        <p:nvSpPr>
          <p:cNvPr id="257" name="Google Shape;257;p40"/>
          <p:cNvSpPr txBox="1"/>
          <p:nvPr/>
        </p:nvSpPr>
        <p:spPr>
          <a:xfrm>
            <a:off x="844826" y="1431230"/>
            <a:ext cx="10525500" cy="44760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4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Exemple de Calcul</a:t>
            </a:r>
            <a:endParaRPr b="0" i="0" sz="2400" u="none" cap="none" strike="noStrike">
              <a:solidFill>
                <a:srgbClr val="188038"/>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0" i="0" lang="fr-FR" sz="2400" u="none" cap="none" strike="noStrike">
                <a:solidFill>
                  <a:schemeClr val="dk1"/>
                </a:solidFill>
                <a:latin typeface="Calibri"/>
                <a:ea typeface="Calibri"/>
                <a:cs typeface="Calibri"/>
                <a:sym typeface="Calibri"/>
              </a:rPr>
              <a:t>2. Combiner et re-hasher :</a:t>
            </a:r>
            <a:br>
              <a:rPr b="0" i="0" lang="fr-FR" sz="2400" u="none" cap="none" strike="noStrike">
                <a:solidFill>
                  <a:schemeClr val="dk1"/>
                </a:solidFill>
                <a:latin typeface="Calibri"/>
                <a:ea typeface="Calibri"/>
                <a:cs typeface="Calibri"/>
                <a:sym typeface="Calibri"/>
              </a:rPr>
            </a:br>
            <a:br>
              <a:rPr b="0" i="0" lang="fr-FR" sz="2400" u="none" cap="none" strike="noStrike">
                <a:solidFill>
                  <a:schemeClr val="dk1"/>
                </a:solidFill>
                <a:latin typeface="Calibri"/>
                <a:ea typeface="Calibri"/>
                <a:cs typeface="Calibri"/>
                <a:sym typeface="Calibri"/>
              </a:rPr>
            </a:br>
            <a:r>
              <a:rPr b="0" i="0" lang="fr-FR" sz="2400" u="none" cap="none" strike="noStrike">
                <a:solidFill>
                  <a:srgbClr val="188038"/>
                </a:solidFill>
                <a:latin typeface="Calibri"/>
                <a:ea typeface="Calibri"/>
                <a:cs typeface="Calibri"/>
                <a:sym typeface="Calibri"/>
              </a:rPr>
              <a:t>H1 = hash(H(Tx1) + H(Tx2))</a:t>
            </a:r>
            <a:endParaRPr b="0" i="0" sz="2400" u="none" cap="none" strike="noStrike">
              <a:solidFill>
                <a:srgbClr val="188038"/>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0" i="0" lang="fr-FR" sz="2400" u="none" cap="none" strike="noStrike">
                <a:solidFill>
                  <a:srgbClr val="188038"/>
                </a:solidFill>
                <a:latin typeface="Calibri"/>
                <a:ea typeface="Calibri"/>
                <a:cs typeface="Calibri"/>
                <a:sym typeface="Calibri"/>
              </a:rPr>
              <a:t>H2 = hash(H(Tx3) + H(Tx4))</a:t>
            </a:r>
            <a:endParaRPr b="0" i="0" sz="2400" u="none" cap="none" strike="noStrike">
              <a:solidFill>
                <a:srgbClr val="188038"/>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0" i="0" lang="fr-FR" sz="2400" u="none" cap="none" strike="noStrike">
                <a:solidFill>
                  <a:schemeClr val="dk1"/>
                </a:solidFill>
                <a:latin typeface="Calibri"/>
                <a:ea typeface="Calibri"/>
                <a:cs typeface="Calibri"/>
                <a:sym typeface="Calibri"/>
              </a:rPr>
              <a:t>3.</a:t>
            </a:r>
            <a:r>
              <a:rPr b="0" i="0" lang="fr-FR" sz="2400" u="none" cap="none" strike="noStrike">
                <a:solidFill>
                  <a:srgbClr val="188038"/>
                </a:solidFill>
                <a:latin typeface="Calibri"/>
                <a:ea typeface="Calibri"/>
                <a:cs typeface="Calibri"/>
                <a:sym typeface="Calibri"/>
              </a:rPr>
              <a:t> </a:t>
            </a:r>
            <a:r>
              <a:rPr b="0" i="0" lang="fr-FR" sz="2400" u="none" cap="none" strike="noStrike">
                <a:solidFill>
                  <a:schemeClr val="dk1"/>
                </a:solidFill>
                <a:latin typeface="Calibri"/>
                <a:ea typeface="Calibri"/>
                <a:cs typeface="Calibri"/>
                <a:sym typeface="Calibri"/>
              </a:rPr>
              <a:t>Finaliser la Merkle root :</a:t>
            </a:r>
            <a:br>
              <a:rPr b="0" i="0" lang="fr-FR" sz="2400" u="none" cap="none" strike="noStrike">
                <a:solidFill>
                  <a:schemeClr val="dk1"/>
                </a:solidFill>
                <a:latin typeface="Calibri"/>
                <a:ea typeface="Calibri"/>
                <a:cs typeface="Calibri"/>
                <a:sym typeface="Calibri"/>
              </a:rPr>
            </a:br>
            <a:br>
              <a:rPr b="0" i="0" lang="fr-FR" sz="2400" u="none" cap="none" strike="noStrike">
                <a:solidFill>
                  <a:schemeClr val="dk1"/>
                </a:solidFill>
                <a:latin typeface="Calibri"/>
                <a:ea typeface="Calibri"/>
                <a:cs typeface="Calibri"/>
                <a:sym typeface="Calibri"/>
              </a:rPr>
            </a:br>
            <a:r>
              <a:rPr b="0" i="0" lang="fr-FR" sz="2400" u="none" cap="none" strike="noStrike">
                <a:solidFill>
                  <a:srgbClr val="188038"/>
                </a:solidFill>
                <a:latin typeface="Calibri"/>
                <a:ea typeface="Calibri"/>
                <a:cs typeface="Calibri"/>
                <a:sym typeface="Calibri"/>
              </a:rPr>
              <a:t>Merkle Root = hash(H1 + H2)</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261" name="Shape 261"/>
        <p:cNvGrpSpPr/>
        <p:nvPr/>
      </p:nvGrpSpPr>
      <p:grpSpPr>
        <a:xfrm>
          <a:off x="0" y="0"/>
          <a:ext cx="0" cy="0"/>
          <a:chOff x="0" y="0"/>
          <a:chExt cx="0" cy="0"/>
        </a:xfrm>
      </p:grpSpPr>
      <p:pic>
        <p:nvPicPr>
          <p:cNvPr descr="Questions avec un remplissage uni" id="262" name="Google Shape;262;p41"/>
          <p:cNvPicPr preferRelativeResize="0"/>
          <p:nvPr/>
        </p:nvPicPr>
        <p:blipFill rotWithShape="1">
          <a:blip r:embed="rId3">
            <a:alphaModFix/>
          </a:blip>
          <a:srcRect b="0" l="0" r="0" t="0"/>
          <a:stretch/>
        </p:blipFill>
        <p:spPr>
          <a:xfrm>
            <a:off x="5779950" y="1989000"/>
            <a:ext cx="2880000" cy="2880000"/>
          </a:xfrm>
          <a:prstGeom prst="rect">
            <a:avLst/>
          </a:prstGeom>
          <a:noFill/>
          <a:ln>
            <a:noFill/>
          </a:ln>
        </p:spPr>
      </p:pic>
      <p:sp>
        <p:nvSpPr>
          <p:cNvPr id="263" name="Google Shape;263;p41"/>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3200"/>
              <a:buFont typeface="Calibri"/>
              <a:buNone/>
            </a:pPr>
            <a:r>
              <a:rPr b="0" i="0" lang="fr-FR" sz="3200" u="none" cap="none" strike="noStrike">
                <a:solidFill>
                  <a:schemeClr val="lt1"/>
                </a:solidFill>
                <a:latin typeface="Calibri"/>
                <a:ea typeface="Calibri"/>
                <a:cs typeface="Calibri"/>
                <a:sym typeface="Calibri"/>
              </a:rPr>
              <a:t>2. Merkle Root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102" name="Shape 102"/>
        <p:cNvGrpSpPr/>
        <p:nvPr/>
      </p:nvGrpSpPr>
      <p:grpSpPr>
        <a:xfrm>
          <a:off x="0" y="0"/>
          <a:ext cx="0" cy="0"/>
          <a:chOff x="0" y="0"/>
          <a:chExt cx="0" cy="0"/>
        </a:xfrm>
      </p:grpSpPr>
      <p:sp>
        <p:nvSpPr>
          <p:cNvPr id="103" name="Google Shape;103;p15"/>
          <p:cNvSpPr txBox="1"/>
          <p:nvPr/>
        </p:nvSpPr>
        <p:spPr>
          <a:xfrm>
            <a:off x="831850" y="1709738"/>
            <a:ext cx="10515600" cy="28512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5400"/>
              <a:buFont typeface="Calibri"/>
              <a:buNone/>
            </a:pPr>
            <a:r>
              <a:rPr b="0" i="0" lang="fr-FR" sz="5400" u="none" cap="none" strike="noStrike">
                <a:solidFill>
                  <a:schemeClr val="lt1"/>
                </a:solidFill>
                <a:latin typeface="Calibri"/>
                <a:ea typeface="Calibri"/>
                <a:cs typeface="Calibri"/>
                <a:sym typeface="Calibri"/>
              </a:rPr>
              <a:t>1. Structure générale d’un bloc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267" name="Shape 267"/>
        <p:cNvGrpSpPr/>
        <p:nvPr/>
      </p:nvGrpSpPr>
      <p:grpSpPr>
        <a:xfrm>
          <a:off x="0" y="0"/>
          <a:ext cx="0" cy="0"/>
          <a:chOff x="0" y="0"/>
          <a:chExt cx="0" cy="0"/>
        </a:xfrm>
      </p:grpSpPr>
      <p:sp>
        <p:nvSpPr>
          <p:cNvPr id="268" name="Google Shape;268;p42"/>
          <p:cNvSpPr txBox="1"/>
          <p:nvPr/>
        </p:nvSpPr>
        <p:spPr>
          <a:xfrm>
            <a:off x="831850" y="1709738"/>
            <a:ext cx="10515600" cy="28512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5400"/>
              <a:buFont typeface="Calibri"/>
              <a:buNone/>
            </a:pPr>
            <a:r>
              <a:rPr b="0" i="0" lang="fr-FR" sz="5400" u="none" cap="none" strike="noStrike">
                <a:solidFill>
                  <a:schemeClr val="lt1"/>
                </a:solidFill>
                <a:latin typeface="Calibri"/>
                <a:ea typeface="Calibri"/>
                <a:cs typeface="Calibri"/>
                <a:sym typeface="Calibri"/>
              </a:rPr>
              <a:t>3. Transactions &amp; Scripts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274" name="Google Shape;274;p43"/>
          <p:cNvSpPr txBox="1"/>
          <p:nvPr/>
        </p:nvSpPr>
        <p:spPr>
          <a:xfrm>
            <a:off x="844826" y="1431230"/>
            <a:ext cx="10525500" cy="469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Les Transactions</a:t>
            </a:r>
            <a:endParaRPr b="1" i="0" sz="2400" u="none" cap="none" strike="noStrike">
              <a:solidFill>
                <a:schemeClr val="dk1"/>
              </a:solidFill>
              <a:latin typeface="Calibri"/>
              <a:ea typeface="Calibri"/>
              <a:cs typeface="Calibri"/>
              <a:sym typeface="Calibri"/>
            </a:endParaRPr>
          </a:p>
          <a:p>
            <a:pPr indent="-228600" lvl="0" marL="45720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Qu'est-ce qu'une transaction Bitcoin ?</a:t>
            </a:r>
            <a:br>
              <a:rPr b="1" i="0" lang="fr-FR" sz="2400" u="none" cap="none" strike="noStrike">
                <a:solidFill>
                  <a:schemeClr val="dk1"/>
                </a:solidFill>
                <a:latin typeface="Calibri"/>
                <a:ea typeface="Calibri"/>
                <a:cs typeface="Calibri"/>
                <a:sym typeface="Calibri"/>
              </a:rPr>
            </a:br>
            <a:r>
              <a:rPr b="0" i="0" lang="fr-FR" sz="2400" u="none" cap="none" strike="noStrike">
                <a:solidFill>
                  <a:schemeClr val="dk1"/>
                </a:solidFill>
                <a:latin typeface="Calibri"/>
                <a:ea typeface="Calibri"/>
                <a:cs typeface="Calibri"/>
                <a:sym typeface="Calibri"/>
              </a:rPr>
              <a:t>Une transaction est un transfert de valeur entre adresses Bitcoin, validé par le réseau.</a:t>
            </a:r>
            <a:endParaRPr b="0" i="0" sz="2400" u="none" cap="none" strike="noStrike">
              <a:solidFill>
                <a:schemeClr val="dk1"/>
              </a:solidFill>
              <a:latin typeface="Calibri"/>
              <a:ea typeface="Calibri"/>
              <a:cs typeface="Calibri"/>
              <a:sym typeface="Calibri"/>
            </a:endParaRPr>
          </a:p>
          <a:p>
            <a:pPr indent="-228600" lvl="0" marL="45720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Champs principaux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ID de la transaction</a:t>
            </a:r>
            <a:r>
              <a:rPr b="0" i="0" lang="fr-FR" sz="2400" u="none" cap="none" strike="noStrike">
                <a:solidFill>
                  <a:schemeClr val="dk1"/>
                </a:solidFill>
                <a:latin typeface="Calibri"/>
                <a:ea typeface="Calibri"/>
                <a:cs typeface="Calibri"/>
                <a:sym typeface="Calibri"/>
              </a:rPr>
              <a:t> : Hash unique dérivé de la transaction.</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Entrées (inputs)</a:t>
            </a:r>
            <a:r>
              <a:rPr b="0" i="0" lang="fr-FR" sz="2400" u="none" cap="none" strike="noStrike">
                <a:solidFill>
                  <a:schemeClr val="dk1"/>
                </a:solidFill>
                <a:latin typeface="Calibri"/>
                <a:ea typeface="Calibri"/>
                <a:cs typeface="Calibri"/>
                <a:sym typeface="Calibri"/>
              </a:rPr>
              <a:t> : UTXOs (Unspent Transaction Outputs) dépensés par cette transaction.</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Sorties (outputs)</a:t>
            </a:r>
            <a:r>
              <a:rPr b="0" i="0" lang="fr-FR" sz="2400" u="none" cap="none" strike="noStrike">
                <a:solidFill>
                  <a:schemeClr val="dk1"/>
                </a:solidFill>
                <a:latin typeface="Calibri"/>
                <a:ea typeface="Calibri"/>
                <a:cs typeface="Calibri"/>
                <a:sym typeface="Calibri"/>
              </a:rPr>
              <a:t> : Nouveaux UTXOs créés pour les destinataires.</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Lock time</a:t>
            </a:r>
            <a:r>
              <a:rPr b="0" i="0" lang="fr-FR" sz="2400" u="none" cap="none" strike="noStrike">
                <a:solidFill>
                  <a:schemeClr val="dk1"/>
                </a:solidFill>
                <a:latin typeface="Calibri"/>
                <a:ea typeface="Calibri"/>
                <a:cs typeface="Calibri"/>
                <a:sym typeface="Calibri"/>
              </a:rPr>
              <a:t> : Temps (ou bloc) avant que la transaction puisse être validée.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280" name="Google Shape;280;p44"/>
          <p:cNvSpPr txBox="1"/>
          <p:nvPr/>
        </p:nvSpPr>
        <p:spPr>
          <a:xfrm>
            <a:off x="844826" y="1431230"/>
            <a:ext cx="10525500" cy="418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Les Transactions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188038"/>
                </a:solidFill>
                <a:latin typeface="Ubuntu Light"/>
                <a:ea typeface="Ubuntu Light"/>
                <a:cs typeface="Ubuntu Light"/>
                <a:sym typeface="Ubuntu Light"/>
              </a:rPr>
              <a:t>01000000</a:t>
            </a:r>
            <a:r>
              <a:rPr b="0" i="0" lang="fr-FR" sz="1400" u="none" cap="none" strike="noStrike">
                <a:solidFill>
                  <a:schemeClr val="dk1"/>
                </a:solidFill>
                <a:latin typeface="Ubuntu Light"/>
                <a:ea typeface="Ubuntu Light"/>
                <a:cs typeface="Ubuntu Light"/>
                <a:sym typeface="Ubuntu Light"/>
              </a:rPr>
              <a:t> </a:t>
            </a:r>
            <a:br>
              <a:rPr b="0" i="0" lang="fr-FR" sz="1400" u="none" cap="none" strike="noStrike">
                <a:solidFill>
                  <a:schemeClr val="dk1"/>
                </a:solidFill>
                <a:latin typeface="Ubuntu Light"/>
                <a:ea typeface="Ubuntu Light"/>
                <a:cs typeface="Ubuntu Light"/>
                <a:sym typeface="Ubuntu Light"/>
              </a:rPr>
            </a:br>
            <a:r>
              <a:rPr b="1" i="0" lang="fr-FR" sz="1400" u="none" cap="none" strike="noStrike">
                <a:solidFill>
                  <a:srgbClr val="FF0000"/>
                </a:solidFill>
                <a:latin typeface="Ubuntu"/>
                <a:ea typeface="Ubuntu"/>
                <a:cs typeface="Ubuntu"/>
                <a:sym typeface="Ubuntu"/>
              </a:rPr>
              <a:t>01</a:t>
            </a:r>
            <a:r>
              <a:rPr b="0" i="0" lang="fr-FR" sz="1400" u="none" cap="none" strike="noStrike">
                <a:solidFill>
                  <a:schemeClr val="dk1"/>
                </a:solidFill>
                <a:latin typeface="Ubuntu Light"/>
                <a:ea typeface="Ubuntu Light"/>
                <a:cs typeface="Ubuntu Light"/>
                <a:sym typeface="Ubuntu Light"/>
              </a:rPr>
              <a:t> </a:t>
            </a:r>
            <a:r>
              <a:rPr b="1" i="0" lang="fr-FR" sz="1400" u="none" cap="none" strike="noStrike">
                <a:solidFill>
                  <a:srgbClr val="9900FF"/>
                </a:solidFill>
                <a:latin typeface="Ubuntu"/>
                <a:ea typeface="Ubuntu"/>
                <a:cs typeface="Ubuntu"/>
                <a:sym typeface="Ubuntu"/>
              </a:rPr>
              <a:t>f3b4c8bcbda1f9e5b3e6e831...e6e6c931</a:t>
            </a:r>
            <a:r>
              <a:rPr b="0" i="0" lang="fr-FR" sz="1400" u="none" cap="none" strike="noStrike">
                <a:solidFill>
                  <a:schemeClr val="dk1"/>
                </a:solidFill>
                <a:latin typeface="Ubuntu Light"/>
                <a:ea typeface="Ubuntu Light"/>
                <a:cs typeface="Ubuntu Light"/>
                <a:sym typeface="Ubuntu Light"/>
              </a:rPr>
              <a:t> </a:t>
            </a:r>
            <a:r>
              <a:rPr b="1" i="0" lang="fr-FR" sz="1400" u="none" cap="none" strike="noStrike">
                <a:solidFill>
                  <a:srgbClr val="FFFF00"/>
                </a:solidFill>
                <a:highlight>
                  <a:srgbClr val="888888"/>
                </a:highlight>
                <a:latin typeface="Ubuntu"/>
                <a:ea typeface="Ubuntu"/>
                <a:cs typeface="Ubuntu"/>
                <a:sym typeface="Ubuntu"/>
              </a:rPr>
              <a:t>00000000</a:t>
            </a:r>
            <a:r>
              <a:rPr b="0" i="0" lang="fr-FR" sz="1400" u="none" cap="none" strike="noStrike">
                <a:solidFill>
                  <a:schemeClr val="dk1"/>
                </a:solidFill>
                <a:latin typeface="Ubuntu Light"/>
                <a:ea typeface="Ubuntu Light"/>
                <a:cs typeface="Ubuntu Light"/>
                <a:sym typeface="Ubuntu Light"/>
              </a:rPr>
              <a:t> </a:t>
            </a:r>
            <a:r>
              <a:rPr b="0" i="0" lang="fr-FR" sz="1400" u="none" cap="none" strike="noStrike">
                <a:solidFill>
                  <a:schemeClr val="accent2"/>
                </a:solidFill>
                <a:latin typeface="Ubuntu Light"/>
                <a:ea typeface="Ubuntu Light"/>
                <a:cs typeface="Ubuntu Light"/>
                <a:sym typeface="Ubuntu Light"/>
              </a:rPr>
              <a:t>8b483045022100f3b2...41501020476a914...</a:t>
            </a:r>
            <a:r>
              <a:rPr b="0" i="0" lang="fr-FR" sz="1400" u="none" cap="none" strike="noStrike">
                <a:solidFill>
                  <a:schemeClr val="dk1"/>
                </a:solidFill>
                <a:latin typeface="Ubuntu Light"/>
                <a:ea typeface="Ubuntu Light"/>
                <a:cs typeface="Ubuntu Light"/>
                <a:sym typeface="Ubuntu Light"/>
              </a:rPr>
              <a:t> </a:t>
            </a:r>
            <a:br>
              <a:rPr b="0" i="0" lang="fr-FR" sz="1400" u="none" cap="none" strike="noStrike">
                <a:solidFill>
                  <a:schemeClr val="dk1"/>
                </a:solidFill>
                <a:latin typeface="Ubuntu Light"/>
                <a:ea typeface="Ubuntu Light"/>
                <a:cs typeface="Ubuntu Light"/>
                <a:sym typeface="Ubuntu Light"/>
              </a:rPr>
            </a:br>
            <a:r>
              <a:rPr b="0" i="0" lang="fr-FR" sz="1400" u="none" cap="none" strike="noStrike">
                <a:solidFill>
                  <a:schemeClr val="dk1"/>
                </a:solidFill>
                <a:latin typeface="Ubuntu Light"/>
                <a:ea typeface="Ubuntu Light"/>
                <a:cs typeface="Ubuntu Light"/>
                <a:sym typeface="Ubuntu Light"/>
              </a:rPr>
              <a:t>02 40420f0000000000 19 76a91489abcdb0fc...88ac </a:t>
            </a:r>
            <a:br>
              <a:rPr b="0" i="0" lang="fr-FR" sz="1400" u="none" cap="none" strike="noStrike">
                <a:solidFill>
                  <a:schemeClr val="dk1"/>
                </a:solidFill>
                <a:latin typeface="Ubuntu Light"/>
                <a:ea typeface="Ubuntu Light"/>
                <a:cs typeface="Ubuntu Light"/>
                <a:sym typeface="Ubuntu Light"/>
              </a:rPr>
            </a:br>
            <a:r>
              <a:rPr b="0" i="0" lang="fr-FR" sz="1400" u="none" cap="none" strike="noStrike">
                <a:solidFill>
                  <a:schemeClr val="dk1"/>
                </a:solidFill>
                <a:latin typeface="Ubuntu Light"/>
                <a:ea typeface="Ubuntu Light"/>
                <a:cs typeface="Ubuntu Light"/>
                <a:sym typeface="Ubuntu Light"/>
              </a:rPr>
              <a:t>      0000000000000000 19 76a91462a4db0...88ac </a:t>
            </a:r>
            <a:br>
              <a:rPr b="0" i="0" lang="fr-FR" sz="1400" u="none" cap="none" strike="noStrike">
                <a:solidFill>
                  <a:schemeClr val="dk1"/>
                </a:solidFill>
                <a:latin typeface="Ubuntu Light"/>
                <a:ea typeface="Ubuntu Light"/>
                <a:cs typeface="Ubuntu Light"/>
                <a:sym typeface="Ubuntu Light"/>
              </a:rPr>
            </a:br>
            <a:r>
              <a:rPr b="0" i="0" lang="fr-FR" sz="1400" u="none" cap="none" strike="noStrike">
                <a:solidFill>
                  <a:schemeClr val="dk1"/>
                </a:solidFill>
                <a:latin typeface="Ubuntu Light"/>
                <a:ea typeface="Ubuntu Light"/>
                <a:cs typeface="Ubuntu Light"/>
                <a:sym typeface="Ubuntu Light"/>
              </a:rPr>
              <a:t>00000000</a:t>
            </a:r>
            <a:endParaRPr b="0" i="0" sz="1400" u="none" cap="none" strike="noStrike">
              <a:solidFill>
                <a:schemeClr val="dk1"/>
              </a:solidFill>
              <a:latin typeface="Ubuntu Light"/>
              <a:ea typeface="Ubuntu Light"/>
              <a:cs typeface="Ubuntu Light"/>
              <a:sym typeface="Ubuntu Light"/>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Ubuntu Light"/>
              <a:ea typeface="Ubuntu Light"/>
              <a:cs typeface="Ubuntu Light"/>
              <a:sym typeface="Ubuntu Light"/>
            </a:endParaRPr>
          </a:p>
          <a:p>
            <a:pPr indent="0" lvl="0" marL="0" marR="0" rtl="0" algn="l">
              <a:lnSpc>
                <a:spcPct val="100000"/>
              </a:lnSpc>
              <a:spcBef>
                <a:spcPts val="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Version</a:t>
            </a:r>
            <a:r>
              <a:rPr b="0" i="0" lang="fr-FR" sz="2400" u="none" cap="none" strike="noStrike">
                <a:solidFill>
                  <a:schemeClr val="dk1"/>
                </a:solidFill>
                <a:latin typeface="Calibri"/>
                <a:ea typeface="Calibri"/>
                <a:cs typeface="Calibri"/>
                <a:sym typeface="Calibri"/>
              </a:rPr>
              <a:t> : </a:t>
            </a:r>
            <a:r>
              <a:rPr b="0" i="0" lang="fr-FR" sz="2400" u="none" cap="none" strike="noStrike">
                <a:solidFill>
                  <a:srgbClr val="188038"/>
                </a:solidFill>
                <a:latin typeface="Calibri"/>
                <a:ea typeface="Calibri"/>
                <a:cs typeface="Calibri"/>
                <a:sym typeface="Calibri"/>
              </a:rPr>
              <a:t>01000000</a:t>
            </a:r>
            <a:r>
              <a:rPr b="0" i="0" lang="fr-FR" sz="2400" u="none" cap="none" strike="noStrike">
                <a:solidFill>
                  <a:schemeClr val="dk1"/>
                </a:solidFill>
                <a:latin typeface="Calibri"/>
                <a:ea typeface="Calibri"/>
                <a:cs typeface="Calibri"/>
                <a:sym typeface="Calibri"/>
              </a:rPr>
              <a:t> (indique le format de la transaction).</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Inputs (</a:t>
            </a:r>
            <a:r>
              <a:rPr b="1" i="0" lang="fr-FR" sz="2400" u="none" cap="none" strike="noStrike">
                <a:solidFill>
                  <a:srgbClr val="FF0000"/>
                </a:solidFill>
                <a:latin typeface="Calibri"/>
                <a:ea typeface="Calibri"/>
                <a:cs typeface="Calibri"/>
                <a:sym typeface="Calibri"/>
              </a:rPr>
              <a:t>1</a:t>
            </a:r>
            <a:r>
              <a:rPr b="1" i="0" lang="fr-FR" sz="2400" u="none" cap="none" strike="noStrike">
                <a:solidFill>
                  <a:schemeClr val="dk1"/>
                </a:solidFill>
                <a:latin typeface="Calibri"/>
                <a:ea typeface="Calibri"/>
                <a:cs typeface="Calibri"/>
                <a:sym typeface="Calibri"/>
              </a:rPr>
              <a:t> entrée)</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TXID précédent : </a:t>
            </a:r>
            <a:r>
              <a:rPr b="0" i="0" lang="fr-FR" sz="2400" u="none" cap="none" strike="noStrike">
                <a:solidFill>
                  <a:srgbClr val="9900FF"/>
                </a:solidFill>
                <a:latin typeface="Calibri"/>
                <a:ea typeface="Calibri"/>
                <a:cs typeface="Calibri"/>
                <a:sym typeface="Calibri"/>
              </a:rPr>
              <a:t>f3b4c8bcbda1f9</a:t>
            </a:r>
            <a:r>
              <a:rPr b="0" i="0" lang="fr-FR" sz="2400" u="none" cap="none" strike="noStrike">
                <a:solidFill>
                  <a:srgbClr val="188038"/>
                </a:solidFill>
                <a:latin typeface="Calibri"/>
                <a:ea typeface="Calibri"/>
                <a:cs typeface="Calibri"/>
                <a:sym typeface="Calibri"/>
              </a:rPr>
              <a:t>...</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Index : </a:t>
            </a:r>
            <a:r>
              <a:rPr b="0" i="0" lang="fr-FR" sz="2400" u="none" cap="none" strike="noStrike">
                <a:solidFill>
                  <a:srgbClr val="FFFF00"/>
                </a:solidFill>
                <a:highlight>
                  <a:srgbClr val="888888"/>
                </a:highlight>
                <a:latin typeface="Calibri"/>
                <a:ea typeface="Calibri"/>
                <a:cs typeface="Calibri"/>
                <a:sym typeface="Calibri"/>
              </a:rPr>
              <a:t>00000000</a:t>
            </a:r>
            <a:r>
              <a:rPr b="0" i="0" lang="fr-FR" sz="2400" u="none" cap="none" strike="noStrike">
                <a:solidFill>
                  <a:schemeClr val="dk1"/>
                </a:solidFill>
                <a:latin typeface="Calibri"/>
                <a:ea typeface="Calibri"/>
                <a:cs typeface="Calibri"/>
                <a:sym typeface="Calibri"/>
              </a:rPr>
              <a:t>.-&gt;  Position de l'UTXO dans la transaction source.</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scriptSig : </a:t>
            </a:r>
            <a:r>
              <a:rPr b="0" i="0" lang="fr-FR" sz="2400" u="none" cap="none" strike="noStrike">
                <a:solidFill>
                  <a:schemeClr val="accent2"/>
                </a:solidFill>
                <a:latin typeface="Calibri"/>
                <a:ea typeface="Calibri"/>
                <a:cs typeface="Calibri"/>
                <a:sym typeface="Calibri"/>
              </a:rPr>
              <a:t>8b483045022100....</a:t>
            </a:r>
            <a:r>
              <a:rPr b="0" i="0" lang="fr-FR" sz="2400" u="none" cap="none" strike="noStrike">
                <a:solidFill>
                  <a:schemeClr val="dk1"/>
                </a:solidFill>
                <a:latin typeface="Calibri"/>
                <a:ea typeface="Calibri"/>
                <a:cs typeface="Calibri"/>
                <a:sym typeface="Calibri"/>
              </a:rPr>
              <a:t> -&gt; Données de déverrouillage (signature).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286" name="Google Shape;286;p45"/>
          <p:cNvSpPr txBox="1"/>
          <p:nvPr/>
        </p:nvSpPr>
        <p:spPr>
          <a:xfrm>
            <a:off x="844826" y="1431230"/>
            <a:ext cx="10525500" cy="4245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Les Transactions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Ubuntu Light"/>
                <a:ea typeface="Ubuntu Light"/>
                <a:cs typeface="Ubuntu Light"/>
                <a:sym typeface="Ubuntu Light"/>
              </a:rPr>
              <a:t>01000000 </a:t>
            </a:r>
            <a:br>
              <a:rPr b="0" i="0" lang="fr-FR" sz="1400" u="none" cap="none" strike="noStrike">
                <a:solidFill>
                  <a:schemeClr val="dk1"/>
                </a:solidFill>
                <a:latin typeface="Ubuntu Light"/>
                <a:ea typeface="Ubuntu Light"/>
                <a:cs typeface="Ubuntu Light"/>
                <a:sym typeface="Ubuntu Light"/>
              </a:rPr>
            </a:br>
            <a:r>
              <a:rPr b="0" i="0" lang="fr-FR" sz="1400" u="none" cap="none" strike="noStrike">
                <a:solidFill>
                  <a:schemeClr val="dk1"/>
                </a:solidFill>
                <a:latin typeface="Ubuntu Light"/>
                <a:ea typeface="Ubuntu Light"/>
                <a:cs typeface="Ubuntu Light"/>
                <a:sym typeface="Ubuntu Light"/>
              </a:rPr>
              <a:t>01 f3b4c8bcbda1f9e5b3e6e831...e6e6c931 00000000 8b483045022100f3b2...41501020476a914... </a:t>
            </a:r>
            <a:br>
              <a:rPr b="0" i="0" lang="fr-FR" sz="1400" u="none" cap="none" strike="noStrike">
                <a:solidFill>
                  <a:schemeClr val="dk1"/>
                </a:solidFill>
                <a:latin typeface="Ubuntu Light"/>
                <a:ea typeface="Ubuntu Light"/>
                <a:cs typeface="Ubuntu Light"/>
                <a:sym typeface="Ubuntu Light"/>
              </a:rPr>
            </a:br>
            <a:r>
              <a:rPr b="1" i="0" lang="fr-FR" sz="1400" u="none" cap="none" strike="noStrike">
                <a:solidFill>
                  <a:srgbClr val="FF0000"/>
                </a:solidFill>
                <a:latin typeface="Ubuntu"/>
                <a:ea typeface="Ubuntu"/>
                <a:cs typeface="Ubuntu"/>
                <a:sym typeface="Ubuntu"/>
              </a:rPr>
              <a:t>02</a:t>
            </a:r>
            <a:r>
              <a:rPr b="1" i="0" lang="fr-FR" sz="1400" u="none" cap="none" strike="noStrike">
                <a:solidFill>
                  <a:schemeClr val="dk1"/>
                </a:solidFill>
                <a:latin typeface="Ubuntu"/>
                <a:ea typeface="Ubuntu"/>
                <a:cs typeface="Ubuntu"/>
                <a:sym typeface="Ubuntu"/>
              </a:rPr>
              <a:t> </a:t>
            </a:r>
            <a:r>
              <a:rPr b="1" i="0" lang="fr-FR" sz="1400" u="none" cap="none" strike="noStrike">
                <a:solidFill>
                  <a:srgbClr val="188038"/>
                </a:solidFill>
                <a:latin typeface="Ubuntu"/>
                <a:ea typeface="Ubuntu"/>
                <a:cs typeface="Ubuntu"/>
                <a:sym typeface="Ubuntu"/>
              </a:rPr>
              <a:t>40420f0000000000</a:t>
            </a:r>
            <a:r>
              <a:rPr b="0" i="0" lang="fr-FR" sz="1400" u="none" cap="none" strike="noStrike">
                <a:solidFill>
                  <a:schemeClr val="dk1"/>
                </a:solidFill>
                <a:latin typeface="Ubuntu Light"/>
                <a:ea typeface="Ubuntu Light"/>
                <a:cs typeface="Ubuntu Light"/>
                <a:sym typeface="Ubuntu Light"/>
              </a:rPr>
              <a:t> </a:t>
            </a:r>
            <a:r>
              <a:rPr b="1" i="0" lang="fr-FR" sz="1400" u="none" cap="none" strike="noStrike">
                <a:solidFill>
                  <a:srgbClr val="FF00FF"/>
                </a:solidFill>
                <a:latin typeface="Ubuntu"/>
                <a:ea typeface="Ubuntu"/>
                <a:cs typeface="Ubuntu"/>
                <a:sym typeface="Ubuntu"/>
              </a:rPr>
              <a:t>19</a:t>
            </a:r>
            <a:r>
              <a:rPr b="0" i="0" lang="fr-FR" sz="1400" u="none" cap="none" strike="noStrike">
                <a:solidFill>
                  <a:schemeClr val="dk1"/>
                </a:solidFill>
                <a:latin typeface="Ubuntu Light"/>
                <a:ea typeface="Ubuntu Light"/>
                <a:cs typeface="Ubuntu Light"/>
                <a:sym typeface="Ubuntu Light"/>
              </a:rPr>
              <a:t> </a:t>
            </a:r>
            <a:r>
              <a:rPr b="0" i="0" lang="fr-FR" sz="1400" u="none" cap="none" strike="noStrike">
                <a:solidFill>
                  <a:srgbClr val="0000FF"/>
                </a:solidFill>
                <a:latin typeface="Ubuntu Light"/>
                <a:ea typeface="Ubuntu Light"/>
                <a:cs typeface="Ubuntu Light"/>
                <a:sym typeface="Ubuntu Light"/>
              </a:rPr>
              <a:t>76a91489abcdb0fc...88ac </a:t>
            </a:r>
            <a:br>
              <a:rPr b="0" i="0" lang="fr-FR" sz="1400" u="none" cap="none" strike="noStrike">
                <a:solidFill>
                  <a:schemeClr val="dk1"/>
                </a:solidFill>
                <a:latin typeface="Ubuntu Light"/>
                <a:ea typeface="Ubuntu Light"/>
                <a:cs typeface="Ubuntu Light"/>
                <a:sym typeface="Ubuntu Light"/>
              </a:rPr>
            </a:br>
            <a:r>
              <a:rPr b="0" i="0" lang="fr-FR" sz="1400" u="none" cap="none" strike="noStrike">
                <a:solidFill>
                  <a:schemeClr val="dk1"/>
                </a:solidFill>
                <a:latin typeface="Ubuntu Light"/>
                <a:ea typeface="Ubuntu Light"/>
                <a:cs typeface="Ubuntu Light"/>
                <a:sym typeface="Ubuntu Light"/>
              </a:rPr>
              <a:t>      0000000000000000 19 76a91462a4db0...88ac </a:t>
            </a:r>
            <a:br>
              <a:rPr b="0" i="0" lang="fr-FR" sz="1400" u="none" cap="none" strike="noStrike">
                <a:solidFill>
                  <a:schemeClr val="dk1"/>
                </a:solidFill>
                <a:latin typeface="Ubuntu Light"/>
                <a:ea typeface="Ubuntu Light"/>
                <a:cs typeface="Ubuntu Light"/>
                <a:sym typeface="Ubuntu Light"/>
              </a:rPr>
            </a:br>
            <a:r>
              <a:rPr b="0" i="0" lang="fr-FR" sz="1400" u="none" cap="none" strike="noStrike">
                <a:solidFill>
                  <a:schemeClr val="dk1"/>
                </a:solidFill>
                <a:latin typeface="Ubuntu Light"/>
                <a:ea typeface="Ubuntu Light"/>
                <a:cs typeface="Ubuntu Light"/>
                <a:sym typeface="Ubuntu Light"/>
              </a:rPr>
              <a:t>00000000</a:t>
            </a:r>
            <a:endParaRPr b="0" i="0" sz="1400" u="none" cap="none" strike="noStrike">
              <a:solidFill>
                <a:schemeClr val="dk1"/>
              </a:solidFill>
              <a:latin typeface="Ubuntu Light"/>
              <a:ea typeface="Ubuntu Light"/>
              <a:cs typeface="Ubuntu Light"/>
              <a:sym typeface="Ubuntu Light"/>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Ubuntu Light"/>
              <a:ea typeface="Ubuntu Light"/>
              <a:cs typeface="Ubuntu Light"/>
              <a:sym typeface="Ubuntu Light"/>
            </a:endParaRPr>
          </a:p>
          <a:p>
            <a:pPr indent="0" lvl="0" marL="0" marR="0" rtl="0" algn="l">
              <a:lnSpc>
                <a:spcPct val="100000"/>
              </a:lnSpc>
              <a:spcBef>
                <a:spcPts val="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Sorties (</a:t>
            </a:r>
            <a:r>
              <a:rPr b="1" i="0" lang="fr-FR" sz="2400" u="none" cap="none" strike="noStrike">
                <a:solidFill>
                  <a:srgbClr val="FF0000"/>
                </a:solidFill>
                <a:latin typeface="Calibri"/>
                <a:ea typeface="Calibri"/>
                <a:cs typeface="Calibri"/>
                <a:sym typeface="Calibri"/>
              </a:rPr>
              <a:t>2</a:t>
            </a:r>
            <a:r>
              <a:rPr b="1" i="0" lang="fr-FR" sz="2400" u="none" cap="none" strike="noStrike">
                <a:solidFill>
                  <a:schemeClr val="dk1"/>
                </a:solidFill>
                <a:latin typeface="Calibri"/>
                <a:ea typeface="Calibri"/>
                <a:cs typeface="Calibri"/>
                <a:sym typeface="Calibri"/>
              </a:rPr>
              <a:t> sorties)</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Sortie 1</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Montant : </a:t>
            </a:r>
            <a:r>
              <a:rPr b="0" i="0" lang="fr-FR" sz="2400" u="none" cap="none" strike="noStrike">
                <a:solidFill>
                  <a:srgbClr val="188038"/>
                </a:solidFill>
                <a:latin typeface="Calibri"/>
                <a:ea typeface="Calibri"/>
                <a:cs typeface="Calibri"/>
                <a:sym typeface="Calibri"/>
              </a:rPr>
              <a:t>40420f0000000000</a:t>
            </a:r>
            <a:r>
              <a:rPr b="0" i="0" lang="fr-FR" sz="2400" u="none" cap="none" strike="noStrike">
                <a:solidFill>
                  <a:schemeClr val="dk1"/>
                </a:solidFill>
                <a:latin typeface="Calibri"/>
                <a:ea typeface="Calibri"/>
                <a:cs typeface="Calibri"/>
                <a:sym typeface="Calibri"/>
              </a:rPr>
              <a:t> (en satoshis).</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Longueur du scriptPubKey: </a:t>
            </a:r>
            <a:r>
              <a:rPr b="1" i="0" lang="fr-FR" sz="2400" u="none" cap="none" strike="noStrike">
                <a:solidFill>
                  <a:srgbClr val="FF00FF"/>
                </a:solidFill>
                <a:latin typeface="Calibri"/>
                <a:ea typeface="Calibri"/>
                <a:cs typeface="Calibri"/>
                <a:sym typeface="Calibri"/>
              </a:rPr>
              <a:t>19</a:t>
            </a:r>
            <a:r>
              <a:rPr b="0" i="0" lang="fr-FR" sz="2400" u="none" cap="none" strike="noStrike">
                <a:solidFill>
                  <a:schemeClr val="dk1"/>
                </a:solidFill>
                <a:latin typeface="Calibri"/>
                <a:ea typeface="Calibri"/>
                <a:cs typeface="Calibri"/>
                <a:sym typeface="Calibri"/>
              </a:rPr>
              <a:t> hex -&gt; 25 bytes</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scriptPubKey : </a:t>
            </a:r>
            <a:r>
              <a:rPr b="0" i="0" lang="fr-FR" sz="2400" u="none" cap="none" strike="noStrike">
                <a:solidFill>
                  <a:srgbClr val="0000FF"/>
                </a:solidFill>
                <a:latin typeface="Calibri"/>
                <a:ea typeface="Calibri"/>
                <a:cs typeface="Calibri"/>
                <a:sym typeface="Calibri"/>
              </a:rPr>
              <a:t>76a91489abcdb0fc736...88ac</a:t>
            </a:r>
            <a:r>
              <a:rPr b="0" i="0" lang="fr-FR" sz="2400" u="none" cap="none" strike="noStrike">
                <a:solidFill>
                  <a:schemeClr val="dk1"/>
                </a:solidFill>
                <a:latin typeface="Calibri"/>
                <a:ea typeface="Calibri"/>
                <a:cs typeface="Calibri"/>
                <a:sym typeface="Calibri"/>
              </a:rPr>
              <a:t> (adresse destinataire A).</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292" name="Google Shape;292;p46"/>
          <p:cNvSpPr txBox="1"/>
          <p:nvPr/>
        </p:nvSpPr>
        <p:spPr>
          <a:xfrm>
            <a:off x="844826" y="1431230"/>
            <a:ext cx="10525500" cy="445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Les Transactions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Ubuntu Light"/>
                <a:ea typeface="Ubuntu Light"/>
                <a:cs typeface="Ubuntu Light"/>
                <a:sym typeface="Ubuntu Light"/>
              </a:rPr>
              <a:t>01000000 </a:t>
            </a:r>
            <a:br>
              <a:rPr b="0" i="0" lang="fr-FR" sz="1400" u="none" cap="none" strike="noStrike">
                <a:solidFill>
                  <a:schemeClr val="dk1"/>
                </a:solidFill>
                <a:latin typeface="Ubuntu Light"/>
                <a:ea typeface="Ubuntu Light"/>
                <a:cs typeface="Ubuntu Light"/>
                <a:sym typeface="Ubuntu Light"/>
              </a:rPr>
            </a:br>
            <a:r>
              <a:rPr b="0" i="0" lang="fr-FR" sz="1400" u="none" cap="none" strike="noStrike">
                <a:solidFill>
                  <a:schemeClr val="dk1"/>
                </a:solidFill>
                <a:latin typeface="Ubuntu Light"/>
                <a:ea typeface="Ubuntu Light"/>
                <a:cs typeface="Ubuntu Light"/>
                <a:sym typeface="Ubuntu Light"/>
              </a:rPr>
              <a:t>01 f3b4c8bcbda1f9e5b3e6e831...e6e6c931 00000000 8b483045022100f3b2...41501020476a914... </a:t>
            </a:r>
            <a:br>
              <a:rPr b="0" i="0" lang="fr-FR" sz="1400" u="none" cap="none" strike="noStrike">
                <a:solidFill>
                  <a:schemeClr val="dk1"/>
                </a:solidFill>
                <a:latin typeface="Ubuntu Light"/>
                <a:ea typeface="Ubuntu Light"/>
                <a:cs typeface="Ubuntu Light"/>
                <a:sym typeface="Ubuntu Light"/>
              </a:rPr>
            </a:br>
            <a:r>
              <a:rPr b="0" i="0" lang="fr-FR" sz="1400" u="none" cap="none" strike="noStrike">
                <a:solidFill>
                  <a:schemeClr val="dk1"/>
                </a:solidFill>
                <a:latin typeface="Ubuntu Light"/>
                <a:ea typeface="Ubuntu Light"/>
                <a:cs typeface="Ubuntu Light"/>
                <a:sym typeface="Ubuntu Light"/>
              </a:rPr>
              <a:t>02 40420f0000000000 19 76a91489abcdb0fc...88ac </a:t>
            </a:r>
            <a:br>
              <a:rPr b="0" i="0" lang="fr-FR" sz="1400" u="none" cap="none" strike="noStrike">
                <a:solidFill>
                  <a:schemeClr val="dk1"/>
                </a:solidFill>
                <a:latin typeface="Ubuntu Light"/>
                <a:ea typeface="Ubuntu Light"/>
                <a:cs typeface="Ubuntu Light"/>
                <a:sym typeface="Ubuntu Light"/>
              </a:rPr>
            </a:br>
            <a:r>
              <a:rPr b="0" i="0" lang="fr-FR" sz="1400" u="none" cap="none" strike="noStrike">
                <a:solidFill>
                  <a:schemeClr val="dk1"/>
                </a:solidFill>
                <a:latin typeface="Ubuntu Light"/>
                <a:ea typeface="Ubuntu Light"/>
                <a:cs typeface="Ubuntu Light"/>
                <a:sym typeface="Ubuntu Light"/>
              </a:rPr>
              <a:t>      </a:t>
            </a:r>
            <a:r>
              <a:rPr b="1" i="0" lang="fr-FR" sz="1400" u="none" cap="none" strike="noStrike">
                <a:solidFill>
                  <a:srgbClr val="188038"/>
                </a:solidFill>
                <a:latin typeface="Ubuntu"/>
                <a:ea typeface="Ubuntu"/>
                <a:cs typeface="Ubuntu"/>
                <a:sym typeface="Ubuntu"/>
              </a:rPr>
              <a:t>0000000000000000</a:t>
            </a:r>
            <a:r>
              <a:rPr b="0" i="0" lang="fr-FR" sz="1400" u="none" cap="none" strike="noStrike">
                <a:solidFill>
                  <a:schemeClr val="dk1"/>
                </a:solidFill>
                <a:latin typeface="Ubuntu Light"/>
                <a:ea typeface="Ubuntu Light"/>
                <a:cs typeface="Ubuntu Light"/>
                <a:sym typeface="Ubuntu Light"/>
              </a:rPr>
              <a:t> </a:t>
            </a:r>
            <a:r>
              <a:rPr b="1" i="0" lang="fr-FR" sz="1400" u="none" cap="none" strike="noStrike">
                <a:solidFill>
                  <a:srgbClr val="FF00FF"/>
                </a:solidFill>
                <a:latin typeface="Ubuntu"/>
                <a:ea typeface="Ubuntu"/>
                <a:cs typeface="Ubuntu"/>
                <a:sym typeface="Ubuntu"/>
              </a:rPr>
              <a:t>19</a:t>
            </a:r>
            <a:r>
              <a:rPr b="0" i="0" lang="fr-FR" sz="1400" u="none" cap="none" strike="noStrike">
                <a:solidFill>
                  <a:schemeClr val="dk1"/>
                </a:solidFill>
                <a:latin typeface="Ubuntu Light"/>
                <a:ea typeface="Ubuntu Light"/>
                <a:cs typeface="Ubuntu Light"/>
                <a:sym typeface="Ubuntu Light"/>
              </a:rPr>
              <a:t> </a:t>
            </a:r>
            <a:r>
              <a:rPr b="1" i="0" lang="fr-FR" sz="1400" u="none" cap="none" strike="noStrike">
                <a:solidFill>
                  <a:srgbClr val="FF9900"/>
                </a:solidFill>
                <a:latin typeface="Ubuntu"/>
                <a:ea typeface="Ubuntu"/>
                <a:cs typeface="Ubuntu"/>
                <a:sym typeface="Ubuntu"/>
              </a:rPr>
              <a:t>76a91462a4db0...88ac </a:t>
            </a:r>
            <a:br>
              <a:rPr b="0" i="0" lang="fr-FR" sz="1400" u="none" cap="none" strike="noStrike">
                <a:solidFill>
                  <a:schemeClr val="dk1"/>
                </a:solidFill>
                <a:latin typeface="Ubuntu Light"/>
                <a:ea typeface="Ubuntu Light"/>
                <a:cs typeface="Ubuntu Light"/>
                <a:sym typeface="Ubuntu Light"/>
              </a:rPr>
            </a:br>
            <a:r>
              <a:rPr b="0" i="0" lang="fr-FR" sz="1400" u="none" cap="none" strike="noStrike">
                <a:solidFill>
                  <a:srgbClr val="980000"/>
                </a:solidFill>
                <a:latin typeface="Ubuntu Light"/>
                <a:ea typeface="Ubuntu Light"/>
                <a:cs typeface="Ubuntu Light"/>
                <a:sym typeface="Ubuntu Light"/>
              </a:rPr>
              <a:t>00000000</a:t>
            </a:r>
            <a:endParaRPr b="0" i="0" sz="1400" u="none" cap="none" strike="noStrike">
              <a:solidFill>
                <a:srgbClr val="980000"/>
              </a:solidFill>
              <a:latin typeface="Ubuntu Light"/>
              <a:ea typeface="Ubuntu Light"/>
              <a:cs typeface="Ubuntu Light"/>
              <a:sym typeface="Ubuntu Light"/>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Ubuntu Light"/>
              <a:ea typeface="Ubuntu Light"/>
              <a:cs typeface="Ubuntu Light"/>
              <a:sym typeface="Ubuntu Light"/>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Sortie 2</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Montant : </a:t>
            </a:r>
            <a:r>
              <a:rPr b="0" i="0" lang="fr-FR" sz="2400" u="none" cap="none" strike="noStrike">
                <a:solidFill>
                  <a:srgbClr val="188038"/>
                </a:solidFill>
                <a:latin typeface="Calibri"/>
                <a:ea typeface="Calibri"/>
                <a:cs typeface="Calibri"/>
                <a:sym typeface="Calibri"/>
              </a:rPr>
              <a:t>0000000000000000</a:t>
            </a:r>
            <a:r>
              <a:rPr b="0" i="0" lang="fr-FR" sz="2400" u="none" cap="none" strike="noStrike">
                <a:solidFill>
                  <a:schemeClr val="dk1"/>
                </a:solidFill>
                <a:latin typeface="Calibri"/>
                <a:ea typeface="Calibri"/>
                <a:cs typeface="Calibri"/>
                <a:sym typeface="Calibri"/>
              </a:rPr>
              <a:t> (changement ou frais).</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Longueur du scriptPubKey: </a:t>
            </a:r>
            <a:r>
              <a:rPr b="0" i="0" lang="fr-FR" sz="2400" u="none" cap="none" strike="noStrike">
                <a:solidFill>
                  <a:srgbClr val="FF00FF"/>
                </a:solidFill>
                <a:latin typeface="Calibri"/>
                <a:ea typeface="Calibri"/>
                <a:cs typeface="Calibri"/>
                <a:sym typeface="Calibri"/>
              </a:rPr>
              <a:t>19 </a:t>
            </a:r>
            <a:r>
              <a:rPr b="0" i="0" lang="fr-FR" sz="2400" u="none" cap="none" strike="noStrike">
                <a:solidFill>
                  <a:schemeClr val="dk1"/>
                </a:solidFill>
                <a:latin typeface="Calibri"/>
                <a:ea typeface="Calibri"/>
                <a:cs typeface="Calibri"/>
                <a:sym typeface="Calibri"/>
              </a:rPr>
              <a:t>hex -&gt; 25 bytes</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scriptPubKey : </a:t>
            </a:r>
            <a:r>
              <a:rPr b="1" i="0" lang="fr-FR" sz="2400" u="none" cap="none" strike="noStrike">
                <a:solidFill>
                  <a:schemeClr val="accent2"/>
                </a:solidFill>
                <a:latin typeface="Calibri"/>
                <a:ea typeface="Calibri"/>
                <a:cs typeface="Calibri"/>
                <a:sym typeface="Calibri"/>
              </a:rPr>
              <a:t>76a91462a4db0...88ac</a:t>
            </a:r>
            <a:r>
              <a:rPr b="0" i="0" lang="fr-FR" sz="2400" u="none" cap="none" strike="noStrike">
                <a:solidFill>
                  <a:schemeClr val="dk1"/>
                </a:solidFill>
                <a:latin typeface="Calibri"/>
                <a:ea typeface="Calibri"/>
                <a:cs typeface="Calibri"/>
                <a:sym typeface="Calibri"/>
              </a:rPr>
              <a:t> (adresse destinataire B).</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Lock time</a:t>
            </a:r>
            <a:r>
              <a:rPr b="0" i="0" lang="fr-FR" sz="2400" u="none" cap="none" strike="noStrike">
                <a:solidFill>
                  <a:schemeClr val="dk1"/>
                </a:solidFill>
                <a:latin typeface="Calibri"/>
                <a:ea typeface="Calibri"/>
                <a:cs typeface="Calibri"/>
                <a:sym typeface="Calibri"/>
              </a:rPr>
              <a:t> : </a:t>
            </a:r>
            <a:r>
              <a:rPr b="0" i="0" lang="fr-FR" sz="2400" u="none" cap="none" strike="noStrike">
                <a:solidFill>
                  <a:srgbClr val="980000"/>
                </a:solidFill>
                <a:latin typeface="Calibri"/>
                <a:ea typeface="Calibri"/>
                <a:cs typeface="Calibri"/>
                <a:sym typeface="Calibri"/>
              </a:rPr>
              <a:t>00000000 </a:t>
            </a:r>
            <a:r>
              <a:rPr b="0" i="0" lang="fr-FR" sz="2400" u="none" cap="none" strike="noStrike">
                <a:solidFill>
                  <a:schemeClr val="dk1"/>
                </a:solidFill>
                <a:latin typeface="Calibri"/>
                <a:ea typeface="Calibri"/>
                <a:cs typeface="Calibri"/>
                <a:sym typeface="Calibri"/>
              </a:rPr>
              <a:t>(aucun verrouillage).</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298" name="Google Shape;298;p47"/>
          <p:cNvSpPr txBox="1"/>
          <p:nvPr/>
        </p:nvSpPr>
        <p:spPr>
          <a:xfrm>
            <a:off x="844826" y="1431230"/>
            <a:ext cx="10525500" cy="470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Le scriptPubKey en détails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rPr b="1" i="0" lang="fr-FR" sz="1400" u="none" cap="none" strike="noStrike">
                <a:solidFill>
                  <a:srgbClr val="FF0000"/>
                </a:solidFill>
                <a:latin typeface="Ubuntu"/>
                <a:ea typeface="Ubuntu"/>
                <a:cs typeface="Ubuntu"/>
                <a:sym typeface="Ubuntu"/>
              </a:rPr>
              <a:t>76</a:t>
            </a:r>
            <a:r>
              <a:rPr b="1" i="0" lang="fr-FR" sz="1400" u="none" cap="none" strike="noStrike">
                <a:solidFill>
                  <a:srgbClr val="188038"/>
                </a:solidFill>
                <a:latin typeface="Ubuntu"/>
                <a:ea typeface="Ubuntu"/>
                <a:cs typeface="Ubuntu"/>
                <a:sym typeface="Ubuntu"/>
              </a:rPr>
              <a:t>a9</a:t>
            </a:r>
            <a:r>
              <a:rPr b="1" i="0" lang="fr-FR" sz="1400" u="none" cap="none" strike="noStrike">
                <a:solidFill>
                  <a:srgbClr val="9900FF"/>
                </a:solidFill>
                <a:latin typeface="Ubuntu"/>
                <a:ea typeface="Ubuntu"/>
                <a:cs typeface="Ubuntu"/>
                <a:sym typeface="Ubuntu"/>
              </a:rPr>
              <a:t>14</a:t>
            </a:r>
            <a:r>
              <a:rPr b="1" i="0" lang="fr-FR" sz="1400" u="none" cap="none" strike="noStrike">
                <a:solidFill>
                  <a:srgbClr val="0389FF"/>
                </a:solidFill>
                <a:latin typeface="Ubuntu"/>
                <a:ea typeface="Ubuntu"/>
                <a:cs typeface="Ubuntu"/>
                <a:sym typeface="Ubuntu"/>
              </a:rPr>
              <a:t>89abcdb0fc736d98995a5f5c24f10e91dcb8938</a:t>
            </a:r>
            <a:r>
              <a:rPr b="1" i="0" lang="fr-FR" sz="1400" u="none" cap="none" strike="noStrike">
                <a:solidFill>
                  <a:srgbClr val="FF00FF"/>
                </a:solidFill>
                <a:latin typeface="Ubuntu"/>
                <a:ea typeface="Ubuntu"/>
                <a:cs typeface="Ubuntu"/>
                <a:sym typeface="Ubuntu"/>
              </a:rPr>
              <a:t>88ac</a:t>
            </a:r>
            <a:endParaRPr b="1" i="0" sz="1400" u="none" cap="none" strike="noStrike">
              <a:solidFill>
                <a:srgbClr val="FF00FF"/>
              </a:solidFill>
              <a:latin typeface="Ubuntu"/>
              <a:ea typeface="Ubuntu"/>
              <a:cs typeface="Ubuntu"/>
              <a:sym typeface="Ubuntu"/>
            </a:endParaRPr>
          </a:p>
          <a:p>
            <a:pPr indent="0" lvl="0" marL="0" marR="0" rtl="0" algn="l">
              <a:lnSpc>
                <a:spcPct val="115000"/>
              </a:lnSpc>
              <a:spcBef>
                <a:spcPts val="0"/>
              </a:spcBef>
              <a:spcAft>
                <a:spcPts val="0"/>
              </a:spcAft>
              <a:buClr>
                <a:srgbClr val="000000"/>
              </a:buClr>
              <a:buSzPts val="1100"/>
              <a:buFont typeface="Arial"/>
              <a:buNone/>
            </a:pPr>
            <a:r>
              <a:t/>
            </a:r>
            <a:endParaRPr b="0" i="0" sz="1400" u="none" cap="none" strike="noStrike">
              <a:solidFill>
                <a:schemeClr val="dk1"/>
              </a:solidFill>
              <a:latin typeface="Ubuntu Light"/>
              <a:ea typeface="Ubuntu Light"/>
              <a:cs typeface="Ubuntu Light"/>
              <a:sym typeface="Ubuntu Light"/>
            </a:endParaRPr>
          </a:p>
          <a:p>
            <a:pPr indent="0" lvl="0" marL="0" marR="0" rtl="0" algn="l">
              <a:lnSpc>
                <a:spcPct val="115000"/>
              </a:lnSpc>
              <a:spcBef>
                <a:spcPts val="1200"/>
              </a:spcBef>
              <a:spcAft>
                <a:spcPts val="0"/>
              </a:spcAft>
              <a:buClr>
                <a:srgbClr val="000000"/>
              </a:buClr>
              <a:buSzPts val="1100"/>
              <a:buFont typeface="Arial"/>
              <a:buNone/>
            </a:pPr>
            <a:r>
              <a:rPr b="0" i="0" lang="fr-FR" sz="2400" u="none" cap="none" strike="noStrike">
                <a:solidFill>
                  <a:schemeClr val="dk1"/>
                </a:solidFill>
                <a:latin typeface="Calibri"/>
                <a:ea typeface="Calibri"/>
                <a:cs typeface="Calibri"/>
                <a:sym typeface="Calibri"/>
              </a:rPr>
              <a:t>Dans cet exemple, le scriptPubKey fait bien 25 bytes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rgbClr val="FF0000"/>
                </a:solidFill>
                <a:latin typeface="Calibri"/>
                <a:ea typeface="Calibri"/>
                <a:cs typeface="Calibri"/>
                <a:sym typeface="Calibri"/>
              </a:rPr>
              <a:t>76</a:t>
            </a:r>
            <a:r>
              <a:rPr b="0" i="0" lang="fr-FR" sz="2400" u="none" cap="none" strike="noStrike">
                <a:solidFill>
                  <a:schemeClr val="dk1"/>
                </a:solidFill>
                <a:latin typeface="Calibri"/>
                <a:ea typeface="Calibri"/>
                <a:cs typeface="Calibri"/>
                <a:sym typeface="Calibri"/>
              </a:rPr>
              <a:t> : OpCode </a:t>
            </a:r>
            <a:r>
              <a:rPr b="0" i="0" lang="fr-FR" sz="2400" u="none" cap="none" strike="noStrike">
                <a:solidFill>
                  <a:srgbClr val="188038"/>
                </a:solidFill>
                <a:latin typeface="Calibri"/>
                <a:ea typeface="Calibri"/>
                <a:cs typeface="Calibri"/>
                <a:sym typeface="Calibri"/>
              </a:rPr>
              <a:t>OP_DUP</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rgbClr val="188038"/>
                </a:solidFill>
                <a:latin typeface="Calibri"/>
                <a:ea typeface="Calibri"/>
                <a:cs typeface="Calibri"/>
                <a:sym typeface="Calibri"/>
              </a:rPr>
              <a:t>a9</a:t>
            </a:r>
            <a:r>
              <a:rPr b="0" i="0" lang="fr-FR" sz="2400" u="none" cap="none" strike="noStrike">
                <a:solidFill>
                  <a:schemeClr val="dk1"/>
                </a:solidFill>
                <a:latin typeface="Calibri"/>
                <a:ea typeface="Calibri"/>
                <a:cs typeface="Calibri"/>
                <a:sym typeface="Calibri"/>
              </a:rPr>
              <a:t> : OpCode </a:t>
            </a:r>
            <a:r>
              <a:rPr b="0" i="0" lang="fr-FR" sz="2400" u="none" cap="none" strike="noStrike">
                <a:solidFill>
                  <a:srgbClr val="188038"/>
                </a:solidFill>
                <a:latin typeface="Calibri"/>
                <a:ea typeface="Calibri"/>
                <a:cs typeface="Calibri"/>
                <a:sym typeface="Calibri"/>
              </a:rPr>
              <a:t>OP_HASH160</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rgbClr val="9900FF"/>
                </a:solidFill>
                <a:latin typeface="Calibri"/>
                <a:ea typeface="Calibri"/>
                <a:cs typeface="Calibri"/>
                <a:sym typeface="Calibri"/>
              </a:rPr>
              <a:t>14</a:t>
            </a:r>
            <a:r>
              <a:rPr b="0" i="0" lang="fr-FR" sz="2400" u="none" cap="none" strike="noStrike">
                <a:solidFill>
                  <a:schemeClr val="dk1"/>
                </a:solidFill>
                <a:latin typeface="Calibri"/>
                <a:ea typeface="Calibri"/>
                <a:cs typeface="Calibri"/>
                <a:sym typeface="Calibri"/>
              </a:rPr>
              <a:t> : Longueur de la clé publique hachée (20 bytes).</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rgbClr val="0389FF"/>
                </a:solidFill>
                <a:latin typeface="Calibri"/>
                <a:ea typeface="Calibri"/>
                <a:cs typeface="Calibri"/>
                <a:sym typeface="Calibri"/>
              </a:rPr>
              <a:t>89abcdb0fc736d98995a5f5c24f10e91dcb89388</a:t>
            </a:r>
            <a:r>
              <a:rPr b="0" i="0" lang="fr-FR" sz="2400" u="none" cap="none" strike="noStrike">
                <a:solidFill>
                  <a:schemeClr val="dk1"/>
                </a:solidFill>
                <a:latin typeface="Calibri"/>
                <a:ea typeface="Calibri"/>
                <a:cs typeface="Calibri"/>
                <a:sym typeface="Calibri"/>
              </a:rPr>
              <a:t> : Clé publique hachée.</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rgbClr val="FF00FF"/>
                </a:solidFill>
                <a:latin typeface="Calibri"/>
                <a:ea typeface="Calibri"/>
                <a:cs typeface="Calibri"/>
                <a:sym typeface="Calibri"/>
              </a:rPr>
              <a:t>88ac</a:t>
            </a:r>
            <a:r>
              <a:rPr b="0" i="0" lang="fr-FR" sz="2400" u="none" cap="none" strike="noStrike">
                <a:solidFill>
                  <a:schemeClr val="dk1"/>
                </a:solidFill>
                <a:latin typeface="Calibri"/>
                <a:ea typeface="Calibri"/>
                <a:cs typeface="Calibri"/>
                <a:sym typeface="Calibri"/>
              </a:rPr>
              <a:t> : OpCode </a:t>
            </a:r>
            <a:r>
              <a:rPr b="0" i="0" lang="fr-FR" sz="2400" u="none" cap="none" strike="noStrike">
                <a:solidFill>
                  <a:srgbClr val="188038"/>
                </a:solidFill>
                <a:latin typeface="Calibri"/>
                <a:ea typeface="Calibri"/>
                <a:cs typeface="Calibri"/>
                <a:sym typeface="Calibri"/>
              </a:rPr>
              <a:t>OP_EQUALVERIFY OP_CHECKSIG</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rPr b="0" i="0" lang="fr-FR" sz="2400" u="none" cap="none" strike="noStrike">
                <a:solidFill>
                  <a:schemeClr val="dk1"/>
                </a:solidFill>
                <a:latin typeface="Calibri"/>
                <a:ea typeface="Calibri"/>
                <a:cs typeface="Calibri"/>
                <a:sym typeface="Calibri"/>
              </a:rPr>
              <a:t>Les OpCodes ne sont évidemment pas à apprendre.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304" name="Google Shape;304;p48"/>
          <p:cNvSpPr txBox="1"/>
          <p:nvPr/>
        </p:nvSpPr>
        <p:spPr>
          <a:xfrm>
            <a:off x="844826" y="1431230"/>
            <a:ext cx="10525500" cy="584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La Transaction Coinbase</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Définition</a:t>
            </a:r>
            <a:r>
              <a:rPr b="0" i="0" lang="fr-FR" sz="2400" u="none" cap="none" strike="noStrike">
                <a:solidFill>
                  <a:schemeClr val="dk1"/>
                </a:solidFill>
                <a:latin typeface="Calibri"/>
                <a:ea typeface="Calibri"/>
                <a:cs typeface="Calibri"/>
                <a:sym typeface="Calibri"/>
              </a:rPr>
              <a:t> :</a:t>
            </a:r>
            <a:br>
              <a:rPr b="0" i="0" lang="fr-FR" sz="2400" u="none" cap="none" strike="noStrike">
                <a:solidFill>
                  <a:schemeClr val="dk1"/>
                </a:solidFill>
                <a:latin typeface="Calibri"/>
                <a:ea typeface="Calibri"/>
                <a:cs typeface="Calibri"/>
                <a:sym typeface="Calibri"/>
              </a:rPr>
            </a:br>
            <a:r>
              <a:rPr b="0" i="0" lang="fr-FR" sz="2400" u="none" cap="none" strike="noStrike">
                <a:solidFill>
                  <a:schemeClr val="dk1"/>
                </a:solidFill>
                <a:latin typeface="Calibri"/>
                <a:ea typeface="Calibri"/>
                <a:cs typeface="Calibri"/>
                <a:sym typeface="Calibri"/>
              </a:rPr>
              <a:t>Une transaction spéciale qui crée de nouveaux bitcoins, ajoutés comme première transaction de chaque bloc.</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Caractéristiques uniques</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Input spécifique</a:t>
            </a:r>
            <a:r>
              <a:rPr b="0" i="0" lang="fr-FR" sz="2400" u="none" cap="none" strike="noStrike">
                <a:solidFill>
                  <a:schemeClr val="dk1"/>
                </a:solidFill>
                <a:latin typeface="Calibri"/>
                <a:ea typeface="Calibri"/>
                <a:cs typeface="Calibri"/>
                <a:sym typeface="Calibri"/>
              </a:rPr>
              <a:t> : Pas de UTXO référencé, car les bitcoins créés n'existaient pas auparavant.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Output spécifique</a:t>
            </a:r>
            <a:r>
              <a:rPr b="0" i="0" lang="fr-FR" sz="2400" u="none" cap="none" strike="noStrike">
                <a:solidFill>
                  <a:schemeClr val="dk1"/>
                </a:solidFill>
                <a:latin typeface="Calibri"/>
                <a:ea typeface="Calibri"/>
                <a:cs typeface="Calibri"/>
                <a:sym typeface="Calibri"/>
              </a:rPr>
              <a:t> : Contient la récompense minière (subvention de bloc + frais de transaction).</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310" name="Google Shape;310;p49"/>
          <p:cNvSpPr txBox="1"/>
          <p:nvPr/>
        </p:nvSpPr>
        <p:spPr>
          <a:xfrm>
            <a:off x="844826" y="1431230"/>
            <a:ext cx="10525500" cy="399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La Transaction Coinbase</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Structure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Version</a:t>
            </a:r>
            <a:r>
              <a:rPr b="0" i="0" lang="fr-FR" sz="2400" u="none" cap="none" strike="noStrike">
                <a:solidFill>
                  <a:schemeClr val="dk1"/>
                </a:solidFill>
                <a:latin typeface="Calibri"/>
                <a:ea typeface="Calibri"/>
                <a:cs typeface="Calibri"/>
                <a:sym typeface="Calibri"/>
              </a:rPr>
              <a:t> : Indique le format de la transaction.</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Inputs</a:t>
            </a:r>
            <a:r>
              <a:rPr b="0" i="0" lang="fr-FR" sz="2400" u="none" cap="none" strike="noStrike">
                <a:solidFill>
                  <a:schemeClr val="dk1"/>
                </a:solidFill>
                <a:latin typeface="Calibri"/>
                <a:ea typeface="Calibri"/>
                <a:cs typeface="Calibri"/>
                <a:sym typeface="Calibri"/>
              </a:rPr>
              <a:t> : Un seul input avec un TXID spécial.</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Outputs</a:t>
            </a:r>
            <a:r>
              <a:rPr b="0" i="0" lang="fr-FR" sz="2400" u="none" cap="none" strike="noStrike">
                <a:solidFill>
                  <a:schemeClr val="dk1"/>
                </a:solidFill>
                <a:latin typeface="Calibri"/>
                <a:ea typeface="Calibri"/>
                <a:cs typeface="Calibri"/>
                <a:sym typeface="Calibri"/>
              </a:rPr>
              <a:t> : Récompense destinée au mineur.</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316" name="Google Shape;316;p50"/>
          <p:cNvSpPr txBox="1"/>
          <p:nvPr/>
        </p:nvSpPr>
        <p:spPr>
          <a:xfrm>
            <a:off x="844826" y="1431230"/>
            <a:ext cx="10525500" cy="684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La Transaction Coinbase</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400"/>
              <a:buFont typeface="Arial"/>
              <a:buNone/>
            </a:pPr>
            <a:r>
              <a:rPr b="1" i="0" lang="fr-FR" sz="1400" u="none" cap="none" strike="noStrike">
                <a:solidFill>
                  <a:schemeClr val="dk1"/>
                </a:solidFill>
                <a:latin typeface="Ubuntu"/>
                <a:ea typeface="Ubuntu"/>
                <a:cs typeface="Ubuntu"/>
                <a:sym typeface="Ubuntu"/>
              </a:rPr>
              <a:t>01000000 </a:t>
            </a:r>
            <a:r>
              <a:rPr b="1" i="0" lang="fr-FR" sz="1400" u="none" cap="none" strike="noStrike">
                <a:solidFill>
                  <a:srgbClr val="FF0000"/>
                </a:solidFill>
                <a:latin typeface="Ubuntu"/>
                <a:ea typeface="Ubuntu"/>
                <a:cs typeface="Ubuntu"/>
                <a:sym typeface="Ubuntu"/>
              </a:rPr>
              <a:t>01</a:t>
            </a:r>
            <a:r>
              <a:rPr b="1" i="0" lang="fr-FR" sz="1400" u="none" cap="none" strike="noStrike">
                <a:solidFill>
                  <a:schemeClr val="dk1"/>
                </a:solidFill>
                <a:latin typeface="Ubuntu"/>
                <a:ea typeface="Ubuntu"/>
                <a:cs typeface="Ubuntu"/>
                <a:sym typeface="Ubuntu"/>
              </a:rPr>
              <a:t> </a:t>
            </a:r>
            <a:r>
              <a:rPr b="1" i="0" lang="fr-FR" sz="1400" u="none" cap="none" strike="noStrike">
                <a:solidFill>
                  <a:srgbClr val="FF00FF"/>
                </a:solidFill>
                <a:latin typeface="Ubuntu"/>
                <a:ea typeface="Ubuntu"/>
                <a:cs typeface="Ubuntu"/>
                <a:sym typeface="Ubuntu"/>
              </a:rPr>
              <a:t>0000000000000000000000000000000000000000000000000000000000000000</a:t>
            </a:r>
            <a:r>
              <a:rPr b="1" i="0" lang="fr-FR" sz="1400" u="none" cap="none" strike="noStrike">
                <a:solidFill>
                  <a:schemeClr val="dk1"/>
                </a:solidFill>
                <a:latin typeface="Ubuntu"/>
                <a:ea typeface="Ubuntu"/>
                <a:cs typeface="Ubuntu"/>
                <a:sym typeface="Ubuntu"/>
              </a:rPr>
              <a:t> </a:t>
            </a:r>
            <a:r>
              <a:rPr b="1" i="0" lang="fr-FR" sz="1400" u="none" cap="none" strike="noStrike">
                <a:solidFill>
                  <a:srgbClr val="0389FF"/>
                </a:solidFill>
                <a:latin typeface="Ubuntu"/>
                <a:ea typeface="Ubuntu"/>
                <a:cs typeface="Ubuntu"/>
                <a:sym typeface="Ubuntu"/>
              </a:rPr>
              <a:t>ffffffff</a:t>
            </a:r>
            <a:r>
              <a:rPr b="1" i="0" lang="fr-FR" sz="1400" u="none" cap="none" strike="noStrike">
                <a:solidFill>
                  <a:schemeClr val="dk1"/>
                </a:solidFill>
                <a:latin typeface="Ubuntu"/>
                <a:ea typeface="Ubuntu"/>
                <a:cs typeface="Ubuntu"/>
                <a:sym typeface="Ubuntu"/>
              </a:rPr>
              <a:t> </a:t>
            </a:r>
            <a:r>
              <a:rPr b="1" i="0" lang="fr-FR" sz="1400" u="none" cap="none" strike="noStrike">
                <a:solidFill>
                  <a:srgbClr val="188038"/>
                </a:solidFill>
                <a:latin typeface="Ubuntu"/>
                <a:ea typeface="Ubuntu"/>
                <a:cs typeface="Ubuntu"/>
                <a:sym typeface="Ubuntu"/>
              </a:rPr>
              <a:t>1d03ba3edfd7a7b…</a:t>
            </a:r>
            <a:endParaRPr b="1" i="0" sz="1400" u="none" cap="none" strike="noStrike">
              <a:solidFill>
                <a:srgbClr val="188038"/>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1" i="0" lang="fr-FR" sz="1400" u="none" cap="none" strike="noStrike">
                <a:solidFill>
                  <a:schemeClr val="dk1"/>
                </a:solidFill>
                <a:latin typeface="Ubuntu"/>
                <a:ea typeface="Ubuntu"/>
                <a:cs typeface="Ubuntu"/>
                <a:sym typeface="Ubuntu"/>
              </a:rPr>
              <a:t>01 00f2052a01000000 19 76a91462a4db0f...88ac 00000000</a:t>
            </a:r>
            <a:endParaRPr b="1"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rgbClr val="FF0000"/>
                </a:solidFill>
                <a:latin typeface="Calibri"/>
                <a:ea typeface="Calibri"/>
                <a:cs typeface="Calibri"/>
                <a:sym typeface="Calibri"/>
              </a:rPr>
              <a:t>1</a:t>
            </a:r>
            <a:r>
              <a:rPr b="1" i="0" lang="fr-FR" sz="2400" u="none" cap="none" strike="noStrike">
                <a:solidFill>
                  <a:schemeClr val="dk1"/>
                </a:solidFill>
                <a:latin typeface="Calibri"/>
                <a:ea typeface="Calibri"/>
                <a:cs typeface="Calibri"/>
                <a:sym typeface="Calibri"/>
              </a:rPr>
              <a:t> Input TXID</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Toujours égal à </a:t>
            </a:r>
            <a:r>
              <a:rPr b="0" i="0" lang="fr-FR" sz="2400" u="none" cap="none" strike="noStrike">
                <a:solidFill>
                  <a:srgbClr val="FF00FF"/>
                </a:solidFill>
                <a:latin typeface="Calibri"/>
                <a:ea typeface="Calibri"/>
                <a:cs typeface="Calibri"/>
                <a:sym typeface="Calibri"/>
              </a:rPr>
              <a:t>0000...0000</a:t>
            </a:r>
            <a:r>
              <a:rPr b="0" i="0" lang="fr-FR" sz="2400" u="none" cap="none" strike="noStrike">
                <a:solidFill>
                  <a:schemeClr val="dk1"/>
                </a:solidFill>
                <a:latin typeface="Calibri"/>
                <a:ea typeface="Calibri"/>
                <a:cs typeface="Calibri"/>
                <a:sym typeface="Calibri"/>
              </a:rPr>
              <a:t>, puisque cet input n’est à l’origine d’aucune transaction, seulement d’une création de bloc</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Index</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Fixé à </a:t>
            </a:r>
            <a:r>
              <a:rPr b="0" i="0" lang="fr-FR" sz="2400" u="none" cap="none" strike="noStrike">
                <a:solidFill>
                  <a:srgbClr val="0389FF"/>
                </a:solidFill>
                <a:latin typeface="Calibri"/>
                <a:ea typeface="Calibri"/>
                <a:cs typeface="Calibri"/>
                <a:sym typeface="Calibri"/>
              </a:rPr>
              <a:t>0xFFFFFFFF</a:t>
            </a:r>
            <a:r>
              <a:rPr b="0" i="0" lang="fr-FR" sz="2400" u="none" cap="none" strike="noStrike">
                <a:solidFill>
                  <a:schemeClr val="dk1"/>
                </a:solidFill>
                <a:latin typeface="Calibri"/>
                <a:ea typeface="Calibri"/>
                <a:cs typeface="Calibri"/>
                <a:sym typeface="Calibri"/>
              </a:rPr>
              <a:t> -&gt; Indique une référence spéciale (coinbase).</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rgbClr val="188038"/>
                </a:solidFill>
                <a:latin typeface="Calibri"/>
                <a:ea typeface="Calibri"/>
                <a:cs typeface="Calibri"/>
                <a:sym typeface="Calibri"/>
              </a:rPr>
              <a:t>scriptSig</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Contient un message arbitraire ou une signature.</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322" name="Google Shape;322;p51"/>
          <p:cNvSpPr txBox="1"/>
          <p:nvPr/>
        </p:nvSpPr>
        <p:spPr>
          <a:xfrm>
            <a:off x="844826" y="1431230"/>
            <a:ext cx="10525500" cy="668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La Transaction Coinbase</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400"/>
              <a:buFont typeface="Arial"/>
              <a:buNone/>
            </a:pPr>
            <a:r>
              <a:rPr b="1" i="0" lang="fr-FR" sz="1400" u="none" cap="none" strike="noStrike">
                <a:solidFill>
                  <a:schemeClr val="dk1"/>
                </a:solidFill>
                <a:latin typeface="Ubuntu"/>
                <a:ea typeface="Ubuntu"/>
                <a:cs typeface="Ubuntu"/>
                <a:sym typeface="Ubuntu"/>
              </a:rPr>
              <a:t>01000000 01 0000000000000000000000000000000000000000000000000000000000000000 ffffffff 1d03ba3edfd7a7b…</a:t>
            </a:r>
            <a:endParaRPr b="1" i="0" sz="1400" u="none" cap="none" strike="noStrike">
              <a:solidFill>
                <a:schemeClr val="dk1"/>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1400"/>
              <a:buFont typeface="Arial"/>
              <a:buNone/>
            </a:pPr>
            <a:r>
              <a:rPr b="1" i="0" lang="fr-FR" sz="1400" u="none" cap="none" strike="noStrike">
                <a:solidFill>
                  <a:srgbClr val="FF0000"/>
                </a:solidFill>
                <a:latin typeface="Ubuntu"/>
                <a:ea typeface="Ubuntu"/>
                <a:cs typeface="Ubuntu"/>
                <a:sym typeface="Ubuntu"/>
              </a:rPr>
              <a:t>01 </a:t>
            </a:r>
            <a:r>
              <a:rPr b="1" i="0" lang="fr-FR" sz="1400" u="none" cap="none" strike="noStrike">
                <a:solidFill>
                  <a:srgbClr val="F1C232"/>
                </a:solidFill>
                <a:latin typeface="Ubuntu"/>
                <a:ea typeface="Ubuntu"/>
                <a:cs typeface="Ubuntu"/>
                <a:sym typeface="Ubuntu"/>
              </a:rPr>
              <a:t>00f2052a01000000</a:t>
            </a:r>
            <a:r>
              <a:rPr b="1" i="0" lang="fr-FR" sz="1400" u="none" cap="none" strike="noStrike">
                <a:solidFill>
                  <a:schemeClr val="dk1"/>
                </a:solidFill>
                <a:latin typeface="Ubuntu"/>
                <a:ea typeface="Ubuntu"/>
                <a:cs typeface="Ubuntu"/>
                <a:sym typeface="Ubuntu"/>
              </a:rPr>
              <a:t> </a:t>
            </a:r>
            <a:r>
              <a:rPr b="1" i="0" lang="fr-FR" sz="1400" u="none" cap="none" strike="noStrike">
                <a:solidFill>
                  <a:srgbClr val="741B47"/>
                </a:solidFill>
                <a:latin typeface="Ubuntu"/>
                <a:ea typeface="Ubuntu"/>
                <a:cs typeface="Ubuntu"/>
                <a:sym typeface="Ubuntu"/>
              </a:rPr>
              <a:t>19 76a91462a4db0f...88ac 00000000</a:t>
            </a:r>
            <a:endParaRPr b="1" i="0" sz="1400" u="none" cap="none" strike="noStrike">
              <a:solidFill>
                <a:srgbClr val="741B47"/>
              </a:solidFill>
              <a:latin typeface="Ubuntu"/>
              <a:ea typeface="Ubuntu"/>
              <a:cs typeface="Ubuntu"/>
              <a:sym typeface="Ubuntu"/>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rgbClr val="FF0000"/>
                </a:solidFill>
                <a:latin typeface="Calibri"/>
                <a:ea typeface="Calibri"/>
                <a:cs typeface="Calibri"/>
                <a:sym typeface="Calibri"/>
              </a:rPr>
              <a:t>1</a:t>
            </a:r>
            <a:r>
              <a:rPr b="1" i="0" lang="fr-FR" sz="2400" u="none" cap="none" strike="noStrike">
                <a:solidFill>
                  <a:schemeClr val="dk1"/>
                </a:solidFill>
                <a:latin typeface="Calibri"/>
                <a:ea typeface="Calibri"/>
                <a:cs typeface="Calibri"/>
                <a:sym typeface="Calibri"/>
              </a:rPr>
              <a:t> Output</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Montant:</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1" i="0" lang="fr-FR" sz="2400" u="none" cap="none" strike="noStrike">
                <a:solidFill>
                  <a:srgbClr val="F1C232"/>
                </a:solidFill>
                <a:latin typeface="Calibri"/>
                <a:ea typeface="Calibri"/>
                <a:cs typeface="Calibri"/>
                <a:sym typeface="Calibri"/>
              </a:rPr>
              <a:t>00f2052a01000000</a:t>
            </a:r>
            <a:r>
              <a:rPr b="0" i="0" lang="fr-FR" sz="2400" u="none" cap="none" strike="noStrike">
                <a:solidFill>
                  <a:schemeClr val="dk1"/>
                </a:solidFill>
                <a:latin typeface="Calibri"/>
                <a:ea typeface="Calibri"/>
                <a:cs typeface="Calibri"/>
                <a:sym typeface="Calibri"/>
              </a:rPr>
              <a:t> -&gt; récompense destinée au mineure, d’une valeur de 50BTC</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ScriptPubKey (structure typique P2PKH):</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rgbClr val="000000"/>
              </a:buClr>
              <a:buSzPts val="2400"/>
              <a:buFont typeface="Arial"/>
              <a:buChar char="●"/>
            </a:pPr>
            <a:r>
              <a:rPr b="1" i="0" lang="fr-FR" sz="2400" u="none" cap="none" strike="noStrike">
                <a:solidFill>
                  <a:srgbClr val="741B47"/>
                </a:solidFill>
                <a:latin typeface="Calibri"/>
                <a:ea typeface="Calibri"/>
                <a:cs typeface="Calibri"/>
                <a:sym typeface="Calibri"/>
              </a:rPr>
              <a:t>19</a:t>
            </a:r>
            <a:r>
              <a:rPr b="0" i="0" lang="fr-FR" sz="2400" u="none" cap="none" strike="noStrike">
                <a:solidFill>
                  <a:schemeClr val="dk1"/>
                </a:solidFill>
                <a:latin typeface="Calibri"/>
                <a:ea typeface="Calibri"/>
                <a:cs typeface="Calibri"/>
                <a:sym typeface="Calibri"/>
              </a:rPr>
              <a:t> : Longueur du script (25 bytes).</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rgbClr val="000000"/>
              </a:buClr>
              <a:buSzPts val="2400"/>
              <a:buFont typeface="Arial"/>
              <a:buChar char="●"/>
            </a:pPr>
            <a:r>
              <a:rPr b="1" i="0" lang="fr-FR" sz="2400" u="none" cap="none" strike="noStrike">
                <a:solidFill>
                  <a:srgbClr val="741B47"/>
                </a:solidFill>
                <a:latin typeface="Calibri"/>
                <a:ea typeface="Calibri"/>
                <a:cs typeface="Calibri"/>
                <a:sym typeface="Calibri"/>
              </a:rPr>
              <a:t>76a914</a:t>
            </a:r>
            <a:r>
              <a:rPr b="1" i="1" lang="fr-FR" sz="2400" u="none" cap="none" strike="noStrike">
                <a:solidFill>
                  <a:srgbClr val="741B47"/>
                </a:solidFill>
                <a:latin typeface="Calibri"/>
                <a:ea typeface="Calibri"/>
                <a:cs typeface="Calibri"/>
                <a:sym typeface="Calibri"/>
              </a:rPr>
              <a:t>&lt;pubKeyHash&gt;</a:t>
            </a:r>
            <a:r>
              <a:rPr b="1" i="0" lang="fr-FR" sz="2400" u="none" cap="none" strike="noStrike">
                <a:solidFill>
                  <a:srgbClr val="741B47"/>
                </a:solidFill>
                <a:latin typeface="Calibri"/>
                <a:ea typeface="Calibri"/>
                <a:cs typeface="Calibri"/>
                <a:sym typeface="Calibri"/>
              </a:rPr>
              <a:t>88ac</a:t>
            </a:r>
            <a:r>
              <a:rPr b="0" i="0" lang="fr-FR" sz="2400" u="none" cap="none" strike="noStrike">
                <a:solidFill>
                  <a:schemeClr val="dk1"/>
                </a:solidFill>
                <a:latin typeface="Calibri"/>
                <a:ea typeface="Calibri"/>
                <a:cs typeface="Calibri"/>
                <a:sym typeface="Calibri"/>
              </a:rPr>
              <a:t> : Script de verrouillage pour le destinataire, ici le mineur.</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nvSpPr>
        <p:spPr>
          <a:xfrm>
            <a:off x="838200" y="365126"/>
            <a:ext cx="10515600" cy="57909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Structure générale d’un bloc</a:t>
            </a:r>
            <a:endParaRPr b="0" i="0" sz="1400" u="none" cap="none" strike="noStrike">
              <a:solidFill>
                <a:srgbClr val="000000"/>
              </a:solidFill>
              <a:latin typeface="Arial"/>
              <a:ea typeface="Arial"/>
              <a:cs typeface="Arial"/>
              <a:sym typeface="Arial"/>
            </a:endParaRPr>
          </a:p>
        </p:txBody>
      </p:sp>
      <p:sp>
        <p:nvSpPr>
          <p:cNvPr id="109" name="Google Shape;109;p16"/>
          <p:cNvSpPr txBox="1"/>
          <p:nvPr/>
        </p:nvSpPr>
        <p:spPr>
          <a:xfrm>
            <a:off x="844826" y="1431230"/>
            <a:ext cx="105255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Objectif</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Comprendre la structure des blocs Bitcoin.</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Apprendre comment Bitcoin assure l'intégrité et la sécurité via ses blocs.</a:t>
            </a:r>
            <a:endParaRPr b="0" i="0" sz="2400" u="none" cap="none" strike="noStrike">
              <a:solidFill>
                <a:schemeClr val="dk1"/>
              </a:solidFill>
              <a:latin typeface="Calibri"/>
              <a:ea typeface="Calibri"/>
              <a:cs typeface="Calibri"/>
              <a:sym typeface="Calibri"/>
            </a:endParaRPr>
          </a:p>
          <a:p>
            <a:pPr indent="-381000" lvl="0" marL="457200" marR="0" rtl="0" algn="l">
              <a:lnSpc>
                <a:spcPct val="100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Que vous puissiez être capable de faire le Bitcoin Parser en Python, qui est le sujet du TP</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2"/>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328" name="Google Shape;328;p52"/>
          <p:cNvSpPr txBox="1"/>
          <p:nvPr/>
        </p:nvSpPr>
        <p:spPr>
          <a:xfrm>
            <a:off x="844826" y="1431230"/>
            <a:ext cx="10525500" cy="5017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4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Les Scripts Bitcoin – Introduction</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Les </a:t>
            </a:r>
            <a:r>
              <a:rPr b="1" i="0" lang="fr-FR" sz="2400" u="none" cap="none" strike="noStrike">
                <a:solidFill>
                  <a:schemeClr val="dk1"/>
                </a:solidFill>
                <a:latin typeface="Calibri"/>
                <a:ea typeface="Calibri"/>
                <a:cs typeface="Calibri"/>
                <a:sym typeface="Calibri"/>
              </a:rPr>
              <a:t>scripts Bitcoin</a:t>
            </a:r>
            <a:r>
              <a:rPr b="0" i="0" lang="fr-FR" sz="2400" u="none" cap="none" strike="noStrike">
                <a:solidFill>
                  <a:schemeClr val="dk1"/>
                </a:solidFill>
                <a:latin typeface="Calibri"/>
                <a:ea typeface="Calibri"/>
                <a:cs typeface="Calibri"/>
                <a:sym typeface="Calibri"/>
              </a:rPr>
              <a:t> définissent les conditions pour dépenser un UTXO.</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Deux composants clés :</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scriptSig</a:t>
            </a:r>
            <a:r>
              <a:rPr b="0" i="0" lang="fr-FR" sz="2400" u="none" cap="none" strike="noStrike">
                <a:solidFill>
                  <a:schemeClr val="dk1"/>
                </a:solidFill>
                <a:latin typeface="Calibri"/>
                <a:ea typeface="Calibri"/>
                <a:cs typeface="Calibri"/>
                <a:sym typeface="Calibri"/>
              </a:rPr>
              <a:t> (entrée) : Contient les données nécessaires pour déverrouiller l’UTXO.</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scriptPubKey</a:t>
            </a:r>
            <a:r>
              <a:rPr b="0" i="0" lang="fr-FR" sz="2400" u="none" cap="none" strike="noStrike">
                <a:solidFill>
                  <a:schemeClr val="dk1"/>
                </a:solidFill>
                <a:latin typeface="Calibri"/>
                <a:ea typeface="Calibri"/>
                <a:cs typeface="Calibri"/>
                <a:sym typeface="Calibri"/>
              </a:rPr>
              <a:t> (sortie) : Définit les règles de dépense pour l’UTXO.</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Fonctionnement :</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Lorsqu’un nœud vérifie une transaction, il exécute </a:t>
            </a:r>
            <a:r>
              <a:rPr b="1" i="0" lang="fr-FR" sz="2400" u="none" cap="none" strike="noStrike">
                <a:solidFill>
                  <a:schemeClr val="dk1"/>
                </a:solidFill>
                <a:latin typeface="Calibri"/>
                <a:ea typeface="Calibri"/>
                <a:cs typeface="Calibri"/>
                <a:sym typeface="Calibri"/>
              </a:rPr>
              <a:t>scriptSig + scriptPubKey</a:t>
            </a:r>
            <a:r>
              <a:rPr b="0" i="0" lang="fr-FR" sz="2400" u="none" cap="none" strike="noStrike">
                <a:solidFill>
                  <a:schemeClr val="dk1"/>
                </a:solidFill>
                <a:latin typeface="Calibri"/>
                <a:ea typeface="Calibri"/>
                <a:cs typeface="Calibri"/>
                <a:sym typeface="Calibri"/>
              </a:rPr>
              <a:t> comme un script unique.</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Si le script retourne </a:t>
            </a:r>
            <a:r>
              <a:rPr b="0" i="0" lang="fr-FR" sz="2400" u="none" cap="none" strike="noStrike">
                <a:solidFill>
                  <a:srgbClr val="188038"/>
                </a:solidFill>
                <a:latin typeface="Calibri"/>
                <a:ea typeface="Calibri"/>
                <a:cs typeface="Calibri"/>
                <a:sym typeface="Calibri"/>
              </a:rPr>
              <a:t>true</a:t>
            </a:r>
            <a:r>
              <a:rPr b="0" i="0" lang="fr-FR" sz="2400" u="none" cap="none" strike="noStrike">
                <a:solidFill>
                  <a:schemeClr val="dk1"/>
                </a:solidFill>
                <a:latin typeface="Calibri"/>
                <a:ea typeface="Calibri"/>
                <a:cs typeface="Calibri"/>
                <a:sym typeface="Calibri"/>
              </a:rPr>
              <a:t>, l’UTXO est considéré comme valide.</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334" name="Google Shape;334;p53"/>
          <p:cNvSpPr txBox="1"/>
          <p:nvPr/>
        </p:nvSpPr>
        <p:spPr>
          <a:xfrm>
            <a:off x="844826" y="1431230"/>
            <a:ext cx="10525500" cy="5017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Quand les scripts sont-ils écrits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Lors de la création d’une transaction</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scriptPubKey</a:t>
            </a:r>
            <a:r>
              <a:rPr b="0" i="0" lang="fr-FR" sz="2400" u="none" cap="none" strike="noStrike">
                <a:solidFill>
                  <a:schemeClr val="dk1"/>
                </a:solidFill>
                <a:latin typeface="Calibri"/>
                <a:ea typeface="Calibri"/>
                <a:cs typeface="Calibri"/>
                <a:sym typeface="Calibri"/>
              </a:rPr>
              <a:t> (sortie) :</a:t>
            </a:r>
            <a:endParaRPr b="0" i="0" sz="2400" u="none" cap="none" strike="noStrike">
              <a:solidFill>
                <a:schemeClr val="dk1"/>
              </a:solidFill>
              <a:latin typeface="Calibri"/>
              <a:ea typeface="Calibri"/>
              <a:cs typeface="Calibri"/>
              <a:sym typeface="Calibri"/>
            </a:endParaRPr>
          </a:p>
          <a:p>
            <a:pPr indent="-381000" lvl="2" marL="13716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Défini par le créateur de la transaction pour chaque UTXO qu’il envoie.</a:t>
            </a:r>
            <a:endParaRPr b="0" i="0" sz="2400" u="none" cap="none" strike="noStrike">
              <a:solidFill>
                <a:schemeClr val="dk1"/>
              </a:solidFill>
              <a:latin typeface="Calibri"/>
              <a:ea typeface="Calibri"/>
              <a:cs typeface="Calibri"/>
              <a:sym typeface="Calibri"/>
            </a:endParaRPr>
          </a:p>
          <a:p>
            <a:pPr indent="-381000" lvl="2" marL="13716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Exemple : "Seul le détenteur de cette clé publique peut dépenser cet UTXO."</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scriptSig</a:t>
            </a:r>
            <a:r>
              <a:rPr b="0" i="0" lang="fr-FR" sz="2400" u="none" cap="none" strike="noStrike">
                <a:solidFill>
                  <a:schemeClr val="dk1"/>
                </a:solidFill>
                <a:latin typeface="Calibri"/>
                <a:ea typeface="Calibri"/>
                <a:cs typeface="Calibri"/>
                <a:sym typeface="Calibri"/>
              </a:rPr>
              <a:t> (entrée) :</a:t>
            </a:r>
            <a:endParaRPr b="0" i="0" sz="2400" u="none" cap="none" strike="noStrike">
              <a:solidFill>
                <a:schemeClr val="dk1"/>
              </a:solidFill>
              <a:latin typeface="Calibri"/>
              <a:ea typeface="Calibri"/>
              <a:cs typeface="Calibri"/>
              <a:sym typeface="Calibri"/>
            </a:endParaRPr>
          </a:p>
          <a:p>
            <a:pPr indent="-381000" lvl="2" marL="13716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Rédigé par le dépensier de l’UTXO.</a:t>
            </a:r>
            <a:endParaRPr b="0" i="0" sz="2400" u="none" cap="none" strike="noStrike">
              <a:solidFill>
                <a:schemeClr val="dk1"/>
              </a:solidFill>
              <a:latin typeface="Calibri"/>
              <a:ea typeface="Calibri"/>
              <a:cs typeface="Calibri"/>
              <a:sym typeface="Calibri"/>
            </a:endParaRPr>
          </a:p>
          <a:p>
            <a:pPr indent="-381000" lvl="2" marL="13716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Contient les données nécessaires pour satisfaire le scriptPubKey (ex. : signature).</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340" name="Google Shape;340;p54"/>
          <p:cNvSpPr txBox="1"/>
          <p:nvPr/>
        </p:nvSpPr>
        <p:spPr>
          <a:xfrm>
            <a:off x="844826" y="1431230"/>
            <a:ext cx="10525500" cy="5017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Quand les scripts sont-ils exécutés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Lors de la validation d’une transaction par un node Bitcoin</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AutoNum type="arabicPeriod"/>
            </a:pPr>
            <a:r>
              <a:rPr b="0" i="0" lang="fr-FR" sz="2400" u="none" cap="none" strike="noStrike">
                <a:solidFill>
                  <a:schemeClr val="dk1"/>
                </a:solidFill>
                <a:latin typeface="Calibri"/>
                <a:ea typeface="Calibri"/>
                <a:cs typeface="Calibri"/>
                <a:sym typeface="Calibri"/>
              </a:rPr>
              <a:t>Un mineur ou un node reçoit une transaction à valider.</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AutoNum type="arabicPeriod"/>
            </a:pPr>
            <a:r>
              <a:rPr b="0" i="0" lang="fr-FR" sz="2400" u="none" cap="none" strike="noStrike">
                <a:solidFill>
                  <a:schemeClr val="dk1"/>
                </a:solidFill>
                <a:latin typeface="Calibri"/>
                <a:ea typeface="Calibri"/>
                <a:cs typeface="Calibri"/>
                <a:sym typeface="Calibri"/>
              </a:rPr>
              <a:t>Le nœud exécute :</a:t>
            </a:r>
            <a:endParaRPr b="0" i="0" sz="2400" u="none" cap="none" strike="noStrike">
              <a:solidFill>
                <a:schemeClr val="dk1"/>
              </a:solidFill>
              <a:latin typeface="Calibri"/>
              <a:ea typeface="Calibri"/>
              <a:cs typeface="Calibri"/>
              <a:sym typeface="Calibri"/>
            </a:endParaRPr>
          </a:p>
          <a:p>
            <a:pPr indent="-381000" lvl="2" marL="13716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scriptSig</a:t>
            </a:r>
            <a:r>
              <a:rPr b="0" i="0" lang="fr-FR" sz="2400" u="none" cap="none" strike="noStrike">
                <a:solidFill>
                  <a:schemeClr val="dk1"/>
                </a:solidFill>
                <a:latin typeface="Calibri"/>
                <a:ea typeface="Calibri"/>
                <a:cs typeface="Calibri"/>
                <a:sym typeface="Calibri"/>
              </a:rPr>
              <a:t> de l’entrée.</a:t>
            </a:r>
            <a:endParaRPr b="0" i="0" sz="2400" u="none" cap="none" strike="noStrike">
              <a:solidFill>
                <a:schemeClr val="dk1"/>
              </a:solidFill>
              <a:latin typeface="Calibri"/>
              <a:ea typeface="Calibri"/>
              <a:cs typeface="Calibri"/>
              <a:sym typeface="Calibri"/>
            </a:endParaRPr>
          </a:p>
          <a:p>
            <a:pPr indent="-381000" lvl="2" marL="13716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Ensuite </a:t>
            </a:r>
            <a:r>
              <a:rPr b="1" i="0" lang="fr-FR" sz="2400" u="none" cap="none" strike="noStrike">
                <a:solidFill>
                  <a:schemeClr val="dk1"/>
                </a:solidFill>
                <a:latin typeface="Calibri"/>
                <a:ea typeface="Calibri"/>
                <a:cs typeface="Calibri"/>
                <a:sym typeface="Calibri"/>
              </a:rPr>
              <a:t>scriptPubKey</a:t>
            </a:r>
            <a:r>
              <a:rPr b="0" i="0" lang="fr-FR" sz="2400" u="none" cap="none" strike="noStrike">
                <a:solidFill>
                  <a:schemeClr val="dk1"/>
                </a:solidFill>
                <a:latin typeface="Calibri"/>
                <a:ea typeface="Calibri"/>
                <a:cs typeface="Calibri"/>
                <a:sym typeface="Calibri"/>
              </a:rPr>
              <a:t> de la sortie qu’elle dépense.</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AutoNum type="arabicPeriod"/>
            </a:pPr>
            <a:r>
              <a:rPr b="0" i="0" lang="fr-FR" sz="2400" u="none" cap="none" strike="noStrike">
                <a:solidFill>
                  <a:schemeClr val="dk1"/>
                </a:solidFill>
                <a:latin typeface="Calibri"/>
                <a:ea typeface="Calibri"/>
                <a:cs typeface="Calibri"/>
                <a:sym typeface="Calibri"/>
              </a:rPr>
              <a:t>Si l’exécution retourne </a:t>
            </a:r>
            <a:r>
              <a:rPr b="0" i="0" lang="fr-FR" sz="2400" u="none" cap="none" strike="noStrike">
                <a:solidFill>
                  <a:srgbClr val="188038"/>
                </a:solidFill>
                <a:latin typeface="Calibri"/>
                <a:ea typeface="Calibri"/>
                <a:cs typeface="Calibri"/>
                <a:sym typeface="Calibri"/>
              </a:rPr>
              <a:t>true</a:t>
            </a:r>
            <a:r>
              <a:rPr b="0" i="0" lang="fr-FR" sz="2400" u="none" cap="none" strike="noStrike">
                <a:solidFill>
                  <a:schemeClr val="dk1"/>
                </a:solidFill>
                <a:latin typeface="Calibri"/>
                <a:ea typeface="Calibri"/>
                <a:cs typeface="Calibri"/>
                <a:sym typeface="Calibri"/>
              </a:rPr>
              <a:t>, l’entrée est considérée comme valide.</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AutoNum type="arabicPeriod"/>
            </a:pPr>
            <a:r>
              <a:rPr b="0" i="0" lang="fr-FR" sz="2400" u="none" cap="none" strike="noStrike">
                <a:solidFill>
                  <a:schemeClr val="dk1"/>
                </a:solidFill>
                <a:latin typeface="Calibri"/>
                <a:ea typeface="Calibri"/>
                <a:cs typeface="Calibri"/>
                <a:sym typeface="Calibri"/>
              </a:rPr>
              <a:t>Si toutes les entrées de la transaction sont valides :</a:t>
            </a:r>
            <a:endParaRPr b="0" i="0" sz="2400" u="none" cap="none" strike="noStrike">
              <a:solidFill>
                <a:schemeClr val="dk1"/>
              </a:solidFill>
              <a:latin typeface="Calibri"/>
              <a:ea typeface="Calibri"/>
              <a:cs typeface="Calibri"/>
              <a:sym typeface="Calibri"/>
            </a:endParaRPr>
          </a:p>
          <a:p>
            <a:pPr indent="-381000" lvl="2" marL="13716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La transaction est ajoutée au pool de transactions en attente.</a:t>
            </a:r>
            <a:endParaRPr b="0" i="0" sz="2400" u="none" cap="none" strike="noStrike">
              <a:solidFill>
                <a:schemeClr val="dk1"/>
              </a:solidFill>
              <a:latin typeface="Calibri"/>
              <a:ea typeface="Calibri"/>
              <a:cs typeface="Calibri"/>
              <a:sym typeface="Calibri"/>
            </a:endParaRPr>
          </a:p>
          <a:p>
            <a:pPr indent="-381000" lvl="2" marL="13716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Si elle est intégrée dans un bloc, elle devient immuable.</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346" name="Google Shape;346;p55"/>
          <p:cNvSpPr txBox="1"/>
          <p:nvPr/>
        </p:nvSpPr>
        <p:spPr>
          <a:xfrm>
            <a:off x="844826" y="1431230"/>
            <a:ext cx="10525500" cy="4618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Sur quelle machine les scripts sont-ils exécutés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1" i="0" lang="fr-FR" sz="2400" u="none" cap="none" strike="noStrike">
                <a:solidFill>
                  <a:schemeClr val="dk1"/>
                </a:solidFill>
                <a:latin typeface="Calibri"/>
                <a:ea typeface="Calibri"/>
                <a:cs typeface="Calibri"/>
                <a:sym typeface="Calibri"/>
              </a:rPr>
              <a:t>Sur chaque node Bitcoin valideur :</a:t>
            </a:r>
            <a:endParaRPr b="1"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Lorsqu’un node reçoit une transaction, il exécute les scripts pour en vérifier la validité.</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Les mineurs exécutent également les scripts avant d’inclure la transaction dans un bloc.</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Une transaction invalide (scripts retournant </a:t>
            </a:r>
            <a:r>
              <a:rPr b="0" i="0" lang="fr-FR" sz="2400" u="none" cap="none" strike="noStrike">
                <a:solidFill>
                  <a:srgbClr val="188038"/>
                </a:solidFill>
                <a:latin typeface="Calibri"/>
                <a:ea typeface="Calibri"/>
                <a:cs typeface="Calibri"/>
                <a:sym typeface="Calibri"/>
              </a:rPr>
              <a:t>false</a:t>
            </a:r>
            <a:r>
              <a:rPr b="0" i="0" lang="fr-FR" sz="2400" u="none" cap="none" strike="noStrike">
                <a:solidFill>
                  <a:schemeClr val="dk1"/>
                </a:solidFill>
                <a:latin typeface="Calibri"/>
                <a:ea typeface="Calibri"/>
                <a:cs typeface="Calibri"/>
                <a:sym typeface="Calibri"/>
              </a:rPr>
              <a:t>) est immédiatement rejetée par tous les nœuds.</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Pourquoi ce processus est-il réparti </a:t>
            </a:r>
            <a:r>
              <a:rPr b="1" lang="fr-FR" sz="2400">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2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352" name="Google Shape;352;p56"/>
          <p:cNvSpPr txBox="1"/>
          <p:nvPr/>
        </p:nvSpPr>
        <p:spPr>
          <a:xfrm>
            <a:off x="844826" y="1431230"/>
            <a:ext cx="10525500" cy="52230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4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Exemple d’un Script P2PKH (Pay to Public Key Hash)</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Sortie (scriptPubKey)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200"/>
              </a:spcBef>
              <a:spcAft>
                <a:spcPts val="0"/>
              </a:spcAft>
              <a:buClr>
                <a:srgbClr val="000000"/>
              </a:buClr>
              <a:buSzPts val="1100"/>
              <a:buFont typeface="Arial"/>
              <a:buNone/>
            </a:pPr>
            <a:r>
              <a:rPr b="0" i="0" lang="fr-FR" sz="2400" u="none" cap="none" strike="noStrike">
                <a:solidFill>
                  <a:srgbClr val="188038"/>
                </a:solidFill>
                <a:latin typeface="Calibri"/>
                <a:ea typeface="Calibri"/>
                <a:cs typeface="Calibri"/>
                <a:sym typeface="Calibri"/>
              </a:rPr>
              <a:t>OP_DUP </a:t>
            </a:r>
            <a:r>
              <a:rPr b="0" i="0" lang="fr-FR" sz="2400" u="none" cap="none" strike="noStrike">
                <a:solidFill>
                  <a:srgbClr val="9900FF"/>
                </a:solidFill>
                <a:latin typeface="Calibri"/>
                <a:ea typeface="Calibri"/>
                <a:cs typeface="Calibri"/>
                <a:sym typeface="Calibri"/>
              </a:rPr>
              <a:t>OP_HASH160</a:t>
            </a:r>
            <a:r>
              <a:rPr b="0" i="0" lang="fr-FR" sz="2400" u="none" cap="none" strike="noStrike">
                <a:solidFill>
                  <a:srgbClr val="188038"/>
                </a:solidFill>
                <a:latin typeface="Calibri"/>
                <a:ea typeface="Calibri"/>
                <a:cs typeface="Calibri"/>
                <a:sym typeface="Calibri"/>
              </a:rPr>
              <a:t> &lt;Public Key Hash&gt; </a:t>
            </a:r>
            <a:r>
              <a:rPr b="0" i="0" lang="fr-FR" sz="2400" u="none" cap="none" strike="noStrike">
                <a:solidFill>
                  <a:srgbClr val="FF0000"/>
                </a:solidFill>
                <a:latin typeface="Calibri"/>
                <a:ea typeface="Calibri"/>
                <a:cs typeface="Calibri"/>
                <a:sym typeface="Calibri"/>
              </a:rPr>
              <a:t>OP_EQUALVERIFY</a:t>
            </a:r>
            <a:r>
              <a:rPr b="0" i="0" lang="fr-FR" sz="2400" u="none" cap="none" strike="noStrike">
                <a:solidFill>
                  <a:srgbClr val="188038"/>
                </a:solidFill>
                <a:latin typeface="Calibri"/>
                <a:ea typeface="Calibri"/>
                <a:cs typeface="Calibri"/>
                <a:sym typeface="Calibri"/>
              </a:rPr>
              <a:t> </a:t>
            </a:r>
            <a:r>
              <a:rPr b="0" i="0" lang="fr-FR" sz="2400" u="none" cap="none" strike="noStrike">
                <a:solidFill>
                  <a:srgbClr val="4A86E8"/>
                </a:solidFill>
                <a:latin typeface="Calibri"/>
                <a:ea typeface="Calibri"/>
                <a:cs typeface="Calibri"/>
                <a:sym typeface="Calibri"/>
              </a:rPr>
              <a:t>OP_CHECKSIG</a:t>
            </a:r>
            <a:endParaRPr b="0" i="0" sz="2400" u="none" cap="none" strike="noStrike">
              <a:solidFill>
                <a:srgbClr val="4A86E8"/>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rPr b="0" i="0" lang="fr-FR" sz="2400" u="none" cap="none" strike="noStrike">
                <a:solidFill>
                  <a:schemeClr val="dk1"/>
                </a:solidFill>
                <a:latin typeface="Calibri"/>
                <a:ea typeface="Calibri"/>
                <a:cs typeface="Calibri"/>
                <a:sym typeface="Calibri"/>
              </a:rPr>
              <a:t>Signification :</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1200"/>
              </a:spcBef>
              <a:spcAft>
                <a:spcPts val="0"/>
              </a:spcAft>
              <a:buClr>
                <a:srgbClr val="188038"/>
              </a:buClr>
              <a:buSzPts val="2400"/>
              <a:buFont typeface="Calibri"/>
              <a:buAutoNum type="arabicPeriod"/>
            </a:pPr>
            <a:r>
              <a:rPr b="0" i="0" lang="fr-FR" sz="2400" u="none" cap="none" strike="noStrike">
                <a:solidFill>
                  <a:srgbClr val="188038"/>
                </a:solidFill>
                <a:latin typeface="Calibri"/>
                <a:ea typeface="Calibri"/>
                <a:cs typeface="Calibri"/>
                <a:sym typeface="Calibri"/>
              </a:rPr>
              <a:t>Duplique la clé publique.</a:t>
            </a:r>
            <a:endParaRPr b="0" i="0" sz="2400" u="none" cap="none" strike="noStrike">
              <a:solidFill>
                <a:srgbClr val="188038"/>
              </a:solidFill>
              <a:latin typeface="Calibri"/>
              <a:ea typeface="Calibri"/>
              <a:cs typeface="Calibri"/>
              <a:sym typeface="Calibri"/>
            </a:endParaRPr>
          </a:p>
          <a:p>
            <a:pPr indent="-381000" lvl="1" marL="914400" marR="0" rtl="0" algn="l">
              <a:lnSpc>
                <a:spcPct val="115000"/>
              </a:lnSpc>
              <a:spcBef>
                <a:spcPts val="0"/>
              </a:spcBef>
              <a:spcAft>
                <a:spcPts val="0"/>
              </a:spcAft>
              <a:buClr>
                <a:srgbClr val="9900FF"/>
              </a:buClr>
              <a:buSzPts val="2400"/>
              <a:buFont typeface="Calibri"/>
              <a:buAutoNum type="arabicPeriod"/>
            </a:pPr>
            <a:r>
              <a:rPr b="0" i="0" lang="fr-FR" sz="2400" u="none" cap="none" strike="noStrike">
                <a:solidFill>
                  <a:srgbClr val="9900FF"/>
                </a:solidFill>
                <a:latin typeface="Calibri"/>
                <a:ea typeface="Calibri"/>
                <a:cs typeface="Calibri"/>
                <a:sym typeface="Calibri"/>
              </a:rPr>
              <a:t>La hash avec SHA256 puis RIPEMD-160.</a:t>
            </a:r>
            <a:endParaRPr b="0" i="0" sz="2400" u="none" cap="none" strike="noStrike">
              <a:solidFill>
                <a:srgbClr val="9900FF"/>
              </a:solidFill>
              <a:latin typeface="Calibri"/>
              <a:ea typeface="Calibri"/>
              <a:cs typeface="Calibri"/>
              <a:sym typeface="Calibri"/>
            </a:endParaRPr>
          </a:p>
          <a:p>
            <a:pPr indent="-381000" lvl="1" marL="914400" marR="0" rtl="0" algn="l">
              <a:lnSpc>
                <a:spcPct val="115000"/>
              </a:lnSpc>
              <a:spcBef>
                <a:spcPts val="0"/>
              </a:spcBef>
              <a:spcAft>
                <a:spcPts val="0"/>
              </a:spcAft>
              <a:buClr>
                <a:srgbClr val="FF0000"/>
              </a:buClr>
              <a:buSzPts val="2400"/>
              <a:buFont typeface="Calibri"/>
              <a:buAutoNum type="arabicPeriod"/>
            </a:pPr>
            <a:r>
              <a:rPr b="0" i="0" lang="fr-FR" sz="2400" u="none" cap="none" strike="noStrike">
                <a:solidFill>
                  <a:srgbClr val="FF0000"/>
                </a:solidFill>
                <a:latin typeface="Calibri"/>
                <a:ea typeface="Calibri"/>
                <a:cs typeface="Calibri"/>
                <a:sym typeface="Calibri"/>
              </a:rPr>
              <a:t>Compare le résultat avec le hash attendu.</a:t>
            </a:r>
            <a:endParaRPr b="0" i="0" sz="2400" u="none" cap="none" strike="noStrike">
              <a:solidFill>
                <a:srgbClr val="FF0000"/>
              </a:solidFill>
              <a:latin typeface="Calibri"/>
              <a:ea typeface="Calibri"/>
              <a:cs typeface="Calibri"/>
              <a:sym typeface="Calibri"/>
            </a:endParaRPr>
          </a:p>
          <a:p>
            <a:pPr indent="-381000" lvl="1" marL="914400" marR="0" rtl="0" algn="l">
              <a:lnSpc>
                <a:spcPct val="115000"/>
              </a:lnSpc>
              <a:spcBef>
                <a:spcPts val="0"/>
              </a:spcBef>
              <a:spcAft>
                <a:spcPts val="0"/>
              </a:spcAft>
              <a:buClr>
                <a:srgbClr val="0389FF"/>
              </a:buClr>
              <a:buSzPts val="2400"/>
              <a:buFont typeface="Calibri"/>
              <a:buAutoNum type="arabicPeriod"/>
            </a:pPr>
            <a:r>
              <a:rPr b="0" i="0" lang="fr-FR" sz="2400" u="none" cap="none" strike="noStrike">
                <a:solidFill>
                  <a:srgbClr val="0389FF"/>
                </a:solidFill>
                <a:latin typeface="Calibri"/>
                <a:ea typeface="Calibri"/>
                <a:cs typeface="Calibri"/>
                <a:sym typeface="Calibri"/>
              </a:rPr>
              <a:t>Vérifie la signature.</a:t>
            </a:r>
            <a:endParaRPr b="0" i="0" sz="2400" u="none" cap="none" strike="noStrike">
              <a:solidFill>
                <a:srgbClr val="0389FF"/>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Entrée (scriptSig)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200"/>
              </a:spcBef>
              <a:spcAft>
                <a:spcPts val="0"/>
              </a:spcAft>
              <a:buClr>
                <a:srgbClr val="000000"/>
              </a:buClr>
              <a:buSzPts val="1100"/>
              <a:buFont typeface="Arial"/>
              <a:buNone/>
            </a:pPr>
            <a:r>
              <a:rPr b="0" i="0" lang="fr-FR" sz="2400" u="none" cap="none" strike="noStrike">
                <a:solidFill>
                  <a:srgbClr val="188038"/>
                </a:solidFill>
                <a:latin typeface="Calibri"/>
                <a:ea typeface="Calibri"/>
                <a:cs typeface="Calibri"/>
                <a:sym typeface="Calibri"/>
              </a:rPr>
              <a:t>&lt;Signature&gt; &lt;Public Key&gt;</a:t>
            </a:r>
            <a:r>
              <a:rPr b="0" i="0" lang="fr-FR" sz="2400" u="none" cap="none" strike="noStrike">
                <a:solidFill>
                  <a:schemeClr val="dk1"/>
                </a:solidFill>
                <a:latin typeface="Calibri"/>
                <a:ea typeface="Calibri"/>
                <a:cs typeface="Calibri"/>
                <a:sym typeface="Calibri"/>
              </a:rPr>
              <a:t> -&gt; Données fournies pour déverrouiller l’UTXO.</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7"/>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358" name="Google Shape;358;p57"/>
          <p:cNvSpPr txBox="1"/>
          <p:nvPr/>
        </p:nvSpPr>
        <p:spPr>
          <a:xfrm>
            <a:off x="844826" y="1431230"/>
            <a:ext cx="10525500" cy="5505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4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Les Scripts P2SH (Pay to Script Hash)</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Fonctionnement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200"/>
              </a:spcBef>
              <a:spcAft>
                <a:spcPts val="0"/>
              </a:spcAft>
              <a:buClr>
                <a:srgbClr val="000000"/>
              </a:buClr>
              <a:buSzPts val="1100"/>
              <a:buFont typeface="Arial"/>
              <a:buNone/>
            </a:pPr>
            <a:r>
              <a:rPr b="0" i="0" lang="fr-FR" sz="2400" u="none" cap="none" strike="noStrike">
                <a:solidFill>
                  <a:schemeClr val="dk1"/>
                </a:solidFill>
                <a:latin typeface="Calibri"/>
                <a:ea typeface="Calibri"/>
                <a:cs typeface="Calibri"/>
                <a:sym typeface="Calibri"/>
              </a:rPr>
              <a:t>Le scriptPubKey contient uniquement un hash de script :</a:t>
            </a:r>
            <a:br>
              <a:rPr b="0" i="0" lang="fr-FR" sz="2400" u="none" cap="none" strike="noStrike">
                <a:solidFill>
                  <a:schemeClr val="dk1"/>
                </a:solidFill>
                <a:latin typeface="Calibri"/>
                <a:ea typeface="Calibri"/>
                <a:cs typeface="Calibri"/>
                <a:sym typeface="Calibri"/>
              </a:rPr>
            </a:br>
            <a:r>
              <a:rPr b="0" i="0" lang="fr-FR" sz="2400" u="none" cap="none" strike="noStrike">
                <a:solidFill>
                  <a:srgbClr val="188038"/>
                </a:solidFill>
                <a:latin typeface="Calibri"/>
                <a:ea typeface="Calibri"/>
                <a:cs typeface="Calibri"/>
                <a:sym typeface="Calibri"/>
              </a:rPr>
              <a:t>OP_HASH160 &lt;Script Hash&gt; OP_EQUAL</a:t>
            </a:r>
            <a:endParaRPr b="0" i="0" sz="2400" u="none" cap="none" strike="noStrike">
              <a:solidFill>
                <a:srgbClr val="188038"/>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rPr b="0" i="0" lang="fr-FR" sz="2400" u="none" cap="none" strike="noStrike">
                <a:solidFill>
                  <a:schemeClr val="dk1"/>
                </a:solidFill>
                <a:latin typeface="Calibri"/>
                <a:ea typeface="Calibri"/>
                <a:cs typeface="Calibri"/>
                <a:sym typeface="Calibri"/>
              </a:rPr>
              <a:t>Le scriptSig doit fournir :</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1200"/>
              </a:spcBef>
              <a:spcAft>
                <a:spcPts val="0"/>
              </a:spcAft>
              <a:buClr>
                <a:schemeClr val="dk1"/>
              </a:buClr>
              <a:buSzPts val="2400"/>
              <a:buFont typeface="Calibri"/>
              <a:buAutoNum type="arabicPeriod"/>
            </a:pPr>
            <a:r>
              <a:rPr b="0" i="0" lang="fr-FR" sz="2400" u="none" cap="none" strike="noStrike">
                <a:solidFill>
                  <a:schemeClr val="dk1"/>
                </a:solidFill>
                <a:latin typeface="Calibri"/>
                <a:ea typeface="Calibri"/>
                <a:cs typeface="Calibri"/>
                <a:sym typeface="Calibri"/>
              </a:rPr>
              <a:t>Le script original.</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AutoNum type="arabicPeriod"/>
            </a:pPr>
            <a:r>
              <a:rPr b="0" i="0" lang="fr-FR" sz="2400" u="none" cap="none" strike="noStrike">
                <a:solidFill>
                  <a:schemeClr val="dk1"/>
                </a:solidFill>
                <a:latin typeface="Calibri"/>
                <a:ea typeface="Calibri"/>
                <a:cs typeface="Calibri"/>
                <a:sym typeface="Calibri"/>
              </a:rPr>
              <a:t>Les données nécessaires pour l’exécuter.</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Exemples d’utilisation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Multisignatures</a:t>
            </a:r>
            <a:r>
              <a:rPr b="0" i="0" lang="fr-FR" sz="2400" u="none" cap="none" strike="noStrike">
                <a:solidFill>
                  <a:schemeClr val="dk1"/>
                </a:solidFill>
                <a:latin typeface="Calibri"/>
                <a:ea typeface="Calibri"/>
                <a:cs typeface="Calibri"/>
                <a:sym typeface="Calibri"/>
              </a:rPr>
              <a:t> : Plusieurs signatures requises pour dépenser l’UTXO.</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Escrows</a:t>
            </a:r>
            <a:r>
              <a:rPr b="0" i="0" lang="fr-FR" sz="2400" u="none" cap="none" strike="noStrike">
                <a:solidFill>
                  <a:schemeClr val="dk1"/>
                </a:solidFill>
                <a:latin typeface="Calibri"/>
                <a:ea typeface="Calibri"/>
                <a:cs typeface="Calibri"/>
                <a:sym typeface="Calibri"/>
              </a:rPr>
              <a:t> : Déblocage des fonds conditionnel à une date.</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8"/>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364" name="Google Shape;364;p58"/>
          <p:cNvSpPr txBox="1"/>
          <p:nvPr/>
        </p:nvSpPr>
        <p:spPr>
          <a:xfrm>
            <a:off x="844826" y="1431230"/>
            <a:ext cx="10525500" cy="937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4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Différence P2PKH vs P2SH</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4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graphicFrame>
        <p:nvGraphicFramePr>
          <p:cNvPr id="365" name="Google Shape;365;p58"/>
          <p:cNvGraphicFramePr/>
          <p:nvPr/>
        </p:nvGraphicFramePr>
        <p:xfrm>
          <a:off x="965200" y="2130425"/>
          <a:ext cx="3000000" cy="3000000"/>
        </p:xfrm>
        <a:graphic>
          <a:graphicData uri="http://schemas.openxmlformats.org/drawingml/2006/table">
            <a:tbl>
              <a:tblPr>
                <a:noFill/>
                <a:tableStyleId>{F5E6F744-1F09-4B36-8842-D1C9546AA282}</a:tableStyleId>
              </a:tblPr>
              <a:tblGrid>
                <a:gridCol w="1945975"/>
                <a:gridCol w="3170275"/>
                <a:gridCol w="3402275"/>
              </a:tblGrid>
              <a:tr h="727075">
                <a:tc>
                  <a:txBody>
                    <a:bodyPr/>
                    <a:lstStyle/>
                    <a:p>
                      <a:pPr indent="0" lvl="0" marL="0" marR="0" rtl="0" algn="ctr">
                        <a:lnSpc>
                          <a:spcPct val="115000"/>
                        </a:lnSpc>
                        <a:spcBef>
                          <a:spcPts val="0"/>
                        </a:spcBef>
                        <a:spcAft>
                          <a:spcPts val="0"/>
                        </a:spcAft>
                        <a:buClr>
                          <a:srgbClr val="000000"/>
                        </a:buClr>
                        <a:buSzPts val="2400"/>
                        <a:buFont typeface="Arial"/>
                        <a:buNone/>
                      </a:pPr>
                      <a:r>
                        <a:rPr b="1" lang="fr-FR" sz="2400" u="none" cap="none" strike="noStrike">
                          <a:latin typeface="Calibri"/>
                          <a:ea typeface="Calibri"/>
                          <a:cs typeface="Calibri"/>
                          <a:sym typeface="Calibri"/>
                        </a:rPr>
                        <a:t>Aspect</a:t>
                      </a:r>
                      <a:endParaRPr b="1"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00"/>
                        <a:buFont typeface="Arial"/>
                        <a:buNone/>
                      </a:pPr>
                      <a:r>
                        <a:rPr b="1" lang="fr-FR" sz="2400" u="none" cap="none" strike="noStrike">
                          <a:latin typeface="Calibri"/>
                          <a:ea typeface="Calibri"/>
                          <a:cs typeface="Calibri"/>
                          <a:sym typeface="Calibri"/>
                        </a:rPr>
                        <a:t>P2PKH</a:t>
                      </a:r>
                      <a:endParaRPr b="1"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400"/>
                        <a:buFont typeface="Arial"/>
                        <a:buNone/>
                      </a:pPr>
                      <a:r>
                        <a:rPr b="1" lang="fr-FR" sz="2400" u="none" cap="none" strike="noStrike">
                          <a:latin typeface="Calibri"/>
                          <a:ea typeface="Calibri"/>
                          <a:cs typeface="Calibri"/>
                          <a:sym typeface="Calibri"/>
                        </a:rPr>
                        <a:t>P2SH</a:t>
                      </a:r>
                      <a:endParaRPr b="1"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7075">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ScriptPubKey</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Contient un hash de clé publique</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Contient un hash de script</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7075">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Flexibilité</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Simple transfert</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Scripts complexes</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7075">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Exemples</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Paiement standard</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400"/>
                        <a:buFont typeface="Arial"/>
                        <a:buNone/>
                      </a:pPr>
                      <a:r>
                        <a:rPr lang="fr-FR" sz="2400" u="none" cap="none" strike="noStrike">
                          <a:latin typeface="Calibri"/>
                          <a:ea typeface="Calibri"/>
                          <a:cs typeface="Calibri"/>
                          <a:sym typeface="Calibri"/>
                        </a:rPr>
                        <a:t>Multisignatures, conditions</a:t>
                      </a:r>
                      <a:endParaRPr sz="24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9"/>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371" name="Google Shape;371;p59"/>
          <p:cNvSpPr txBox="1"/>
          <p:nvPr/>
        </p:nvSpPr>
        <p:spPr>
          <a:xfrm>
            <a:off x="844826" y="1431230"/>
            <a:ext cx="10525500" cy="4732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4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Frais de Transaction – Concept</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Les frais compensent les mineurs pour leur travail.</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400"/>
              </a:spcBef>
              <a:spcAft>
                <a:spcPts val="0"/>
              </a:spcAft>
              <a:buClr>
                <a:srgbClr val="000000"/>
              </a:buClr>
              <a:buSzPts val="1100"/>
              <a:buFont typeface="Arial"/>
              <a:buNone/>
            </a:pPr>
            <a:r>
              <a:rPr b="0" i="0" lang="fr-FR" sz="2400" u="none" cap="none" strike="noStrike">
                <a:solidFill>
                  <a:schemeClr val="dk1"/>
                </a:solidFill>
                <a:latin typeface="Calibri"/>
                <a:ea typeface="Calibri"/>
                <a:cs typeface="Calibri"/>
                <a:sym typeface="Calibri"/>
              </a:rPr>
              <a:t>Calcul :</a:t>
            </a:r>
            <a:br>
              <a:rPr b="0" i="0" lang="fr-FR" sz="2400" u="none" cap="none" strike="noStrike">
                <a:solidFill>
                  <a:schemeClr val="dk1"/>
                </a:solidFill>
                <a:latin typeface="Calibri"/>
                <a:ea typeface="Calibri"/>
                <a:cs typeface="Calibri"/>
                <a:sym typeface="Calibri"/>
              </a:rPr>
            </a:br>
            <a:br>
              <a:rPr b="0" i="0" lang="fr-FR" sz="2400" u="none" cap="none" strike="noStrike">
                <a:solidFill>
                  <a:schemeClr val="dk1"/>
                </a:solidFill>
                <a:latin typeface="Calibri"/>
                <a:ea typeface="Calibri"/>
                <a:cs typeface="Calibri"/>
                <a:sym typeface="Calibri"/>
              </a:rPr>
            </a:br>
            <a:r>
              <a:rPr b="0" i="0" lang="fr-FR" sz="2400" u="none" cap="none" strike="noStrike">
                <a:solidFill>
                  <a:srgbClr val="188038"/>
                </a:solidFill>
                <a:latin typeface="Calibri"/>
                <a:ea typeface="Calibri"/>
                <a:cs typeface="Calibri"/>
                <a:sym typeface="Calibri"/>
              </a:rPr>
              <a:t>Frais = Total des entrées - Total des sorties</a:t>
            </a:r>
            <a:endParaRPr b="0" i="0" sz="2400" u="none" cap="none" strike="noStrike">
              <a:solidFill>
                <a:srgbClr val="188038"/>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0" i="0" lang="fr-FR" sz="2400" u="none" cap="none" strike="noStrike">
                <a:solidFill>
                  <a:schemeClr val="dk1"/>
                </a:solidFill>
                <a:latin typeface="Calibri"/>
                <a:ea typeface="Calibri"/>
                <a:cs typeface="Calibri"/>
                <a:sym typeface="Calibri"/>
              </a:rPr>
              <a:t>Importance :</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Plus les frais sont élevés, plus une transaction sera priorisée par les mineurs.</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4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4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0"/>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377" name="Google Shape;377;p60"/>
          <p:cNvSpPr txBox="1"/>
          <p:nvPr/>
        </p:nvSpPr>
        <p:spPr>
          <a:xfrm>
            <a:off x="844826" y="1431230"/>
            <a:ext cx="10525500" cy="5479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4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Exemples de Calcul des Frais</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Exemple simple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Entrées : 0.5 BTC</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Sorties :</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Adresse A : 0.3 BTC</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Adresse B : 0.19 BTC</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Frais :</a:t>
            </a:r>
            <a:br>
              <a:rPr b="0" i="0" lang="fr-FR" sz="2400" u="none" cap="none" strike="noStrike">
                <a:solidFill>
                  <a:schemeClr val="dk1"/>
                </a:solidFill>
                <a:latin typeface="Calibri"/>
                <a:ea typeface="Calibri"/>
                <a:cs typeface="Calibri"/>
                <a:sym typeface="Calibri"/>
              </a:rPr>
            </a:br>
            <a:r>
              <a:rPr b="0" i="0" lang="fr-FR" sz="2400" u="none" cap="none" strike="noStrike">
                <a:solidFill>
                  <a:srgbClr val="188038"/>
                </a:solidFill>
                <a:latin typeface="Calibri"/>
                <a:ea typeface="Calibri"/>
                <a:cs typeface="Calibri"/>
                <a:sym typeface="Calibri"/>
              </a:rPr>
              <a:t>0.5 - (0.3 + 0.19) = 0.01 BTC</a:t>
            </a:r>
            <a:endParaRPr b="0" i="0" sz="2400" u="none" cap="none" strike="noStrike">
              <a:solidFill>
                <a:srgbClr val="188038"/>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t/>
            </a:r>
            <a:endParaRPr b="0" i="0" sz="2400" u="none" cap="none" strike="noStrike">
              <a:solidFill>
                <a:srgbClr val="188038"/>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0" i="0" lang="fr-FR" sz="2400" u="none" cap="none" strike="noStrike">
                <a:solidFill>
                  <a:schemeClr val="dk1"/>
                </a:solidFill>
                <a:latin typeface="Calibri"/>
                <a:ea typeface="Calibri"/>
                <a:cs typeface="Calibri"/>
                <a:sym typeface="Calibri"/>
              </a:rPr>
              <a:t>Il s’agit d’une soustraction niveau 6ème.</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1"/>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3. Transactions &amp; Scripts</a:t>
            </a:r>
            <a:endParaRPr b="0" i="0" sz="3200" u="none" cap="none" strike="noStrike">
              <a:solidFill>
                <a:schemeClr val="dk1"/>
              </a:solidFill>
              <a:latin typeface="Calibri"/>
              <a:ea typeface="Calibri"/>
              <a:cs typeface="Calibri"/>
              <a:sym typeface="Calibri"/>
            </a:endParaRPr>
          </a:p>
        </p:txBody>
      </p:sp>
      <p:sp>
        <p:nvSpPr>
          <p:cNvPr id="383" name="Google Shape;383;p61"/>
          <p:cNvSpPr txBox="1"/>
          <p:nvPr/>
        </p:nvSpPr>
        <p:spPr>
          <a:xfrm>
            <a:off x="844826" y="1431230"/>
            <a:ext cx="10525500" cy="3897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4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Points Clés à Retenir</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Les OpCodes sont conçus pour la vérification rapide des transactions.</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Les frais de transaction sont calculés comme la différence entre les entrées et les sorties.</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P2PKH est le type de script le plus courant, mais P2SH offre une flexibilité avancée.</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Structure générale d’un bloc</a:t>
            </a:r>
            <a:endParaRPr b="0" i="0" sz="3200" u="none" cap="none" strike="noStrike">
              <a:solidFill>
                <a:schemeClr val="dk1"/>
              </a:solidFill>
              <a:latin typeface="Calibri"/>
              <a:ea typeface="Calibri"/>
              <a:cs typeface="Calibri"/>
              <a:sym typeface="Calibri"/>
            </a:endParaRPr>
          </a:p>
        </p:txBody>
      </p:sp>
      <p:sp>
        <p:nvSpPr>
          <p:cNvPr id="115" name="Google Shape;115;p17"/>
          <p:cNvSpPr txBox="1"/>
          <p:nvPr/>
        </p:nvSpPr>
        <p:spPr>
          <a:xfrm>
            <a:off x="844826" y="1431230"/>
            <a:ext cx="10525500" cy="357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Qu'est-ce qu'un bloc Bitcoin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fr-FR" sz="2400" u="none" cap="none" strike="noStrike">
                <a:solidFill>
                  <a:schemeClr val="dk1"/>
                </a:solidFill>
                <a:latin typeface="Calibri"/>
                <a:ea typeface="Calibri"/>
                <a:cs typeface="Calibri"/>
                <a:sym typeface="Calibri"/>
              </a:rPr>
              <a:t>Un bloc Bitcoin contient deux grandes sections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Transactions validées</a:t>
            </a:r>
            <a:r>
              <a:rPr b="0" i="0" lang="fr-FR" sz="2400" u="none" cap="none" strike="noStrike">
                <a:solidFill>
                  <a:schemeClr val="dk1"/>
                </a:solidFill>
                <a:latin typeface="Calibri"/>
                <a:ea typeface="Calibri"/>
                <a:cs typeface="Calibri"/>
                <a:sym typeface="Calibri"/>
              </a:rPr>
              <a:t> : Liste des transactions inclues dans le bloc.</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Métadonnées (header)</a:t>
            </a:r>
            <a:r>
              <a:rPr b="0" i="0" lang="fr-FR" sz="2400" u="none" cap="none" strike="noStrike">
                <a:solidFill>
                  <a:schemeClr val="dk1"/>
                </a:solidFill>
                <a:latin typeface="Calibri"/>
                <a:ea typeface="Calibri"/>
                <a:cs typeface="Calibri"/>
                <a:sym typeface="Calibri"/>
              </a:rPr>
              <a:t> : Informations nécessaires à l’identification et la validation du bloc.</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2400"/>
              <a:buFont typeface="Arial"/>
              <a:buNone/>
            </a:pPr>
            <a:r>
              <a:rPr b="0" i="0" lang="fr-FR" sz="2400" u="none" cap="none" strike="noStrike">
                <a:solidFill>
                  <a:schemeClr val="dk1"/>
                </a:solidFill>
                <a:latin typeface="Calibri"/>
                <a:ea typeface="Calibri"/>
                <a:cs typeface="Calibri"/>
                <a:sym typeface="Calibri"/>
              </a:rPr>
              <a:t>Chaque bloc est relié au précédent via un hash, formant une chaîne sécurisée (blockchain).</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387" name="Shape 387"/>
        <p:cNvGrpSpPr/>
        <p:nvPr/>
      </p:nvGrpSpPr>
      <p:grpSpPr>
        <a:xfrm>
          <a:off x="0" y="0"/>
          <a:ext cx="0" cy="0"/>
          <a:chOff x="0" y="0"/>
          <a:chExt cx="0" cy="0"/>
        </a:xfrm>
      </p:grpSpPr>
      <p:pic>
        <p:nvPicPr>
          <p:cNvPr descr="Questions avec un remplissage uni" id="388" name="Google Shape;388;p62"/>
          <p:cNvPicPr preferRelativeResize="0"/>
          <p:nvPr/>
        </p:nvPicPr>
        <p:blipFill rotWithShape="1">
          <a:blip r:embed="rId3">
            <a:alphaModFix/>
          </a:blip>
          <a:srcRect b="0" l="0" r="0" t="0"/>
          <a:stretch/>
        </p:blipFill>
        <p:spPr>
          <a:xfrm>
            <a:off x="5779950" y="1989000"/>
            <a:ext cx="2880000" cy="2880000"/>
          </a:xfrm>
          <a:prstGeom prst="rect">
            <a:avLst/>
          </a:prstGeom>
          <a:noFill/>
          <a:ln>
            <a:noFill/>
          </a:ln>
        </p:spPr>
      </p:pic>
      <p:sp>
        <p:nvSpPr>
          <p:cNvPr id="389" name="Google Shape;389;p62"/>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3200"/>
              <a:buFont typeface="Calibri"/>
              <a:buNone/>
            </a:pPr>
            <a:r>
              <a:rPr b="0" i="0" lang="fr-FR" sz="3200" u="none" cap="none" strike="noStrike">
                <a:solidFill>
                  <a:schemeClr val="lt1"/>
                </a:solidFill>
                <a:latin typeface="Calibri"/>
                <a:ea typeface="Calibri"/>
                <a:cs typeface="Calibri"/>
                <a:sym typeface="Calibri"/>
              </a:rPr>
              <a:t>3. Transactions &amp; Scripts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393" name="Shape 393"/>
        <p:cNvGrpSpPr/>
        <p:nvPr/>
      </p:nvGrpSpPr>
      <p:grpSpPr>
        <a:xfrm>
          <a:off x="0" y="0"/>
          <a:ext cx="0" cy="0"/>
          <a:chOff x="0" y="0"/>
          <a:chExt cx="0" cy="0"/>
        </a:xfrm>
      </p:grpSpPr>
      <p:sp>
        <p:nvSpPr>
          <p:cNvPr id="394" name="Google Shape;394;p63"/>
          <p:cNvSpPr txBox="1"/>
          <p:nvPr/>
        </p:nvSpPr>
        <p:spPr>
          <a:xfrm>
            <a:off x="831850" y="1709738"/>
            <a:ext cx="10515600" cy="2851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5400"/>
              <a:buFont typeface="Calibri"/>
              <a:buNone/>
            </a:pPr>
            <a:r>
              <a:t/>
            </a:r>
            <a:endParaRPr b="0" i="0" sz="5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lt1"/>
              </a:buClr>
              <a:buSzPts val="5400"/>
              <a:buFont typeface="Calibri"/>
              <a:buNone/>
            </a:pPr>
            <a:r>
              <a:rPr b="0" i="0" lang="fr-FR" sz="5400" u="none" cap="none" strike="noStrike">
                <a:solidFill>
                  <a:schemeClr val="lt1"/>
                </a:solidFill>
                <a:latin typeface="Calibri"/>
                <a:ea typeface="Calibri"/>
                <a:cs typeface="Calibri"/>
                <a:sym typeface="Calibri"/>
              </a:rPr>
              <a:t>4. Système de fichiers blk.dat</a:t>
            </a:r>
            <a:endParaRPr b="0" i="0" sz="5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4"/>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4. Système de fichiers blk.dat</a:t>
            </a:r>
            <a:endParaRPr b="0" i="0" sz="3200" u="none" cap="none" strike="noStrike">
              <a:solidFill>
                <a:schemeClr val="dk1"/>
              </a:solidFill>
              <a:latin typeface="Calibri"/>
              <a:ea typeface="Calibri"/>
              <a:cs typeface="Calibri"/>
              <a:sym typeface="Calibri"/>
            </a:endParaRPr>
          </a:p>
        </p:txBody>
      </p:sp>
      <p:sp>
        <p:nvSpPr>
          <p:cNvPr id="400" name="Google Shape;400;p64"/>
          <p:cNvSpPr txBox="1"/>
          <p:nvPr/>
        </p:nvSpPr>
        <p:spPr>
          <a:xfrm>
            <a:off x="844826" y="1431230"/>
            <a:ext cx="10525500" cy="3626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Comment sont stockés les blocs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Fichiers binaires : </a:t>
            </a:r>
            <a:r>
              <a:rPr b="0" i="0" lang="fr-FR" sz="2400" u="none" cap="none" strike="noStrike">
                <a:solidFill>
                  <a:srgbClr val="188038"/>
                </a:solidFill>
                <a:latin typeface="Calibri"/>
                <a:ea typeface="Calibri"/>
                <a:cs typeface="Calibri"/>
                <a:sym typeface="Calibri"/>
              </a:rPr>
              <a:t>blk.dat</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Contiennent plusieurs blocs encodés de manière compacte.</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Pourquoi ce format ?</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Lecture rapide.</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Optimisation de l'espace disque.</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5"/>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4. Système de fichiers blk.dat</a:t>
            </a:r>
            <a:endParaRPr b="0" i="0" sz="3200" u="none" cap="none" strike="noStrike">
              <a:solidFill>
                <a:schemeClr val="dk1"/>
              </a:solidFill>
              <a:latin typeface="Calibri"/>
              <a:ea typeface="Calibri"/>
              <a:cs typeface="Calibri"/>
              <a:sym typeface="Calibri"/>
            </a:endParaRPr>
          </a:p>
        </p:txBody>
      </p:sp>
      <p:sp>
        <p:nvSpPr>
          <p:cNvPr id="406" name="Google Shape;406;p65"/>
          <p:cNvSpPr txBox="1"/>
          <p:nvPr/>
        </p:nvSpPr>
        <p:spPr>
          <a:xfrm>
            <a:off x="844826" y="1431230"/>
            <a:ext cx="10525500" cy="3743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Structure d’un Fichier blk.dat</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1" i="0" lang="fr-FR" sz="2400" u="none" cap="none" strike="noStrike">
                <a:solidFill>
                  <a:schemeClr val="dk1"/>
                </a:solidFill>
                <a:latin typeface="Calibri"/>
                <a:ea typeface="Calibri"/>
                <a:cs typeface="Calibri"/>
                <a:sym typeface="Calibri"/>
              </a:rPr>
              <a:t>Chaque bloc contient :</a:t>
            </a:r>
            <a:endParaRPr b="1"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AutoNum type="arabicPeriod"/>
            </a:pPr>
            <a:r>
              <a:rPr b="1" i="0" lang="fr-FR" sz="2400" u="none" cap="none" strike="noStrike">
                <a:solidFill>
                  <a:schemeClr val="dk1"/>
                </a:solidFill>
                <a:latin typeface="Calibri"/>
                <a:ea typeface="Calibri"/>
                <a:cs typeface="Calibri"/>
                <a:sym typeface="Calibri"/>
              </a:rPr>
              <a:t>Magic Number</a:t>
            </a:r>
            <a:r>
              <a:rPr b="0" i="0" lang="fr-FR" sz="2400" u="none" cap="none" strike="noStrike">
                <a:solidFill>
                  <a:schemeClr val="dk1"/>
                </a:solidFill>
                <a:latin typeface="Calibri"/>
                <a:ea typeface="Calibri"/>
                <a:cs typeface="Calibri"/>
                <a:sym typeface="Calibri"/>
              </a:rPr>
              <a:t> (4 bytes) : Identifie le réseau (mainnet, testnet).</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AutoNum type="arabicPeriod"/>
            </a:pPr>
            <a:r>
              <a:rPr b="1" i="0" lang="fr-FR" sz="2400" u="none" cap="none" strike="noStrike">
                <a:solidFill>
                  <a:schemeClr val="dk1"/>
                </a:solidFill>
                <a:latin typeface="Calibri"/>
                <a:ea typeface="Calibri"/>
                <a:cs typeface="Calibri"/>
                <a:sym typeface="Calibri"/>
              </a:rPr>
              <a:t>Taille du Bloc</a:t>
            </a:r>
            <a:r>
              <a:rPr b="0" i="0" lang="fr-FR" sz="2400" u="none" cap="none" strike="noStrike">
                <a:solidFill>
                  <a:schemeClr val="dk1"/>
                </a:solidFill>
                <a:latin typeface="Calibri"/>
                <a:ea typeface="Calibri"/>
                <a:cs typeface="Calibri"/>
                <a:sym typeface="Calibri"/>
              </a:rPr>
              <a:t> (4 bytes) : Taille en bytes.</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AutoNum type="arabicPeriod"/>
            </a:pPr>
            <a:r>
              <a:rPr b="1" i="0" lang="fr-FR" sz="2400" u="none" cap="none" strike="noStrike">
                <a:solidFill>
                  <a:schemeClr val="dk1"/>
                </a:solidFill>
                <a:latin typeface="Calibri"/>
                <a:ea typeface="Calibri"/>
                <a:cs typeface="Calibri"/>
                <a:sym typeface="Calibri"/>
              </a:rPr>
              <a:t>Header</a:t>
            </a:r>
            <a:r>
              <a:rPr b="0" i="0" lang="fr-FR" sz="2400" u="none" cap="none" strike="noStrike">
                <a:solidFill>
                  <a:schemeClr val="dk1"/>
                </a:solidFill>
                <a:latin typeface="Calibri"/>
                <a:ea typeface="Calibri"/>
                <a:cs typeface="Calibri"/>
                <a:sym typeface="Calibri"/>
              </a:rPr>
              <a:t> (80 bytes) : Métadonnées du bloc.</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AutoNum type="arabicPeriod"/>
            </a:pPr>
            <a:r>
              <a:rPr b="1" i="0" lang="fr-FR" sz="2400" u="none" cap="none" strike="noStrike">
                <a:solidFill>
                  <a:schemeClr val="dk1"/>
                </a:solidFill>
                <a:latin typeface="Calibri"/>
                <a:ea typeface="Calibri"/>
                <a:cs typeface="Calibri"/>
                <a:sym typeface="Calibri"/>
              </a:rPr>
              <a:t>Transactions</a:t>
            </a:r>
            <a:r>
              <a:rPr b="0" i="0" lang="fr-FR" sz="2400" u="none" cap="none" strike="noStrike">
                <a:solidFill>
                  <a:schemeClr val="dk1"/>
                </a:solidFill>
                <a:latin typeface="Calibri"/>
                <a:ea typeface="Calibri"/>
                <a:cs typeface="Calibri"/>
                <a:sym typeface="Calibri"/>
              </a:rPr>
              <a:t> : Données binaires des transactions.</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1" i="0" lang="fr-FR" sz="2400" u="none" cap="none" strike="noStrike">
                <a:solidFill>
                  <a:schemeClr val="dk1"/>
                </a:solidFill>
                <a:latin typeface="Calibri"/>
                <a:ea typeface="Calibri"/>
                <a:cs typeface="Calibri"/>
                <a:sym typeface="Calibri"/>
              </a:rPr>
              <a:t>Organisation compacte pour faciliter la lecture par les nodes.</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6"/>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4. Système de fichiers blk.dat</a:t>
            </a:r>
            <a:endParaRPr b="0" i="0" sz="3200" u="none" cap="none" strike="noStrike">
              <a:solidFill>
                <a:schemeClr val="dk1"/>
              </a:solidFill>
              <a:latin typeface="Calibri"/>
              <a:ea typeface="Calibri"/>
              <a:cs typeface="Calibri"/>
              <a:sym typeface="Calibri"/>
            </a:endParaRPr>
          </a:p>
        </p:txBody>
      </p:sp>
      <p:sp>
        <p:nvSpPr>
          <p:cNvPr id="412" name="Google Shape;412;p66"/>
          <p:cNvSpPr txBox="1"/>
          <p:nvPr/>
        </p:nvSpPr>
        <p:spPr>
          <a:xfrm>
            <a:off x="844826" y="1431230"/>
            <a:ext cx="10525500" cy="45930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Représentation des Données</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1" i="0" lang="fr-FR" sz="2400" u="none" cap="none" strike="noStrike">
                <a:solidFill>
                  <a:schemeClr val="dk1"/>
                </a:solidFill>
                <a:latin typeface="Calibri"/>
                <a:ea typeface="Calibri"/>
                <a:cs typeface="Calibri"/>
                <a:sym typeface="Calibri"/>
              </a:rPr>
              <a:t>Bytes :</a:t>
            </a:r>
            <a:endParaRPr b="1"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Séquence de 8 bits, valeurs de 0 à 255.</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1" i="0" lang="fr-FR" sz="2400" u="none" cap="none" strike="noStrike">
                <a:solidFill>
                  <a:schemeClr val="dk1"/>
                </a:solidFill>
                <a:latin typeface="Calibri"/>
                <a:ea typeface="Calibri"/>
                <a:cs typeface="Calibri"/>
                <a:sym typeface="Calibri"/>
              </a:rPr>
              <a:t>Formats :</a:t>
            </a:r>
            <a:endParaRPr b="1"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Interprétés selon des types spécifiques (entiers, chaînes).</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1" i="0" lang="fr-FR" sz="2400" u="none" cap="none" strike="noStrike">
                <a:solidFill>
                  <a:schemeClr val="dk1"/>
                </a:solidFill>
                <a:latin typeface="Calibri"/>
                <a:ea typeface="Calibri"/>
                <a:cs typeface="Calibri"/>
                <a:sym typeface="Calibri"/>
              </a:rPr>
              <a:t>Endianité :</a:t>
            </a:r>
            <a:endParaRPr b="1"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Détermine l’ordre des bytes :</a:t>
            </a:r>
            <a:endParaRPr b="0" i="0" sz="2400" u="none" cap="none" strike="noStrike">
              <a:solidFill>
                <a:schemeClr val="dk1"/>
              </a:solidFill>
              <a:latin typeface="Calibri"/>
              <a:ea typeface="Calibri"/>
              <a:cs typeface="Calibri"/>
              <a:sym typeface="Calibri"/>
            </a:endParaRPr>
          </a:p>
          <a:p>
            <a:pPr indent="-381000" lvl="2" marL="13716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Big Endian</a:t>
            </a:r>
            <a:r>
              <a:rPr b="0" i="0" lang="fr-FR" sz="2400" u="none" cap="none" strike="noStrike">
                <a:solidFill>
                  <a:schemeClr val="dk1"/>
                </a:solidFill>
                <a:latin typeface="Calibri"/>
                <a:ea typeface="Calibri"/>
                <a:cs typeface="Calibri"/>
                <a:sym typeface="Calibri"/>
              </a:rPr>
              <a:t> : Bytes les plus significatifs en premier (réseau).</a:t>
            </a:r>
            <a:endParaRPr b="0" i="0" sz="2400" u="none" cap="none" strike="noStrike">
              <a:solidFill>
                <a:schemeClr val="dk1"/>
              </a:solidFill>
              <a:latin typeface="Calibri"/>
              <a:ea typeface="Calibri"/>
              <a:cs typeface="Calibri"/>
              <a:sym typeface="Calibri"/>
            </a:endParaRPr>
          </a:p>
          <a:p>
            <a:pPr indent="-381000" lvl="2" marL="13716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Little Endian</a:t>
            </a:r>
            <a:r>
              <a:rPr b="0" i="0" lang="fr-FR" sz="2400" u="none" cap="none" strike="noStrike">
                <a:solidFill>
                  <a:schemeClr val="dk1"/>
                </a:solidFill>
                <a:latin typeface="Calibri"/>
                <a:ea typeface="Calibri"/>
                <a:cs typeface="Calibri"/>
                <a:sym typeface="Calibri"/>
              </a:rPr>
              <a:t> : Bytes les moins significatifs en premier (Bitcoin).</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7"/>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4. Système de fichiers blk.dat</a:t>
            </a:r>
            <a:endParaRPr b="0" i="0" sz="3200" u="none" cap="none" strike="noStrike">
              <a:solidFill>
                <a:schemeClr val="dk1"/>
              </a:solidFill>
              <a:latin typeface="Calibri"/>
              <a:ea typeface="Calibri"/>
              <a:cs typeface="Calibri"/>
              <a:sym typeface="Calibri"/>
            </a:endParaRPr>
          </a:p>
        </p:txBody>
      </p:sp>
      <p:sp>
        <p:nvSpPr>
          <p:cNvPr id="418" name="Google Shape;418;p67"/>
          <p:cNvSpPr txBox="1"/>
          <p:nvPr/>
        </p:nvSpPr>
        <p:spPr>
          <a:xfrm>
            <a:off x="844826" y="1431230"/>
            <a:ext cx="10525500" cy="3743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1100"/>
              <a:buFont typeface="Arial"/>
              <a:buNone/>
            </a:pPr>
            <a:r>
              <a:rPr b="1" i="0" lang="fr-FR" sz="2400" u="none" cap="none" strike="noStrike">
                <a:solidFill>
                  <a:schemeClr val="dk1"/>
                </a:solidFill>
                <a:latin typeface="Calibri"/>
                <a:ea typeface="Calibri"/>
                <a:cs typeface="Calibri"/>
                <a:sym typeface="Calibri"/>
              </a:rPr>
              <a:t>Concepts et Exemple</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Valeur Hexadécimale :</a:t>
            </a:r>
            <a:r>
              <a:rPr b="0" i="0" lang="fr-FR" sz="2400" u="none" cap="none" strike="noStrike">
                <a:solidFill>
                  <a:schemeClr val="dk1"/>
                </a:solidFill>
                <a:latin typeface="Calibri"/>
                <a:ea typeface="Calibri"/>
                <a:cs typeface="Calibri"/>
                <a:sym typeface="Calibri"/>
              </a:rPr>
              <a:t> </a:t>
            </a:r>
            <a:r>
              <a:rPr b="0" i="0" lang="fr-FR" sz="2400" u="none" cap="none" strike="noStrike">
                <a:solidFill>
                  <a:srgbClr val="188038"/>
                </a:solidFill>
                <a:latin typeface="Calibri"/>
                <a:ea typeface="Calibri"/>
                <a:cs typeface="Calibri"/>
                <a:sym typeface="Calibri"/>
              </a:rPr>
              <a:t>0x12345678</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Big Endian : </a:t>
            </a:r>
            <a:r>
              <a:rPr b="0" i="0" lang="fr-FR" sz="2400" u="none" cap="none" strike="noStrike">
                <a:solidFill>
                  <a:srgbClr val="188038"/>
                </a:solidFill>
                <a:latin typeface="Calibri"/>
                <a:ea typeface="Calibri"/>
                <a:cs typeface="Calibri"/>
                <a:sym typeface="Calibri"/>
              </a:rPr>
              <a:t>12 34 56 78</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Little Endian : </a:t>
            </a:r>
            <a:r>
              <a:rPr b="0" i="0" lang="fr-FR" sz="2400" u="none" cap="none" strike="noStrike">
                <a:solidFill>
                  <a:srgbClr val="188038"/>
                </a:solidFill>
                <a:latin typeface="Calibri"/>
                <a:ea typeface="Calibri"/>
                <a:cs typeface="Calibri"/>
                <a:sym typeface="Calibri"/>
              </a:rPr>
              <a:t>78 56 34 12</a:t>
            </a:r>
            <a:r>
              <a:rPr b="0" i="0" lang="fr-FR"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1" i="0" lang="fr-FR" sz="2400" u="none" cap="none" strike="noStrike">
                <a:solidFill>
                  <a:schemeClr val="dk1"/>
                </a:solidFill>
                <a:latin typeface="Calibri"/>
                <a:ea typeface="Calibri"/>
                <a:cs typeface="Calibri"/>
                <a:sym typeface="Calibri"/>
              </a:rPr>
              <a:t>Pourquoi est-ce important ?</a:t>
            </a:r>
            <a:endParaRPr b="1"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0" i="0" lang="fr-FR" sz="2400" u="none" cap="none" strike="noStrike">
                <a:solidFill>
                  <a:schemeClr val="dk1"/>
                </a:solidFill>
                <a:latin typeface="Calibri"/>
                <a:ea typeface="Calibri"/>
                <a:cs typeface="Calibri"/>
                <a:sym typeface="Calibri"/>
              </a:rPr>
              <a:t>Bitcoin utilise </a:t>
            </a:r>
            <a:r>
              <a:rPr b="1" i="0" lang="fr-FR" sz="2400" u="none" cap="none" strike="noStrike">
                <a:solidFill>
                  <a:schemeClr val="dk1"/>
                </a:solidFill>
                <a:latin typeface="Calibri"/>
                <a:ea typeface="Calibri"/>
                <a:cs typeface="Calibri"/>
                <a:sym typeface="Calibri"/>
              </a:rPr>
              <a:t>little endian</a:t>
            </a:r>
            <a:r>
              <a:rPr b="0" i="0" lang="fr-FR" sz="2400" u="none" cap="none" strike="noStrike">
                <a:solidFill>
                  <a:schemeClr val="dk1"/>
                </a:solidFill>
                <a:latin typeface="Calibri"/>
                <a:ea typeface="Calibri"/>
                <a:cs typeface="Calibri"/>
                <a:sym typeface="Calibri"/>
              </a:rPr>
              <a:t> pour stocker les nombres.</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Nécessite des conversions lors de l'analyse.</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1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8"/>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4. Système de fichiers blk.dat</a:t>
            </a:r>
            <a:endParaRPr b="0" i="0" sz="3200" u="none" cap="none" strike="noStrike">
              <a:solidFill>
                <a:schemeClr val="dk1"/>
              </a:solidFill>
              <a:latin typeface="Calibri"/>
              <a:ea typeface="Calibri"/>
              <a:cs typeface="Calibri"/>
              <a:sym typeface="Calibri"/>
            </a:endParaRPr>
          </a:p>
        </p:txBody>
      </p:sp>
      <p:sp>
        <p:nvSpPr>
          <p:cNvPr id="424" name="Google Shape;424;p68"/>
          <p:cNvSpPr txBox="1"/>
          <p:nvPr/>
        </p:nvSpPr>
        <p:spPr>
          <a:xfrm>
            <a:off x="844826" y="1431230"/>
            <a:ext cx="105255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100"/>
              <a:buFont typeface="Arial"/>
              <a:buNone/>
            </a:pPr>
            <a:r>
              <a:rPr b="0" i="0" lang="fr-FR" sz="2400" u="none" cap="none" strike="noStrike">
                <a:solidFill>
                  <a:schemeClr val="dk1"/>
                </a:solidFill>
                <a:latin typeface="Calibri"/>
                <a:ea typeface="Calibri"/>
                <a:cs typeface="Calibri"/>
                <a:sym typeface="Calibri"/>
              </a:rPr>
              <a:t>Lors du parsing de fichiers binaires comme ceux utilisés pour stocker les blocs Bitcoin, </a:t>
            </a:r>
            <a:r>
              <a:rPr b="1" i="0" lang="fr-FR" sz="2400" u="none" cap="none" strike="noStrike">
                <a:solidFill>
                  <a:schemeClr val="dk1"/>
                </a:solidFill>
                <a:latin typeface="Calibri"/>
                <a:ea typeface="Calibri"/>
                <a:cs typeface="Calibri"/>
                <a:sym typeface="Calibri"/>
              </a:rPr>
              <a:t>identifier les segments fixes</a:t>
            </a:r>
            <a:r>
              <a:rPr b="0" i="0" lang="fr-FR" sz="2400" u="none" cap="none" strike="noStrike">
                <a:solidFill>
                  <a:schemeClr val="dk1"/>
                </a:solidFill>
                <a:latin typeface="Calibri"/>
                <a:ea typeface="Calibri"/>
                <a:cs typeface="Calibri"/>
                <a:sym typeface="Calibri"/>
              </a:rPr>
              <a:t> consiste à reconnaître les parties spécifiques d’un fichier où les données sont toujours présentes à des positions bien définies. Ces segments fixes permettent d’attribuer un type à des données brutes.</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rPr b="0" i="0" lang="fr-FR" sz="2400" u="none" cap="none" strike="noStrike">
                <a:solidFill>
                  <a:schemeClr val="dk1"/>
                </a:solidFill>
                <a:latin typeface="Calibri"/>
                <a:ea typeface="Calibri"/>
                <a:cs typeface="Calibri"/>
                <a:sym typeface="Calibri"/>
              </a:rPr>
              <a:t>Exemple: le Header Bitcoin</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t/>
            </a:r>
            <a:endParaRPr b="0" i="0" sz="2400" u="none" cap="none" strike="noStrike">
              <a:solidFill>
                <a:schemeClr val="dk1"/>
              </a:solidFill>
              <a:latin typeface="Calibri"/>
              <a:ea typeface="Calibri"/>
              <a:cs typeface="Calibri"/>
              <a:sym typeface="Calibri"/>
            </a:endParaRPr>
          </a:p>
        </p:txBody>
      </p:sp>
      <p:graphicFrame>
        <p:nvGraphicFramePr>
          <p:cNvPr id="425" name="Google Shape;425;p68"/>
          <p:cNvGraphicFramePr/>
          <p:nvPr/>
        </p:nvGraphicFramePr>
        <p:xfrm>
          <a:off x="965200" y="3619500"/>
          <a:ext cx="3000000" cy="3000000"/>
        </p:xfrm>
        <a:graphic>
          <a:graphicData uri="http://schemas.openxmlformats.org/drawingml/2006/table">
            <a:tbl>
              <a:tblPr>
                <a:noFill/>
                <a:tableStyleId>{F5E6F744-1F09-4B36-8842-D1C9546AA282}</a:tableStyleId>
              </a:tblPr>
              <a:tblGrid>
                <a:gridCol w="2256425"/>
                <a:gridCol w="3676025"/>
                <a:gridCol w="3945000"/>
              </a:tblGrid>
              <a:tr h="405500">
                <a:tc>
                  <a:txBody>
                    <a:bodyPr/>
                    <a:lstStyle/>
                    <a:p>
                      <a:pPr indent="0" lvl="0" marL="0" marR="0" rtl="0" algn="ctr">
                        <a:lnSpc>
                          <a:spcPct val="115000"/>
                        </a:lnSpc>
                        <a:spcBef>
                          <a:spcPts val="0"/>
                        </a:spcBef>
                        <a:spcAft>
                          <a:spcPts val="0"/>
                        </a:spcAft>
                        <a:buClr>
                          <a:srgbClr val="000000"/>
                        </a:buClr>
                        <a:buSzPts val="2000"/>
                        <a:buFont typeface="Arial"/>
                        <a:buNone/>
                      </a:pPr>
                      <a:r>
                        <a:rPr b="1" lang="fr-FR" sz="2000" u="none" cap="none" strike="noStrike">
                          <a:latin typeface="Calibri"/>
                          <a:ea typeface="Calibri"/>
                          <a:cs typeface="Calibri"/>
                          <a:sym typeface="Calibri"/>
                        </a:rPr>
                        <a:t>Champ</a:t>
                      </a:r>
                      <a:endParaRPr b="1"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000"/>
                        <a:buFont typeface="Arial"/>
                        <a:buNone/>
                      </a:pPr>
                      <a:r>
                        <a:rPr b="1" lang="fr-FR" sz="2000" u="none" cap="none" strike="noStrike">
                          <a:latin typeface="Calibri"/>
                          <a:ea typeface="Calibri"/>
                          <a:cs typeface="Calibri"/>
                          <a:sym typeface="Calibri"/>
                        </a:rPr>
                        <a:t>Taille (bytes)</a:t>
                      </a:r>
                      <a:endParaRPr b="1"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2000"/>
                        <a:buFont typeface="Arial"/>
                        <a:buNone/>
                      </a:pPr>
                      <a:r>
                        <a:rPr b="1" lang="fr-FR" sz="2000" u="none" cap="none" strike="noStrike">
                          <a:latin typeface="Calibri"/>
                          <a:ea typeface="Calibri"/>
                          <a:cs typeface="Calibri"/>
                          <a:sym typeface="Calibri"/>
                        </a:rPr>
                        <a:t>Position (décimale)</a:t>
                      </a:r>
                      <a:endParaRPr b="1"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5500">
                <a:tc>
                  <a:txBody>
                    <a:bodyPr/>
                    <a:lstStyle/>
                    <a:p>
                      <a:pPr indent="0" lvl="0" marL="0" marR="0" rtl="0" algn="l">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Version</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4</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0–3</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5500">
                <a:tc>
                  <a:txBody>
                    <a:bodyPr/>
                    <a:lstStyle/>
                    <a:p>
                      <a:pPr indent="0" lvl="0" marL="0" marR="0" rtl="0" algn="l">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Hash précédent</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32</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4–35</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5500">
                <a:tc>
                  <a:txBody>
                    <a:bodyPr/>
                    <a:lstStyle/>
                    <a:p>
                      <a:pPr indent="0" lvl="0" marL="0" marR="0" rtl="0" algn="l">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Merkle Root</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32</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36–67</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5500">
                <a:tc>
                  <a:txBody>
                    <a:bodyPr/>
                    <a:lstStyle/>
                    <a:p>
                      <a:pPr indent="0" lvl="0" marL="0" marR="0" rtl="0" algn="l">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Timestamp</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4</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68–71</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5500">
                <a:tc>
                  <a:txBody>
                    <a:bodyPr/>
                    <a:lstStyle/>
                    <a:p>
                      <a:pPr indent="0" lvl="0" marL="0" marR="0" rtl="0" algn="l">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Bits</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4</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72–75</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5500">
                <a:tc>
                  <a:txBody>
                    <a:bodyPr/>
                    <a:lstStyle/>
                    <a:p>
                      <a:pPr indent="0" lvl="0" marL="0" marR="0" rtl="0" algn="l">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Nonce</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4</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2000"/>
                        <a:buFont typeface="Arial"/>
                        <a:buNone/>
                      </a:pPr>
                      <a:r>
                        <a:rPr lang="fr-FR" sz="2000" u="none" cap="none" strike="noStrike">
                          <a:latin typeface="Calibri"/>
                          <a:ea typeface="Calibri"/>
                          <a:cs typeface="Calibri"/>
                          <a:sym typeface="Calibri"/>
                        </a:rPr>
                        <a:t>76–79</a:t>
                      </a:r>
                      <a:endParaRPr sz="20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429" name="Shape 429"/>
        <p:cNvGrpSpPr/>
        <p:nvPr/>
      </p:nvGrpSpPr>
      <p:grpSpPr>
        <a:xfrm>
          <a:off x="0" y="0"/>
          <a:ext cx="0" cy="0"/>
          <a:chOff x="0" y="0"/>
          <a:chExt cx="0" cy="0"/>
        </a:xfrm>
      </p:grpSpPr>
      <p:sp>
        <p:nvSpPr>
          <p:cNvPr id="430" name="Google Shape;430;p69"/>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3200"/>
              <a:buFont typeface="Calibri"/>
              <a:buNone/>
            </a:pPr>
            <a:r>
              <a:rPr b="0" i="0" lang="fr-FR" sz="3200" u="none" cap="none" strike="noStrike">
                <a:solidFill>
                  <a:schemeClr val="lt1"/>
                </a:solidFill>
                <a:latin typeface="Calibri"/>
                <a:ea typeface="Calibri"/>
                <a:cs typeface="Calibri"/>
                <a:sym typeface="Calibri"/>
              </a:rPr>
              <a:t>4. Système de fichiers blk.dat</a:t>
            </a:r>
            <a:endParaRPr b="0" i="0" sz="3200" u="none" cap="none" strike="noStrike">
              <a:solidFill>
                <a:schemeClr val="lt1"/>
              </a:solidFill>
              <a:latin typeface="Calibri"/>
              <a:ea typeface="Calibri"/>
              <a:cs typeface="Calibri"/>
              <a:sym typeface="Calibri"/>
            </a:endParaRPr>
          </a:p>
        </p:txBody>
      </p:sp>
      <p:pic>
        <p:nvPicPr>
          <p:cNvPr descr="Questions avec un remplissage uni" id="431" name="Google Shape;431;p69"/>
          <p:cNvPicPr preferRelativeResize="0"/>
          <p:nvPr/>
        </p:nvPicPr>
        <p:blipFill rotWithShape="1">
          <a:blip r:embed="rId3">
            <a:alphaModFix/>
          </a:blip>
          <a:srcRect b="0" l="0" r="0" t="0"/>
          <a:stretch/>
        </p:blipFill>
        <p:spPr>
          <a:xfrm>
            <a:off x="6745150" y="1989000"/>
            <a:ext cx="2880000" cy="28800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2683"/>
        </a:solidFill>
      </p:bgPr>
    </p:bg>
    <p:spTree>
      <p:nvGrpSpPr>
        <p:cNvPr id="435" name="Shape 435"/>
        <p:cNvGrpSpPr/>
        <p:nvPr/>
      </p:nvGrpSpPr>
      <p:grpSpPr>
        <a:xfrm>
          <a:off x="0" y="0"/>
          <a:ext cx="0" cy="0"/>
          <a:chOff x="0" y="0"/>
          <a:chExt cx="0" cy="0"/>
        </a:xfrm>
      </p:grpSpPr>
      <p:pic>
        <p:nvPicPr>
          <p:cNvPr descr="Drapeau de course avec un remplissage uni" id="436" name="Google Shape;436;p70"/>
          <p:cNvPicPr preferRelativeResize="0"/>
          <p:nvPr/>
        </p:nvPicPr>
        <p:blipFill rotWithShape="1">
          <a:blip r:embed="rId3">
            <a:alphaModFix/>
          </a:blip>
          <a:srcRect b="0" l="0" r="0" t="0"/>
          <a:stretch/>
        </p:blipFill>
        <p:spPr>
          <a:xfrm>
            <a:off x="4656000" y="1989000"/>
            <a:ext cx="2880000" cy="288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Structure générale d’un bloc</a:t>
            </a:r>
            <a:endParaRPr b="0" i="0" sz="3200" u="none" cap="none" strike="noStrike">
              <a:solidFill>
                <a:schemeClr val="dk1"/>
              </a:solidFill>
              <a:latin typeface="Calibri"/>
              <a:ea typeface="Calibri"/>
              <a:cs typeface="Calibri"/>
              <a:sym typeface="Calibri"/>
            </a:endParaRPr>
          </a:p>
        </p:txBody>
      </p:sp>
      <p:sp>
        <p:nvSpPr>
          <p:cNvPr id="121" name="Google Shape;121;p18"/>
          <p:cNvSpPr txBox="1"/>
          <p:nvPr/>
        </p:nvSpPr>
        <p:spPr>
          <a:xfrm>
            <a:off x="844826" y="1431230"/>
            <a:ext cx="10525500" cy="432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Structure d’un bloc Bitcoin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Header (80 bytes)</a:t>
            </a:r>
            <a:r>
              <a:rPr b="0" i="0" lang="fr-FR"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Version : Identifie les règles du protocole utilisées.</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Hash du bloc précédent : Garantit la continuité de la chaîne.</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Merkle Root : Hash de toutes les transactions incluses dans le bloc.</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Timestamp : Indique l’heure de création.</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Bits : Représente la difficulté minière.</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Nonce : Valeur ajustée pour résoudre le puzzle Proof of Work.</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Transactions</a:t>
            </a:r>
            <a:r>
              <a:rPr b="0" i="0" lang="fr-FR" sz="2400" u="none" cap="none" strike="noStrike">
                <a:solidFill>
                  <a:schemeClr val="dk1"/>
                </a:solidFill>
                <a:latin typeface="Calibri"/>
                <a:ea typeface="Calibri"/>
                <a:cs typeface="Calibri"/>
                <a:sym typeface="Calibri"/>
              </a:rPr>
              <a:t> : Liste des transactions validées.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Structure générale d’un bloc</a:t>
            </a:r>
            <a:endParaRPr b="0" i="0" sz="3200" u="none" cap="none" strike="noStrike">
              <a:solidFill>
                <a:schemeClr val="dk1"/>
              </a:solidFill>
              <a:latin typeface="Calibri"/>
              <a:ea typeface="Calibri"/>
              <a:cs typeface="Calibri"/>
              <a:sym typeface="Calibri"/>
            </a:endParaRPr>
          </a:p>
        </p:txBody>
      </p:sp>
      <p:sp>
        <p:nvSpPr>
          <p:cNvPr id="127" name="Google Shape;127;p19"/>
          <p:cNvSpPr txBox="1"/>
          <p:nvPr/>
        </p:nvSpPr>
        <p:spPr>
          <a:xfrm>
            <a:off x="844826" y="1431230"/>
            <a:ext cx="10525500" cy="432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What about Ethereum?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Un bloc Ethereum contient :</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Header</a:t>
            </a:r>
            <a:r>
              <a:rPr b="0" i="0" lang="fr-FR" sz="2400" u="none" cap="none" strike="noStrike">
                <a:solidFill>
                  <a:schemeClr val="dk1"/>
                </a:solidFill>
                <a:latin typeface="Calibri"/>
                <a:ea typeface="Calibri"/>
                <a:cs typeface="Calibri"/>
                <a:sym typeface="Calibri"/>
              </a:rPr>
              <a:t> : Informations similaires au Bitcoin, avec des différences notables.</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Transactions</a:t>
            </a:r>
            <a:r>
              <a:rPr b="0" i="0" lang="fr-FR" sz="2400" u="none" cap="none" strike="noStrike">
                <a:solidFill>
                  <a:schemeClr val="dk1"/>
                </a:solidFill>
                <a:latin typeface="Calibri"/>
                <a:ea typeface="Calibri"/>
                <a:cs typeface="Calibri"/>
                <a:sym typeface="Calibri"/>
              </a:rPr>
              <a:t> : Liste des transactions, y compris celles avec des smart contracts.</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Extra Data</a:t>
            </a:r>
            <a:r>
              <a:rPr b="0" i="0" lang="fr-FR" sz="2400" u="none" cap="none" strike="noStrike">
                <a:solidFill>
                  <a:schemeClr val="dk1"/>
                </a:solidFill>
                <a:latin typeface="Calibri"/>
                <a:ea typeface="Calibri"/>
                <a:cs typeface="Calibri"/>
                <a:sym typeface="Calibri"/>
              </a:rPr>
              <a:t> : Champ personnalisable pouvant inclure des informations arbitraires.</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Arial"/>
              <a:buChar char="○"/>
            </a:pPr>
            <a:r>
              <a:rPr b="1" i="0" lang="fr-FR" sz="2400" u="none" cap="none" strike="noStrike">
                <a:solidFill>
                  <a:schemeClr val="dk1"/>
                </a:solidFill>
                <a:latin typeface="Calibri"/>
                <a:ea typeface="Calibri"/>
                <a:cs typeface="Calibri"/>
                <a:sym typeface="Calibri"/>
              </a:rPr>
              <a:t>Logs de l’état</a:t>
            </a:r>
            <a:r>
              <a:rPr b="0" i="0" lang="fr-FR" sz="2400" u="none" cap="none" strike="noStrike">
                <a:solidFill>
                  <a:schemeClr val="dk1"/>
                </a:solidFill>
                <a:latin typeface="Calibri"/>
                <a:ea typeface="Calibri"/>
                <a:cs typeface="Calibri"/>
                <a:sym typeface="Calibri"/>
              </a:rPr>
              <a:t> : Changements d’état déclenchés par l’exécution des smart contracts.</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Structure générale d’un bloc</a:t>
            </a:r>
            <a:endParaRPr b="0" i="0" sz="3200" u="none" cap="none" strike="noStrike">
              <a:solidFill>
                <a:schemeClr val="dk1"/>
              </a:solidFill>
              <a:latin typeface="Calibri"/>
              <a:ea typeface="Calibri"/>
              <a:cs typeface="Calibri"/>
              <a:sym typeface="Calibri"/>
            </a:endParaRPr>
          </a:p>
        </p:txBody>
      </p:sp>
      <p:sp>
        <p:nvSpPr>
          <p:cNvPr id="133" name="Google Shape;133;p20"/>
          <p:cNvSpPr txBox="1"/>
          <p:nvPr/>
        </p:nvSpPr>
        <p:spPr>
          <a:xfrm>
            <a:off x="844826" y="1431230"/>
            <a:ext cx="10525500" cy="135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Différences majeures entre Bitcoin et Ethereum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graphicFrame>
        <p:nvGraphicFramePr>
          <p:cNvPr id="134" name="Google Shape;134;p20"/>
          <p:cNvGraphicFramePr/>
          <p:nvPr/>
        </p:nvGraphicFramePr>
        <p:xfrm>
          <a:off x="976200" y="2273300"/>
          <a:ext cx="3000000" cy="3000000"/>
        </p:xfrm>
        <a:graphic>
          <a:graphicData uri="http://schemas.openxmlformats.org/drawingml/2006/table">
            <a:tbl>
              <a:tblPr>
                <a:noFill/>
                <a:tableStyleId>{F5E6F744-1F09-4B36-8842-D1C9546AA282}</a:tableStyleId>
              </a:tblPr>
              <a:tblGrid>
                <a:gridCol w="1695125"/>
                <a:gridCol w="2495625"/>
                <a:gridCol w="4061075"/>
              </a:tblGrid>
              <a:tr h="459025">
                <a:tc>
                  <a:txBody>
                    <a:bodyPr/>
                    <a:lstStyle/>
                    <a:p>
                      <a:pPr indent="0" lvl="0" marL="0" marR="0" rtl="0" algn="ctr">
                        <a:lnSpc>
                          <a:spcPct val="115000"/>
                        </a:lnSpc>
                        <a:spcBef>
                          <a:spcPts val="0"/>
                        </a:spcBef>
                        <a:spcAft>
                          <a:spcPts val="0"/>
                        </a:spcAft>
                        <a:buClr>
                          <a:srgbClr val="000000"/>
                        </a:buClr>
                        <a:buSzPts val="1800"/>
                        <a:buFont typeface="Arial"/>
                        <a:buNone/>
                      </a:pPr>
                      <a:r>
                        <a:rPr b="1" lang="fr-FR" sz="1800" u="none" cap="none" strike="noStrike">
                          <a:latin typeface="Calibri"/>
                          <a:ea typeface="Calibri"/>
                          <a:cs typeface="Calibri"/>
                          <a:sym typeface="Calibri"/>
                        </a:rPr>
                        <a:t>Aspect</a:t>
                      </a:r>
                      <a:endParaRPr b="1"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b="1" lang="fr-FR" sz="1800" u="none" cap="none" strike="noStrike">
                          <a:latin typeface="Calibri"/>
                          <a:ea typeface="Calibri"/>
                          <a:cs typeface="Calibri"/>
                          <a:sym typeface="Calibri"/>
                        </a:rPr>
                        <a:t>Bitcoin</a:t>
                      </a:r>
                      <a:endParaRPr b="1"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b="1" lang="fr-FR" sz="1800" u="none" cap="none" strike="noStrike">
                          <a:latin typeface="Calibri"/>
                          <a:ea typeface="Calibri"/>
                          <a:cs typeface="Calibri"/>
                          <a:sym typeface="Calibri"/>
                        </a:rPr>
                        <a:t>Ethereum</a:t>
                      </a:r>
                      <a:endParaRPr b="1"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1925">
                <a:tc>
                  <a:txBody>
                    <a:bodyPr/>
                    <a:lstStyle/>
                    <a:p>
                      <a:pPr indent="0" lvl="0" marL="0" marR="0" rtl="0" algn="l">
                        <a:lnSpc>
                          <a:spcPct val="115000"/>
                        </a:lnSpc>
                        <a:spcBef>
                          <a:spcPts val="0"/>
                        </a:spcBef>
                        <a:spcAft>
                          <a:spcPts val="0"/>
                        </a:spcAft>
                        <a:buClr>
                          <a:srgbClr val="000000"/>
                        </a:buClr>
                        <a:buSzPts val="1800"/>
                        <a:buFont typeface="Arial"/>
                        <a:buNone/>
                      </a:pPr>
                      <a:r>
                        <a:rPr lang="fr-FR" sz="1800" u="none" cap="none" strike="noStrike">
                          <a:latin typeface="Calibri"/>
                          <a:ea typeface="Calibri"/>
                          <a:cs typeface="Calibri"/>
                          <a:sym typeface="Calibri"/>
                        </a:rPr>
                        <a:t>But principal</a:t>
                      </a:r>
                      <a:endParaRPr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fr-FR" sz="1800" u="none" cap="none" strike="noStrike">
                          <a:latin typeface="Calibri"/>
                          <a:ea typeface="Calibri"/>
                          <a:cs typeface="Calibri"/>
                          <a:sym typeface="Calibri"/>
                        </a:rPr>
                        <a:t>Transfert de valeur sécurisé.</a:t>
                      </a:r>
                      <a:endParaRPr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fr-FR" sz="1800" u="none" cap="none" strike="noStrike">
                          <a:latin typeface="Calibri"/>
                          <a:ea typeface="Calibri"/>
                          <a:cs typeface="Calibri"/>
                          <a:sym typeface="Calibri"/>
                        </a:rPr>
                        <a:t>Smart contracts et applications décentralisées.</a:t>
                      </a:r>
                      <a:endParaRPr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1725">
                <a:tc>
                  <a:txBody>
                    <a:bodyPr/>
                    <a:lstStyle/>
                    <a:p>
                      <a:pPr indent="0" lvl="0" marL="0" marR="0" rtl="0" algn="l">
                        <a:lnSpc>
                          <a:spcPct val="115000"/>
                        </a:lnSpc>
                        <a:spcBef>
                          <a:spcPts val="0"/>
                        </a:spcBef>
                        <a:spcAft>
                          <a:spcPts val="0"/>
                        </a:spcAft>
                        <a:buClr>
                          <a:srgbClr val="000000"/>
                        </a:buClr>
                        <a:buSzPts val="1800"/>
                        <a:buFont typeface="Arial"/>
                        <a:buNone/>
                      </a:pPr>
                      <a:r>
                        <a:rPr lang="fr-FR" sz="1800" u="none" cap="none" strike="noStrike">
                          <a:latin typeface="Calibri"/>
                          <a:ea typeface="Calibri"/>
                          <a:cs typeface="Calibri"/>
                          <a:sym typeface="Calibri"/>
                        </a:rPr>
                        <a:t>Taille des blocs</a:t>
                      </a:r>
                      <a:endParaRPr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fr-FR" sz="1800" u="none" cap="none" strike="noStrike">
                          <a:latin typeface="Calibri"/>
                          <a:ea typeface="Calibri"/>
                          <a:cs typeface="Calibri"/>
                          <a:sym typeface="Calibri"/>
                        </a:rPr>
                        <a:t>Fixe (~1 MB).</a:t>
                      </a:r>
                      <a:endParaRPr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fr-FR" sz="1800" u="none" cap="none" strike="noStrike">
                          <a:latin typeface="Calibri"/>
                          <a:ea typeface="Calibri"/>
                          <a:cs typeface="Calibri"/>
                          <a:sym typeface="Calibri"/>
                        </a:rPr>
                        <a:t>Variable (dépendant du "gas limit").</a:t>
                      </a:r>
                      <a:endParaRPr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1725">
                <a:tc>
                  <a:txBody>
                    <a:bodyPr/>
                    <a:lstStyle/>
                    <a:p>
                      <a:pPr indent="0" lvl="0" marL="0" marR="0" rtl="0" algn="l">
                        <a:lnSpc>
                          <a:spcPct val="115000"/>
                        </a:lnSpc>
                        <a:spcBef>
                          <a:spcPts val="0"/>
                        </a:spcBef>
                        <a:spcAft>
                          <a:spcPts val="0"/>
                        </a:spcAft>
                        <a:buClr>
                          <a:srgbClr val="000000"/>
                        </a:buClr>
                        <a:buSzPts val="1800"/>
                        <a:buFont typeface="Arial"/>
                        <a:buNone/>
                      </a:pPr>
                      <a:r>
                        <a:rPr lang="fr-FR" sz="1800" u="none" cap="none" strike="noStrike">
                          <a:latin typeface="Calibri"/>
                          <a:ea typeface="Calibri"/>
                          <a:cs typeface="Calibri"/>
                          <a:sym typeface="Calibri"/>
                        </a:rPr>
                        <a:t>Header</a:t>
                      </a:r>
                      <a:endParaRPr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fr-FR" sz="1800" u="none" cap="none" strike="noStrike">
                          <a:latin typeface="Calibri"/>
                          <a:ea typeface="Calibri"/>
                          <a:cs typeface="Calibri"/>
                          <a:sym typeface="Calibri"/>
                        </a:rPr>
                        <a:t>Minimaliste (80 bytes).</a:t>
                      </a:r>
                      <a:endParaRPr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fr-FR" sz="1800" u="none" cap="none" strike="noStrike">
                          <a:latin typeface="Calibri"/>
                          <a:ea typeface="Calibri"/>
                          <a:cs typeface="Calibri"/>
                          <a:sym typeface="Calibri"/>
                        </a:rPr>
                        <a:t>Plus complexe, inclut des champs pour l’état.</a:t>
                      </a:r>
                      <a:endParaRPr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1725">
                <a:tc>
                  <a:txBody>
                    <a:bodyPr/>
                    <a:lstStyle/>
                    <a:p>
                      <a:pPr indent="0" lvl="0" marL="0" marR="0" rtl="0" algn="l">
                        <a:lnSpc>
                          <a:spcPct val="115000"/>
                        </a:lnSpc>
                        <a:spcBef>
                          <a:spcPts val="0"/>
                        </a:spcBef>
                        <a:spcAft>
                          <a:spcPts val="0"/>
                        </a:spcAft>
                        <a:buClr>
                          <a:srgbClr val="000000"/>
                        </a:buClr>
                        <a:buSzPts val="1800"/>
                        <a:buFont typeface="Arial"/>
                        <a:buNone/>
                      </a:pPr>
                      <a:r>
                        <a:rPr lang="fr-FR" sz="1800" u="none" cap="none" strike="noStrike">
                          <a:latin typeface="Calibri"/>
                          <a:ea typeface="Calibri"/>
                          <a:cs typeface="Calibri"/>
                          <a:sym typeface="Calibri"/>
                        </a:rPr>
                        <a:t>Transactions</a:t>
                      </a:r>
                      <a:endParaRPr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fr-FR" sz="1800" u="none" cap="none" strike="noStrike">
                          <a:latin typeface="Calibri"/>
                          <a:ea typeface="Calibri"/>
                          <a:cs typeface="Calibri"/>
                          <a:sym typeface="Calibri"/>
                        </a:rPr>
                        <a:t>Transferts de BTC.</a:t>
                      </a:r>
                      <a:endParaRPr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fr-FR" sz="1800" u="none" cap="none" strike="noStrike">
                          <a:latin typeface="Calibri"/>
                          <a:ea typeface="Calibri"/>
                          <a:cs typeface="Calibri"/>
                          <a:sym typeface="Calibri"/>
                        </a:rPr>
                        <a:t>Transferts de ETH + Exécution de code.</a:t>
                      </a:r>
                      <a:endParaRPr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1725">
                <a:tc>
                  <a:txBody>
                    <a:bodyPr/>
                    <a:lstStyle/>
                    <a:p>
                      <a:pPr indent="0" lvl="0" marL="0" marR="0" rtl="0" algn="l">
                        <a:lnSpc>
                          <a:spcPct val="115000"/>
                        </a:lnSpc>
                        <a:spcBef>
                          <a:spcPts val="0"/>
                        </a:spcBef>
                        <a:spcAft>
                          <a:spcPts val="0"/>
                        </a:spcAft>
                        <a:buClr>
                          <a:srgbClr val="000000"/>
                        </a:buClr>
                        <a:buSzPts val="1800"/>
                        <a:buFont typeface="Arial"/>
                        <a:buNone/>
                      </a:pPr>
                      <a:r>
                        <a:rPr lang="fr-FR" sz="1800" u="none" cap="none" strike="noStrike">
                          <a:latin typeface="Calibri"/>
                          <a:ea typeface="Calibri"/>
                          <a:cs typeface="Calibri"/>
                          <a:sym typeface="Calibri"/>
                        </a:rPr>
                        <a:t>Hashing</a:t>
                      </a:r>
                      <a:endParaRPr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fr-FR" sz="1800" u="none" cap="none" strike="noStrike">
                          <a:latin typeface="Calibri"/>
                          <a:ea typeface="Calibri"/>
                          <a:cs typeface="Calibri"/>
                          <a:sym typeface="Calibri"/>
                        </a:rPr>
                        <a:t>SHA-256 (PoW).</a:t>
                      </a:r>
                      <a:endParaRPr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fr-FR" sz="1800" u="none" cap="none" strike="noStrike">
                          <a:latin typeface="Calibri"/>
                          <a:ea typeface="Calibri"/>
                          <a:cs typeface="Calibri"/>
                          <a:sym typeface="Calibri"/>
                        </a:rPr>
                        <a:t>Keccak-256 (PoW ou PoS depuis 2022).</a:t>
                      </a:r>
                      <a:endParaRPr sz="1800" u="none" cap="none" strike="noStrike">
                        <a:latin typeface="Calibri"/>
                        <a:ea typeface="Calibri"/>
                        <a:cs typeface="Calibri"/>
                        <a:sym typeface="Calibri"/>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nvSpPr>
        <p:spPr>
          <a:xfrm>
            <a:off x="838200" y="365126"/>
            <a:ext cx="10515600" cy="579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Calibri"/>
              <a:buNone/>
            </a:pPr>
            <a:r>
              <a:rPr b="0" i="0" lang="fr-FR" sz="3200" u="none" cap="none" strike="noStrike">
                <a:solidFill>
                  <a:schemeClr val="dk1"/>
                </a:solidFill>
                <a:latin typeface="Calibri"/>
                <a:ea typeface="Calibri"/>
                <a:cs typeface="Calibri"/>
                <a:sym typeface="Calibri"/>
              </a:rPr>
              <a:t>1. Structure générale d’un bloc</a:t>
            </a:r>
            <a:endParaRPr b="0" i="0" sz="3200" u="none" cap="none" strike="noStrike">
              <a:solidFill>
                <a:schemeClr val="dk1"/>
              </a:solidFill>
              <a:latin typeface="Calibri"/>
              <a:ea typeface="Calibri"/>
              <a:cs typeface="Calibri"/>
              <a:sym typeface="Calibri"/>
            </a:endParaRPr>
          </a:p>
        </p:txBody>
      </p:sp>
      <p:sp>
        <p:nvSpPr>
          <p:cNvPr id="140" name="Google Shape;140;p21"/>
          <p:cNvSpPr txBox="1"/>
          <p:nvPr/>
        </p:nvSpPr>
        <p:spPr>
          <a:xfrm>
            <a:off x="844826" y="1431230"/>
            <a:ext cx="10525500" cy="479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Calibri"/>
                <a:ea typeface="Calibri"/>
                <a:cs typeface="Calibri"/>
                <a:sym typeface="Calibri"/>
              </a:rPr>
              <a:t>Évolution de la structure des blocs Bitcoin (2008-2024)</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2008 : Conception initiale</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Bloc Genesis créé avec une structure minimale.</a:t>
            </a:r>
            <a:endParaRPr b="0"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Inclus uniquement le header et une liste simple de transactions.</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1" i="0" lang="fr-FR" sz="2400" u="none" cap="none" strike="noStrike">
                <a:solidFill>
                  <a:schemeClr val="dk1"/>
                </a:solidFill>
                <a:latin typeface="Calibri"/>
                <a:ea typeface="Calibri"/>
                <a:cs typeface="Calibri"/>
                <a:sym typeface="Calibri"/>
              </a:rPr>
              <a:t>2017 : Introduction de SegWit</a:t>
            </a:r>
            <a:endParaRPr b="1" i="0" sz="2400" u="none" cap="none" strike="noStrike">
              <a:solidFill>
                <a:schemeClr val="dk1"/>
              </a:solidFill>
              <a:latin typeface="Calibri"/>
              <a:ea typeface="Calibri"/>
              <a:cs typeface="Calibri"/>
              <a:sym typeface="Calibri"/>
            </a:endParaRPr>
          </a:p>
          <a:p>
            <a:pPr indent="-381000" lvl="0" marL="457200" marR="0" rtl="0" algn="l">
              <a:lnSpc>
                <a:spcPct val="115000"/>
              </a:lnSpc>
              <a:spcBef>
                <a:spcPts val="120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Mise à jour majeure :</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Séparation des signatures (données witness) des transactions.</a:t>
            </a:r>
            <a:endParaRPr b="0" i="0" sz="2400" u="none" cap="none" strike="noStrike">
              <a:solidFill>
                <a:schemeClr val="dk1"/>
              </a:solidFill>
              <a:latin typeface="Calibri"/>
              <a:ea typeface="Calibri"/>
              <a:cs typeface="Calibri"/>
              <a:sym typeface="Calibri"/>
            </a:endParaRPr>
          </a:p>
          <a:p>
            <a:pPr indent="-381000" lvl="1" marL="914400" marR="0" rtl="0" algn="l">
              <a:lnSpc>
                <a:spcPct val="115000"/>
              </a:lnSpc>
              <a:spcBef>
                <a:spcPts val="0"/>
              </a:spcBef>
              <a:spcAft>
                <a:spcPts val="0"/>
              </a:spcAft>
              <a:buClr>
                <a:schemeClr val="dk1"/>
              </a:buClr>
              <a:buSzPts val="2400"/>
              <a:buFont typeface="Calibri"/>
              <a:buChar char="○"/>
            </a:pPr>
            <a:r>
              <a:rPr b="0" i="0" lang="fr-FR" sz="2400" u="none" cap="none" strike="noStrike">
                <a:solidFill>
                  <a:schemeClr val="dk1"/>
                </a:solidFill>
                <a:latin typeface="Calibri"/>
                <a:ea typeface="Calibri"/>
                <a:cs typeface="Calibri"/>
                <a:sym typeface="Calibri"/>
              </a:rPr>
              <a:t>Augmentation effective de la capacité de bloc sans changer la taille maximale (1 MB).</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