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A29E99-4BC8-4FEE-972D-1A42253C24CD}">
  <a:tblStyle styleId="{37A29E99-4BC8-4FEE-972D-1A42253C24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© SUPINFO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Auteur : xxx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85523b4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2385523b4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85523b4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2385523b4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38e9d082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238e9d082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8e9d082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238e9d082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385523b4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32385523b4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38e9d082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238e9d082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385523b4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32385523b4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38e9d082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3238e9d082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38e9d082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238e9d082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38e9d082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238e9d082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38e9d082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3238e9d082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38e9d082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3238e9d082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38e9d0823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3238e9d0823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38e9d082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3238e9d0823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385523b4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32385523b4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38e9d08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238e9d082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ite.com" TargetMode="External"/><Relationship Id="rId4" Type="http://schemas.openxmlformats.org/officeDocument/2006/relationships/hyperlink" Target="http://www.sit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ackoverflow.com/users/7245145/steffi-keran-rani-j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ipfs.io/ipf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mon-site.com" TargetMode="External"/><Relationship Id="rId4" Type="http://schemas.openxmlformats.org/officeDocument/2006/relationships/hyperlink" Target="http://www.mon-sit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fr-FR">
                <a:solidFill>
                  <a:schemeClr val="lt1"/>
                </a:solidFill>
              </a:rPr>
              <a:t>Chapitre 3 : IPFS (InterPlanetary FileSystem)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22598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300">
                <a:solidFill>
                  <a:schemeClr val="lt1"/>
                </a:solidFill>
              </a:rPr>
              <a:t>5BLOC - Advance Your Skills in the Blockchain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3200" y="5454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44826" y="1431230"/>
            <a:ext cx="105255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Adoption croissante pour le stockage distribué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Utilisé pour stocker des fichiers volumineux (vidéos, bases de données, etc.) de manière décentralisée.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Réduction des coûts d’hébergement en répartissant les charges entre les pairs.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dans des projets blockchain et DApps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NFTs (Non-Fungible Tokens)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métadonnées et les œuvres numériques associées sont souvent hébergées sur IPFS pour garantir leur immuabilité.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OpenSea utilise IPFS pour stocker les métadonnées des NFTs.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44826" y="1431230"/>
            <a:ext cx="105255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fonctionne IPFS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Imaginez Internet comme une immense bibliothèque.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le système traditionnel, pour trouver un livre, il faut connaître exactement son emplacement - rayon, étagère, position. C'est ainsi que fonctionnent les URL classiques : elles indiquent </a:t>
            </a:r>
            <a:r>
              <a:rPr i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où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aller chercher l'information.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IPFS révolutionne cette approche en se concentrant sur le </a:t>
            </a:r>
            <a:r>
              <a:rPr i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quoi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plutôt que sur le </a:t>
            </a:r>
            <a:r>
              <a:rPr i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où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Au lieu de demander "va chercher le fichier à tel endroit", IPFS demande "trouve-moi ce contenu spécifique".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44826" y="1431230"/>
            <a:ext cx="10525500" cy="2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Schéma d’une requête HTTP classique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S’appuie sur la localisation 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https://blog.kalvad.com/myths-about-ipfs/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200" y="3045930"/>
            <a:ext cx="6585350" cy="310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844826" y="1431230"/>
            <a:ext cx="105255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fonctionne IPFS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y parvenir, IPFS utilise un système ingénieux appelé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(Content Identifier). Chaque fichier possède un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identifiant unique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 identifiant est calculé à partir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 contenu même du fichier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Chaîne de caractères unique (le hash)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 un SHA256 -&gt; une modification d’une seule byte équivaut à un hash totalement différent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44826" y="1431230"/>
            <a:ext cx="105255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Différences entre HTTP et IPFS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900000" y="20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{37A29E99-4BC8-4FEE-972D-1A42253C24CD}</a:tableStyleId>
              </a:tblPr>
              <a:tblGrid>
                <a:gridCol w="2092300"/>
                <a:gridCol w="3408625"/>
                <a:gridCol w="4087575"/>
              </a:tblGrid>
              <a:tr h="47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IPFS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Modèle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Centralisé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Décentralisé (pair-à-pair)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Adressage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URLs basées sur la localisation (ex.</a:t>
                      </a:r>
                      <a:r>
                        <a:rPr lang="fr-FR" sz="17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 </a:t>
                      </a:r>
                      <a:r>
                        <a:rPr lang="fr-FR" sz="17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www.site.com</a:t>
                      </a: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Identifiants basés sur le contenu (CIDs)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Données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Stockées sur des serveurs spécifiques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Réparties entre plusieurs pairs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Résilience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Vulnérable aux pannes de serveur ou de réseau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Résilient grâce à la redondance entre pairs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Exemple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un site est indisponible, les données sont inaccessibles.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 données peuvent être récupérées depuis n’importe quel pair les hébergeant.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844826" y="1431230"/>
            <a:ext cx="1052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principaux d’IPFS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Résilience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L’absence de point de défaillance unique signifie que même si un ou plusieurs pairs sont hors ligne, le fichier reste accessible tant qu’au moins un pair l’héberge.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844826" y="1431230"/>
            <a:ext cx="105255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principaux d’IPFS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Rapidité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sont récupérés auprès des pairs les plus proches en termes de réseau, ce qui réduit la latence.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même copie peut être téléchargée simultanément de plusieurs pairs, augmentant la vitesse globale.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844826" y="1431230"/>
            <a:ext cx="105255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principaux d’IPFS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Intégrité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hashage cryptographique garantit que les données récupérées sont identiques à l’original, sans corruption ni modification malveillante.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CID ne correspond pas, le fichier est automatiquement rejeté.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15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838200" y="1981200"/>
            <a:ext cx="55245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Répondre aux questions suivantes (10 minutes):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Pourquoi ce nom d’“InterPlanetary”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quoi est-ce différent de BitTorrent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se passe-t-il si deux fichiers différents produisent le même hash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et Contexte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Techniques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 d’Usage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994689" y="402196"/>
            <a:ext cx="2189922" cy="57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nu avec un remplissage uni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0000" y="504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844826" y="1431230"/>
            <a:ext cx="105255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Adressage par contenu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CIDs comme identifiants uniques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CID (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Identifier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est un identifiant basé sur le contenu du fichier.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Généré via un algorithme de hashage (ex. SHA-256), il garantit que deux contenus identiques produiront le même CID.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d’un CID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Codec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Indique le type de données (ex. raw, dag-pb).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844826" y="1431230"/>
            <a:ext cx="10525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Découpage des fichiers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 des fichiers en petits blocs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volumineux sont divisés en blocs de taille fixe (généralement 256 KB par défaut).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bloc est stocké indépendamment et possède son propre CID.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844826" y="1431230"/>
            <a:ext cx="105255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Découpage des fichiers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diviser les fichiers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Efficacité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Permet de télécharger uniquement les parties nécessaires d’un fichier.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Mises à jour partielles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un fichier est modifié, seuls les blocs modifiés sont mis à jour, pas l’ensemble du fichier.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844826" y="1431230"/>
            <a:ext cx="105255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Découpage des fichiers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https://blog.kalvad.com/myths-about-ipfs/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50" y="2426524"/>
            <a:ext cx="6663625" cy="4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844826" y="1431230"/>
            <a:ext cx="1052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Découpage des fichiers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 global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Découpe du fichier en morceaux.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de l’algorithme de hashage sur chaque bloc pour générer des CIDs.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d’une structure reliant les blocs entre eux.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844826" y="1431230"/>
            <a:ext cx="10525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Merkle DAG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Arbre Merkle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nodes parents contiennent des références aux CIDs des nodes enfants.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racine de l’arbre (racine Merkle) est un CID représentant l’ensemble du fichier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844826" y="1431230"/>
            <a:ext cx="105255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Merkle DAG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Garantie d’intégrité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 changement dans un bloc modifie son CID, et donc tous les CIDs parent, jusqu’à la racine.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Cela permet de détecter rapidement les modifications ou corruptions.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844826" y="1431230"/>
            <a:ext cx="105255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Découpage des fichiers et Structure Merkle DAG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http://storagegaga.com/first-looks-into-interplanetary-file-system/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00" y="2281130"/>
            <a:ext cx="7714742" cy="408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844826" y="1431230"/>
            <a:ext cx="105255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Merkle DAG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Mises à jour partielles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Seuls les blocs modifiés et leurs parents directs doivent être recalculés.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Vérification rapide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CID racine permet de vérifier l’intégrité de l’ensemble du fichier.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Économie d’espace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blocs partagés entre plusieurs fichiers sont stockés une seule fois.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844826" y="1431230"/>
            <a:ext cx="10525500" cy="4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odes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nœud (ou node) IPFS est un logiciel installé sur un ordinateur ou un serveur qui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Stocke localement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fichiers ajoutés par l’utilisateur.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Participe à un réseau pair-à-pair en partageant les fichiers avec d’autres nœuds.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844826" y="1431230"/>
            <a:ext cx="105255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odes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cache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que la mise en cache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vous accédez à un fichier via un CID, votre nœud IPFS stocke temporairement une copie locale.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: Accélérer les futurs accès en évitant de rechercher à nouveau dans le réseau.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844826" y="1431230"/>
            <a:ext cx="105255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odes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des fichiers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ajoutés localement sont épinglés par défaut : Cela signifie qu’ils ne seront pas supprimés, sauf si vous le faites manuellement.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en cache peuvent être supprimés automatiquement en fonction des ressources disponibles.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844826" y="1431230"/>
            <a:ext cx="10525500" cy="4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Résolution des CIDs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 dans une DHT (Distributed Hash Table)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 système distribué permettant de localiser rapidement le nœud où est stocké un fichier.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Étapes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nœud demande à la DHT où se trouve le CID recherché.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DHT renvoie une liste de pairs susceptibles de posséder le fichier.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nœud contacte ces pairs pour récupérer les blocs du fichier.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844826" y="1431230"/>
            <a:ext cx="105255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Résolution des CIDs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 dans une DHT (Distributed Hash Table)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stackoverflow.com, </a:t>
            </a:r>
            <a:r>
              <a:rPr b="0" i="1" lang="fr-FR" sz="14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Steffi Keran Rani J</a:t>
            </a:r>
            <a:r>
              <a:rPr b="0" i="1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github.com/ramanpreetSinghKhinda/CSE_586_Distributed_HashTable_CHORD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31353"/>
            <a:ext cx="12192000" cy="332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900" y="3429000"/>
            <a:ext cx="49261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844826" y="1431230"/>
            <a:ext cx="105255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Résolution des CIDs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Récupération des fichiers via les pairs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fois les pairs identifiés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fichier est téléchargé bloc par bloc depuis plusieurs nœuds (similaire à BitTorrent).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bloc est vérifié par son CID pour s’assurer de son intégrité.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=&gt;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passe-t-il si un nœud quitte le réseau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844826" y="1431230"/>
            <a:ext cx="105255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Réponse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IPFS continue de fonctionner grâce à la redondance. D’autres nœuds détenant le même fichier peuvent répondre à la demande.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844826" y="1431230"/>
            <a:ext cx="10525500" cy="4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Protocoles derrière 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Bitswap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Bitswap est le protocole d’échange de blocs entre pairs.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nœuds demandent les blocs dont ils ont besoin à d’autres pairs.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"paient" ces blocs en partageant des blocs qu’ils possèdent eux-mêmes (échange de crédit).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=&gt;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Bitswap gère les nœuds égoïstes qui ne partagent pas leurs données </a:t>
            </a: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844826" y="1431230"/>
            <a:ext cx="105255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Réponse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Ces noeuds ne reçoivent pas de "crédit" dans le système, ce qui peut limiter leur capacité à télécharger de nouveaux blocs.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844826" y="1431230"/>
            <a:ext cx="105255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Protocoles derrière 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Distributed Hash Table permet de localiser les données dans le réseau IPFS.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nœud participe à la DHT et stocke une partie de l’index global.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pratique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Vous recherchez un CID spécifique.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DHT trouve les nœuds qui possèdent ce CID.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Vous récupérez les blocs directement depuis ces nœuds.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844826" y="1431230"/>
            <a:ext cx="10525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Gateways IPFS (Partie 1)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Rôle des gateways IPFS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Tous les utilisateurs ne peuvent pas exécuter un nœud IPFS ou accéder directement au réseau pair-à-pair.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gateways permettent d’accéder aux fichiers IPFS via des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requêtes HTTP classiques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Accéder à un fichier via </a:t>
            </a:r>
            <a:r>
              <a:rPr b="0" i="0" lang="fr-FR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https://ipfs.io/ipfs/</a:t>
            </a:r>
            <a:r>
              <a:rPr b="0" i="0" lang="fr-FR" sz="2400" u="none" cap="none" strike="noStrike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&lt;CID&gt;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838200" y="365126"/>
            <a:ext cx="10515600" cy="57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44826" y="1431230"/>
            <a:ext cx="105255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Comprendre le fonctionnement d’IPFS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Comment les fichiers sont stockés, référencés, et partagés.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Explorer l’utilité d’IPFS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Pourquoi un système décentralisé de fichiers est pertinent aujourd’hui.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Analyser son impact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Comment IPFS révolutionne la gestion des données dans des écosystèmes comme le Web3 et au-delà.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844826" y="1431230"/>
            <a:ext cx="10525500" cy="5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Gateways IPFS (Partie 1)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d’une gateway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gateway agit comme un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 interagit avec le réseau IPFS pour récupérer les fichiers associés au CID demandé.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 renvoie le contenu en HTTP à l’utilisateur.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 de gateways populaires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IPFS.io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Cloudflare Gateway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3"/>
          <p:cNvSpPr txBox="1"/>
          <p:nvPr/>
        </p:nvSpPr>
        <p:spPr>
          <a:xfrm>
            <a:off x="844826" y="1431230"/>
            <a:ext cx="105255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: Pourquoi utiliser une gateway au lieu d’installer un nœud 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: Les gateways sont-elles centralisées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(Réponse slide suivante)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4"/>
          <p:cNvSpPr txBox="1"/>
          <p:nvPr/>
        </p:nvSpPr>
        <p:spPr>
          <a:xfrm>
            <a:off x="844826" y="1431230"/>
            <a:ext cx="105255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: Pourquoi utiliser une gateway au lieu d’installer un nœud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Simplicité d’accès pour les utilisateurs finaux, sans nécessiter de configuration complexe.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: Les gateways sont-elles centralisées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Chaque gateway est gérée par une entité, mais plusieurs gateways indépendantes peuvent être utilisées, réduisant le risque de centralisation.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5"/>
          <p:cNvSpPr txBox="1"/>
          <p:nvPr/>
        </p:nvSpPr>
        <p:spPr>
          <a:xfrm>
            <a:off x="844826" y="1431230"/>
            <a:ext cx="1052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Gateways IPFS (Partie 2)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Limites des gateways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Centralisation potentielle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 gateway populaire peut devenir un point unique de défaillance.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Performances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 gateway peut ralentir en cas de forte demande.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6"/>
          <p:cNvSpPr txBox="1"/>
          <p:nvPr/>
        </p:nvSpPr>
        <p:spPr>
          <a:xfrm>
            <a:off x="844826" y="1431230"/>
            <a:ext cx="105255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Gateways IPFS (Partie 2)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utilisateurs avancés peuvent exécuter leur propre gateway pour un contrôle total.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Encouragement à installer un nœud IPFS local pour participer directement au réseau pair-à-pair.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844826" y="1431230"/>
            <a:ext cx="10525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sur la décentralisation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 que les gateways simplifient l’accès, elles ne reflètent pas pleinement la nature distribuée d’IPFS.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Encouragement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utilisateurs doivent comprendre qu’utiliser directement IPFS (via un nœud) est plus aligné avec les principes du Web3.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8"/>
          <p:cNvSpPr txBox="1"/>
          <p:nvPr/>
        </p:nvSpPr>
        <p:spPr>
          <a:xfrm>
            <a:off x="844826" y="1431230"/>
            <a:ext cx="105255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Endianité et stockage des données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Rappel: Q: </a:t>
            </a:r>
            <a:r>
              <a:rPr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Endianité : Qu’est-ce que c’est ?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Quelle est la différence entre Little Endian et Big Endian ?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9"/>
          <p:cNvSpPr txBox="1"/>
          <p:nvPr/>
        </p:nvSpPr>
        <p:spPr>
          <a:xfrm>
            <a:off x="844826" y="1431230"/>
            <a:ext cx="105255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Endianité et stockage des données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Endianité = ordre dans lequel les bytes d’une donnée multioctet sont stockés ou transmis.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Endian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les plus significatifs en premier (ex. : réseaux).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les moins significatifs en premier (ex. : architectures Intel)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60"/>
          <p:cNvSpPr txBox="1"/>
          <p:nvPr/>
        </p:nvSpPr>
        <p:spPr>
          <a:xfrm>
            <a:off x="844826" y="1431230"/>
            <a:ext cx="10525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l’endianité dans IPFS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Structuration des blocs suit des conventions pour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Compatibilité réseau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Transmissions entre pairs utilisant différents matériels.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Efficacité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Assurer une interprétation correcte et rapide des données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844826" y="1431230"/>
            <a:ext cx="10525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limitations actuelles d’IPFS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d’anonymat natif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pairs qui demandent ou hébergent des fichiers sont identifiables via leurs adresses IP.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Peut exposer les utilisateurs à des risques de surveillance.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Nécessite des solutions externes comme Tor pour garantir la confidentialité.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4826" y="1431230"/>
            <a:ext cx="105255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Centralisation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sont hébergées sur des serveurs spécifiques. Si ces serveurs tombent, les données deviennent inaccessibles.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Lors d'une panne majeure chez un fournisseur cloud, de nombreux sites deviennent indisponibles.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uniques de défaillance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un site est surchargé ou attaqué (ex. DDoS), les utilisateurs ne peuvent plus accéder aux fichiers.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sont vulnérables à la censure.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844826" y="1431230"/>
            <a:ext cx="10525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Disponibilité des fichiers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fichiers ajoutés à IPFS ne sont accessibles que si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ou plusieurs pairs les stockent encore.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 pairs sont connectés au réseau.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Conséquence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un fichier n’est pas suffisamment répliqué, il peut devenir inaccessible.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63"/>
          <p:cNvSpPr txBox="1"/>
          <p:nvPr/>
        </p:nvSpPr>
        <p:spPr>
          <a:xfrm>
            <a:off x="844826" y="1431230"/>
            <a:ext cx="105255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 aux limitations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Anonymat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de VPNs ou Tor pour masquer l’adresse IP.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Développement de protocoles complémentaires pour IPFS (ex.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libp2p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pour un réseau plus privé.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Disponibilité des fichiers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Pinning : Verrouiller les fichiers sur des nœuds spécifiques pour garantir leur persistance.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tiers (ex.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Filecoin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Arweave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pour une redondance accrue.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403" name="Google Shape;40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775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Concepts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4"/>
          <p:cNvSpPr txBox="1"/>
          <p:nvPr/>
        </p:nvSpPr>
        <p:spPr>
          <a:xfrm>
            <a:off x="838200" y="1981200"/>
            <a:ext cx="55245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Répondre aux questions suivantes (10 minutes):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Pourquoi avoir un cache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se passe-t-il si un nœud quitte le réseau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Peut-on supprimer un fichier de IPFS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Pourquoi IPFS ne propose-t-il pas l’anonymat directement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/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844826" y="1431230"/>
            <a:ext cx="105255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Hébergement de sites web statiques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Déploiement sans serveur centralisé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IPFS permet d’héberger des sites statiques directement sur le réseau distribué.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de dépendance à un fournisseur central comme AWS.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DNSLink : Associer un domaine à un CID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Utilisé pour mapper des noms de domaine traditionnels (ex.</a:t>
            </a:r>
            <a:r>
              <a:rPr b="0" i="0" lang="fr-FR" sz="2400" u="none" cap="none" strike="noStrike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b="0" i="0" lang="fr-FR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www.mon-site.com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à un CID sur IPFS.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r>
              <a:rPr b="0" i="0" lang="fr-FR" sz="2400" u="none" cap="none" strike="noStrike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dnslink=/ipfs/&lt;CID&gt;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l’enregistrement DNS.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67"/>
          <p:cNvSpPr txBox="1"/>
          <p:nvPr/>
        </p:nvSpPr>
        <p:spPr>
          <a:xfrm>
            <a:off x="844826" y="1431230"/>
            <a:ext cx="105255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Rôle d’IPFS dans les DApps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Stocker les données volumineuses hors chaîne, tout en garantissant leur immutabilité.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: Métadonnées pour les NFT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 Ethereum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d’un NFT (nom, description, image) sont souvent stockées sur IPFS.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smart contract ne conserve que le lien CID.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 Solana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similaire, mais avec des solutions intégrées comme Metaplex.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68"/>
          <p:cNvSpPr txBox="1"/>
          <p:nvPr/>
        </p:nvSpPr>
        <p:spPr>
          <a:xfrm>
            <a:off x="844826" y="1431230"/>
            <a:ext cx="105255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logiciels utilisant IPFS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Brave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Navigateur qui permet d’accéder directement aux CIDs d’IPFS sans passerelle.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Fleek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Plateforme d’hébergement de sites décentralisés.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simplifiée avec IPFS et DNSLink.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69"/>
          <p:cNvSpPr txBox="1"/>
          <p:nvPr/>
        </p:nvSpPr>
        <p:spPr>
          <a:xfrm>
            <a:off x="844826" y="1431230"/>
            <a:ext cx="1052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de logiciels utilisant IPFS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Audius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Plateforme de musique décentralisée.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audio sont stockés sur IPFS pour garantir leur disponibilité et leur immutabilité.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0"/>
          <p:cNvSpPr txBox="1"/>
          <p:nvPr/>
        </p:nvSpPr>
        <p:spPr>
          <a:xfrm>
            <a:off x="844826" y="1431230"/>
            <a:ext cx="10525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Filecoin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Créateur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Développé par Protocol Labs, la même organisation que pour IPFS.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principal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Offrir un système de stockage décentralisé basé sur une économie incitative.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1"/>
          <p:cNvSpPr txBox="1"/>
          <p:nvPr/>
        </p:nvSpPr>
        <p:spPr>
          <a:xfrm>
            <a:off x="844826" y="1431230"/>
            <a:ext cx="10525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Filecoin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de fonctionnement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Filecoin utilise une blockchain pour enregistrer les transactions liées au stockage et à la récupération des données.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utilisateurs paient pour stocker des fichiers, tandis que les mineurs (ou fournisseurs de stockage) sont rémunérés pour héberger et maintenir ces données.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44826" y="1431230"/>
            <a:ext cx="10525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besoin d’un système distribué et résilient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IPFS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s’appuie sur des pairs (ordinateurs connectés entre eux) pour partager les fichiers.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sont récupérées à partir de multiples copies dans le réseau, ce qui élimine les points uniques de défaillance.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fichier est identifié par son contenu, et non par sa localisation, ce qui garantit l’intégrité des données.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72"/>
          <p:cNvSpPr txBox="1"/>
          <p:nvPr/>
        </p:nvSpPr>
        <p:spPr>
          <a:xfrm>
            <a:off x="844826" y="1431230"/>
            <a:ext cx="10525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Filecoin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adressé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IPFS seul, la disponibilité des fichiers dépend du nombre de pairs qui les stockent volontairement.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Filecoin garantit la persistance grâce à des incitations économiques.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3"/>
          <p:cNvSpPr txBox="1"/>
          <p:nvPr/>
        </p:nvSpPr>
        <p:spPr>
          <a:xfrm>
            <a:off x="844826" y="1431230"/>
            <a:ext cx="10525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Filecoin 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contrats de stockage encouragent les mineurs à conserver les données pour une durée spécifiée.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clients peuvent sélectionner des fournisseurs de stockage en fonction de la fiabilité, du prix, et des performances.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4"/>
          <p:cNvSpPr txBox="1"/>
          <p:nvPr/>
        </p:nvSpPr>
        <p:spPr>
          <a:xfrm>
            <a:off x="844826" y="1431230"/>
            <a:ext cx="10525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Lien entre Filecoin et IPFS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Complémentarité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IPFS : Un système rapide et léger pour le partage de données, mais sans garantie de longévité.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Filecoin : Une solution économique pour assurer la disponibilité à long terme.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75"/>
          <p:cNvSpPr txBox="1"/>
          <p:nvPr/>
        </p:nvSpPr>
        <p:spPr>
          <a:xfrm>
            <a:off x="844826" y="1431230"/>
            <a:ext cx="105255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Lien entre Filecoin et IPFS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d’interaction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sont ajoutés à IPFS pour un partage rapide.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utilisateurs qui souhaitent une persistance à long terme utilisent Filecoin pour payer des mineurs afin de stocker ces fichiers.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Filecoin conserve des preuves cryptographiques de stockage, assurant que les mineurs respectent leurs engagements.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475" name="Google Shape;47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95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Cas d’usage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peau de course avec un remplissage uni" id="481" name="Google Shape;48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600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44826" y="1431230"/>
            <a:ext cx="10525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Différences de communication pour les protocoles HTTP et IPFS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https://blog.ipfs.tech/2022-06-09-practical-explainer-ipfs-gateways-1/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-950" r="950" t="0"/>
          <a:stretch/>
        </p:blipFill>
        <p:spPr>
          <a:xfrm>
            <a:off x="2244275" y="2556825"/>
            <a:ext cx="7726602" cy="40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44826" y="1431230"/>
            <a:ext cx="105255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Historique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Création d’IPFS par Juan Benet chez Protocol Labs.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Inspiration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systèmes pair-à-pair comme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BitTorrent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qui partagent efficacement des fichiers.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structures de données comme les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arbres Merkle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utilisés dans Bitcoin et Git pour garantir l’intégrité des données.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et 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44826" y="1431230"/>
            <a:ext cx="105255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initial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Résoudre les problèmes de centralisation des données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Permettre un stockage et une distribution résilients.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Assurer une meilleure résistance à la censure.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Faciliter un web décentralisé où les utilisateurs possèdent leurs données.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Évolution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Adoption progressive par les développeurs et les entreprises.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dans des projets blockchain (NFTs, DApps).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