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6858000" cx="12192000"/>
  <p:notesSz cx="6858000" cy="9144000"/>
  <p:embeddedFontLst>
    <p:embeddedFont>
      <p:font typeface="Ubuntu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B3C36A-5684-43B6-AE51-74233887BEA7}">
  <a:tblStyle styleId="{89B3C36A-5684-43B6-AE51-74233887BEA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Ubuntu-bold.fntdata"/><Relationship Id="rId12" Type="http://schemas.openxmlformats.org/officeDocument/2006/relationships/slide" Target="slides/slide6.xml"/><Relationship Id="rId56" Type="http://schemas.openxmlformats.org/officeDocument/2006/relationships/font" Target="fonts/Ubuntu-regular.fntdata"/><Relationship Id="rId15" Type="http://schemas.openxmlformats.org/officeDocument/2006/relationships/slide" Target="slides/slide9.xml"/><Relationship Id="rId59" Type="http://schemas.openxmlformats.org/officeDocument/2006/relationships/font" Target="fonts/Ubuntu-boldItalic.fntdata"/><Relationship Id="rId14" Type="http://schemas.openxmlformats.org/officeDocument/2006/relationships/slide" Target="slides/slide8.xml"/><Relationship Id="rId58" Type="http://schemas.openxmlformats.org/officeDocument/2006/relationships/font" Target="fonts/Ubuntu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© SUPINFO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Auteur : xxx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3942db17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23942db17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3942db17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323942db17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3942db17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23942db17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3942db17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23942db17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3942db17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323942db17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3942db172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23942db172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3942db172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323942db172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3942db172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323942db172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3942db17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323942db172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3942db172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323942db172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3942db172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323942db172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3942db172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323942db172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3942db172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323942db172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3942db172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323942db172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942db17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3942db17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researchgate.net/profile/Aad-Van-Moorsel" TargetMode="External"/><Relationship Id="rId4" Type="http://schemas.openxmlformats.org/officeDocument/2006/relationships/hyperlink" Target="https://www.researchgate.net/publication/319603816_Blockchain_Based_Smart_Contracts_A_Systematic_Mapping_Study?_tp=eyJjb250ZXh0Ijp7ImZpcnN0UGFnZSI6Il9kaXJlY3QiLCJwYWdlIjoicHVibGljYXRpb24ifX0" TargetMode="External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fr-FR">
                <a:solidFill>
                  <a:schemeClr val="lt1"/>
                </a:solidFill>
              </a:rPr>
              <a:t>Chapitre 4 : Introduction aux Smarts Contracts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22598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300">
                <a:solidFill>
                  <a:schemeClr val="lt1"/>
                </a:solidFill>
              </a:rPr>
              <a:t>5BLOC - Advance Your Skills in the Blockchain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3200" y="5454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844826" y="1431230"/>
            <a:ext cx="105255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Création et déploiement d’un smart contract en Solidity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Étapes clés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Écriture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Utilisation de Solidity pour coder la logique du contrat.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Conversion du code source en bytecode (par exemple via Remix).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Déploiement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Envoi du bytecode via une transaction Ethereum.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Déployer un contrat simple pour enregistrer un message.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844826" y="1431230"/>
            <a:ext cx="105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Comparaison avec le principe de contrats classiques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900000" y="23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{89B3C36A-5684-43B6-AE51-74233887BEA7}</a:tableStyleId>
              </a:tblPr>
              <a:tblGrid>
                <a:gridCol w="4721700"/>
                <a:gridCol w="5059000"/>
              </a:tblGrid>
              <a:tr h="821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Contrats traditionnels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fr-FR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Smart contracts</a:t>
                      </a:r>
                      <a:endParaRPr b="1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Écrits en langage juridique.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Écrits en langage informatique (ex. Solidity).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Exécutés par des humains ou des systèmes centralisés.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Exécutés automatiquement par la blockchain.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Modifiables après signature (avec accord des parties).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fr-FR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Immuables après déploiement.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844826" y="1431230"/>
            <a:ext cx="105255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Blockchains compatibles avec les smart contracts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Ethereum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Utilise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développer des programmes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Cardano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Smart contracts en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Plutus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basé sur Haskell.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Tezos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Utilise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Michelson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un langage bas niveau conçu pour la vérification formelle.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44826" y="1431230"/>
            <a:ext cx="105255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Blockchains sans smart contracts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N’a pas de smart contracts génériques, mais des scripts simples via son langage </a:t>
            </a: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844826" y="1431230"/>
            <a:ext cx="105255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certaines blockchains n’en ont pas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Simplicité et sécurité : Réduire la surface d’attaque.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différent : Bitcoin, par exemple, vise à être une réserve de valeur et un système de transfert.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844826" y="1431230"/>
            <a:ext cx="105255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Théorie vs implémentation des smart contracts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Idéal théorique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Automatiser les interactions sans intermédiaires.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Garantir l’exécution selon les conditions définies.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844826" y="1431230"/>
            <a:ext cx="105255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Défis pratiques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 fees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Coûts imprévus pour des opérations complexes.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Scalabilité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demande dépasse la capacité du réseau, entraînant des retards, des coûts élevés, et une mauvaise expérience utilisateur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et mise à jour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contrats mal écrits ou obsolètes posent problème, car les blockchains sont immuables.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844826" y="1431230"/>
            <a:ext cx="10525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Stockage des scripts de smart contracts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Où sont stockés les smart contracts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scripts sont enregistrés dans les blocs de la blockchain, comme les transactions.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Contenu : Code du contrat + état (variables, données associées).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844826" y="1431230"/>
            <a:ext cx="10525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Stockage des scripts de smart contracts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Processus 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 du déploiement, le contrat est associé à une adresse unique.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utilisateurs interagissent avec le contrat via des transactions envoyées à cette adresse.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 txBox="1"/>
          <p:nvPr/>
        </p:nvSpPr>
        <p:spPr>
          <a:xfrm>
            <a:off x="844826" y="1431230"/>
            <a:ext cx="105255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Stockage des scripts de smart contracts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1" lang="fr-FR" sz="1400" u="none" cap="none" strike="noStrike">
                <a:solidFill>
                  <a:srgbClr val="262626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fr-FR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Aad van Moorsel</a:t>
            </a:r>
            <a:r>
              <a:rPr b="0" i="1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fr-FR" sz="14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/>
              </a:rPr>
              <a:t>Blockchain Based Smart Contracts : A Systematic Mapping Study</a:t>
            </a:r>
            <a:r>
              <a:rPr b="0" i="1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Conference Paper, 2017</a:t>
            </a:r>
            <a:endParaRPr b="0" i="1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9700" y="2586330"/>
            <a:ext cx="5779238" cy="4055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29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Smarts Contracts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AutoNum type="arabicPeriod"/>
            </a:pPr>
            <a:r>
              <a:rPr b="0" i="0" lang="fr-F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L’EVM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994689" y="402196"/>
            <a:ext cx="2189922" cy="57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1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nu avec un remplissage uni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0000" y="5040000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844826" y="1431230"/>
            <a:ext cx="105255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Transaction vs script de smart contract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classiques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Contenu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Transfert d’un montant d’un utilisateur à un autre.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Stockage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Simples données (adresses, montants, signatures).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"Alice envoie 2 ETH à Bob".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844826" y="1431230"/>
            <a:ext cx="10525500" cy="40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Transaction vs script de smart contract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Scripts de smart contract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Contenu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codées (if/else, boucles, calculs, etc.).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Stockage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 volumineux et nécessite un espace réservé pour le code et son état.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“Envoie cette somme à Bob ssi il effectue X action”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844826" y="1431230"/>
            <a:ext cx="105255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concret de script vs transaction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simple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</a:pPr>
            <a:r>
              <a:rPr b="0" i="0" lang="fr-FR" sz="2400" u="none" cap="none" strike="noStrike">
                <a:solidFill>
                  <a:srgbClr val="188038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Tx_hash: 0x123abc...</a:t>
            </a:r>
            <a:endParaRPr b="0" i="0" sz="2400" u="none" cap="none" strike="noStrike">
              <a:solidFill>
                <a:srgbClr val="188038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</a:pPr>
            <a:r>
              <a:rPr b="0" i="0" lang="fr-FR" sz="2400" u="none" cap="none" strike="noStrike">
                <a:solidFill>
                  <a:srgbClr val="188038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From: Alice</a:t>
            </a:r>
            <a:endParaRPr b="0" i="0" sz="2400" u="none" cap="none" strike="noStrike">
              <a:solidFill>
                <a:srgbClr val="188038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</a:pPr>
            <a:r>
              <a:rPr b="0" i="0" lang="fr-FR" sz="2400" u="none" cap="none" strike="noStrike">
                <a:solidFill>
                  <a:srgbClr val="188038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To: Bob</a:t>
            </a:r>
            <a:endParaRPr b="0" i="0" sz="2400" u="none" cap="none" strike="noStrike">
              <a:solidFill>
                <a:srgbClr val="188038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</a:pPr>
            <a:r>
              <a:rPr b="0" i="0" lang="fr-FR" sz="2400" u="none" cap="none" strike="noStrike">
                <a:solidFill>
                  <a:srgbClr val="188038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Amount: 10 ETH</a:t>
            </a:r>
            <a:endParaRPr b="0" i="0" sz="2400" u="none" cap="none" strike="noStrike">
              <a:solidFill>
                <a:srgbClr val="188038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844826" y="1431230"/>
            <a:ext cx="105255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concret de script vs transaction</a:t>
            </a:r>
            <a:endParaRPr b="0" i="0" sz="2400" u="none" cap="none" strike="noStrike">
              <a:solidFill>
                <a:srgbClr val="188038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avec smart contract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</a:pPr>
            <a:r>
              <a:rPr b="0" i="0" lang="fr-FR" sz="2400" u="none" cap="none" strike="noStrike">
                <a:solidFill>
                  <a:srgbClr val="188038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Tx_hash: 0x456def...</a:t>
            </a:r>
            <a:endParaRPr b="0" i="0" sz="2400" u="none" cap="none" strike="noStrike">
              <a:solidFill>
                <a:srgbClr val="188038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</a:pPr>
            <a:r>
              <a:rPr b="0" i="0" lang="fr-FR" sz="2400" u="none" cap="none" strike="noStrike">
                <a:solidFill>
                  <a:srgbClr val="188038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To: Contrat_Adresse_1</a:t>
            </a:r>
            <a:endParaRPr b="0" i="0" sz="2400" u="none" cap="none" strike="noStrike">
              <a:solidFill>
                <a:srgbClr val="188038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</a:pPr>
            <a:r>
              <a:rPr b="0" i="0" lang="fr-FR" sz="2400" u="none" cap="none" strike="noStrike">
                <a:solidFill>
                  <a:srgbClr val="188038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Function: transfertAvecCondition()</a:t>
            </a:r>
            <a:endParaRPr b="0" i="0" sz="2400" u="none" cap="none" strike="noStrike">
              <a:solidFill>
                <a:srgbClr val="188038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</a:pPr>
            <a:r>
              <a:rPr b="0" i="0" lang="fr-FR" sz="2400" u="none" cap="none" strike="noStrike">
                <a:solidFill>
                  <a:srgbClr val="188038"/>
                </a:solidFill>
                <a:highlight>
                  <a:schemeClr val="lt2"/>
                </a:highlight>
                <a:latin typeface="Ubuntu"/>
                <a:ea typeface="Ubuntu"/>
                <a:cs typeface="Ubuntu"/>
                <a:sym typeface="Ubuntu"/>
              </a:rPr>
              <a:t>Arguments: {beneficiary: Bob, amount: 10 ETH}</a:t>
            </a:r>
            <a:endParaRPr b="0" i="0" sz="2400" u="none" cap="none" strike="noStrike">
              <a:solidFill>
                <a:srgbClr val="188038"/>
              </a:solidFill>
              <a:highlight>
                <a:schemeClr val="lt2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844826" y="1431230"/>
            <a:ext cx="105255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smart contracts et les blocks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contracts déployés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 comme une "transaction spéciale" dans un bloc.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Référence unique (CID ou adresse).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844826" y="1431230"/>
            <a:ext cx="10525500" cy="24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smart contracts et les blocks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vers smart contracts 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Interagissent avec le code stocké, déclenchant une exécution.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Résultat de l’exécution inscrit dans la blockchain.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844826" y="1431230"/>
            <a:ext cx="10525500" cy="3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 d’utilisation des smart contracts dans d’autres blockchains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Cardano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Vérification formelle des contrats pour éviter les erreurs.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Solana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contracts hautement performants pour des DApps complexes.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844826" y="1431230"/>
            <a:ext cx="10525500" cy="3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 d’utilisation des smart contracts dans d’autres blockchains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Polkadot :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Interopérabilité entre blockchains via des smart contracts communicants.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Algorand :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Contrats simples et rapides pour les paiements et les échanges.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0"/>
          <p:cNvSpPr txBox="1"/>
          <p:nvPr/>
        </p:nvSpPr>
        <p:spPr>
          <a:xfrm>
            <a:off x="844826" y="1431230"/>
            <a:ext cx="105255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L’évolution des smart contracts dans d’autres écosystèmes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Avancées récentes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Modularité et optimisation (ex. modular VM chez Polkadot).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Langages spécifiques pour de meilleures performances (Rust pour Solana).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Perspectives futures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Intégration avec IA.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dans des secteurs traditionnels (assurances, supply chain).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260" name="Google Shape;2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15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1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Les Smart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838200" y="1981200"/>
            <a:ext cx="55245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fr-F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fr-F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3"/>
          <p:cNvSpPr txBox="1"/>
          <p:nvPr/>
        </p:nvSpPr>
        <p:spPr>
          <a:xfrm>
            <a:off x="844826" y="1431230"/>
            <a:ext cx="105255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Qu’est-ce que l’EVM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Ethereum Virtual Machine, l’environnement d’exécution des smart contracts.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Interprète et exécute le code des smart contracts.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Fournit une abstraction indépendante des machines physiques.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844826" y="1431230"/>
            <a:ext cx="10525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Qu’est-ce que l’EVM 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Principaux langages compatibles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Solidity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Le plus populaire pour Ethereum.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Vyper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Alternative pour une syntaxe plus simple.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844826" y="1431230"/>
            <a:ext cx="105255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Histoire et contexte de l'EVM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Conception : Développée par Vitalik Buterin et l'équipe Ethereum en 2014.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initial :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Offrir une plateforme universelle pour exécuter des applications décentralisées (DApps).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Améliorer la flexibilité des blockchains en permettant d’écrire des programmes personnalisés.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844826" y="1431230"/>
            <a:ext cx="10525500" cy="3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une machine virtuelle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Isolation 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Sépare l’exécution des smart contracts du matériel sous-jacent pour plus de sécurité.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Portabilité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à n’importe quel nœud d'exécuter un smart contract, indépendamment de son système d’exploitation.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7"/>
          <p:cNvSpPr txBox="1"/>
          <p:nvPr/>
        </p:nvSpPr>
        <p:spPr>
          <a:xfrm>
            <a:off x="844826" y="1431230"/>
            <a:ext cx="105255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une machine virtuelle 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Décentralisation :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nœud exécute l’EVM pour vérifier les transactions et les états.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8"/>
          <p:cNvSpPr txBox="1"/>
          <p:nvPr/>
        </p:nvSpPr>
        <p:spPr>
          <a:xfrm>
            <a:off x="844826" y="1431230"/>
            <a:ext cx="10525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 interne de l'EVM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fonctionne l'EVM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bytecode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smart contracts écrits en Solidity sont compilés en bytecode, interprété par l'EVM.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9"/>
          <p:cNvSpPr txBox="1"/>
          <p:nvPr/>
        </p:nvSpPr>
        <p:spPr>
          <a:xfrm>
            <a:off x="844826" y="1431230"/>
            <a:ext cx="105255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machine :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L’EVM utilise une pile pour manipuler les données pendant l’exécution.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 :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Mécanisme de tarification pour limiter les ressources consommées par les smart contracts.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844826" y="1431230"/>
            <a:ext cx="105255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composants de l'EVM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Contient les données temporaires utilisées pour exécuter les instructions.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Espace de stockage temporaire pour l’exécution du smart contract.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Stockage permanent des données, écrit sur la blockchain.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Counter (PC)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Pointeur qui suit l’instruction actuelle à exécuter.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1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1"/>
          <p:cNvSpPr txBox="1"/>
          <p:nvPr/>
        </p:nvSpPr>
        <p:spPr>
          <a:xfrm>
            <a:off x="844826" y="1431230"/>
            <a:ext cx="105255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étapes détaillées de l’exécution dans l’EVM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1 : Compilation du code source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code Solidity est transformé en bytecode (instructions lisibles par l’EVM).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Génération d’un fichier ABI (Application Binary Interface) pour interagir avec le contrat.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838200" y="365126"/>
            <a:ext cx="10515600" cy="57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44826" y="1431230"/>
            <a:ext cx="10525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Introduction aux Smart Contracts et à l'EVM.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Comprendre l’origine des smart contracts.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Découvrir le rôle et le fonctionnement de l’EVM.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Apprendre comment les smart contracts sont créés, déployés et stockés.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2"/>
          <p:cNvSpPr txBox="1"/>
          <p:nvPr/>
        </p:nvSpPr>
        <p:spPr>
          <a:xfrm>
            <a:off x="844826" y="1431230"/>
            <a:ext cx="105255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étapes détaillées de l’exécution dans l’EVM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2 : Déploiement du bytecode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contrat est ajouté à la blockchain via une transaction.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adresse unique est générée pour identifier le contrat.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53"/>
          <p:cNvSpPr txBox="1"/>
          <p:nvPr/>
        </p:nvSpPr>
        <p:spPr>
          <a:xfrm>
            <a:off x="844826" y="1431230"/>
            <a:ext cx="105255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étapes détaillées de l’exécution dans l’EVM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Étape 3 : Exécution des transactions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Chaque transaction invoque une fonction du contrat.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L’EVM interprète le bytecode, exécute la fonction, et met à jour l’état du contrat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54"/>
          <p:cNvSpPr txBox="1"/>
          <p:nvPr/>
        </p:nvSpPr>
        <p:spPr>
          <a:xfrm>
            <a:off x="844826" y="1431230"/>
            <a:ext cx="105255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 et EVM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Qu’est-ce que le gas ?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Mesure de la quantité de travail nécessaire pour exécuter une opération.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Tarification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Chaque instruction a un coût en gas. Les utilisateurs paient en ether pour couvrir ces coûts.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Prévenir les boucles infinies et répartir équitablement les ressources du réseau.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844826" y="1431230"/>
            <a:ext cx="105255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Gaz et optimisation dans l’EVM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 un nombre = 3 gaz.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Stocker un entier dans "Storage" = 20 000 gaz.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Optimisation des coûts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Préférer la mémoire (</a:t>
            </a:r>
            <a:r>
              <a:rPr b="0" i="0" lang="fr-FR" sz="2400" u="none" cap="none" strike="noStrike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au stockage (</a:t>
            </a:r>
            <a:r>
              <a:rPr b="0" i="0" lang="fr-FR" sz="2400" u="none" cap="none" strike="noStrike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lorsque possible.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Minimiser les boucles et éviter les calculs inutiles.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6"/>
          <p:cNvSpPr txBox="1"/>
          <p:nvPr/>
        </p:nvSpPr>
        <p:spPr>
          <a:xfrm>
            <a:off x="844826" y="1431230"/>
            <a:ext cx="105255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d’optimisation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Mauvais :</a:t>
            </a:r>
            <a:br>
              <a:rPr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fr-FR" sz="2000" u="none" cap="none" strike="noStrike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for (uint i = 0; i &lt; arr.length; i++) { ... }</a:t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 :</a:t>
            </a:r>
            <a:br>
              <a:rPr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fr-FR" sz="2400" u="none" cap="none" strike="noStrike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uint len = arr.length;</a:t>
            </a:r>
            <a:endParaRPr i="0" sz="2400" u="none" cap="none" strike="noStrike">
              <a:solidFill>
                <a:srgbClr val="1880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fr-FR" sz="2400" u="none" cap="none" strike="noStrike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for (uint i = 0; i &lt; len; i++) { ... }</a:t>
            </a:r>
            <a:endParaRPr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7"/>
          <p:cNvSpPr txBox="1"/>
          <p:nvPr/>
        </p:nvSpPr>
        <p:spPr>
          <a:xfrm>
            <a:off x="844826" y="1431230"/>
            <a:ext cx="105255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Forks et implémentations de l’EVM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Ethereum Classic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fork après le hack de The DAO en 2016. Partage le même environnement EVM.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Binance Smart Chain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Implémentation adaptée avec des temps de bloc plus courts.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Polygon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Compatible EVM, optimisé pour des frais réduits et une scalabilité accrue.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8"/>
          <p:cNvSpPr txBox="1"/>
          <p:nvPr/>
        </p:nvSpPr>
        <p:spPr>
          <a:xfrm>
            <a:off x="844826" y="1431230"/>
            <a:ext cx="10525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 de l'EVM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Standardisation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Adopté par de nombreuses blockchains (BSC, Polygon).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Flexibilité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Support d’une grande variété de smart contracts.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Sécurité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Isolation des contrats pour limiter les effets des erreurs.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9"/>
          <p:cNvSpPr txBox="1"/>
          <p:nvPr/>
        </p:nvSpPr>
        <p:spPr>
          <a:xfrm>
            <a:off x="844826" y="1431230"/>
            <a:ext cx="10525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Limitations de l'EVM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Scalabilité :</a:t>
            </a: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Limité par la capacité des nœuds à exécuter tous les contrats.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Coût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Tarifs élevés en gas lors des congestions du réseau Ethereum.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Langage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Solidity reste complexe pour les développeurs débutants.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s avec un remplissage uni" id="374" name="Google Shape;37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775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6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L’EVM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0"/>
          <p:cNvSpPr txBox="1"/>
          <p:nvPr/>
        </p:nvSpPr>
        <p:spPr>
          <a:xfrm>
            <a:off x="838200" y="1981200"/>
            <a:ext cx="55245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Répondre aux questions suivantes (10 minutes):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Qu’est-ce qu’un Layer 2 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Pourquoi utilise-t-on le gaz dans Ethereum 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smart contract peut-il être supprimé 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b="0" i="0" lang="fr-F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L’EVM peut-elle exécuter n’importe quel programme 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2683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apeau de course avec un remplissage uni" id="381" name="Google Shape;38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6000" y="1989000"/>
            <a:ext cx="288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44826" y="1431230"/>
            <a:ext cx="10525500" cy="4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Qu’est-ce qu’un smart contract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Définition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Programme informatique déployé sur une blockchain qui s’exécute automatiquement lorsque certaines conditions sont remplies.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 courant :</a:t>
            </a: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Transfert automatique de fonds après un événement (vente, livraison, etc.).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844826" y="1431230"/>
            <a:ext cx="105255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Qu’est-ce qu’un smart contract ?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Caractéristiques 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Transparent : Le code est public et auditable.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Automatique : Exécution sans intervention humaine.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Immuable : Une fois déployé, son code ne peut pas être modifié.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844826" y="1431230"/>
            <a:ext cx="105255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Origines des smart contracts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initial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Inventé par Nick Szabo en 1994, bien avant l’arrivée des blockchains.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Idée : Automatiser des accords entre parties en utilisant un code informatique.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concrète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blockchains comme Ethereum ont permis de rendre ces concepts opérationnels.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844826" y="1431230"/>
            <a:ext cx="105255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naissance de Solidity : Le langage des Smarts Contract pour la Blockchain Ethereum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Créé en 2014 par Gavin Wood et Christian Reitwiessner au sein de l’équipe Ethereum.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Conçu pour rendre la programmation des smart contracts plus accessible.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838200" y="365126"/>
            <a:ext cx="10515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r-F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Les Smarts Contracts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44826" y="1431230"/>
            <a:ext cx="105255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Conventions et particularités de Solidity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Contrats définis comme des classes :</a:t>
            </a:r>
            <a:b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2400" u="none" cap="none" strike="noStrike">
                <a:solidFill>
                  <a:srgbClr val="188038"/>
                </a:solidFill>
                <a:latin typeface="Ubuntu"/>
                <a:ea typeface="Ubuntu"/>
                <a:cs typeface="Ubuntu"/>
                <a:sym typeface="Ubuntu"/>
              </a:rPr>
              <a:t>contract Exemple {</a:t>
            </a:r>
            <a:endParaRPr b="0" i="0" sz="2400" u="none" cap="none" strike="noStrike">
              <a:solidFill>
                <a:srgbClr val="18803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188038"/>
                </a:solidFill>
                <a:latin typeface="Ubuntu"/>
                <a:ea typeface="Ubuntu"/>
                <a:cs typeface="Ubuntu"/>
                <a:sym typeface="Ubuntu"/>
              </a:rPr>
              <a:t>    uint public nombre;</a:t>
            </a:r>
            <a:endParaRPr b="0" i="0" sz="2400" u="none" cap="none" strike="noStrike">
              <a:solidFill>
                <a:srgbClr val="18803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188038"/>
                </a:solidFill>
                <a:latin typeface="Ubuntu"/>
                <a:ea typeface="Ubuntu"/>
                <a:cs typeface="Ubuntu"/>
                <a:sym typeface="Ubuntu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1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Conventions du langage 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noms des contrats et des fonctions suivent la convention PascalCase.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et arguments des fonctions en camelCase.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