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Robot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628126-219C-40F9-8FAB-D7DC4E16CCC8}">
  <a:tblStyle styleId="{A1628126-219C-40F9-8FAB-D7DC4E16CC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oboto-bold.fntdata"/><Relationship Id="rId30" Type="http://schemas.openxmlformats.org/officeDocument/2006/relationships/slide" Target="slides/slide24.xml"/><Relationship Id="rId74" Type="http://schemas.openxmlformats.org/officeDocument/2006/relationships/font" Target="fonts/Roboto-regular.fntdata"/><Relationship Id="rId33" Type="http://schemas.openxmlformats.org/officeDocument/2006/relationships/slide" Target="slides/slide27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6.xml"/><Relationship Id="rId76" Type="http://schemas.openxmlformats.org/officeDocument/2006/relationships/font" Target="fonts/Roboto-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© SUPINFO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Auteur : xxx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39624661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239624661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38b8a511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238b8a511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38b8a511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238b8a511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39624661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3239624661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39624661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239624661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38b8a511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238b8a511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38b8a511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3238b8a511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38b8a511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3238b8a511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38b8a511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3238b8a511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38b8a5116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3238b8a5116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38b8a5116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3238b8a5116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38b8a5116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3238b8a5116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38b8a511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3238b8a511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38b8a5116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3238b8a5116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38b8a5116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3238b8a5116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39624661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3239624661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39624661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3239624661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39624661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3239624661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38b8a5116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3238b8a5116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3962466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239624661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238b8a5116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g3238b8a5116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38b8a5116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3238b8a5116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38b8a5116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g3238b8a5116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8" name="Google Shape;47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4" name="Google Shape;48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8b8a51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238b8a511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.to/samuellyworld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Chapitre 7 : Introduction à Solana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43000" y="316948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5BLOC - Advance your Skills in the Blockchain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900" y="4090500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33620" y="1073422"/>
            <a:ext cx="78942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et les NFTs – Une Adoption Rapide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Solanart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Magic Eden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les principaux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marchés de NFTs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 Solana, attirant des artistes et des collectionneurs.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pour les artistes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de NFT facile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Rapidité et accessibilité, même pour ceux qui n'ont pas d'expérience en blockchain.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Frais de transaction faibles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Crucial pour les artistes, car sur Ethereum, les frais &gt; 10 USD / transaction.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33620" y="1073422"/>
            <a:ext cx="78942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Résumé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variées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Solana ne se limite pas à la DeFi et aux NFTs, elle s'étend à des secteurs comme les jeux vidéo, les oracles, et même le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web3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avec Ethereum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Solana se distingue par sa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vitesse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scalabilité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ses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frais de transaction extrêmement bas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des caractéristiques que Ethereum peine encore à égaler malgré ses améliorations.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Fonctionnement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33620" y="1073422"/>
            <a:ext cx="78942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et Innovations de Solana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Stake (PoS)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Utilisé comme base pour sécuriser la blockchain, mais avec des optimisations.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History (PoH)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 concept clé de Solana.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un système cryptographique où chaque transaction est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horodatée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avant d'être validée, ce qui permet de savoir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exactement quand chaque événement a eu lieu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33620" y="1073422"/>
            <a:ext cx="78942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Q : Mais, pour les autres consensus, les transactions étaient également datées avec un timestamp non ? Qu’est-ce qui change ?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33620" y="1073422"/>
            <a:ext cx="78942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Timestamps dans PoW et PoS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généré après consensus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PoW et PoS, les transactions sont collectées dans un bloc.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L'ordre des transactions et le timestamp final du bloc sont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déterminés après un consensus global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timestamps sont donc dépendants de ce processus.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Timestamps dans PoW et PoS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Limites de PoW et PoS concernant le temps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consensus est nécessaire pour organiser les transactions dans un ordre logique, ce qui entraîne de la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un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 d'efficacité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surtout lorsque le réseau est saturé.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33620" y="1073422"/>
            <a:ext cx="78942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 principale : horodatage avant le consensus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Contrairement à PoW ou PoS, où le timestamp dépend du consensus, dans PoH, chaque transaction est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pré-horodatée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grâce à cette horloge.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Cela permet d’organiser les transactions dans le bon ordre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sans attendre que tous les nodes se mettent d’accord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33620" y="1073422"/>
            <a:ext cx="78942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 principale : horodatage avant le consensus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31"/>
          <p:cNvGraphicFramePr/>
          <p:nvPr/>
        </p:nvGraphicFramePr>
        <p:xfrm>
          <a:off x="681250" y="17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{A1628126-219C-40F9-8FAB-D7DC4E16CCC8}</a:tableStyleId>
              </a:tblPr>
              <a:tblGrid>
                <a:gridCol w="1781050"/>
                <a:gridCol w="1814450"/>
                <a:gridCol w="2571375"/>
              </a:tblGrid>
              <a:tr h="2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Proof of Work/Stake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Proof of History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Horodatage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Créé après consensus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Créé avant le consensus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Ordre des transactions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Dépendant des validateurs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Garantit par l’algorithme PoH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Efficacité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Latence élevée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Traitement rapide grâce à l’autonomie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Scalabilité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Limitée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Très élevée (65,000+ TPS)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23888" y="1915924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Développement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et critiques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746017" y="301647"/>
            <a:ext cx="1642442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1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nu avec un remplissage u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0000" y="3780000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633620" y="1073422"/>
            <a:ext cx="78942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simplifié du PoH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d'une preuve chronologique (la "preuve d’historique")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tx est enregistrée avec un horodatage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grâce à une fonction de hachage répétée.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étape de hachage dépend de l’état précédent, formant une chaîne ininterrompue.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633620" y="1073422"/>
            <a:ext cx="78942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simplifié du PoH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d'une preuve chronologique (la "preuve d’historique")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le hash de l’événement A est "abcd", alors l’événement suivant B prendra "abcd" comme entrée, garantissant un ordre strict.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633620" y="1073422"/>
            <a:ext cx="78942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simplifié du PoH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 de cette preuve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 node du réseau peut vérifier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indépendamment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l’ordre des événements est correct, en recalculant la chaîne de hachage.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besoin d'attendre un consensus global pour organiser les transactions.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633620" y="1073422"/>
            <a:ext cx="78942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simplifié du PoH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Blocage simplifié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fois les transactions ordonnées, elles sont regroupées dans un bloc et validées par un consensus léger (Proof of Stake, dans le cas de Solana).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633620" y="1073422"/>
            <a:ext cx="7894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Comparaison entre PoH et un carnet d’horaires dans un système de transport : vous n’avez plus besoin de demander à chaque station l’heure exacte d’un train, l’horaire est déjà inscrit sur chaque billet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633620" y="1073422"/>
            <a:ext cx="78942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 Exemple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Imaginons une file d’attente dans un supermarché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PoW/PoS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Tous les clients (transactions) arrivent en désordre. Les caissiers (nodes) doivent d'abord discuter pour organiser la file (consensus), puis commencer à scanner les articles (valider).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PoH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Chaque client a déjà un numéro d’ordre donné automatiquement à l’entrée du magasin (horodatage PoH). Les caissiers n’ont plus qu’à scanner directement les articles, sans perte de temps.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Scalabilité avec le Traitement des Transactions en Parallèle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ne traite pas les transactions de manière séquentielle comme Ethereum ou Bitcoin, mais plutôt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parallèle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traitement parallèle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transaction peut être validée simultanément par plusieurs nœuds, ce qui permet de traiter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milliers de transactions par seconde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(TPS).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633620" y="1073422"/>
            <a:ext cx="78942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Mécanismes de Propagation Rapide des Transactions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Q :  Que se passe-t-il pour les transactions qui n’ont pas encore été minées / validées dans un bloc ?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633625" y="1073425"/>
            <a:ext cx="78942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Mécanismes de Propagation Rapide des Transactions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Q : 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passe-t-il pour les transactions qui n’ont pas encore été minées / validées dans un bloc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: Elles se retrouvent en attente dans des mempools.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Mempool :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d’attente buffer située dans les nodes.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633620" y="1073423"/>
            <a:ext cx="78942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Mécanismes de Propagation Rapide des Transactions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 possibles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Frais de transaction insuffisants (priorité donnée à des transactions avec des frais plus élevés).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Réseau saturé.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validateur en charge n'a pas encore eu le temps de traiter la transaction.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Contexte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633620" y="1073422"/>
            <a:ext cx="78942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apportée par Solana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Gulf Stream :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Transfère les transactions directement aux validators responsables du prochain bloc, avant même qu'elles ne soient intégrées.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Réduction de la latence et garantie que les nodes disposent des transactions nécessaires dès qu'ils doivent proposer un nouveau bloc.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633620" y="1073422"/>
            <a:ext cx="78942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Gulf Stream Schéma : “No Mempool, No Problem”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https://www.helius.dev/blog/solana-gulf-stream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97675"/>
            <a:ext cx="5262349" cy="29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633620" y="1073422"/>
            <a:ext cx="78942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Autre problème de latence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transmission de data d’un bloc entier une fois miné (toutes transactions incluses)… à l’ensemble du réseau.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633620" y="1073422"/>
            <a:ext cx="78942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solution de Solana : Turbine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Inspirée des protocoles de streaming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Découpage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bloc en petits morceaux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 fragments sont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 en parallèle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travers le réseau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nodes peuvent commencer à traiter les transactions dès réception des premiers fragments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reconstruction du bloc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fait progressivement, optimisant ainsi le temps total de propagation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633620" y="1073422"/>
            <a:ext cx="7894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solution de Solana : Turbine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technique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 intelligente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bloc est divisé en segments de taille optimale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segment contient un sous-ensemble de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système de métadonnées permet de reconstituer l'ordre original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633620" y="1073422"/>
            <a:ext cx="78942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solution de Solana : Turbine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technique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en pipeline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fragments circulent de manière asynchrone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nœud peut retransmettre les fragments dès leur réception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mécanisme de validation permet de vérifier l'intégrité de chaque fragment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633620" y="1073422"/>
            <a:ext cx="7894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solution de Solana : Turbine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 : https://forum.solana.com/t/feature-turbine-improvements-1-14-17/200)</a:t>
            </a:r>
            <a:endParaRPr i="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88" y="2092476"/>
            <a:ext cx="7458074" cy="26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633620" y="1073422"/>
            <a:ext cx="78942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solution de Solana : Turbine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technique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clés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Réduction significative de la latence réseau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Meilleure utilisation de la bande passante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grande résilience aux congestions réseau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plus rapide des transactions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633620" y="1073422"/>
            <a:ext cx="78942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 : Problème de consensus rapide et sécurisé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adressé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Proof of Work ou le Proof of Stake classique nécessitent souvent plusieurs tours de communication entre nodes avant de valider un bloc.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Résultat :  augmentation les délais de validation et consommation des ressources réseau.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Intervention de Tower BFT (Byzantine Fault Tolerance)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principal : Obtenir un accord sur le contenu du bloc et garantir la sécurité du réseau.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1"/>
          <p:cNvSpPr txBox="1"/>
          <p:nvPr/>
        </p:nvSpPr>
        <p:spPr>
          <a:xfrm>
            <a:off x="633620" y="1073422"/>
            <a:ext cx="7894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 de blocs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node leader propose un nouveau bloc, en utilisant les transactions pré-propagées grâce à Gulf Stream et les données transmises via Turbine.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autres nodes vérifient les transactions en comparant avec leurs propres mémoires tampons.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33620" y="1073422"/>
            <a:ext cx="78942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de ce chapitre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Explorer l'histoire de Solana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Comprendre son fonctionnement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Analyser ses avantages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Comparer avec Ethereum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633620" y="1073422"/>
            <a:ext cx="78942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	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Vote sur la validité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validators utilisent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voter la validité du bloc.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 s’appuie sur le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History (PoH)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garantir que les transactions sont ordonnées de manière fiable avant le consensus.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vote est horodaté par PoH,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qui accélère le processus en minimisant les échanges nécessaires.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633620" y="1073422"/>
            <a:ext cx="78942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Finalisation et propagation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seuil de validité (supermajorité des votes) est atteint, le bloc est accepté et propagé dans le réseau.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Tower BFT garantit que même si certains nœuds sont défaillants ou malveillants, le réseau reste sécurisé et opérationnel.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633620" y="1073423"/>
            <a:ext cx="78942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Résumé des process optimisés utilisés par Solana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54"/>
          <p:cNvGraphicFramePr/>
          <p:nvPr/>
        </p:nvGraphicFramePr>
        <p:xfrm>
          <a:off x="714550" y="151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{A1628126-219C-40F9-8FAB-D7DC4E16CCC8}</a:tableStyleId>
              </a:tblPr>
              <a:tblGrid>
                <a:gridCol w="2118025"/>
                <a:gridCol w="1598325"/>
                <a:gridCol w="2941675"/>
              </a:tblGrid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Étape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Composant clé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Rôle dans la validation des blocs</a:t>
                      </a:r>
                      <a:endParaRPr b="1"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Pré-propagation des transactions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Gulf Stream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Transfère les transactions aux nœuds leaders avant la création du bloc, réduisant la latence.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Transmission des données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Turbine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Divise les données en fragments pour une transmission rapide et efficace à travers les nœuds.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Consensus et validation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Tower BFT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Confirme les blocs en garantissant la sécurité et la fiabilité grâce à un consensus rapide et tolérant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341" name="Google Shape;3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7"/>
          <p:cNvSpPr txBox="1"/>
          <p:nvPr/>
        </p:nvSpPr>
        <p:spPr>
          <a:xfrm>
            <a:off x="633620" y="1073422"/>
            <a:ext cx="78942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langages au coeur de Solana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 robuste et performant pour écrire des smart contracts sur Solana.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Prisé pour sa gestion fine de la mémoire et sa sécurité (empêche les bugs courants comme les dépassements de tampon).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communauté open-source, favorisant l'adoption.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633620" y="1073422"/>
            <a:ext cx="7894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langages au coeur de Solana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Supporté pour écrire des programmes sur Solana, mais moins utilisé.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Principalement pour des cas nécessitant une performance maximale.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633620" y="1073422"/>
            <a:ext cx="78942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: le framework incontournable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basé sur Rust pour simplifier le développement sur Solana.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Fournit des outils pour générer automatiquement des bindings pour le frontend.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simplifiée des erreurs et des structures complexes.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0"/>
          <p:cNvSpPr txBox="1"/>
          <p:nvPr/>
        </p:nvSpPr>
        <p:spPr>
          <a:xfrm>
            <a:off x="633620" y="1073422"/>
            <a:ext cx="78942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: le framework incontournable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 les appels de fonctions (RPC).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un développement rapide tout en respectant les standards de sécurité.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1"/>
          <p:cNvSpPr txBox="1"/>
          <p:nvPr/>
        </p:nvSpPr>
        <p:spPr>
          <a:xfrm>
            <a:off x="633620" y="1073423"/>
            <a:ext cx="7894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Schéma Solana dApp Architecture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</a:t>
            </a:r>
            <a:r>
              <a:rPr b="0" i="1" lang="en" sz="14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Samuel Aspirin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dev.to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2975" y="155100"/>
            <a:ext cx="3945825" cy="46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33620" y="1073422"/>
            <a:ext cx="78942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Création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Fondée en 2020 par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Anatoly Yakovenko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ancien ingénieur chez Qualcomm.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 vision ? Surmonter les limitations d’Ethereum et d’autres blockchains.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2"/>
          <p:cNvSpPr txBox="1"/>
          <p:nvPr/>
        </p:nvSpPr>
        <p:spPr>
          <a:xfrm>
            <a:off x="633620" y="1073422"/>
            <a:ext cx="78942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Bibliothèque SPL et création de programmes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Program Library (SPL) (dans le TP 7)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de smart contracts préconstruits pour gérer des tokens, staking, etc.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ne pas repartir de zéro pour des fonctionnalités standardisées.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3"/>
          <p:cNvSpPr txBox="1"/>
          <p:nvPr/>
        </p:nvSpPr>
        <p:spPr>
          <a:xfrm>
            <a:off x="633620" y="1073422"/>
            <a:ext cx="78942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Bibliothèque SPL et création de programmes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concret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et gérer un token SPL en 3 étapes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Générer un compte pour le token.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Initialiser le minting (création).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Distribuer les tokens à des utilisateurs.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4"/>
          <p:cNvSpPr txBox="1"/>
          <p:nvPr/>
        </p:nvSpPr>
        <p:spPr>
          <a:xfrm>
            <a:off x="633620" y="1073422"/>
            <a:ext cx="789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Explorer les outils pour développer sur Solana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CLI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interagir avec le réseau (déploiement, gestion des comptes).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 CLI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Simplifie la compilation et le déploiement de programmes Rust.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Metaplex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Plateforme pour créer et gérer des NFTs.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@solana/web3.js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Connecte les dApps à la blockchain via le frontend.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401" name="Google Shape;40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175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5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Développement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5"/>
          <p:cNvSpPr txBox="1"/>
          <p:nvPr/>
        </p:nvSpPr>
        <p:spPr>
          <a:xfrm>
            <a:off x="1139875" y="1296025"/>
            <a:ext cx="42003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Répondre aux questions suivantes (10min):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●"/>
            </a:pPr>
            <a:r>
              <a:rPr b="0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Pourquoi choisir Anchor vs utiliser Solana CLI directement ?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7"/>
          <p:cNvSpPr txBox="1"/>
          <p:nvPr/>
        </p:nvSpPr>
        <p:spPr>
          <a:xfrm>
            <a:off x="633620" y="1073422"/>
            <a:ext cx="78942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Peut-on parler de blockchain décentralisée si 30% des nodes sont gérés par 2-3 acteurs 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Concentration des nœuds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majorité des validateurs sont hébergés par des data centers ou entreprises spécifiques.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Cela expose le réseau à des risques de censure ou de pannes.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8"/>
          <p:cNvSpPr txBox="1"/>
          <p:nvPr/>
        </p:nvSpPr>
        <p:spPr>
          <a:xfrm>
            <a:off x="633620" y="1073422"/>
            <a:ext cx="7894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Répartition des validators de Solana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Helius, Linkedin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25" y="2195800"/>
            <a:ext cx="4990547" cy="28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9"/>
          <p:cNvSpPr txBox="1"/>
          <p:nvPr/>
        </p:nvSpPr>
        <p:spPr>
          <a:xfrm>
            <a:off x="633620" y="1073422"/>
            <a:ext cx="78942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du Réseau (2021)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de l’attaque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Attaques DDoS provoquant des interruptions prolongées (jusqu’à 17 heures).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Saturation par des transactions malveillantes générées par des bots.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Temps d'arrêt critique pour les applications de DeFi et les utilisateurs.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0"/>
          <p:cNvSpPr txBox="1"/>
          <p:nvPr/>
        </p:nvSpPr>
        <p:spPr>
          <a:xfrm>
            <a:off x="633620" y="1073422"/>
            <a:ext cx="7894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 du Réseau (2021)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Amélioration des mécanismes de gestion des files d’attente de transactions.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Mises à jour logicielles pour optimiser la synchronisation des nœuds.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1"/>
          <p:cNvSpPr txBox="1"/>
          <p:nvPr/>
        </p:nvSpPr>
        <p:spPr>
          <a:xfrm>
            <a:off x="633620" y="1073422"/>
            <a:ext cx="78942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 d’Overload (2022)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de l’Incident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 de transactions massives atteignant 4 millions TPS (tx/sec).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Blocage temporaire du réseau dû à une surcharge des validateurs.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Technique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validateurs n’ont pas pu traiter ou propager les blocs assez rapidement.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3620" y="1073422"/>
            <a:ext cx="78942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et Problèmes à Résoudre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blockchains traditionnelles (Ethereum, Bitcoin) souffrent de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scalabilité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coût élevé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a été conçu pour offrir une scalabilité infinie tout en maintenant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coûts très bas.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Question : Que signifie scalabilité dans le contexte de la blockchain ?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2"/>
          <p:cNvSpPr txBox="1"/>
          <p:nvPr/>
        </p:nvSpPr>
        <p:spPr>
          <a:xfrm>
            <a:off x="633620" y="1073422"/>
            <a:ext cx="789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 d’Overload (2022)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Réponse de Solana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de mécanismes d’adaptation dynamique pour réduire la pression sur les nodes.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 de stress réguliers pour anticiper les défaillances similaires.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3"/>
          <p:cNvSpPr txBox="1"/>
          <p:nvPr/>
        </p:nvSpPr>
        <p:spPr>
          <a:xfrm>
            <a:off x="633620" y="1073422"/>
            <a:ext cx="78942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 de Double Spend (2022)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 Identifié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faille a permis temporairement des doublons de transactions.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Potentiel de falsification de données financières.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 de confiance pour certains projets DeFi hébergés sur Solana.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4"/>
          <p:cNvSpPr txBox="1"/>
          <p:nvPr/>
        </p:nvSpPr>
        <p:spPr>
          <a:xfrm>
            <a:off x="633620" y="1073422"/>
            <a:ext cx="789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 de Double Spend (2022)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Résolution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Implémentation d’une validation supplémentaire pour détecter et bloquer les transactions en double.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renforcé des smart contracts sensibles.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5"/>
          <p:cNvSpPr txBox="1"/>
          <p:nvPr/>
        </p:nvSpPr>
        <p:spPr>
          <a:xfrm>
            <a:off x="633620" y="1073422"/>
            <a:ext cx="789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 de Panne Majeure (2023)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vulnérabilité logicielle a conduit à une déconnexion en chaîne des nœuds.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réseau a été hors ligne pendant près de 10 heures.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Effets négatifs sur l'écosystème des applications NFT et DeFi.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6"/>
          <p:cNvSpPr txBox="1"/>
          <p:nvPr/>
        </p:nvSpPr>
        <p:spPr>
          <a:xfrm>
            <a:off x="633620" y="1073422"/>
            <a:ext cx="78942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 de Panne Majeure (2023)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Déploiement d’un plan de mise à jour plus rigoureux pour éviter les bugs critiques.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"Incident Response Team" dédié pour une gestion proactive.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7"/>
          <p:cNvSpPr txBox="1"/>
          <p:nvPr/>
        </p:nvSpPr>
        <p:spPr>
          <a:xfrm>
            <a:off x="633620" y="1073422"/>
            <a:ext cx="78942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Incidents de Fraude et Piratage (2023)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Protocole Wormhole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exploit a permis à des hackers de voler 320 millions USD.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Failles :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 erreur dans la vérification des transactions inter-chaînes.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Leçons Tirées 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Renforcement des audits de sécurité des protocoles inter-chaînes.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avec les partenaires pour surveiller les smart contracts critiques.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480" name="Google Shape;48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8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Challenges et Critiques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peau de course avec un remplissage uni" id="486" name="Google Shape;48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33620" y="1073422"/>
            <a:ext cx="78942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L'Importance des Premiers Investisseurs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Investisseurs clés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Andreessen Horowitz, Polychain Capital, Almeda Research, ….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Grâce à leur présence dans le monde du web3, ils ont su donner de la légitimité à Solana.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Partenariats stratégiques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des entreprises et des projets de DeFi, NFT et autres secteurs innovants.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Investisseurs → Projets → Communauté Solana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33620" y="1073422"/>
            <a:ext cx="78942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Croissance Exponentielle de Solana dans la DeFi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? En permettant à des plateformes de DeFi d’utiliser sa blockchain.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 clé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Vitesse (50 000 transactions par seconde) et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frais très faibles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Solana a attiré des utilisateurs cherchant une alternative à Ethereum.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33620" y="1073422"/>
            <a:ext cx="78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Croissance Exponentielle de Solana dans la DeFi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concrets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Serum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Un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 (échange décentralisé)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ultra-rapide pour les transactions de tokens.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Raydium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Fournisseur de liquidité décentralisée pour les applications DeFi.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Mango Markets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Plateforme de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trading décentralisé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faible coût pour des transactions complexes.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9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