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01" r:id="rId2"/>
    <p:sldMasterId id="2147483725" r:id="rId3"/>
    <p:sldMasterId id="2147483738" r:id="rId4"/>
  </p:sldMasterIdLst>
  <p:notesMasterIdLst>
    <p:notesMasterId r:id="rId37"/>
  </p:notesMasterIdLst>
  <p:sldIdLst>
    <p:sldId id="423" r:id="rId5"/>
    <p:sldId id="424" r:id="rId6"/>
    <p:sldId id="425" r:id="rId7"/>
    <p:sldId id="426" r:id="rId8"/>
    <p:sldId id="429" r:id="rId9"/>
    <p:sldId id="462" r:id="rId10"/>
    <p:sldId id="458" r:id="rId11"/>
    <p:sldId id="463" r:id="rId12"/>
    <p:sldId id="431" r:id="rId13"/>
    <p:sldId id="432" r:id="rId14"/>
    <p:sldId id="444" r:id="rId15"/>
    <p:sldId id="433" r:id="rId16"/>
    <p:sldId id="449" r:id="rId17"/>
    <p:sldId id="435" r:id="rId18"/>
    <p:sldId id="459" r:id="rId19"/>
    <p:sldId id="460" r:id="rId20"/>
    <p:sldId id="436" r:id="rId21"/>
    <p:sldId id="438" r:id="rId22"/>
    <p:sldId id="368" r:id="rId23"/>
    <p:sldId id="391" r:id="rId24"/>
    <p:sldId id="392" r:id="rId25"/>
    <p:sldId id="407" r:id="rId26"/>
    <p:sldId id="369" r:id="rId27"/>
    <p:sldId id="456" r:id="rId28"/>
    <p:sldId id="419" r:id="rId29"/>
    <p:sldId id="411" r:id="rId30"/>
    <p:sldId id="420" r:id="rId31"/>
    <p:sldId id="448" r:id="rId32"/>
    <p:sldId id="418" r:id="rId33"/>
    <p:sldId id="421" r:id="rId34"/>
    <p:sldId id="390" r:id="rId35"/>
    <p:sldId id="461" r:id="rId3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13B7A6-65D0-4DEC-AB66-F89966F9AFED}">
          <p14:sldIdLst>
            <p14:sldId id="423"/>
            <p14:sldId id="424"/>
            <p14:sldId id="425"/>
            <p14:sldId id="426"/>
            <p14:sldId id="429"/>
            <p14:sldId id="462"/>
            <p14:sldId id="458"/>
            <p14:sldId id="463"/>
            <p14:sldId id="431"/>
            <p14:sldId id="432"/>
            <p14:sldId id="444"/>
            <p14:sldId id="433"/>
            <p14:sldId id="449"/>
            <p14:sldId id="435"/>
            <p14:sldId id="459"/>
            <p14:sldId id="460"/>
            <p14:sldId id="436"/>
            <p14:sldId id="438"/>
            <p14:sldId id="368"/>
            <p14:sldId id="391"/>
            <p14:sldId id="392"/>
            <p14:sldId id="407"/>
            <p14:sldId id="369"/>
            <p14:sldId id="456"/>
            <p14:sldId id="419"/>
            <p14:sldId id="411"/>
            <p14:sldId id="420"/>
            <p14:sldId id="448"/>
            <p14:sldId id="418"/>
            <p14:sldId id="421"/>
            <p14:sldId id="390"/>
            <p14:sldId id="461"/>
          </p14:sldIdLst>
        </p14:section>
      </p14:sectionLst>
    </p:ex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Limouni" initials="M" lastIdx="1" clrIdx="0">
    <p:extLst>
      <p:ext uri="{19B8F6BF-5375-455C-9EA6-DF929625EA0E}">
        <p15:presenceInfo xmlns:p15="http://schemas.microsoft.com/office/powerpoint/2012/main" userId="MR.Limou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DE0"/>
    <a:srgbClr val="D34C4C"/>
    <a:srgbClr val="FF6B6B"/>
    <a:srgbClr val="A3E511"/>
    <a:srgbClr val="4ECDC4"/>
    <a:srgbClr val="2C589E"/>
    <a:srgbClr val="D2D7DD"/>
    <a:srgbClr val="858A90"/>
    <a:srgbClr val="478AFF"/>
    <a:srgbClr val="3442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77348" autoAdjust="0"/>
  </p:normalViewPr>
  <p:slideViewPr>
    <p:cSldViewPr snapToGrid="0" showGuides="1">
      <p:cViewPr varScale="1">
        <p:scale>
          <a:sx n="50" d="100"/>
          <a:sy n="50" d="100"/>
        </p:scale>
        <p:origin x="797" y="48"/>
      </p:cViewPr>
      <p:guideLst>
        <p:guide orient="horz" pos="3262"/>
        <p:guide pos="57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2022/6/16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a:t>
            </a:fld>
            <a:endParaRPr kumimoji="1" lang="ja-JP" altLang="en-US"/>
          </a:p>
        </p:txBody>
      </p:sp>
    </p:spTree>
    <p:extLst>
      <p:ext uri="{BB962C8B-B14F-4D97-AF65-F5344CB8AC3E}">
        <p14:creationId xmlns:p14="http://schemas.microsoft.com/office/powerpoint/2010/main" val="262938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13</a:t>
            </a:fld>
            <a:endParaRPr kumimoji="1" lang="ja-JP" altLang="en-US"/>
          </a:p>
        </p:txBody>
      </p:sp>
    </p:spTree>
    <p:extLst>
      <p:ext uri="{BB962C8B-B14F-4D97-AF65-F5344CB8AC3E}">
        <p14:creationId xmlns:p14="http://schemas.microsoft.com/office/powerpoint/2010/main" val="281617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14</a:t>
            </a:fld>
            <a:endParaRPr kumimoji="1" lang="ja-JP" altLang="en-US"/>
          </a:p>
        </p:txBody>
      </p:sp>
    </p:spTree>
    <p:extLst>
      <p:ext uri="{BB962C8B-B14F-4D97-AF65-F5344CB8AC3E}">
        <p14:creationId xmlns:p14="http://schemas.microsoft.com/office/powerpoint/2010/main" val="388115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15</a:t>
            </a:fld>
            <a:endParaRPr kumimoji="1" lang="ja-JP" altLang="en-US"/>
          </a:p>
        </p:txBody>
      </p:sp>
    </p:spTree>
    <p:extLst>
      <p:ext uri="{BB962C8B-B14F-4D97-AF65-F5344CB8AC3E}">
        <p14:creationId xmlns:p14="http://schemas.microsoft.com/office/powerpoint/2010/main" val="1966337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16</a:t>
            </a:fld>
            <a:endParaRPr kumimoji="1" lang="ja-JP" altLang="en-US"/>
          </a:p>
        </p:txBody>
      </p:sp>
    </p:spTree>
    <p:extLst>
      <p:ext uri="{BB962C8B-B14F-4D97-AF65-F5344CB8AC3E}">
        <p14:creationId xmlns:p14="http://schemas.microsoft.com/office/powerpoint/2010/main" val="267083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17</a:t>
            </a:fld>
            <a:endParaRPr kumimoji="1" lang="ja-JP" altLang="en-US"/>
          </a:p>
        </p:txBody>
      </p:sp>
    </p:spTree>
    <p:extLst>
      <p:ext uri="{BB962C8B-B14F-4D97-AF65-F5344CB8AC3E}">
        <p14:creationId xmlns:p14="http://schemas.microsoft.com/office/powerpoint/2010/main" val="181855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4400" b="1" dirty="0">
                <a:solidFill>
                  <a:srgbClr val="7030A0"/>
                </a:solidFill>
                <a:latin typeface="Tw Cen MT" panose="020B0602020104020603" pitchFamily="34" charset="0"/>
              </a:rPr>
              <a:t>Acteur:</a:t>
            </a:r>
            <a:r>
              <a:rPr lang="fr-FR" sz="4400" dirty="0">
                <a:solidFill>
                  <a:srgbClr val="7030A0"/>
                </a:solidFill>
                <a:latin typeface="Tw Cen MT" panose="020B0602020104020603" pitchFamily="34" charset="0"/>
              </a:rPr>
              <a:t> </a:t>
            </a:r>
            <a:r>
              <a:rPr lang="fr-FR" sz="4400" dirty="0" err="1">
                <a:latin typeface="Tw Cen MT" panose="020B0602020104020603" pitchFamily="34" charset="0"/>
              </a:rPr>
              <a:t>Administateur</a:t>
            </a:r>
            <a:r>
              <a:rPr lang="fr-FR" sz="4400" dirty="0">
                <a:latin typeface="Tw Cen MT" panose="020B0602020104020603" pitchFamily="34" charset="0"/>
              </a:rPr>
              <a:t> / pilote processus/ </a:t>
            </a:r>
            <a:r>
              <a:rPr lang="fr-FR" sz="4400" dirty="0" err="1">
                <a:latin typeface="Tw Cen MT" panose="020B0602020104020603" pitchFamily="34" charset="0"/>
              </a:rPr>
              <a:t>medcin</a:t>
            </a:r>
            <a:r>
              <a:rPr lang="fr-FR" sz="4400" dirty="0">
                <a:latin typeface="Tw Cen MT" panose="020B0602020104020603" pitchFamily="34" charset="0"/>
              </a:rPr>
              <a:t> de travail.</a:t>
            </a:r>
          </a:p>
          <a:p>
            <a:r>
              <a:rPr lang="fr-FR" sz="4400" b="1" dirty="0">
                <a:solidFill>
                  <a:srgbClr val="7030A0"/>
                </a:solidFill>
                <a:latin typeface="Tw Cen MT" panose="020B0602020104020603" pitchFamily="34" charset="0"/>
              </a:rPr>
              <a:t>Description: </a:t>
            </a:r>
          </a:p>
          <a:p>
            <a:pPr marL="2571750" lvl="3" indent="-514350">
              <a:buFont typeface="+mj-lt"/>
              <a:buAutoNum type="arabicPeriod"/>
            </a:pPr>
            <a:r>
              <a:rPr lang="fr-FR" sz="4000" dirty="0">
                <a:latin typeface="Tw Cen MT" panose="020B0602020104020603" pitchFamily="34" charset="0"/>
              </a:rPr>
              <a:t>L’acteur demande la page d’authentification.</a:t>
            </a:r>
          </a:p>
          <a:p>
            <a:pPr marL="2571750" lvl="3" indent="-514350">
              <a:buFont typeface="+mj-lt"/>
              <a:buAutoNum type="arabicPeriod"/>
            </a:pPr>
            <a:r>
              <a:rPr lang="fr-FR" sz="4000" dirty="0">
                <a:latin typeface="Tw Cen MT" panose="020B0602020104020603" pitchFamily="34" charset="0"/>
              </a:rPr>
              <a:t>Le système affiche l’interface d’authentification.</a:t>
            </a:r>
          </a:p>
          <a:p>
            <a:pPr marL="2571750" lvl="3" indent="-514350">
              <a:buFont typeface="+mj-lt"/>
              <a:buAutoNum type="arabicPeriod"/>
            </a:pPr>
            <a:r>
              <a:rPr lang="fr-FR" sz="4000" dirty="0">
                <a:latin typeface="Tw Cen MT" panose="020B0602020104020603" pitchFamily="34" charset="0"/>
              </a:rPr>
              <a:t>L’acteur saisis son identifiant et son mot de passe.</a:t>
            </a:r>
          </a:p>
          <a:p>
            <a:pPr marL="2571750" lvl="3" indent="-514350">
              <a:buFont typeface="+mj-lt"/>
              <a:buAutoNum type="arabicPeriod"/>
            </a:pPr>
            <a:r>
              <a:rPr lang="fr-FR" sz="4000" dirty="0">
                <a:latin typeface="Tw Cen MT" panose="020B0602020104020603" pitchFamily="34" charset="0"/>
              </a:rPr>
              <a:t>Le système vérifie la validité des données.</a:t>
            </a:r>
          </a:p>
          <a:p>
            <a:pPr marL="2571750" lvl="3" indent="-514350">
              <a:buFont typeface="+mj-lt"/>
              <a:buAutoNum type="arabicPeriod"/>
            </a:pPr>
            <a:r>
              <a:rPr lang="fr-FR" sz="4000" dirty="0">
                <a:latin typeface="Tw Cen MT" panose="020B0602020104020603" pitchFamily="34" charset="0"/>
              </a:rPr>
              <a:t>Le système redirige l’acteur vers l’espace administrateur.</a:t>
            </a:r>
          </a:p>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18</a:t>
            </a:fld>
            <a:endParaRPr kumimoji="1" lang="ja-JP" altLang="en-US"/>
          </a:p>
        </p:txBody>
      </p:sp>
    </p:spTree>
    <p:extLst>
      <p:ext uri="{BB962C8B-B14F-4D97-AF65-F5344CB8AC3E}">
        <p14:creationId xmlns:p14="http://schemas.microsoft.com/office/powerpoint/2010/main" val="239574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Après avoir analysé les besoins et comprendre la problématique, nous avons fait une certaine conception qui permet à résoudre les problèmes de l’ancien site de la DRETLE, ce que nous a amené à chercher les outils adéquats pour pouvoir réaliser et traduire la solution proposée.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r-FR" baseline="0" dirty="0"/>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19</a:t>
            </a:fld>
            <a:endParaRPr kumimoji="1" lang="ja-JP" altLang="en-US"/>
          </a:p>
        </p:txBody>
      </p:sp>
    </p:spTree>
    <p:extLst>
      <p:ext uri="{BB962C8B-B14F-4D97-AF65-F5344CB8AC3E}">
        <p14:creationId xmlns:p14="http://schemas.microsoft.com/office/powerpoint/2010/main" val="380167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Pour développer notre site, en ce qui concerne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 cotée backend » </a:t>
            </a:r>
            <a:r>
              <a:rPr lang="fr-FR" sz="1800" dirty="0">
                <a:effectLst/>
                <a:latin typeface="Times New Roman" panose="02020603050405020304" pitchFamily="18" charset="0"/>
                <a:ea typeface="Calibri" panose="020F0502020204030204" pitchFamily="34" charset="0"/>
                <a:cs typeface="Arial" panose="020B0604020202020204" pitchFamily="34" charset="0"/>
              </a:rPr>
              <a:t>nous avons basé sur le langage PHP version7 stable en choisissant de travailler avec le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Framework</a:t>
            </a:r>
            <a:r>
              <a:rPr lang="fr-FR" sz="1800" dirty="0">
                <a:effectLst/>
                <a:latin typeface="Times New Roman" panose="02020603050405020304" pitchFamily="18" charset="0"/>
                <a:ea typeface="Calibri" panose="020F0502020204030204" pitchFamily="34" charset="0"/>
                <a:cs typeface="Arial" panose="020B0604020202020204" pitchFamily="34" charset="0"/>
              </a:rPr>
              <a:t>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laravel</a:t>
            </a:r>
            <a:r>
              <a:rPr lang="fr-FR" sz="1800" dirty="0">
                <a:effectLst/>
                <a:latin typeface="Times New Roman" panose="02020603050405020304" pitchFamily="18" charset="0"/>
                <a:ea typeface="Calibri" panose="020F0502020204030204" pitchFamily="34" charset="0"/>
                <a:cs typeface="Arial" panose="020B0604020202020204" pitchFamily="34" charset="0"/>
              </a:rPr>
              <a:t>. Laravel est un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Framework</a:t>
            </a:r>
            <a:r>
              <a:rPr lang="fr-FR" sz="1800" dirty="0">
                <a:effectLst/>
                <a:latin typeface="Times New Roman" panose="02020603050405020304" pitchFamily="18" charset="0"/>
                <a:ea typeface="Calibri" panose="020F0502020204030204" pitchFamily="34" charset="0"/>
                <a:cs typeface="Arial" panose="020B0604020202020204" pitchFamily="34" charset="0"/>
              </a:rPr>
              <a:t> ORM (objet relationnelle modèle) qui fournit les avantages suivants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Un système de routage.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Un système d’authentification.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Un moteur de Template efficace.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Laravel fournir une sécurité de haut niveau.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Pour télécharger les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Packages</a:t>
            </a:r>
            <a:r>
              <a:rPr lang="fr-FR" sz="1800" dirty="0">
                <a:effectLst/>
                <a:latin typeface="Times New Roman" panose="02020603050405020304" pitchFamily="18" charset="0"/>
                <a:ea typeface="Calibri" panose="020F0502020204030204" pitchFamily="34" charset="0"/>
                <a:cs typeface="Arial" panose="020B0604020202020204" pitchFamily="34" charset="0"/>
              </a:rPr>
              <a:t> de ce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Framework</a:t>
            </a:r>
            <a:r>
              <a:rPr lang="fr-FR" sz="1800" dirty="0">
                <a:effectLst/>
                <a:latin typeface="Times New Roman" panose="02020603050405020304" pitchFamily="18" charset="0"/>
                <a:ea typeface="Calibri" panose="020F0502020204030204" pitchFamily="34" charset="0"/>
                <a:cs typeface="Arial" panose="020B0604020202020204" pitchFamily="34" charset="0"/>
              </a:rPr>
              <a:t> nous avons utilisé le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Composer</a:t>
            </a:r>
            <a:r>
              <a:rPr lang="fr-FR" sz="1800" dirty="0">
                <a:effectLst/>
                <a:latin typeface="Times New Roman" panose="02020603050405020304" pitchFamily="18" charset="0"/>
                <a:ea typeface="Calibri" panose="020F0502020204030204" pitchFamily="34" charset="0"/>
                <a:cs typeface="Arial" panose="020B0604020202020204" pitchFamily="34" charset="0"/>
              </a:rPr>
              <a:t> qui possède un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package manager.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20</a:t>
            </a:fld>
            <a:endParaRPr kumimoji="1" lang="ja-JP" altLang="en-US"/>
          </a:p>
        </p:txBody>
      </p:sp>
    </p:spTree>
    <p:extLst>
      <p:ext uri="{BB962C8B-B14F-4D97-AF65-F5344CB8AC3E}">
        <p14:creationId xmlns:p14="http://schemas.microsoft.com/office/powerpoint/2010/main" val="3996352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Pour le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 côté Frontend »</a:t>
            </a:r>
            <a:r>
              <a:rPr lang="fr-FR" sz="1800" b="1" dirty="0">
                <a:effectLst/>
                <a:latin typeface="Times New Roman" panose="02020603050405020304" pitchFamily="18" charset="0"/>
                <a:ea typeface="Calibri" panose="020F0502020204030204" pitchFamily="34" charset="0"/>
                <a:cs typeface="Arial" panose="020B0604020202020204" pitchFamily="34" charset="0"/>
              </a:rPr>
              <a:t>, </a:t>
            </a:r>
            <a:r>
              <a:rPr lang="fr-FR" sz="1800" dirty="0">
                <a:effectLst/>
                <a:latin typeface="Times New Roman" panose="02020603050405020304" pitchFamily="18" charset="0"/>
                <a:ea typeface="Calibri" panose="020F0502020204030204" pitchFamily="34" charset="0"/>
                <a:cs typeface="Arial" panose="020B0604020202020204" pitchFamily="34" charset="0"/>
              </a:rPr>
              <a:t>nous avons utilisé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Bootstrap</a:t>
            </a:r>
            <a:r>
              <a:rPr lang="fr-FR" sz="1800" dirty="0">
                <a:effectLst/>
                <a:latin typeface="Times New Roman" panose="02020603050405020304" pitchFamily="18" charset="0"/>
                <a:ea typeface="Calibri" panose="020F0502020204030204" pitchFamily="34" charset="0"/>
                <a:cs typeface="Arial" panose="020B0604020202020204" pitchFamily="34" charset="0"/>
              </a:rPr>
              <a:t> et </a:t>
            </a:r>
            <a:r>
              <a:rPr lang="fr-FR" sz="1800" b="1" i="1" dirty="0" err="1">
                <a:effectLst/>
                <a:latin typeface="Times New Roman" panose="02020603050405020304" pitchFamily="18" charset="0"/>
                <a:ea typeface="Calibri" panose="020F0502020204030204" pitchFamily="34" charset="0"/>
                <a:cs typeface="Arial" panose="020B0604020202020204" pitchFamily="34" charset="0"/>
              </a:rPr>
              <a:t>Sass</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 </a:t>
            </a:r>
            <a:r>
              <a:rPr lang="fr-FR" sz="1800" dirty="0">
                <a:effectLst/>
                <a:latin typeface="Times New Roman" panose="02020603050405020304" pitchFamily="18" charset="0"/>
                <a:ea typeface="Calibri" panose="020F0502020204030204" pitchFamily="34" charset="0"/>
                <a:cs typeface="Arial" panose="020B0604020202020204" pitchFamily="34" charset="0"/>
              </a:rPr>
              <a:t>fait partie des langages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HTML</a:t>
            </a:r>
            <a:r>
              <a:rPr lang="fr-FR" sz="1800" dirty="0">
                <a:effectLst/>
                <a:latin typeface="Times New Roman" panose="02020603050405020304" pitchFamily="18" charset="0"/>
                <a:ea typeface="Calibri" panose="020F0502020204030204" pitchFamily="34" charset="0"/>
                <a:cs typeface="Arial" panose="020B0604020202020204" pitchFamily="34" charset="0"/>
              </a:rPr>
              <a:t> et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CSS</a:t>
            </a:r>
            <a:r>
              <a:rPr lang="fr-FR" sz="1800" dirty="0">
                <a:effectLst/>
                <a:latin typeface="Times New Roman" panose="02020603050405020304" pitchFamily="18" charset="0"/>
                <a:ea typeface="Calibri" panose="020F0502020204030204" pitchFamily="34" charset="0"/>
                <a:cs typeface="Arial" panose="020B0604020202020204" pitchFamily="34" charset="0"/>
              </a:rPr>
              <a:t>. Et pour le langage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JavaScript</a:t>
            </a:r>
            <a:r>
              <a:rPr lang="fr-FR" sz="1800" dirty="0">
                <a:effectLst/>
                <a:latin typeface="Times New Roman" panose="02020603050405020304" pitchFamily="18" charset="0"/>
                <a:ea typeface="Calibri" panose="020F0502020204030204" pitchFamily="34" charset="0"/>
                <a:cs typeface="Arial" panose="020B0604020202020204" pitchFamily="34" charset="0"/>
              </a:rPr>
              <a:t>, nous avons utilisé la bibliothèque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jQuery </a:t>
            </a:r>
            <a:r>
              <a:rPr lang="fr-FR" sz="1800" dirty="0">
                <a:effectLst/>
                <a:latin typeface="Times New Roman" panose="02020603050405020304" pitchFamily="18" charset="0"/>
                <a:ea typeface="Calibri" panose="020F0502020204030204" pitchFamily="34" charset="0"/>
                <a:cs typeface="Arial" panose="020B0604020202020204" pitchFamily="34" charset="0"/>
              </a:rPr>
              <a:t>qui va nous faciliter l’écriture des scripts de côté client, ainsi que le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Vue.JS </a:t>
            </a:r>
            <a:r>
              <a:rPr lang="fr-FR" sz="1800" dirty="0">
                <a:effectLst/>
                <a:latin typeface="Times New Roman" panose="02020603050405020304" pitchFamily="18" charset="0"/>
                <a:ea typeface="Calibri" panose="020F0502020204030204" pitchFamily="34" charset="0"/>
                <a:cs typeface="Arial" panose="020B0604020202020204" pitchFamily="34" charset="0"/>
              </a:rPr>
              <a:t>qui permet de créer des interfaces utilisateurs interactifs en temps réel.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r-FR" b="0" i="0" dirty="0">
              <a:solidFill>
                <a:srgbClr val="4D5156"/>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21</a:t>
            </a:fld>
            <a:endParaRPr kumimoji="1" lang="ja-JP" altLang="en-US"/>
          </a:p>
        </p:txBody>
      </p:sp>
    </p:spTree>
    <p:extLst>
      <p:ext uri="{BB962C8B-B14F-4D97-AF65-F5344CB8AC3E}">
        <p14:creationId xmlns:p14="http://schemas.microsoft.com/office/powerpoint/2010/main" val="1081115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Pour ce qui concerne les outils utilisé pour tester et vérifier la sécurité du site web, nous avons utilisé le système d’exploitation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KALILINUX</a:t>
            </a:r>
            <a:r>
              <a:rPr lang="fr-FR" sz="1800" dirty="0">
                <a:effectLst/>
                <a:latin typeface="Times New Roman" panose="02020603050405020304" pitchFamily="18" charset="0"/>
                <a:ea typeface="Calibri" panose="020F0502020204030204" pitchFamily="34" charset="0"/>
                <a:cs typeface="Arial" panose="020B0604020202020204" pitchFamily="34" charset="0"/>
              </a:rPr>
              <a:t> qui est spécialisé aux tests des sécurités des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systeme</a:t>
            </a:r>
            <a:r>
              <a:rPr lang="en-US" sz="1800" dirty="0">
                <a:effectLst/>
                <a:latin typeface="Times New Roman" panose="02020603050405020304" pitchFamily="18" charset="0"/>
                <a:ea typeface="Calibri" panose="020F0502020204030204" pitchFamily="34" charset="0"/>
                <a:cs typeface="Arial" panose="020B0604020202020204" pitchFamily="34" charset="0"/>
              </a:rPr>
              <a:t>s</a:t>
            </a:r>
            <a:r>
              <a:rPr lang="fr-FR" sz="1800" dirty="0">
                <a:effectLst/>
                <a:latin typeface="Times New Roman" panose="02020603050405020304" pitchFamily="18" charset="0"/>
                <a:ea typeface="Calibri" panose="020F0502020204030204" pitchFamily="34" charset="0"/>
                <a:cs typeface="Arial" panose="020B0604020202020204" pitchFamily="34" charset="0"/>
              </a:rPr>
              <a:t> d’informations. Parmi les outils que nous avons utilisé pour tester la sécurité ; </a:t>
            </a:r>
            <a:r>
              <a:rPr lang="fr-FR" sz="1800" b="1" i="1" dirty="0">
                <a:effectLst/>
                <a:latin typeface="Times New Roman" panose="02020603050405020304" pitchFamily="18" charset="0"/>
                <a:ea typeface="Calibri" panose="020F0502020204030204" pitchFamily="34" charset="0"/>
                <a:cs typeface="Arial" panose="020B0604020202020204" pitchFamily="34" charset="0"/>
              </a:rPr>
              <a:t>BURPSUITE</a:t>
            </a:r>
            <a:r>
              <a:rPr lang="fr-FR" sz="1800" dirty="0">
                <a:effectLst/>
                <a:latin typeface="Times New Roman" panose="02020603050405020304" pitchFamily="18" charset="0"/>
                <a:ea typeface="Calibri" panose="020F0502020204030204" pitchFamily="34" charset="0"/>
                <a:cs typeface="Arial" panose="020B0604020202020204" pitchFamily="34" charset="0"/>
              </a:rPr>
              <a:t> qui permet d’effectuer un scan sur les </a:t>
            </a:r>
            <a:r>
              <a:rPr lang="fr-FR" sz="1800" b="1" dirty="0">
                <a:effectLst/>
                <a:latin typeface="Times New Roman" panose="02020603050405020304" pitchFamily="18" charset="0"/>
                <a:ea typeface="Calibri" panose="020F0502020204030204" pitchFamily="34" charset="0"/>
                <a:cs typeface="Arial" panose="020B0604020202020204" pitchFamily="34" charset="0"/>
              </a:rPr>
              <a:t>vul</a:t>
            </a:r>
            <a:r>
              <a:rPr lang="fr-FR" sz="1800" dirty="0">
                <a:effectLst/>
                <a:latin typeface="Times New Roman" panose="02020603050405020304" pitchFamily="18" charset="0"/>
                <a:ea typeface="Calibri" panose="020F0502020204030204" pitchFamily="34" charset="0"/>
                <a:cs typeface="Arial" panose="020B0604020202020204" pitchFamily="34" charset="0"/>
              </a:rPr>
              <a:t>néra</a:t>
            </a:r>
            <a:r>
              <a:rPr lang="fr-FR" sz="1800" b="1" dirty="0">
                <a:effectLst/>
                <a:latin typeface="Times New Roman" panose="02020603050405020304" pitchFamily="18" charset="0"/>
                <a:ea typeface="Calibri" panose="020F0502020204030204" pitchFamily="34" charset="0"/>
                <a:cs typeface="Arial" panose="020B0604020202020204" pitchFamily="34" charset="0"/>
              </a:rPr>
              <a:t>bilités</a:t>
            </a:r>
            <a:r>
              <a:rPr lang="fr-FR" sz="1800" dirty="0">
                <a:effectLst/>
                <a:latin typeface="Times New Roman" panose="02020603050405020304" pitchFamily="18" charset="0"/>
                <a:ea typeface="Calibri" panose="020F0502020204030204" pitchFamily="34" charset="0"/>
                <a:cs typeface="Arial" panose="020B0604020202020204" pitchFamily="34" charset="0"/>
              </a:rPr>
              <a:t> du site web.</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22</a:t>
            </a:fld>
            <a:endParaRPr kumimoji="1" lang="ja-JP" altLang="en-US"/>
          </a:p>
        </p:txBody>
      </p:sp>
    </p:spTree>
    <p:extLst>
      <p:ext uri="{BB962C8B-B14F-4D97-AF65-F5344CB8AC3E}">
        <p14:creationId xmlns:p14="http://schemas.microsoft.com/office/powerpoint/2010/main" val="397209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Premièrement;</a:t>
            </a:r>
            <a:r>
              <a:rPr lang="fr-FR" baseline="0" dirty="0"/>
              <a:t> ensuite, deuxièmes; troisièmes; Quatrièmes; cinquième ; en finira par </a:t>
            </a:r>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2</a:t>
            </a:fld>
            <a:endParaRPr kumimoji="1" lang="ja-JP" altLang="en-US"/>
          </a:p>
        </p:txBody>
      </p:sp>
    </p:spTree>
    <p:extLst>
      <p:ext uri="{BB962C8B-B14F-4D97-AF65-F5344CB8AC3E}">
        <p14:creationId xmlns:p14="http://schemas.microsoft.com/office/powerpoint/2010/main" val="1693146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Dans ce chapitre nous allons décrire le travail réalisé et les résultats obtenus à partir quelques interfaces.</a:t>
            </a:r>
            <a:endParaRPr lang="fr-FR" dirty="0"/>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23</a:t>
            </a:fld>
            <a:endParaRPr kumimoji="1" lang="ja-JP" altLang="en-US"/>
          </a:p>
        </p:txBody>
      </p:sp>
    </p:spTree>
    <p:extLst>
      <p:ext uri="{BB962C8B-B14F-4D97-AF65-F5344CB8AC3E}">
        <p14:creationId xmlns:p14="http://schemas.microsoft.com/office/powerpoint/2010/main" val="251745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Arial" panose="020B0604020202020204" pitchFamily="34" charset="0"/>
              </a:rPr>
              <a:t>Pour ressourde le problème de stockage, Comme vous voyez nous avons ajouté un gestionnaire de fichiers qui va permet à l’administrateur de faire la gestion des différents fichiers enregistrer dans le serveur.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24</a:t>
            </a:fld>
            <a:endParaRPr kumimoji="1" lang="ja-JP" altLang="en-US"/>
          </a:p>
        </p:txBody>
      </p:sp>
    </p:spTree>
    <p:extLst>
      <p:ext uri="{BB962C8B-B14F-4D97-AF65-F5344CB8AC3E}">
        <p14:creationId xmlns:p14="http://schemas.microsoft.com/office/powerpoint/2010/main" val="1780943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avoir analysé les résultats du scan, nous avons détecté quatre types de </a:t>
            </a:r>
            <a:r>
              <a:rPr lang="fr-FR" baseline="0" dirty="0" err="1"/>
              <a:t>velinurabilité</a:t>
            </a:r>
            <a:r>
              <a:rPr lang="fr-FR" dirty="0"/>
              <a:t> :</a:t>
            </a:r>
            <a:endParaRPr lang="fr-FR" baseline="0" dirty="0"/>
          </a:p>
          <a:p>
            <a:r>
              <a:rPr lang="fr-FR" baseline="0" dirty="0"/>
              <a:t>Le premier problème est ….</a:t>
            </a:r>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25</a:t>
            </a:fld>
            <a:endParaRPr kumimoji="1" lang="ja-JP" altLang="en-US"/>
          </a:p>
        </p:txBody>
      </p:sp>
    </p:spTree>
    <p:extLst>
      <p:ext uri="{BB962C8B-B14F-4D97-AF65-F5344CB8AC3E}">
        <p14:creationId xmlns:p14="http://schemas.microsoft.com/office/powerpoint/2010/main" val="1194500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a:t>Le 2 problème est ….</a:t>
            </a:r>
          </a:p>
          <a:p>
            <a:endParaRPr lang="fr-FR" dirty="0"/>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26</a:t>
            </a:fld>
            <a:endParaRPr kumimoji="1" lang="ja-JP" altLang="en-US"/>
          </a:p>
        </p:txBody>
      </p:sp>
    </p:spTree>
    <p:extLst>
      <p:ext uri="{BB962C8B-B14F-4D97-AF65-F5344CB8AC3E}">
        <p14:creationId xmlns:p14="http://schemas.microsoft.com/office/powerpoint/2010/main" val="2720186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 </a:t>
            </a:r>
            <a:r>
              <a:rPr lang="en-US" dirty="0" err="1"/>
              <a:t>probleme</a:t>
            </a:r>
            <a:r>
              <a:rPr lang="en-US" dirty="0"/>
              <a:t> de </a:t>
            </a:r>
            <a:r>
              <a:rPr lang="fr-FR" sz="1200" b="1" dirty="0">
                <a:latin typeface="Calibri" panose="020F0502020204030204" pitchFamily="34" charset="0"/>
                <a:ea typeface="Times New Roman" panose="02020603050405020304" pitchFamily="18" charset="0"/>
                <a:cs typeface="Arial" panose="020B0604020202020204" pitchFamily="34" charset="0"/>
              </a:rPr>
              <a:t>Cookie </a:t>
            </a:r>
            <a:r>
              <a:rPr lang="fr-FR" sz="1200" b="1" dirty="0" err="1">
                <a:latin typeface="Calibri" panose="020F0502020204030204" pitchFamily="34" charset="0"/>
                <a:ea typeface="Times New Roman" panose="02020603050405020304" pitchFamily="18" charset="0"/>
                <a:cs typeface="Arial" panose="020B0604020202020204" pitchFamily="34" charset="0"/>
              </a:rPr>
              <a:t>without</a:t>
            </a:r>
            <a:r>
              <a:rPr lang="fr-FR" sz="1200" b="1" dirty="0">
                <a:latin typeface="Calibri" panose="020F0502020204030204" pitchFamily="34" charset="0"/>
                <a:ea typeface="Times New Roman" panose="02020603050405020304" pitchFamily="18" charset="0"/>
                <a:cs typeface="Arial" panose="020B0604020202020204" pitchFamily="34" charset="0"/>
              </a:rPr>
              <a:t> </a:t>
            </a:r>
            <a:r>
              <a:rPr lang="fr-FR" sz="1200" b="1" dirty="0" err="1">
                <a:latin typeface="Calibri" panose="020F0502020204030204" pitchFamily="34" charset="0"/>
                <a:ea typeface="Times New Roman" panose="02020603050405020304" pitchFamily="18" charset="0"/>
                <a:cs typeface="Arial" panose="020B0604020202020204" pitchFamily="34" charset="0"/>
              </a:rPr>
              <a:t>HttpOnly</a:t>
            </a:r>
            <a:r>
              <a:rPr lang="fr-FR" sz="1200" b="1" dirty="0">
                <a:latin typeface="Calibri" panose="020F0502020204030204" pitchFamily="34" charset="0"/>
                <a:ea typeface="Times New Roman" panose="02020603050405020304" pitchFamily="18" charset="0"/>
                <a:cs typeface="Arial" panose="020B0604020202020204" pitchFamily="34" charset="0"/>
              </a:rPr>
              <a:t> flag set  . </a:t>
            </a:r>
            <a:r>
              <a:rPr lang="fr-FR" baseline="0" dirty="0"/>
              <a:t>lire ou écrire les cookies </a:t>
            </a:r>
            <a:r>
              <a:rPr lang="fr-FR" dirty="0"/>
              <a:t>A laide de JavaScript.</a:t>
            </a:r>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27</a:t>
            </a:fld>
            <a:endParaRPr kumimoji="1" lang="ja-JP" altLang="en-US"/>
          </a:p>
        </p:txBody>
      </p:sp>
    </p:spTree>
    <p:extLst>
      <p:ext uri="{BB962C8B-B14F-4D97-AF65-F5344CB8AC3E}">
        <p14:creationId xmlns:p14="http://schemas.microsoft.com/office/powerpoint/2010/main" val="3965036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 </a:t>
            </a:r>
            <a:r>
              <a:rPr lang="fr-FR" noProof="0" dirty="0"/>
              <a:t>en</a:t>
            </a:r>
            <a:r>
              <a:rPr lang="en-US" dirty="0"/>
              <a:t> fin ….</a:t>
            </a:r>
            <a:endParaRPr lang="fr-FR" dirty="0"/>
          </a:p>
        </p:txBody>
      </p:sp>
      <p:sp>
        <p:nvSpPr>
          <p:cNvPr id="4" name="Slide Number Placeholder 3"/>
          <p:cNvSpPr>
            <a:spLocks noGrp="1"/>
          </p:cNvSpPr>
          <p:nvPr>
            <p:ph type="sldNum" sz="quarter" idx="10"/>
          </p:nvPr>
        </p:nvSpPr>
        <p:spPr/>
        <p:txBody>
          <a:bodyPr/>
          <a:lstStyle/>
          <a:p>
            <a:fld id="{B5CE44EA-33D9-406B-AA52-45755D8D5CBE}" type="slidenum">
              <a:rPr kumimoji="1" lang="ja-JP" altLang="en-US" smtClean="0"/>
              <a:t>28</a:t>
            </a:fld>
            <a:endParaRPr kumimoji="1" lang="ja-JP" altLang="en-US"/>
          </a:p>
        </p:txBody>
      </p:sp>
    </p:spTree>
    <p:extLst>
      <p:ext uri="{BB962C8B-B14F-4D97-AF65-F5344CB8AC3E}">
        <p14:creationId xmlns:p14="http://schemas.microsoft.com/office/powerpoint/2010/main" val="4137432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Calibri" panose="020F0502020204030204" pitchFamily="34" charset="0"/>
              </a:rPr>
              <a:t>L’objectif principal du projet est la conception, la réalisation et la sécurité d'un site web pour La Direction Régionale de l'Equipement, du Transport, du Logistique Et de L’Eau de Béni Mellal </a:t>
            </a:r>
            <a:r>
              <a:rPr lang="fr-FR" sz="1800" dirty="0" err="1">
                <a:effectLst/>
                <a:latin typeface="Times New Roman" panose="02020603050405020304" pitchFamily="18" charset="0"/>
                <a:ea typeface="Calibri" panose="020F0502020204030204" pitchFamily="34" charset="0"/>
              </a:rPr>
              <a:t>Khénifra</a:t>
            </a:r>
            <a:r>
              <a:rPr lang="fr-FR" sz="1800" dirty="0">
                <a:effectLst/>
                <a:latin typeface="Times New Roman" panose="02020603050405020304" pitchFamily="18" charset="0"/>
                <a:ea typeface="Calibri" panose="020F0502020204030204" pitchFamily="34" charset="0"/>
              </a:rPr>
              <a:t>.</a:t>
            </a:r>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29</a:t>
            </a:fld>
            <a:endParaRPr kumimoji="1" lang="ja-JP" altLang="en-US"/>
          </a:p>
        </p:txBody>
      </p:sp>
    </p:spTree>
    <p:extLst>
      <p:ext uri="{BB962C8B-B14F-4D97-AF65-F5344CB8AC3E}">
        <p14:creationId xmlns:p14="http://schemas.microsoft.com/office/powerpoint/2010/main" val="112121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lgn="just">
              <a:lnSpc>
                <a:spcPct val="150000"/>
              </a:lnSpc>
              <a:spcBef>
                <a:spcPts val="0"/>
              </a:spcBef>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L’objectif principal du projet est la conception, la réalisation et la sécurité d'un site web pour La Direction Régionale de l'Equipement, du Transport, du Logistique Et de L’Eau de Béni Mellal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Khénifra</a:t>
            </a:r>
            <a:r>
              <a:rPr lang="fr-FR"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Toutes les étapes de ce projet nous ont permis d’enrichir notre expérience au niveau professionnel.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30</a:t>
            </a:fld>
            <a:endParaRPr kumimoji="1" lang="ja-JP" altLang="en-US"/>
          </a:p>
        </p:txBody>
      </p:sp>
    </p:spTree>
    <p:extLst>
      <p:ext uri="{BB962C8B-B14F-4D97-AF65-F5344CB8AC3E}">
        <p14:creationId xmlns:p14="http://schemas.microsoft.com/office/powerpoint/2010/main" val="3940302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Times New Roman" panose="02020603050405020304" pitchFamily="18" charset="0"/>
                <a:ea typeface="Calibri" panose="020F0502020204030204" pitchFamily="34" charset="0"/>
                <a:cs typeface="Arial" panose="020B0604020202020204" pitchFamily="34" charset="0"/>
              </a:rPr>
              <a:t>Madames et monsieurs les membres du jury nous sommes arrivé à la fin de cettte présentation, j’aimerais bien que nous avans répondu à vos attentes merci pour votre attention.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31</a:t>
            </a:fld>
            <a:endParaRPr kumimoji="1" lang="ja-JP" altLang="en-US"/>
          </a:p>
        </p:txBody>
      </p:sp>
    </p:spTree>
    <p:extLst>
      <p:ext uri="{BB962C8B-B14F-4D97-AF65-F5344CB8AC3E}">
        <p14:creationId xmlns:p14="http://schemas.microsoft.com/office/powerpoint/2010/main" val="240102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80340" marR="716915" algn="l">
              <a:lnSpc>
                <a:spcPct val="137000"/>
              </a:lnSpc>
              <a:spcBef>
                <a:spcPts val="1395"/>
              </a:spcBef>
              <a:spcAft>
                <a:spcPts val="600"/>
              </a:spcAft>
            </a:pPr>
            <a:r>
              <a:rPr lang="fr-FR" sz="1200" dirty="0">
                <a:effectLst/>
                <a:latin typeface="Times New Roman" panose="02020603050405020304" pitchFamily="18" charset="0"/>
                <a:ea typeface="LM Roman 12"/>
                <a:cs typeface="LM Roman 12"/>
              </a:rPr>
              <a:t>Dans le cadre de l’obtention de diplôme universitaire de technologie en Génie informatique à l’EST Beni Mellal, j’ai effectué un stage d’une durée de 2 mois.</a:t>
            </a:r>
            <a:endParaRPr lang="fr-FR" sz="1100" dirty="0">
              <a:effectLst/>
              <a:latin typeface="LM Roman 12"/>
              <a:ea typeface="LM Roman 12"/>
              <a:cs typeface="LM Roman 12"/>
            </a:endParaRPr>
          </a:p>
          <a:p>
            <a:pPr marL="180340" marR="717550" algn="l">
              <a:lnSpc>
                <a:spcPct val="137000"/>
              </a:lnSpc>
              <a:spcBef>
                <a:spcPts val="1395"/>
              </a:spcBef>
              <a:spcAft>
                <a:spcPts val="600"/>
              </a:spcAft>
            </a:pPr>
            <a:r>
              <a:rPr lang="fr-FR" sz="1200" dirty="0">
                <a:effectLst/>
                <a:latin typeface="Times New Roman" panose="02020603050405020304" pitchFamily="18" charset="0"/>
                <a:ea typeface="LM Roman 12"/>
                <a:cs typeface="LM Roman 12"/>
              </a:rPr>
              <a:t>Mon stage de fin d’études s’est déroulé au sein de la société MARSA MAROC située à Laayoune. Il s’agit de réaliser une application de gestion de santé et sécurité au milieu de travail</a:t>
            </a:r>
            <a:endParaRPr lang="fr-FR" sz="1100" dirty="0">
              <a:effectLst/>
              <a:latin typeface="LM Roman 12"/>
              <a:ea typeface="LM Roman 12"/>
              <a:cs typeface="LM Roman 12"/>
            </a:endParaRPr>
          </a:p>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3</a:t>
            </a:fld>
            <a:endParaRPr kumimoji="1" lang="ja-JP" altLang="en-US"/>
          </a:p>
        </p:txBody>
      </p:sp>
    </p:spTree>
    <p:extLst>
      <p:ext uri="{BB962C8B-B14F-4D97-AF65-F5344CB8AC3E}">
        <p14:creationId xmlns:p14="http://schemas.microsoft.com/office/powerpoint/2010/main" val="95661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4</a:t>
            </a:fld>
            <a:endParaRPr kumimoji="1" lang="ja-JP" altLang="en-US"/>
          </a:p>
        </p:txBody>
      </p:sp>
    </p:spTree>
    <p:extLst>
      <p:ext uri="{BB962C8B-B14F-4D97-AF65-F5344CB8AC3E}">
        <p14:creationId xmlns:p14="http://schemas.microsoft.com/office/powerpoint/2010/main" val="286333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5</a:t>
            </a:fld>
            <a:endParaRPr kumimoji="1" lang="ja-JP" altLang="en-US"/>
          </a:p>
        </p:txBody>
      </p:sp>
    </p:spTree>
    <p:extLst>
      <p:ext uri="{BB962C8B-B14F-4D97-AF65-F5344CB8AC3E}">
        <p14:creationId xmlns:p14="http://schemas.microsoft.com/office/powerpoint/2010/main" val="128412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1"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9</a:t>
            </a:fld>
            <a:endParaRPr kumimoji="1" lang="ja-JP" altLang="en-US"/>
          </a:p>
        </p:txBody>
      </p:sp>
    </p:spTree>
    <p:extLst>
      <p:ext uri="{BB962C8B-B14F-4D97-AF65-F5344CB8AC3E}">
        <p14:creationId xmlns:p14="http://schemas.microsoft.com/office/powerpoint/2010/main" val="291553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CE44EA-33D9-406B-AA52-45755D8D5CBE}" type="slidenum">
              <a:rPr kumimoji="1" lang="ja-JP" altLang="en-US" smtClean="0"/>
              <a:t>10</a:t>
            </a:fld>
            <a:endParaRPr kumimoji="1" lang="ja-JP" altLang="en-US"/>
          </a:p>
        </p:txBody>
      </p:sp>
    </p:spTree>
    <p:extLst>
      <p:ext uri="{BB962C8B-B14F-4D97-AF65-F5344CB8AC3E}">
        <p14:creationId xmlns:p14="http://schemas.microsoft.com/office/powerpoint/2010/main" val="220211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11</a:t>
            </a:fld>
            <a:endParaRPr kumimoji="1" lang="ja-JP" altLang="en-US"/>
          </a:p>
        </p:txBody>
      </p:sp>
    </p:spTree>
    <p:extLst>
      <p:ext uri="{BB962C8B-B14F-4D97-AF65-F5344CB8AC3E}">
        <p14:creationId xmlns:p14="http://schemas.microsoft.com/office/powerpoint/2010/main" val="7103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5CE44EA-33D9-406B-AA52-45755D8D5CBE}" type="slidenum">
              <a:rPr kumimoji="1" lang="ja-JP" altLang="en-US" smtClean="0"/>
              <a:t>12</a:t>
            </a:fld>
            <a:endParaRPr kumimoji="1" lang="ja-JP" altLang="en-US"/>
          </a:p>
        </p:txBody>
      </p:sp>
    </p:spTree>
    <p:extLst>
      <p:ext uri="{BB962C8B-B14F-4D97-AF65-F5344CB8AC3E}">
        <p14:creationId xmlns:p14="http://schemas.microsoft.com/office/powerpoint/2010/main" val="315523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5568" y="1227985"/>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2571709"/>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2571709"/>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2571709"/>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3164974"/>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1603358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0050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1257300" y="9533055"/>
            <a:ext cx="4114800" cy="547603"/>
          </a:xfrm>
          <a:prstGeom prst="rect">
            <a:avLst/>
          </a:prstGeom>
        </p:spPr>
        <p:txBody>
          <a:bodyPr/>
          <a:lstStyle/>
          <a:p>
            <a:fld id="{3FDFAF59-80FD-42F8-B77B-6179688B7234}" type="datetimeFigureOut">
              <a:rPr lang="de-DE" smtClean="0"/>
              <a:t>16.06.2022</a:t>
            </a:fld>
            <a:endParaRPr lang="de-DE"/>
          </a:p>
        </p:txBody>
      </p:sp>
      <p:sp>
        <p:nvSpPr>
          <p:cNvPr id="3" name="Fußzeilenplatzhalter 2"/>
          <p:cNvSpPr>
            <a:spLocks noGrp="1"/>
          </p:cNvSpPr>
          <p:nvPr>
            <p:ph type="ftr" sz="quarter" idx="11"/>
          </p:nvPr>
        </p:nvSpPr>
        <p:spPr>
          <a:xfrm>
            <a:off x="6057900" y="9582811"/>
            <a:ext cx="6172200" cy="547603"/>
          </a:xfrm>
          <a:prstGeom prst="rect">
            <a:avLst/>
          </a:prstGeom>
        </p:spPr>
        <p:txBody>
          <a:bodyPr/>
          <a:lstStyle/>
          <a:p>
            <a:endParaRPr lang="de-DE"/>
          </a:p>
        </p:txBody>
      </p:sp>
      <p:sp>
        <p:nvSpPr>
          <p:cNvPr id="4" name="Foliennummernplatzhalter 3"/>
          <p:cNvSpPr>
            <a:spLocks noGrp="1"/>
          </p:cNvSpPr>
          <p:nvPr>
            <p:ph type="sldNum" sz="quarter" idx="12"/>
          </p:nvPr>
        </p:nvSpPr>
        <p:spPr>
          <a:xfrm>
            <a:off x="17110868" y="9600055"/>
            <a:ext cx="1176775" cy="489036"/>
          </a:xfrm>
          <a:prstGeom prst="rect">
            <a:avLst/>
          </a:prstGeom>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208997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6" name="テキスト プレースホルダー 12"/>
          <p:cNvSpPr>
            <a:spLocks noGrp="1"/>
          </p:cNvSpPr>
          <p:nvPr>
            <p:ph type="body" sz="quarter" idx="13" hasCustomPrompt="1"/>
          </p:nvPr>
        </p:nvSpPr>
        <p:spPr>
          <a:xfrm>
            <a:off x="3670581" y="303054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405987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9" name="テキスト プレースホルダー 12"/>
          <p:cNvSpPr>
            <a:spLocks noGrp="1"/>
          </p:cNvSpPr>
          <p:nvPr>
            <p:ph type="body" sz="quarter" idx="15" hasCustomPrompt="1"/>
          </p:nvPr>
        </p:nvSpPr>
        <p:spPr>
          <a:xfrm>
            <a:off x="3670581" y="511399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602140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4" name="テキスト プレースホルダー 12"/>
          <p:cNvSpPr>
            <a:spLocks noGrp="1"/>
          </p:cNvSpPr>
          <p:nvPr>
            <p:ph type="body" sz="quarter" idx="17" hasCustomPrompt="1"/>
          </p:nvPr>
        </p:nvSpPr>
        <p:spPr>
          <a:xfrm>
            <a:off x="3670581" y="70552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8125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9" name="テキスト プレースホルダー 12"/>
          <p:cNvSpPr>
            <a:spLocks noGrp="1"/>
          </p:cNvSpPr>
          <p:nvPr>
            <p:ph type="body" sz="quarter" idx="19" hasCustomPrompt="1"/>
          </p:nvPr>
        </p:nvSpPr>
        <p:spPr>
          <a:xfrm>
            <a:off x="10640297" y="298990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403955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4" name="テキスト プレースホルダー 12"/>
          <p:cNvSpPr>
            <a:spLocks noGrp="1"/>
          </p:cNvSpPr>
          <p:nvPr>
            <p:ph type="body" sz="quarter" idx="21" hasCustomPrompt="1"/>
          </p:nvPr>
        </p:nvSpPr>
        <p:spPr>
          <a:xfrm>
            <a:off x="10640297" y="505303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604172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9" name="テキスト プレースホルダー 12"/>
          <p:cNvSpPr>
            <a:spLocks noGrp="1"/>
          </p:cNvSpPr>
          <p:nvPr>
            <p:ph type="body" sz="quarter" idx="23" hasCustomPrompt="1"/>
          </p:nvPr>
        </p:nvSpPr>
        <p:spPr>
          <a:xfrm>
            <a:off x="10640297" y="707552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804388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22435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 presetClass="entr" presetSubtype="1" decel="10000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750" fill="hold"/>
                                        <p:tgtEl>
                                          <p:spTgt spid="41"/>
                                        </p:tgtEl>
                                        <p:attrNameLst>
                                          <p:attrName>ppt_x</p:attrName>
                                        </p:attrNameLst>
                                      </p:cBhvr>
                                      <p:tavLst>
                                        <p:tav tm="0">
                                          <p:val>
                                            <p:strVal val="#ppt_x"/>
                                          </p:val>
                                        </p:tav>
                                        <p:tav tm="100000">
                                          <p:val>
                                            <p:strVal val="#ppt_x"/>
                                          </p:val>
                                        </p:tav>
                                      </p:tavLst>
                                    </p:anim>
                                    <p:anim calcmode="lin" valueType="num">
                                      <p:cBhvr additive="base">
                                        <p:cTn id="26" dur="750" fill="hold"/>
                                        <p:tgtEl>
                                          <p:spTgt spid="4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750" fill="hold"/>
                                        <p:tgtEl>
                                          <p:spTgt spid="42"/>
                                        </p:tgtEl>
                                        <p:attrNameLst>
                                          <p:attrName>ppt_x</p:attrName>
                                        </p:attrNameLst>
                                      </p:cBhvr>
                                      <p:tavLst>
                                        <p:tav tm="0">
                                          <p:val>
                                            <p:strVal val="0-#ppt_w/2"/>
                                          </p:val>
                                        </p:tav>
                                        <p:tav tm="100000">
                                          <p:val>
                                            <p:strVal val="#ppt_x"/>
                                          </p:val>
                                        </p:tav>
                                      </p:tavLst>
                                    </p:anim>
                                    <p:anim calcmode="lin" valueType="num">
                                      <p:cBhvr additive="base">
                                        <p:cTn id="30" dur="75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2150"/>
                            </p:stCondLst>
                            <p:childTnLst>
                              <p:par>
                                <p:cTn id="32" presetID="2" presetClass="entr" presetSubtype="8" decel="100000" fill="hold" grpId="0" nodeType="afterEffect">
                                  <p:stCondLst>
                                    <p:cond delay="0"/>
                                  </p:stCondLst>
                                  <p:childTnLst>
                                    <p:set>
                                      <p:cBhvr>
                                        <p:cTn id="33" dur="1" fill="hold">
                                          <p:stCondLst>
                                            <p:cond delay="0"/>
                                          </p:stCondLst>
                                        </p:cTn>
                                        <p:tgtEl>
                                          <p:spTgt spid="39">
                                            <p:txEl>
                                              <p:pRg st="0" end="0"/>
                                            </p:txEl>
                                          </p:spTgt>
                                        </p:tgtEl>
                                        <p:attrNameLst>
                                          <p:attrName>style.visibility</p:attrName>
                                        </p:attrNameLst>
                                      </p:cBhvr>
                                      <p:to>
                                        <p:strVal val="visible"/>
                                      </p:to>
                                    </p:set>
                                    <p:anim calcmode="lin" valueType="num">
                                      <p:cBhvr additive="base">
                                        <p:cTn id="34"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9">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ppt_x"/>
                                          </p:val>
                                        </p:tav>
                                        <p:tav tm="100000">
                                          <p:val>
                                            <p:strVal val="#ppt_x"/>
                                          </p:val>
                                        </p:tav>
                                      </p:tavLst>
                                    </p:anim>
                                    <p:anim calcmode="lin" valueType="num">
                                      <p:cBhvr additive="base">
                                        <p:cTn id="39" dur="500" fill="hold"/>
                                        <p:tgtEl>
                                          <p:spTgt spid="40"/>
                                        </p:tgtEl>
                                        <p:attrNameLst>
                                          <p:attrName>ppt_y</p:attrName>
                                        </p:attrNameLst>
                                      </p:cBhvr>
                                      <p:tavLst>
                                        <p:tav tm="0">
                                          <p:val>
                                            <p:strVal val="1+#ppt_h/2"/>
                                          </p:val>
                                        </p:tav>
                                        <p:tav tm="100000">
                                          <p:val>
                                            <p:strVal val="#ppt_y"/>
                                          </p:val>
                                        </p:tav>
                                      </p:tavLst>
                                    </p:anim>
                                  </p:childTnLst>
                                </p:cTn>
                              </p:par>
                            </p:childTnLst>
                          </p:cTn>
                        </p:par>
                        <p:par>
                          <p:cTn id="40" fill="hold">
                            <p:stCondLst>
                              <p:cond delay="2650"/>
                            </p:stCondLst>
                            <p:childTnLst>
                              <p:par>
                                <p:cTn id="41" presetID="2" presetClass="entr" presetSubtype="1" decel="100000"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additive="base">
                                        <p:cTn id="43" dur="750" fill="hold"/>
                                        <p:tgtEl>
                                          <p:spTgt spid="66"/>
                                        </p:tgtEl>
                                        <p:attrNameLst>
                                          <p:attrName>ppt_x</p:attrName>
                                        </p:attrNameLst>
                                      </p:cBhvr>
                                      <p:tavLst>
                                        <p:tav tm="0">
                                          <p:val>
                                            <p:strVal val="#ppt_x"/>
                                          </p:val>
                                        </p:tav>
                                        <p:tav tm="100000">
                                          <p:val>
                                            <p:strVal val="#ppt_x"/>
                                          </p:val>
                                        </p:tav>
                                      </p:tavLst>
                                    </p:anim>
                                    <p:anim calcmode="lin" valueType="num">
                                      <p:cBhvr additive="base">
                                        <p:cTn id="44" dur="750" fill="hold"/>
                                        <p:tgtEl>
                                          <p:spTgt spid="66"/>
                                        </p:tgtEl>
                                        <p:attrNameLst>
                                          <p:attrName>ppt_y</p:attrName>
                                        </p:attrNameLst>
                                      </p:cBhvr>
                                      <p:tavLst>
                                        <p:tav tm="0">
                                          <p:val>
                                            <p:strVal val="0-#ppt_h/2"/>
                                          </p:val>
                                        </p:tav>
                                        <p:tav tm="100000">
                                          <p:val>
                                            <p:strVal val="#ppt_y"/>
                                          </p:val>
                                        </p:tav>
                                      </p:tavLst>
                                    </p:anim>
                                  </p:childTnLst>
                                </p:cTn>
                              </p:par>
                              <p:par>
                                <p:cTn id="45" presetID="2" presetClass="entr" presetSubtype="8" decel="100000" fill="hold" grpId="0" nodeType="withEffect">
                                  <p:stCondLst>
                                    <p:cond delay="0"/>
                                  </p:stCondLst>
                                  <p:iterate type="lt">
                                    <p:tmPct val="10000"/>
                                  </p:iterate>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750" fill="hold"/>
                                        <p:tgtEl>
                                          <p:spTgt spid="67"/>
                                        </p:tgtEl>
                                        <p:attrNameLst>
                                          <p:attrName>ppt_x</p:attrName>
                                        </p:attrNameLst>
                                      </p:cBhvr>
                                      <p:tavLst>
                                        <p:tav tm="0">
                                          <p:val>
                                            <p:strVal val="0-#ppt_w/2"/>
                                          </p:val>
                                        </p:tav>
                                        <p:tav tm="100000">
                                          <p:val>
                                            <p:strVal val="#ppt_x"/>
                                          </p:val>
                                        </p:tav>
                                      </p:tavLst>
                                    </p:anim>
                                    <p:anim calcmode="lin" valueType="num">
                                      <p:cBhvr additive="base">
                                        <p:cTn id="48" dur="75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3475"/>
                            </p:stCondLst>
                            <p:childTnLst>
                              <p:par>
                                <p:cTn id="50" presetID="2" presetClass="entr" presetSubtype="8" decel="100000" fill="hold" grpId="0" nodeType="after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 calcmode="lin" valueType="num">
                                      <p:cBhvr additive="base">
                                        <p:cTn id="5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44">
                                            <p:txEl>
                                              <p:pRg st="0" end="0"/>
                                            </p:txEl>
                                          </p:spTgt>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ppt_x"/>
                                          </p:val>
                                        </p:tav>
                                        <p:tav tm="100000">
                                          <p:val>
                                            <p:strVal val="#ppt_x"/>
                                          </p:val>
                                        </p:tav>
                                      </p:tavLst>
                                    </p:anim>
                                    <p:anim calcmode="lin" valueType="num">
                                      <p:cBhvr additive="base">
                                        <p:cTn id="57" dur="500" fill="hold"/>
                                        <p:tgtEl>
                                          <p:spTgt spid="45"/>
                                        </p:tgtEl>
                                        <p:attrNameLst>
                                          <p:attrName>ppt_y</p:attrName>
                                        </p:attrNameLst>
                                      </p:cBhvr>
                                      <p:tavLst>
                                        <p:tav tm="0">
                                          <p:val>
                                            <p:strVal val="1+#ppt_h/2"/>
                                          </p:val>
                                        </p:tav>
                                        <p:tav tm="100000">
                                          <p:val>
                                            <p:strVal val="#ppt_y"/>
                                          </p:val>
                                        </p:tav>
                                      </p:tavLst>
                                    </p:anim>
                                  </p:childTnLst>
                                </p:cTn>
                              </p:par>
                            </p:childTnLst>
                          </p:cTn>
                        </p:par>
                        <p:par>
                          <p:cTn id="58" fill="hold">
                            <p:stCondLst>
                              <p:cond delay="3975"/>
                            </p:stCondLst>
                            <p:childTnLst>
                              <p:par>
                                <p:cTn id="59" presetID="2" presetClass="entr" presetSubtype="1" decel="10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750" fill="hold"/>
                                        <p:tgtEl>
                                          <p:spTgt spid="71"/>
                                        </p:tgtEl>
                                        <p:attrNameLst>
                                          <p:attrName>ppt_x</p:attrName>
                                        </p:attrNameLst>
                                      </p:cBhvr>
                                      <p:tavLst>
                                        <p:tav tm="0">
                                          <p:val>
                                            <p:strVal val="#ppt_x"/>
                                          </p:val>
                                        </p:tav>
                                        <p:tav tm="100000">
                                          <p:val>
                                            <p:strVal val="#ppt_x"/>
                                          </p:val>
                                        </p:tav>
                                      </p:tavLst>
                                    </p:anim>
                                    <p:anim calcmode="lin" valueType="num">
                                      <p:cBhvr additive="base">
                                        <p:cTn id="62" dur="750" fill="hold"/>
                                        <p:tgtEl>
                                          <p:spTgt spid="71"/>
                                        </p:tgtEl>
                                        <p:attrNameLst>
                                          <p:attrName>ppt_y</p:attrName>
                                        </p:attrNameLst>
                                      </p:cBhvr>
                                      <p:tavLst>
                                        <p:tav tm="0">
                                          <p:val>
                                            <p:strVal val="0-#ppt_h/2"/>
                                          </p:val>
                                        </p:tav>
                                        <p:tav tm="100000">
                                          <p:val>
                                            <p:strVal val="#ppt_y"/>
                                          </p:val>
                                        </p:tav>
                                      </p:tavLst>
                                    </p:anim>
                                  </p:childTnLst>
                                </p:cTn>
                              </p:par>
                              <p:par>
                                <p:cTn id="63" presetID="2" presetClass="entr" presetSubtype="8" decel="100000" fill="hold" grpId="0" nodeType="withEffect">
                                  <p:stCondLst>
                                    <p:cond delay="0"/>
                                  </p:stCondLst>
                                  <p:iterate type="lt">
                                    <p:tmPct val="10000"/>
                                  </p:iterate>
                                  <p:childTnLst>
                                    <p:set>
                                      <p:cBhvr>
                                        <p:cTn id="64" dur="1" fill="hold">
                                          <p:stCondLst>
                                            <p:cond delay="0"/>
                                          </p:stCondLst>
                                        </p:cTn>
                                        <p:tgtEl>
                                          <p:spTgt spid="72"/>
                                        </p:tgtEl>
                                        <p:attrNameLst>
                                          <p:attrName>style.visibility</p:attrName>
                                        </p:attrNameLst>
                                      </p:cBhvr>
                                      <p:to>
                                        <p:strVal val="visible"/>
                                      </p:to>
                                    </p:set>
                                    <p:anim calcmode="lin" valueType="num">
                                      <p:cBhvr additive="base">
                                        <p:cTn id="65" dur="750" fill="hold"/>
                                        <p:tgtEl>
                                          <p:spTgt spid="72"/>
                                        </p:tgtEl>
                                        <p:attrNameLst>
                                          <p:attrName>ppt_x</p:attrName>
                                        </p:attrNameLst>
                                      </p:cBhvr>
                                      <p:tavLst>
                                        <p:tav tm="0">
                                          <p:val>
                                            <p:strVal val="0-#ppt_w/2"/>
                                          </p:val>
                                        </p:tav>
                                        <p:tav tm="100000">
                                          <p:val>
                                            <p:strVal val="#ppt_x"/>
                                          </p:val>
                                        </p:tav>
                                      </p:tavLst>
                                    </p:anim>
                                    <p:anim calcmode="lin" valueType="num">
                                      <p:cBhvr additive="base">
                                        <p:cTn id="66" dur="750" fill="hold"/>
                                        <p:tgtEl>
                                          <p:spTgt spid="72"/>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2" presetClass="entr" presetSubtype="8" decel="100000" fill="hold" grpId="0" nodeType="afterEffect">
                                  <p:stCondLst>
                                    <p:cond delay="0"/>
                                  </p:stCondLst>
                                  <p:childTnLst>
                                    <p:set>
                                      <p:cBhvr>
                                        <p:cTn id="69" dur="1" fill="hold">
                                          <p:stCondLst>
                                            <p:cond delay="0"/>
                                          </p:stCondLst>
                                        </p:cTn>
                                        <p:tgtEl>
                                          <p:spTgt spid="69">
                                            <p:txEl>
                                              <p:pRg st="0" end="0"/>
                                            </p:txEl>
                                          </p:spTgt>
                                        </p:tgtEl>
                                        <p:attrNameLst>
                                          <p:attrName>style.visibility</p:attrName>
                                        </p:attrNameLst>
                                      </p:cBhvr>
                                      <p:to>
                                        <p:strVal val="visible"/>
                                      </p:to>
                                    </p:set>
                                    <p:anim calcmode="lin" valueType="num">
                                      <p:cBhvr additive="base">
                                        <p:cTn id="7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69">
                                            <p:txEl>
                                              <p:pRg st="0" end="0"/>
                                            </p:txEl>
                                          </p:spTgt>
                                        </p:tgtEl>
                                        <p:attrNameLst>
                                          <p:attrName>ppt_y</p:attrName>
                                        </p:attrNameLst>
                                      </p:cBhvr>
                                      <p:tavLst>
                                        <p:tav tm="0">
                                          <p:val>
                                            <p:strVal val="#ppt_y"/>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 calcmode="lin" valueType="num">
                                      <p:cBhvr additive="base">
                                        <p:cTn id="74" dur="500" fill="hold"/>
                                        <p:tgtEl>
                                          <p:spTgt spid="70"/>
                                        </p:tgtEl>
                                        <p:attrNameLst>
                                          <p:attrName>ppt_x</p:attrName>
                                        </p:attrNameLst>
                                      </p:cBhvr>
                                      <p:tavLst>
                                        <p:tav tm="0">
                                          <p:val>
                                            <p:strVal val="#ppt_x"/>
                                          </p:val>
                                        </p:tav>
                                        <p:tav tm="100000">
                                          <p:val>
                                            <p:strVal val="#ppt_x"/>
                                          </p:val>
                                        </p:tav>
                                      </p:tavLst>
                                    </p:anim>
                                    <p:anim calcmode="lin" valueType="num">
                                      <p:cBhvr additive="base">
                                        <p:cTn id="75" dur="500" fill="hold"/>
                                        <p:tgtEl>
                                          <p:spTgt spid="70"/>
                                        </p:tgtEl>
                                        <p:attrNameLst>
                                          <p:attrName>ppt_y</p:attrName>
                                        </p:attrNameLst>
                                      </p:cBhvr>
                                      <p:tavLst>
                                        <p:tav tm="0">
                                          <p:val>
                                            <p:strVal val="1+#ppt_h/2"/>
                                          </p:val>
                                        </p:tav>
                                        <p:tav tm="100000">
                                          <p:val>
                                            <p:strVal val="#ppt_y"/>
                                          </p:val>
                                        </p:tav>
                                      </p:tavLst>
                                    </p:anim>
                                  </p:childTnLst>
                                </p:cTn>
                              </p:par>
                            </p:childTnLst>
                          </p:cTn>
                        </p:par>
                        <p:par>
                          <p:cTn id="76" fill="hold">
                            <p:stCondLst>
                              <p:cond delay="5300"/>
                            </p:stCondLst>
                            <p:childTnLst>
                              <p:par>
                                <p:cTn id="77" presetID="2" presetClass="entr" presetSubtype="1" decel="100000" fill="hold" grpId="0" nodeType="afterEffect">
                                  <p:stCondLst>
                                    <p:cond delay="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750" fill="hold"/>
                                        <p:tgtEl>
                                          <p:spTgt spid="76"/>
                                        </p:tgtEl>
                                        <p:attrNameLst>
                                          <p:attrName>ppt_x</p:attrName>
                                        </p:attrNameLst>
                                      </p:cBhvr>
                                      <p:tavLst>
                                        <p:tav tm="0">
                                          <p:val>
                                            <p:strVal val="#ppt_x"/>
                                          </p:val>
                                        </p:tav>
                                        <p:tav tm="100000">
                                          <p:val>
                                            <p:strVal val="#ppt_x"/>
                                          </p:val>
                                        </p:tav>
                                      </p:tavLst>
                                    </p:anim>
                                    <p:anim calcmode="lin" valueType="num">
                                      <p:cBhvr additive="base">
                                        <p:cTn id="80" dur="750" fill="hold"/>
                                        <p:tgtEl>
                                          <p:spTgt spid="76"/>
                                        </p:tgtEl>
                                        <p:attrNameLst>
                                          <p:attrName>ppt_y</p:attrName>
                                        </p:attrNameLst>
                                      </p:cBhvr>
                                      <p:tavLst>
                                        <p:tav tm="0">
                                          <p:val>
                                            <p:strVal val="0-#ppt_h/2"/>
                                          </p:val>
                                        </p:tav>
                                        <p:tav tm="100000">
                                          <p:val>
                                            <p:strVal val="#ppt_y"/>
                                          </p:val>
                                        </p:tav>
                                      </p:tavLst>
                                    </p:anim>
                                  </p:childTnLst>
                                </p:cTn>
                              </p:par>
                              <p:par>
                                <p:cTn id="81" presetID="2" presetClass="entr" presetSubtype="8" decel="100000" fill="hold" grpId="0" nodeType="withEffect">
                                  <p:stCondLst>
                                    <p:cond delay="0"/>
                                  </p:stCondLst>
                                  <p:iterate type="lt">
                                    <p:tmPct val="10000"/>
                                  </p:iterate>
                                  <p:childTnLst>
                                    <p:set>
                                      <p:cBhvr>
                                        <p:cTn id="82" dur="1" fill="hold">
                                          <p:stCondLst>
                                            <p:cond delay="0"/>
                                          </p:stCondLst>
                                        </p:cTn>
                                        <p:tgtEl>
                                          <p:spTgt spid="77"/>
                                        </p:tgtEl>
                                        <p:attrNameLst>
                                          <p:attrName>style.visibility</p:attrName>
                                        </p:attrNameLst>
                                      </p:cBhvr>
                                      <p:to>
                                        <p:strVal val="visible"/>
                                      </p:to>
                                    </p:set>
                                    <p:anim calcmode="lin" valueType="num">
                                      <p:cBhvr additive="base">
                                        <p:cTn id="83" dur="750" fill="hold"/>
                                        <p:tgtEl>
                                          <p:spTgt spid="77"/>
                                        </p:tgtEl>
                                        <p:attrNameLst>
                                          <p:attrName>ppt_x</p:attrName>
                                        </p:attrNameLst>
                                      </p:cBhvr>
                                      <p:tavLst>
                                        <p:tav tm="0">
                                          <p:val>
                                            <p:strVal val="0-#ppt_w/2"/>
                                          </p:val>
                                        </p:tav>
                                        <p:tav tm="100000">
                                          <p:val>
                                            <p:strVal val="#ppt_x"/>
                                          </p:val>
                                        </p:tav>
                                      </p:tavLst>
                                    </p:anim>
                                    <p:anim calcmode="lin" valueType="num">
                                      <p:cBhvr additive="base">
                                        <p:cTn id="84" dur="750" fill="hold"/>
                                        <p:tgtEl>
                                          <p:spTgt spid="77"/>
                                        </p:tgtEl>
                                        <p:attrNameLst>
                                          <p:attrName>ppt_y</p:attrName>
                                        </p:attrNameLst>
                                      </p:cBhvr>
                                      <p:tavLst>
                                        <p:tav tm="0">
                                          <p:val>
                                            <p:strVal val="#ppt_y"/>
                                          </p:val>
                                        </p:tav>
                                        <p:tav tm="100000">
                                          <p:val>
                                            <p:strVal val="#ppt_y"/>
                                          </p:val>
                                        </p:tav>
                                      </p:tavLst>
                                    </p:anim>
                                  </p:childTnLst>
                                </p:cTn>
                              </p:par>
                            </p:childTnLst>
                          </p:cTn>
                        </p:par>
                        <p:par>
                          <p:cTn id="85" fill="hold">
                            <p:stCondLst>
                              <p:cond delay="6125"/>
                            </p:stCondLst>
                            <p:childTnLst>
                              <p:par>
                                <p:cTn id="86" presetID="2" presetClass="entr" presetSubtype="8" decel="100000" fill="hold" grpId="0" nodeType="afterEffect">
                                  <p:stCondLst>
                                    <p:cond delay="0"/>
                                  </p:stCondLst>
                                  <p:childTnLst>
                                    <p:set>
                                      <p:cBhvr>
                                        <p:cTn id="87" dur="1" fill="hold">
                                          <p:stCondLst>
                                            <p:cond delay="0"/>
                                          </p:stCondLst>
                                        </p:cTn>
                                        <p:tgtEl>
                                          <p:spTgt spid="74">
                                            <p:txEl>
                                              <p:pRg st="0" end="0"/>
                                            </p:txEl>
                                          </p:spTgt>
                                        </p:tgtEl>
                                        <p:attrNameLst>
                                          <p:attrName>style.visibility</p:attrName>
                                        </p:attrNameLst>
                                      </p:cBhvr>
                                      <p:to>
                                        <p:strVal val="visible"/>
                                      </p:to>
                                    </p:set>
                                    <p:anim calcmode="lin" valueType="num">
                                      <p:cBhvr additive="base">
                                        <p:cTn id="88"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74">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ppt_x"/>
                                          </p:val>
                                        </p:tav>
                                        <p:tav tm="100000">
                                          <p:val>
                                            <p:strVal val="#ppt_x"/>
                                          </p:val>
                                        </p:tav>
                                      </p:tavLst>
                                    </p:anim>
                                    <p:anim calcmode="lin" valueType="num">
                                      <p:cBhvr additive="base">
                                        <p:cTn id="93" dur="500" fill="hold"/>
                                        <p:tgtEl>
                                          <p:spTgt spid="75"/>
                                        </p:tgtEl>
                                        <p:attrNameLst>
                                          <p:attrName>ppt_y</p:attrName>
                                        </p:attrNameLst>
                                      </p:cBhvr>
                                      <p:tavLst>
                                        <p:tav tm="0">
                                          <p:val>
                                            <p:strVal val="1+#ppt_h/2"/>
                                          </p:val>
                                        </p:tav>
                                        <p:tav tm="100000">
                                          <p:val>
                                            <p:strVal val="#ppt_y"/>
                                          </p:val>
                                        </p:tav>
                                      </p:tavLst>
                                    </p:anim>
                                  </p:childTnLst>
                                </p:cTn>
                              </p:par>
                            </p:childTnLst>
                          </p:cTn>
                        </p:par>
                        <p:par>
                          <p:cTn id="94" fill="hold">
                            <p:stCondLst>
                              <p:cond delay="6625"/>
                            </p:stCondLst>
                            <p:childTnLst>
                              <p:par>
                                <p:cTn id="95" presetID="2" presetClass="entr" presetSubtype="1" decel="100000" fill="hold" grpId="0" nodeType="after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additive="base">
                                        <p:cTn id="97" dur="750" fill="hold"/>
                                        <p:tgtEl>
                                          <p:spTgt spid="81"/>
                                        </p:tgtEl>
                                        <p:attrNameLst>
                                          <p:attrName>ppt_x</p:attrName>
                                        </p:attrNameLst>
                                      </p:cBhvr>
                                      <p:tavLst>
                                        <p:tav tm="0">
                                          <p:val>
                                            <p:strVal val="#ppt_x"/>
                                          </p:val>
                                        </p:tav>
                                        <p:tav tm="100000">
                                          <p:val>
                                            <p:strVal val="#ppt_x"/>
                                          </p:val>
                                        </p:tav>
                                      </p:tavLst>
                                    </p:anim>
                                    <p:anim calcmode="lin" valueType="num">
                                      <p:cBhvr additive="base">
                                        <p:cTn id="98" dur="750" fill="hold"/>
                                        <p:tgtEl>
                                          <p:spTgt spid="81"/>
                                        </p:tgtEl>
                                        <p:attrNameLst>
                                          <p:attrName>ppt_y</p:attrName>
                                        </p:attrNameLst>
                                      </p:cBhvr>
                                      <p:tavLst>
                                        <p:tav tm="0">
                                          <p:val>
                                            <p:strVal val="0-#ppt_h/2"/>
                                          </p:val>
                                        </p:tav>
                                        <p:tav tm="100000">
                                          <p:val>
                                            <p:strVal val="#ppt_y"/>
                                          </p:val>
                                        </p:tav>
                                      </p:tavLst>
                                    </p:anim>
                                  </p:childTnLst>
                                </p:cTn>
                              </p:par>
                              <p:par>
                                <p:cTn id="99" presetID="2" presetClass="entr" presetSubtype="8" decel="100000" fill="hold" grpId="0" nodeType="withEffect">
                                  <p:stCondLst>
                                    <p:cond delay="0"/>
                                  </p:stCondLst>
                                  <p:iterate type="lt">
                                    <p:tmPct val="10000"/>
                                  </p:iterate>
                                  <p:childTnLst>
                                    <p:set>
                                      <p:cBhvr>
                                        <p:cTn id="100" dur="1" fill="hold">
                                          <p:stCondLst>
                                            <p:cond delay="0"/>
                                          </p:stCondLst>
                                        </p:cTn>
                                        <p:tgtEl>
                                          <p:spTgt spid="82"/>
                                        </p:tgtEl>
                                        <p:attrNameLst>
                                          <p:attrName>style.visibility</p:attrName>
                                        </p:attrNameLst>
                                      </p:cBhvr>
                                      <p:to>
                                        <p:strVal val="visible"/>
                                      </p:to>
                                    </p:set>
                                    <p:anim calcmode="lin" valueType="num">
                                      <p:cBhvr additive="base">
                                        <p:cTn id="101" dur="750" fill="hold"/>
                                        <p:tgtEl>
                                          <p:spTgt spid="82"/>
                                        </p:tgtEl>
                                        <p:attrNameLst>
                                          <p:attrName>ppt_x</p:attrName>
                                        </p:attrNameLst>
                                      </p:cBhvr>
                                      <p:tavLst>
                                        <p:tav tm="0">
                                          <p:val>
                                            <p:strVal val="0-#ppt_w/2"/>
                                          </p:val>
                                        </p:tav>
                                        <p:tav tm="100000">
                                          <p:val>
                                            <p:strVal val="#ppt_x"/>
                                          </p:val>
                                        </p:tav>
                                      </p:tavLst>
                                    </p:anim>
                                    <p:anim calcmode="lin" valueType="num">
                                      <p:cBhvr additive="base">
                                        <p:cTn id="102" dur="750" fill="hold"/>
                                        <p:tgtEl>
                                          <p:spTgt spid="82"/>
                                        </p:tgtEl>
                                        <p:attrNameLst>
                                          <p:attrName>ppt_y</p:attrName>
                                        </p:attrNameLst>
                                      </p:cBhvr>
                                      <p:tavLst>
                                        <p:tav tm="0">
                                          <p:val>
                                            <p:strVal val="#ppt_y"/>
                                          </p:val>
                                        </p:tav>
                                        <p:tav tm="100000">
                                          <p:val>
                                            <p:strVal val="#ppt_y"/>
                                          </p:val>
                                        </p:tav>
                                      </p:tavLst>
                                    </p:anim>
                                  </p:childTnLst>
                                </p:cTn>
                              </p:par>
                            </p:childTnLst>
                          </p:cTn>
                        </p:par>
                        <p:par>
                          <p:cTn id="103" fill="hold">
                            <p:stCondLst>
                              <p:cond delay="7450"/>
                            </p:stCondLst>
                            <p:childTnLst>
                              <p:par>
                                <p:cTn id="104" presetID="2" presetClass="entr" presetSubtype="8" decel="100000" fill="hold" grpId="0" nodeType="afterEffect">
                                  <p:stCondLst>
                                    <p:cond delay="0"/>
                                  </p:stCondLst>
                                  <p:childTnLst>
                                    <p:set>
                                      <p:cBhvr>
                                        <p:cTn id="105" dur="1" fill="hold">
                                          <p:stCondLst>
                                            <p:cond delay="0"/>
                                          </p:stCondLst>
                                        </p:cTn>
                                        <p:tgtEl>
                                          <p:spTgt spid="79">
                                            <p:txEl>
                                              <p:pRg st="0" end="0"/>
                                            </p:txEl>
                                          </p:spTgt>
                                        </p:tgtEl>
                                        <p:attrNameLst>
                                          <p:attrName>style.visibility</p:attrName>
                                        </p:attrNameLst>
                                      </p:cBhvr>
                                      <p:to>
                                        <p:strVal val="visible"/>
                                      </p:to>
                                    </p:set>
                                    <p:anim calcmode="lin" valueType="num">
                                      <p:cBhvr additive="base">
                                        <p:cTn id="10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0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08" presetID="2" presetClass="entr" presetSubtype="4" decel="100000"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anim calcmode="lin" valueType="num">
                                      <p:cBhvr additive="base">
                                        <p:cTn id="110" dur="500" fill="hold"/>
                                        <p:tgtEl>
                                          <p:spTgt spid="80"/>
                                        </p:tgtEl>
                                        <p:attrNameLst>
                                          <p:attrName>ppt_x</p:attrName>
                                        </p:attrNameLst>
                                      </p:cBhvr>
                                      <p:tavLst>
                                        <p:tav tm="0">
                                          <p:val>
                                            <p:strVal val="#ppt_x"/>
                                          </p:val>
                                        </p:tav>
                                        <p:tav tm="100000">
                                          <p:val>
                                            <p:strVal val="#ppt_x"/>
                                          </p:val>
                                        </p:tav>
                                      </p:tavLst>
                                    </p:anim>
                                    <p:anim calcmode="lin" valueType="num">
                                      <p:cBhvr additive="base">
                                        <p:cTn id="111"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3.xml"/><Relationship Id="rId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 id="2147483814" r:id="rId16"/>
    <p:sldLayoutId id="2147483817" r:id="rId17"/>
    <p:sldLayoutId id="2147483823" r:id="rId18"/>
    <p:sldLayoutId id="2147483824" r:id="rId19"/>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645141" y="431256"/>
            <a:ext cx="10916688" cy="1200200"/>
          </a:xfrm>
          <a:prstGeom prst="rect">
            <a:avLst/>
          </a:prstGeom>
          <a:noFill/>
        </p:spPr>
        <p:txBody>
          <a:bodyPr wrap="square" rtlCol="0">
            <a:spAutoFit/>
          </a:bodyPr>
          <a:lstStyle/>
          <a:p>
            <a:pPr algn="ctr"/>
            <a:r>
              <a:rPr lang="fr-FR" sz="4799" dirty="0">
                <a:latin typeface="Tw Cen MT" panose="020B0602020104020603" pitchFamily="34" charset="0"/>
              </a:rPr>
              <a:t>Université Sultan Moulay Slimane</a:t>
            </a:r>
          </a:p>
          <a:p>
            <a:pPr algn="ctr"/>
            <a:r>
              <a:rPr lang="fr-FR" sz="2400" dirty="0"/>
              <a:t>Ecole Supérieure de Technologie – Béni Mellal</a:t>
            </a:r>
            <a:endParaRPr lang="fr-FR" sz="2400" dirty="0">
              <a:solidFill>
                <a:schemeClr val="tx1">
                  <a:lumMod val="65000"/>
                  <a:lumOff val="35000"/>
                </a:schemeClr>
              </a:solidFill>
              <a:latin typeface="Tw Cen MT" panose="020B0602020104020603" pitchFamily="34"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288310" y="9317330"/>
            <a:ext cx="10916688" cy="553998"/>
          </a:xfrm>
          <a:prstGeom prst="rect">
            <a:avLst/>
          </a:prstGeom>
          <a:noFill/>
        </p:spPr>
        <p:txBody>
          <a:bodyPr wrap="square" rtlCol="0">
            <a:spAutoFit/>
          </a:bodyPr>
          <a:lstStyle/>
          <a:p>
            <a:pPr algn="ctr">
              <a:spcBef>
                <a:spcPct val="50000"/>
              </a:spcBef>
            </a:pPr>
            <a:r>
              <a:rPr lang="fr-FR" altLang="fr-FR" sz="3000" dirty="0"/>
              <a:t>Année Universitaire:</a:t>
            </a:r>
            <a:r>
              <a:rPr lang="fr-FR" altLang="fr-FR" sz="3000" b="1" dirty="0"/>
              <a:t> 2021-2022</a:t>
            </a:r>
          </a:p>
        </p:txBody>
      </p:sp>
      <p:sp>
        <p:nvSpPr>
          <p:cNvPr id="4" name="Rectangle 3"/>
          <p:cNvSpPr/>
          <p:nvPr/>
        </p:nvSpPr>
        <p:spPr>
          <a:xfrm>
            <a:off x="1172297" y="6768497"/>
            <a:ext cx="4403770" cy="1015663"/>
          </a:xfrm>
          <a:prstGeom prst="rect">
            <a:avLst/>
          </a:prstGeom>
        </p:spPr>
        <p:txBody>
          <a:bodyPr wrap="none">
            <a:spAutoFit/>
          </a:bodyPr>
          <a:lstStyle/>
          <a:p>
            <a:r>
              <a:rPr lang="fr-FR" sz="3000" dirty="0"/>
              <a:t>Réalisé par :</a:t>
            </a:r>
          </a:p>
          <a:p>
            <a:pPr algn="r" rtl="1"/>
            <a:r>
              <a:rPr lang="fr-FR" sz="3000" b="1" dirty="0"/>
              <a:t>   Ayoub DERDOURI</a:t>
            </a:r>
          </a:p>
        </p:txBody>
      </p:sp>
      <p:sp>
        <p:nvSpPr>
          <p:cNvPr id="5" name="Rectangle 4"/>
          <p:cNvSpPr/>
          <p:nvPr/>
        </p:nvSpPr>
        <p:spPr>
          <a:xfrm>
            <a:off x="12772138" y="6404681"/>
            <a:ext cx="4856644" cy="1477328"/>
          </a:xfrm>
          <a:prstGeom prst="rect">
            <a:avLst/>
          </a:prstGeom>
        </p:spPr>
        <p:txBody>
          <a:bodyPr wrap="square">
            <a:spAutoFit/>
          </a:bodyPr>
          <a:lstStyle/>
          <a:p>
            <a:r>
              <a:rPr lang="fr-FR" sz="3000" dirty="0"/>
              <a:t>Encadré par :</a:t>
            </a:r>
          </a:p>
          <a:p>
            <a:r>
              <a:rPr lang="fr-FR" sz="3000" b="1" dirty="0"/>
              <a:t>    </a:t>
            </a:r>
            <a:r>
              <a:rPr lang="fr-FR" sz="2800" b="1" dirty="0" err="1"/>
              <a:t>Said</a:t>
            </a:r>
            <a:r>
              <a:rPr lang="fr-FR" sz="2800" b="1" dirty="0"/>
              <a:t> BOUFOUCHK</a:t>
            </a:r>
          </a:p>
          <a:p>
            <a:r>
              <a:rPr lang="fr-FR" sz="3000" b="1" dirty="0">
                <a:effectLst>
                  <a:outerShdw blurRad="38100" dist="38100" dir="2700000" algn="tl">
                    <a:srgbClr val="000000">
                      <a:alpha val="43137"/>
                    </a:srgbClr>
                  </a:outerShdw>
                </a:effectLst>
              </a:rPr>
              <a:t>			</a:t>
            </a:r>
          </a:p>
        </p:txBody>
      </p:sp>
      <p:sp>
        <p:nvSpPr>
          <p:cNvPr id="6" name="Rectangle 5"/>
          <p:cNvSpPr/>
          <p:nvPr/>
        </p:nvSpPr>
        <p:spPr>
          <a:xfrm>
            <a:off x="5966342" y="8801813"/>
            <a:ext cx="10679527" cy="553998"/>
          </a:xfrm>
          <a:prstGeom prst="rect">
            <a:avLst/>
          </a:prstGeom>
        </p:spPr>
        <p:txBody>
          <a:bodyPr wrap="none">
            <a:spAutoFit/>
          </a:bodyPr>
          <a:lstStyle/>
          <a:p>
            <a:r>
              <a:rPr lang="fr-FR" altLang="fr-FR" sz="3000" dirty="0"/>
              <a:t>Société d’accueil: </a:t>
            </a:r>
            <a:r>
              <a:rPr lang="fr-FR" altLang="fr-FR" sz="3000" b="1" dirty="0"/>
              <a:t>société d’exploitation des port Laâyoune</a:t>
            </a:r>
            <a:endParaRPr lang="fr-FR" sz="3000" b="1" dirty="0"/>
          </a:p>
        </p:txBody>
      </p:sp>
      <p:sp>
        <p:nvSpPr>
          <p:cNvPr id="11" name="TextBox 10">
            <a:extLst>
              <a:ext uri="{FF2B5EF4-FFF2-40B4-BE49-F238E27FC236}">
                <a16:creationId xmlns:a16="http://schemas.microsoft.com/office/drawing/2014/main" id="{9EB0FD16-689C-476C-8309-C7173C257513}"/>
              </a:ext>
            </a:extLst>
          </p:cNvPr>
          <p:cNvSpPr txBox="1"/>
          <p:nvPr/>
        </p:nvSpPr>
        <p:spPr>
          <a:xfrm>
            <a:off x="4001972" y="1723167"/>
            <a:ext cx="10916688" cy="692369"/>
          </a:xfrm>
          <a:prstGeom prst="rect">
            <a:avLst/>
          </a:prstGeom>
          <a:noFill/>
        </p:spPr>
        <p:txBody>
          <a:bodyPr wrap="square" rtlCol="0">
            <a:spAutoFit/>
          </a:bodyPr>
          <a:lstStyle/>
          <a:p>
            <a:pPr algn="ctr"/>
            <a:r>
              <a:rPr lang="fr-FR" sz="3899" dirty="0">
                <a:solidFill>
                  <a:schemeClr val="accent3">
                    <a:lumMod val="50000"/>
                  </a:schemeClr>
                </a:solidFill>
                <a:latin typeface="Tw Cen MT" panose="020B0602020104020603" pitchFamily="34" charset="0"/>
              </a:rPr>
              <a:t>Département d’informatique et techniques de gestion </a:t>
            </a:r>
          </a:p>
        </p:txBody>
      </p:sp>
      <p:sp>
        <p:nvSpPr>
          <p:cNvPr id="2" name="Rectangle 1"/>
          <p:cNvSpPr/>
          <p:nvPr/>
        </p:nvSpPr>
        <p:spPr>
          <a:xfrm>
            <a:off x="0" y="2523820"/>
            <a:ext cx="18288000" cy="29072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4F202974-31A3-4642-B671-F0DBBB7B4663}"/>
              </a:ext>
            </a:extLst>
          </p:cNvPr>
          <p:cNvSpPr txBox="1"/>
          <p:nvPr/>
        </p:nvSpPr>
        <p:spPr>
          <a:xfrm>
            <a:off x="3685656" y="2804949"/>
            <a:ext cx="10519342" cy="2123658"/>
          </a:xfrm>
          <a:prstGeom prst="rect">
            <a:avLst/>
          </a:prstGeom>
          <a:noFill/>
        </p:spPr>
        <p:txBody>
          <a:bodyPr wrap="square" rtlCol="0">
            <a:spAutoFit/>
          </a:bodyPr>
          <a:lstStyle/>
          <a:p>
            <a:pPr algn="ctr"/>
            <a:r>
              <a:rPr lang="fr-FR" sz="4400" dirty="0">
                <a:solidFill>
                  <a:schemeClr val="bg1"/>
                </a:solidFill>
              </a:rPr>
              <a:t>La mise en place d’une application de gestion de sécurité et de santé au milieu de travail</a:t>
            </a:r>
            <a:endParaRPr lang="fr-FR" sz="4400" dirty="0">
              <a:solidFill>
                <a:schemeClr val="bg1"/>
              </a:solidFill>
              <a:latin typeface="Tw Cen MT" panose="020B0602020104020603" pitchFamily="34" charset="0"/>
            </a:endParaRPr>
          </a:p>
        </p:txBody>
      </p:sp>
      <p:sp>
        <p:nvSpPr>
          <p:cNvPr id="15" name="TextBox 49">
            <a:extLst>
              <a:ext uri="{FF2B5EF4-FFF2-40B4-BE49-F238E27FC236}">
                <a16:creationId xmlns:a16="http://schemas.microsoft.com/office/drawing/2014/main" id="{9EB0FD16-689C-476C-8309-C7173C257513}"/>
              </a:ext>
            </a:extLst>
          </p:cNvPr>
          <p:cNvSpPr txBox="1"/>
          <p:nvPr/>
        </p:nvSpPr>
        <p:spPr>
          <a:xfrm>
            <a:off x="3758132" y="2438017"/>
            <a:ext cx="10916688" cy="830868"/>
          </a:xfrm>
          <a:prstGeom prst="rect">
            <a:avLst/>
          </a:prstGeom>
          <a:noFill/>
        </p:spPr>
        <p:txBody>
          <a:bodyPr wrap="square" rtlCol="0">
            <a:spAutoFit/>
          </a:bodyPr>
          <a:lstStyle/>
          <a:p>
            <a:pPr algn="ctr"/>
            <a:endParaRPr lang="fr-FR" sz="4799" dirty="0">
              <a:solidFill>
                <a:schemeClr val="bg2">
                  <a:lumMod val="50000"/>
                </a:schemeClr>
              </a:solidFill>
              <a:latin typeface="Tw Cen MT" panose="020B0602020104020603" pitchFamily="34" charset="0"/>
            </a:endParaRPr>
          </a:p>
        </p:txBody>
      </p:sp>
      <p:pic>
        <p:nvPicPr>
          <p:cNvPr id="17" name="Image 14" descr="C:\Users\DELL\Desktop\marsa maroc.png">
            <a:extLst>
              <a:ext uri="{FF2B5EF4-FFF2-40B4-BE49-F238E27FC236}">
                <a16:creationId xmlns:a16="http://schemas.microsoft.com/office/drawing/2014/main" id="{E412ED1C-7F9A-FD7E-807E-B98F58B29E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088" y="5716034"/>
            <a:ext cx="2826411" cy="1938992"/>
          </a:xfrm>
          <a:prstGeom prst="rect">
            <a:avLst/>
          </a:prstGeom>
          <a:noFill/>
          <a:ln>
            <a:noFill/>
          </a:ln>
        </p:spPr>
      </p:pic>
      <p:pic>
        <p:nvPicPr>
          <p:cNvPr id="18" name="Picture 17" descr="Text&#10;&#10;Description automatically generated">
            <a:extLst>
              <a:ext uri="{FF2B5EF4-FFF2-40B4-BE49-F238E27FC236}">
                <a16:creationId xmlns:a16="http://schemas.microsoft.com/office/drawing/2014/main" id="{672DF34C-B85B-C129-0B86-547DDE54A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4998" y="523110"/>
            <a:ext cx="3858436" cy="1196674"/>
          </a:xfrm>
          <a:prstGeom prst="rect">
            <a:avLst/>
          </a:prstGeom>
        </p:spPr>
      </p:pic>
      <p:pic>
        <p:nvPicPr>
          <p:cNvPr id="19" name="Picture 18" descr="Logo&#10;&#10;Description automatically generated">
            <a:extLst>
              <a:ext uri="{FF2B5EF4-FFF2-40B4-BE49-F238E27FC236}">
                <a16:creationId xmlns:a16="http://schemas.microsoft.com/office/drawing/2014/main" id="{B54FDF92-FCD8-4E79-B415-26D725F6FF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792" y="270600"/>
            <a:ext cx="1968210" cy="1968210"/>
          </a:xfrm>
          <a:prstGeom prst="rect">
            <a:avLst/>
          </a:prstGeom>
        </p:spPr>
      </p:pic>
    </p:spTree>
    <p:extLst>
      <p:ext uri="{BB962C8B-B14F-4D97-AF65-F5344CB8AC3E}">
        <p14:creationId xmlns:p14="http://schemas.microsoft.com/office/powerpoint/2010/main" val="2877384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2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left)">
                                      <p:cBhvr>
                                        <p:cTn id="31" dur="500"/>
                                        <p:tgtEl>
                                          <p:spTgt spid="58"/>
                                        </p:tgtEl>
                                      </p:cBhvr>
                                    </p:animEffect>
                                  </p:childTnLst>
                                </p:cTn>
                              </p:par>
                              <p:par>
                                <p:cTn id="32" presetID="42" presetClass="entr" presetSubtype="0" fill="hold" grpId="0" nodeType="withEffect" nodePh="1">
                                  <p:stCondLst>
                                    <p:cond delay="0"/>
                                  </p:stCondLst>
                                  <p:endCondLst>
                                    <p:cond evt="begin" delay="0">
                                      <p:tn val="32"/>
                                    </p:cond>
                                  </p:end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22" presetClass="entr" presetSubtype="1"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8" grpId="0"/>
      <p:bldP spid="4" grpId="0"/>
      <p:bldP spid="5" grpId="0"/>
      <p:bldP spid="6" grpId="0"/>
      <p:bldP spid="11" grpId="0"/>
      <p:bldP spid="2" grpId="0" animBg="1"/>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au 21"/>
          <p:cNvGraphicFramePr>
            <a:graphicFrameLocks noGrp="1"/>
          </p:cNvGraphicFramePr>
          <p:nvPr>
            <p:extLst>
              <p:ext uri="{D42A27DB-BD31-4B8C-83A1-F6EECF244321}">
                <p14:modId xmlns:p14="http://schemas.microsoft.com/office/powerpoint/2010/main" val="1137948385"/>
              </p:ext>
            </p:extLst>
          </p:nvPr>
        </p:nvGraphicFramePr>
        <p:xfrm>
          <a:off x="1126608" y="2750541"/>
          <a:ext cx="14667624" cy="5189500"/>
        </p:xfrm>
        <a:graphic>
          <a:graphicData uri="http://schemas.openxmlformats.org/drawingml/2006/table">
            <a:tbl>
              <a:tblPr firstRow="1" firstCol="1" bandRow="1">
                <a:tableStyleId>{5C22544A-7EE6-4342-B048-85BDC9FD1C3A}</a:tableStyleId>
              </a:tblPr>
              <a:tblGrid>
                <a:gridCol w="2997841">
                  <a:extLst>
                    <a:ext uri="{9D8B030D-6E8A-4147-A177-3AD203B41FA5}">
                      <a16:colId xmlns:a16="http://schemas.microsoft.com/office/drawing/2014/main" val="1167958338"/>
                    </a:ext>
                  </a:extLst>
                </a:gridCol>
                <a:gridCol w="11669783">
                  <a:extLst>
                    <a:ext uri="{9D8B030D-6E8A-4147-A177-3AD203B41FA5}">
                      <a16:colId xmlns:a16="http://schemas.microsoft.com/office/drawing/2014/main" val="267408219"/>
                    </a:ext>
                  </a:extLst>
                </a:gridCol>
              </a:tblGrid>
              <a:tr h="615910">
                <a:tc>
                  <a:txBody>
                    <a:bodyPr/>
                    <a:lstStyle/>
                    <a:p>
                      <a:pPr algn="ctr">
                        <a:lnSpc>
                          <a:spcPct val="106000"/>
                        </a:lnSpc>
                        <a:spcAft>
                          <a:spcPts val="0"/>
                        </a:spcAft>
                      </a:pPr>
                      <a:r>
                        <a:rPr lang="fr-FR" sz="3200" b="1" kern="1200" dirty="0">
                          <a:solidFill>
                            <a:schemeClr val="tx1"/>
                          </a:solidFill>
                          <a:effectLst/>
                          <a:latin typeface="+mn-lt"/>
                          <a:ea typeface="+mn-ea"/>
                          <a:cs typeface="+mn-cs"/>
                        </a:rPr>
                        <a:t>Acteur</a:t>
                      </a:r>
                    </a:p>
                  </a:txBody>
                  <a:tcPr marL="37276" marR="37276" marT="0" marB="0" anchor="ctr"/>
                </a:tc>
                <a:tc>
                  <a:txBody>
                    <a:bodyPr/>
                    <a:lstStyle/>
                    <a:p>
                      <a:pPr algn="ctr">
                        <a:lnSpc>
                          <a:spcPct val="106000"/>
                        </a:lnSpc>
                        <a:spcAft>
                          <a:spcPts val="0"/>
                        </a:spcAft>
                      </a:pPr>
                      <a:r>
                        <a:rPr lang="fr-FR" sz="3200" b="1" kern="1200" dirty="0">
                          <a:solidFill>
                            <a:schemeClr val="tx1"/>
                          </a:solidFill>
                          <a:effectLst/>
                          <a:latin typeface="+mn-lt"/>
                          <a:ea typeface="+mn-ea"/>
                          <a:cs typeface="+mn-cs"/>
                        </a:rPr>
                        <a:t>Description des besoins fonctionnels</a:t>
                      </a:r>
                    </a:p>
                  </a:txBody>
                  <a:tcPr marL="37276" marR="37276" marT="0" marB="0" anchor="ctr"/>
                </a:tc>
                <a:extLst>
                  <a:ext uri="{0D108BD9-81ED-4DB2-BD59-A6C34878D82A}">
                    <a16:rowId xmlns:a16="http://schemas.microsoft.com/office/drawing/2014/main" val="3979315094"/>
                  </a:ext>
                </a:extLst>
              </a:tr>
              <a:tr h="4573590">
                <a:tc>
                  <a:txBody>
                    <a:bodyPr/>
                    <a:lstStyle/>
                    <a:p>
                      <a:pPr>
                        <a:lnSpc>
                          <a:spcPct val="106000"/>
                        </a:lnSpc>
                        <a:spcAft>
                          <a:spcPts val="0"/>
                        </a:spcAft>
                      </a:pPr>
                      <a:r>
                        <a:rPr lang="fr-FR" sz="2400" dirty="0">
                          <a:effectLst/>
                        </a:rPr>
                        <a:t> </a:t>
                      </a:r>
                    </a:p>
                    <a:p>
                      <a:pPr>
                        <a:lnSpc>
                          <a:spcPct val="106000"/>
                        </a:lnSpc>
                        <a:spcAft>
                          <a:spcPts val="0"/>
                        </a:spcAft>
                      </a:pPr>
                      <a:r>
                        <a:rPr lang="fr-FR" sz="2400" dirty="0">
                          <a:effectLst/>
                        </a:rPr>
                        <a:t> </a:t>
                      </a:r>
                    </a:p>
                    <a:p>
                      <a:pPr>
                        <a:lnSpc>
                          <a:spcPct val="106000"/>
                        </a:lnSpc>
                        <a:spcAft>
                          <a:spcPts val="0"/>
                        </a:spcAft>
                      </a:pPr>
                      <a:r>
                        <a:rPr lang="fr-FR" sz="2400" dirty="0">
                          <a:effectLst/>
                        </a:rPr>
                        <a:t> </a:t>
                      </a:r>
                    </a:p>
                    <a:p>
                      <a:pPr>
                        <a:lnSpc>
                          <a:spcPct val="106000"/>
                        </a:lnSpc>
                        <a:spcAft>
                          <a:spcPts val="0"/>
                        </a:spcAft>
                      </a:pPr>
                      <a:r>
                        <a:rPr lang="fr-FR" sz="2400" dirty="0">
                          <a:effectLst/>
                        </a:rPr>
                        <a:t> </a:t>
                      </a:r>
                    </a:p>
                    <a:p>
                      <a:pPr>
                        <a:lnSpc>
                          <a:spcPct val="106000"/>
                        </a:lnSpc>
                        <a:spcAft>
                          <a:spcPts val="0"/>
                        </a:spcAft>
                      </a:pPr>
                      <a:endParaRPr lang="fr-FR" sz="2400" dirty="0">
                        <a:effectLst/>
                      </a:endParaRPr>
                    </a:p>
                    <a:p>
                      <a:pPr>
                        <a:lnSpc>
                          <a:spcPct val="106000"/>
                        </a:lnSpc>
                        <a:spcAft>
                          <a:spcPts val="0"/>
                        </a:spcAft>
                      </a:pPr>
                      <a:endParaRPr lang="fr-FR" sz="2400" dirty="0">
                        <a:effectLst/>
                      </a:endParaRPr>
                    </a:p>
                    <a:p>
                      <a:pPr algn="ctr">
                        <a:lnSpc>
                          <a:spcPct val="106000"/>
                        </a:lnSpc>
                        <a:spcAft>
                          <a:spcPts val="0"/>
                        </a:spcAft>
                      </a:pPr>
                      <a:r>
                        <a:rPr lang="fr-FR" sz="2800" b="1" dirty="0">
                          <a:effectLst/>
                        </a:rPr>
                        <a:t>Administrateur</a:t>
                      </a:r>
                      <a:endParaRPr lang="fr-FR" sz="2800" dirty="0">
                        <a:effectLst/>
                        <a:latin typeface="Calibri" panose="020F0502020204030204" pitchFamily="34" charset="0"/>
                        <a:ea typeface="Times New Roman" panose="02020603050405020304" pitchFamily="18" charset="0"/>
                        <a:cs typeface="Arial" panose="020B0604020202020204" pitchFamily="34" charset="0"/>
                      </a:endParaRPr>
                    </a:p>
                  </a:txBody>
                  <a:tcPr marL="37276" marR="37276" marT="0" marB="0"/>
                </a:tc>
                <a:tc>
                  <a:txBody>
                    <a:bodyPr/>
                    <a:lstStyle/>
                    <a:p>
                      <a:pPr>
                        <a:lnSpc>
                          <a:spcPct val="106000"/>
                        </a:lnSpc>
                        <a:spcAft>
                          <a:spcPts val="0"/>
                        </a:spcAft>
                      </a:pPr>
                      <a:r>
                        <a:rPr lang="fr-FR" sz="2400" dirty="0">
                          <a:effectLst/>
                        </a:rPr>
                        <a:t> </a:t>
                      </a:r>
                    </a:p>
                    <a:p>
                      <a:pPr marL="457200" lvl="0" indent="-457200" algn="l" defTabSz="1371417" rtl="0" eaLnBrk="1" latinLnBrk="0" hangingPunct="1">
                        <a:lnSpc>
                          <a:spcPct val="106000"/>
                        </a:lnSpc>
                        <a:spcAft>
                          <a:spcPts val="0"/>
                        </a:spcAft>
                        <a:buFont typeface="Arial" panose="020B0604020202020204" pitchFamily="34" charset="0"/>
                        <a:buChar char="•"/>
                      </a:pPr>
                      <a:r>
                        <a:rPr lang="fr-FR" sz="3400" kern="1200" dirty="0">
                          <a:solidFill>
                            <a:schemeClr val="dk1"/>
                          </a:solidFill>
                          <a:latin typeface="+mn-lt"/>
                          <a:ea typeface="+mn-ea"/>
                          <a:cs typeface="+mn-cs"/>
                        </a:rPr>
                        <a:t>gère les travailleurs et leurs profils.</a:t>
                      </a:r>
                    </a:p>
                    <a:p>
                      <a:pPr marL="457200" lvl="0" indent="-457200" algn="l" defTabSz="1371417" rtl="0" eaLnBrk="1" latinLnBrk="0" hangingPunct="1">
                        <a:lnSpc>
                          <a:spcPct val="106000"/>
                        </a:lnSpc>
                        <a:spcAft>
                          <a:spcPts val="0"/>
                        </a:spcAft>
                        <a:buFont typeface="Arial" panose="020B0604020202020204" pitchFamily="34" charset="0"/>
                        <a:buChar char="•"/>
                      </a:pPr>
                      <a:r>
                        <a:rPr lang="fr-FR" sz="3400" kern="1200" dirty="0">
                          <a:solidFill>
                            <a:schemeClr val="dk1"/>
                          </a:solidFill>
                          <a:latin typeface="+mn-lt"/>
                          <a:ea typeface="+mn-ea"/>
                          <a:cs typeface="+mn-cs"/>
                        </a:rPr>
                        <a:t>recevoir et évaluer les réclamations et suggestions des travailleurs, sont –ils prioritaire ou pas ? si oui commencer à les traiter.</a:t>
                      </a:r>
                    </a:p>
                    <a:p>
                      <a:pPr marL="457200" lvl="0" indent="-457200" algn="l" defTabSz="1371417" rtl="0" eaLnBrk="1" latinLnBrk="0" hangingPunct="1">
                        <a:lnSpc>
                          <a:spcPct val="106000"/>
                        </a:lnSpc>
                        <a:spcAft>
                          <a:spcPts val="0"/>
                        </a:spcAft>
                        <a:buFont typeface="Arial" panose="020B0604020202020204" pitchFamily="34" charset="0"/>
                        <a:buChar char="•"/>
                      </a:pPr>
                      <a:r>
                        <a:rPr lang="fr-FR" sz="3400" kern="1200" dirty="0">
                          <a:solidFill>
                            <a:schemeClr val="dk1"/>
                          </a:solidFill>
                          <a:latin typeface="+mn-lt"/>
                          <a:ea typeface="+mn-ea"/>
                          <a:cs typeface="+mn-cs"/>
                        </a:rPr>
                        <a:t>gère  les audit soit interne ou externe de l’entreprise.</a:t>
                      </a:r>
                    </a:p>
                    <a:p>
                      <a:pPr marL="457200" lvl="0" indent="-457200" algn="l" defTabSz="1371417" rtl="0" eaLnBrk="1" latinLnBrk="0" hangingPunct="1">
                        <a:lnSpc>
                          <a:spcPct val="106000"/>
                        </a:lnSpc>
                        <a:spcAft>
                          <a:spcPts val="0"/>
                        </a:spcAft>
                        <a:buFont typeface="Arial" panose="020B0604020202020204" pitchFamily="34" charset="0"/>
                        <a:buChar char="•"/>
                      </a:pPr>
                      <a:r>
                        <a:rPr lang="fr-FR" sz="3400" kern="1200" dirty="0">
                          <a:solidFill>
                            <a:schemeClr val="dk1"/>
                          </a:solidFill>
                          <a:latin typeface="+mn-lt"/>
                          <a:ea typeface="+mn-ea"/>
                          <a:cs typeface="+mn-cs"/>
                        </a:rPr>
                        <a:t>Suivi les actions de maitrises des constat (NC ,RM …)</a:t>
                      </a:r>
                    </a:p>
                  </a:txBody>
                  <a:tcPr marL="37276" marR="37276" marT="0" marB="0"/>
                </a:tc>
                <a:extLst>
                  <a:ext uri="{0D108BD9-81ED-4DB2-BD59-A6C34878D82A}">
                    <a16:rowId xmlns:a16="http://schemas.microsoft.com/office/drawing/2014/main" val="3627291362"/>
                  </a:ext>
                </a:extLst>
              </a:tr>
            </a:tbl>
          </a:graphicData>
        </a:graphic>
      </p:graphicFrame>
      <p:sp>
        <p:nvSpPr>
          <p:cNvPr id="32" name="TextBox 40">
            <a:extLst>
              <a:ext uri="{FF2B5EF4-FFF2-40B4-BE49-F238E27FC236}">
                <a16:creationId xmlns:a16="http://schemas.microsoft.com/office/drawing/2014/main" id="{90DCA374-CD21-448B-8791-8A04A9A9A552}"/>
              </a:ext>
            </a:extLst>
          </p:cNvPr>
          <p:cNvSpPr txBox="1"/>
          <p:nvPr/>
        </p:nvSpPr>
        <p:spPr>
          <a:xfrm>
            <a:off x="5228981" y="23103"/>
            <a:ext cx="6963762" cy="830997"/>
          </a:xfrm>
          <a:prstGeom prst="rect">
            <a:avLst/>
          </a:prstGeom>
          <a:noFill/>
        </p:spPr>
        <p:txBody>
          <a:bodyPr wrap="square" rtlCol="0">
            <a:spAutoFit/>
          </a:bodyPr>
          <a:lstStyle/>
          <a:p>
            <a:pPr algn="ctr"/>
            <a:r>
              <a:rPr lang="en-US" sz="4800" b="1" dirty="0" err="1">
                <a:latin typeface="Tw Cen MT" panose="020B0602020104020603" pitchFamily="34" charset="0"/>
              </a:rPr>
              <a:t>Spécification</a:t>
            </a:r>
            <a:r>
              <a:rPr lang="en-US" sz="4800" b="1" dirty="0">
                <a:latin typeface="Tw Cen MT" panose="020B0602020104020603" pitchFamily="34" charset="0"/>
              </a:rPr>
              <a:t> des </a:t>
            </a:r>
            <a:r>
              <a:rPr lang="en-US" sz="4800" b="1" dirty="0" err="1">
                <a:latin typeface="Tw Cen MT" panose="020B0602020104020603" pitchFamily="34" charset="0"/>
              </a:rPr>
              <a:t>besoins</a:t>
            </a:r>
            <a:endParaRPr lang="en-US" sz="4800" b="1" dirty="0">
              <a:latin typeface="Tw Cen MT" panose="020B0602020104020603" pitchFamily="34" charset="0"/>
            </a:endParaRPr>
          </a:p>
        </p:txBody>
      </p:sp>
      <p:grpSp>
        <p:nvGrpSpPr>
          <p:cNvPr id="33" name="Group 112">
            <a:extLst>
              <a:ext uri="{FF2B5EF4-FFF2-40B4-BE49-F238E27FC236}">
                <a16:creationId xmlns:a16="http://schemas.microsoft.com/office/drawing/2014/main" id="{11FBA8A3-D6EF-42EC-AEC1-86283EED452E}"/>
              </a:ext>
            </a:extLst>
          </p:cNvPr>
          <p:cNvGrpSpPr/>
          <p:nvPr/>
        </p:nvGrpSpPr>
        <p:grpSpPr>
          <a:xfrm>
            <a:off x="1126607" y="1531692"/>
            <a:ext cx="3355876" cy="662056"/>
            <a:chOff x="764723" y="2398167"/>
            <a:chExt cx="3355876" cy="662056"/>
          </a:xfrm>
        </p:grpSpPr>
        <p:sp>
          <p:nvSpPr>
            <p:cNvPr id="34" name="Oval 113">
              <a:extLst>
                <a:ext uri="{FF2B5EF4-FFF2-40B4-BE49-F238E27FC236}">
                  <a16:creationId xmlns:a16="http://schemas.microsoft.com/office/drawing/2014/main" id="{40F3CBE7-0B7F-4BBC-932B-F8A1336F5066}"/>
                </a:ext>
              </a:extLst>
            </p:cNvPr>
            <p:cNvSpPr/>
            <p:nvPr/>
          </p:nvSpPr>
          <p:spPr>
            <a:xfrm>
              <a:off x="764723" y="2398167"/>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529998"/>
              <a:ext cx="398394" cy="398394"/>
            </a:xfrm>
            <a:prstGeom prst="rect">
              <a:avLst/>
            </a:prstGeom>
          </p:spPr>
        </p:pic>
        <p:sp>
          <p:nvSpPr>
            <p:cNvPr id="36" name="TextBox 115">
              <a:extLst>
                <a:ext uri="{FF2B5EF4-FFF2-40B4-BE49-F238E27FC236}">
                  <a16:creationId xmlns:a16="http://schemas.microsoft.com/office/drawing/2014/main" id="{A5766AE2-8191-4DD7-9F8B-FB3901844BFC}"/>
                </a:ext>
              </a:extLst>
            </p:cNvPr>
            <p:cNvSpPr txBox="1"/>
            <p:nvPr/>
          </p:nvSpPr>
          <p:spPr>
            <a:xfrm>
              <a:off x="1656105" y="2528282"/>
              <a:ext cx="2464494" cy="523220"/>
            </a:xfrm>
            <a:prstGeom prst="rect">
              <a:avLst/>
            </a:prstGeom>
            <a:noFill/>
          </p:spPr>
          <p:txBody>
            <a:bodyPr wrap="square" rtlCol="0">
              <a:spAutoFit/>
            </a:bodyPr>
            <a:lstStyle/>
            <a:p>
              <a:r>
                <a:rPr lang="fr-FR" sz="2800" b="1" dirty="0">
                  <a:solidFill>
                    <a:schemeClr val="tx1">
                      <a:lumMod val="75000"/>
                      <a:lumOff val="25000"/>
                    </a:schemeClr>
                  </a:solidFill>
                  <a:latin typeface="Tw Cen MT" panose="020B0602020104020603" pitchFamily="34" charset="0"/>
                </a:rPr>
                <a:t>Administrateur</a:t>
              </a:r>
              <a:endParaRPr lang="fr-FR" sz="2400" b="1" dirty="0">
                <a:solidFill>
                  <a:schemeClr val="tx1">
                    <a:lumMod val="75000"/>
                    <a:lumOff val="25000"/>
                  </a:schemeClr>
                </a:solidFill>
                <a:latin typeface="Tw Cen MT" panose="020B0602020104020603" pitchFamily="34" charset="0"/>
              </a:endParaRPr>
            </a:p>
          </p:txBody>
        </p:sp>
      </p:grpSp>
      <p:grpSp>
        <p:nvGrpSpPr>
          <p:cNvPr id="38" name="Group 112">
            <a:extLst>
              <a:ext uri="{FF2B5EF4-FFF2-40B4-BE49-F238E27FC236}">
                <a16:creationId xmlns:a16="http://schemas.microsoft.com/office/drawing/2014/main" id="{11FBA8A3-D6EF-42EC-AEC1-86283EED452E}"/>
              </a:ext>
            </a:extLst>
          </p:cNvPr>
          <p:cNvGrpSpPr/>
          <p:nvPr/>
        </p:nvGrpSpPr>
        <p:grpSpPr>
          <a:xfrm>
            <a:off x="5449855" y="1510596"/>
            <a:ext cx="3073079" cy="662056"/>
            <a:chOff x="764723" y="2398167"/>
            <a:chExt cx="3073079" cy="662056"/>
          </a:xfrm>
        </p:grpSpPr>
        <p:sp>
          <p:nvSpPr>
            <p:cNvPr id="39" name="Oval 113">
              <a:extLst>
                <a:ext uri="{FF2B5EF4-FFF2-40B4-BE49-F238E27FC236}">
                  <a16:creationId xmlns:a16="http://schemas.microsoft.com/office/drawing/2014/main" id="{40F3CBE7-0B7F-4BBC-932B-F8A1336F5066}"/>
                </a:ext>
              </a:extLst>
            </p:cNvPr>
            <p:cNvSpPr/>
            <p:nvPr/>
          </p:nvSpPr>
          <p:spPr>
            <a:xfrm>
              <a:off x="764723" y="2398167"/>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0" name="Picture 114">
              <a:extLst>
                <a:ext uri="{FF2B5EF4-FFF2-40B4-BE49-F238E27FC236}">
                  <a16:creationId xmlns:a16="http://schemas.microsoft.com/office/drawing/2014/main" id="{1F468DAE-4AE6-45BB-86E9-605BB3D41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4" y="2529998"/>
              <a:ext cx="398394" cy="398394"/>
            </a:xfrm>
            <a:prstGeom prst="rect">
              <a:avLst/>
            </a:prstGeom>
          </p:spPr>
        </p:pic>
        <p:sp>
          <p:nvSpPr>
            <p:cNvPr id="41" name="TextBox 115">
              <a:extLst>
                <a:ext uri="{FF2B5EF4-FFF2-40B4-BE49-F238E27FC236}">
                  <a16:creationId xmlns:a16="http://schemas.microsoft.com/office/drawing/2014/main" id="{A5766AE2-8191-4DD7-9F8B-FB3901844BFC}"/>
                </a:ext>
              </a:extLst>
            </p:cNvPr>
            <p:cNvSpPr txBox="1"/>
            <p:nvPr/>
          </p:nvSpPr>
          <p:spPr>
            <a:xfrm>
              <a:off x="1787935" y="2528282"/>
              <a:ext cx="2049867" cy="523220"/>
            </a:xfrm>
            <a:prstGeom prst="rect">
              <a:avLst/>
            </a:prstGeom>
            <a:noFill/>
          </p:spPr>
          <p:txBody>
            <a:bodyPr wrap="square" rtlCol="0">
              <a:spAutoFit/>
            </a:bodyPr>
            <a:lstStyle/>
            <a:p>
              <a:r>
                <a:rPr lang="fr-FR" sz="2800" b="1" dirty="0">
                  <a:solidFill>
                    <a:schemeClr val="tx1">
                      <a:lumMod val="75000"/>
                      <a:lumOff val="25000"/>
                    </a:schemeClr>
                  </a:solidFill>
                  <a:latin typeface="Tw Cen MT" panose="020B0602020104020603" pitchFamily="34" charset="0"/>
                </a:rPr>
                <a:t>Editeur</a:t>
              </a:r>
              <a:endParaRPr lang="fr-FR" sz="2400" b="1" dirty="0">
                <a:solidFill>
                  <a:schemeClr val="tx1">
                    <a:lumMod val="75000"/>
                    <a:lumOff val="25000"/>
                  </a:schemeClr>
                </a:solidFill>
                <a:latin typeface="Tw Cen MT" panose="020B0602020104020603" pitchFamily="34" charset="0"/>
              </a:endParaRPr>
            </a:p>
          </p:txBody>
        </p:sp>
      </p:grpSp>
      <p:grpSp>
        <p:nvGrpSpPr>
          <p:cNvPr id="42" name="Group 112">
            <a:extLst>
              <a:ext uri="{FF2B5EF4-FFF2-40B4-BE49-F238E27FC236}">
                <a16:creationId xmlns:a16="http://schemas.microsoft.com/office/drawing/2014/main" id="{11FBA8A3-D6EF-42EC-AEC1-86283EED452E}"/>
              </a:ext>
            </a:extLst>
          </p:cNvPr>
          <p:cNvGrpSpPr/>
          <p:nvPr/>
        </p:nvGrpSpPr>
        <p:grpSpPr>
          <a:xfrm>
            <a:off x="14768706" y="1674388"/>
            <a:ext cx="3847259" cy="662056"/>
            <a:chOff x="764723" y="2398167"/>
            <a:chExt cx="3495893" cy="662056"/>
          </a:xfrm>
        </p:grpSpPr>
        <p:sp>
          <p:nvSpPr>
            <p:cNvPr id="43" name="Oval 113">
              <a:extLst>
                <a:ext uri="{FF2B5EF4-FFF2-40B4-BE49-F238E27FC236}">
                  <a16:creationId xmlns:a16="http://schemas.microsoft.com/office/drawing/2014/main" id="{40F3CBE7-0B7F-4BBC-932B-F8A1336F5066}"/>
                </a:ext>
              </a:extLst>
            </p:cNvPr>
            <p:cNvSpPr/>
            <p:nvPr/>
          </p:nvSpPr>
          <p:spPr>
            <a:xfrm>
              <a:off x="764723" y="2398167"/>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4" name="Picture 114">
              <a:extLst>
                <a:ext uri="{FF2B5EF4-FFF2-40B4-BE49-F238E27FC236}">
                  <a16:creationId xmlns:a16="http://schemas.microsoft.com/office/drawing/2014/main" id="{1F468DAE-4AE6-45BB-86E9-605BB3D41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746" y="2529998"/>
              <a:ext cx="362009" cy="398394"/>
            </a:xfrm>
            <a:prstGeom prst="rect">
              <a:avLst/>
            </a:prstGeom>
          </p:spPr>
        </p:pic>
        <p:sp>
          <p:nvSpPr>
            <p:cNvPr id="45" name="TextBox 115">
              <a:extLst>
                <a:ext uri="{FF2B5EF4-FFF2-40B4-BE49-F238E27FC236}">
                  <a16:creationId xmlns:a16="http://schemas.microsoft.com/office/drawing/2014/main" id="{A5766AE2-8191-4DD7-9F8B-FB3901844BFC}"/>
                </a:ext>
              </a:extLst>
            </p:cNvPr>
            <p:cNvSpPr txBox="1"/>
            <p:nvPr/>
          </p:nvSpPr>
          <p:spPr>
            <a:xfrm>
              <a:off x="1787935" y="2528282"/>
              <a:ext cx="2472681" cy="523220"/>
            </a:xfrm>
            <a:prstGeom prst="rect">
              <a:avLst/>
            </a:prstGeom>
            <a:noFill/>
          </p:spPr>
          <p:txBody>
            <a:bodyPr wrap="square" rtlCol="0">
              <a:spAutoFit/>
            </a:bodyPr>
            <a:lstStyle/>
            <a:p>
              <a:r>
                <a:rPr lang="fr-FR" sz="2800" b="1" dirty="0">
                  <a:solidFill>
                    <a:schemeClr val="tx1">
                      <a:lumMod val="75000"/>
                      <a:lumOff val="25000"/>
                    </a:schemeClr>
                  </a:solidFill>
                  <a:latin typeface="Tw Cen MT" panose="020B0602020104020603" pitchFamily="34" charset="0"/>
                </a:rPr>
                <a:t>Visiteur</a:t>
              </a:r>
            </a:p>
          </p:txBody>
        </p:sp>
      </p:grpSp>
      <p:sp>
        <p:nvSpPr>
          <p:cNvPr id="17" name="Rectangle 16"/>
          <p:cNvSpPr/>
          <p:nvPr/>
        </p:nvSpPr>
        <p:spPr>
          <a:xfrm>
            <a:off x="7083541" y="839036"/>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8" name="Rectangle 17"/>
          <p:cNvSpPr/>
          <p:nvPr/>
        </p:nvSpPr>
        <p:spPr>
          <a:xfrm>
            <a:off x="8168422" y="839037"/>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9" name="Rectangle 18"/>
          <p:cNvSpPr/>
          <p:nvPr/>
        </p:nvSpPr>
        <p:spPr>
          <a:xfrm>
            <a:off x="9253303" y="838468"/>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0"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8</a:t>
            </a:r>
          </a:p>
        </p:txBody>
      </p:sp>
      <p:grpSp>
        <p:nvGrpSpPr>
          <p:cNvPr id="25" name="Group 112">
            <a:extLst>
              <a:ext uri="{FF2B5EF4-FFF2-40B4-BE49-F238E27FC236}">
                <a16:creationId xmlns:a16="http://schemas.microsoft.com/office/drawing/2014/main" id="{186024B0-7366-4772-9FBD-BC056E730211}"/>
              </a:ext>
            </a:extLst>
          </p:cNvPr>
          <p:cNvGrpSpPr/>
          <p:nvPr/>
        </p:nvGrpSpPr>
        <p:grpSpPr>
          <a:xfrm>
            <a:off x="9490698" y="1544274"/>
            <a:ext cx="4272197" cy="662056"/>
            <a:chOff x="764723" y="2398167"/>
            <a:chExt cx="4272197" cy="662056"/>
          </a:xfrm>
        </p:grpSpPr>
        <p:sp>
          <p:nvSpPr>
            <p:cNvPr id="26" name="Oval 113">
              <a:extLst>
                <a:ext uri="{FF2B5EF4-FFF2-40B4-BE49-F238E27FC236}">
                  <a16:creationId xmlns:a16="http://schemas.microsoft.com/office/drawing/2014/main" id="{98D41495-8A5B-4E73-89AD-C73FCFB4BDB9}"/>
                </a:ext>
              </a:extLst>
            </p:cNvPr>
            <p:cNvSpPr/>
            <p:nvPr/>
          </p:nvSpPr>
          <p:spPr>
            <a:xfrm>
              <a:off x="764723" y="2398167"/>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27" name="Picture 114">
              <a:extLst>
                <a:ext uri="{FF2B5EF4-FFF2-40B4-BE49-F238E27FC236}">
                  <a16:creationId xmlns:a16="http://schemas.microsoft.com/office/drawing/2014/main" id="{BA058702-772D-49F8-8E9B-E767F7847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4" y="2529998"/>
              <a:ext cx="398394" cy="398394"/>
            </a:xfrm>
            <a:prstGeom prst="rect">
              <a:avLst/>
            </a:prstGeom>
          </p:spPr>
        </p:pic>
        <p:sp>
          <p:nvSpPr>
            <p:cNvPr id="28" name="TextBox 115">
              <a:extLst>
                <a:ext uri="{FF2B5EF4-FFF2-40B4-BE49-F238E27FC236}">
                  <a16:creationId xmlns:a16="http://schemas.microsoft.com/office/drawing/2014/main" id="{59529F25-A875-4871-918A-DA5975310832}"/>
                </a:ext>
              </a:extLst>
            </p:cNvPr>
            <p:cNvSpPr txBox="1"/>
            <p:nvPr/>
          </p:nvSpPr>
          <p:spPr>
            <a:xfrm>
              <a:off x="1824233" y="2528281"/>
              <a:ext cx="3212687" cy="523220"/>
            </a:xfrm>
            <a:prstGeom prst="rect">
              <a:avLst/>
            </a:prstGeom>
            <a:noFill/>
          </p:spPr>
          <p:txBody>
            <a:bodyPr wrap="square" rtlCol="0">
              <a:spAutoFit/>
            </a:bodyPr>
            <a:lstStyle/>
            <a:p>
              <a:r>
                <a:rPr lang="en-US" sz="2800" b="1" dirty="0">
                  <a:solidFill>
                    <a:schemeClr val="tx1">
                      <a:lumMod val="75000"/>
                      <a:lumOff val="25000"/>
                    </a:schemeClr>
                  </a:solidFill>
                  <a:latin typeface="Tw Cen MT" panose="020B0602020104020603" pitchFamily="34" charset="0"/>
                </a:rPr>
                <a:t>Directeur Provincial</a:t>
              </a:r>
              <a:endParaRPr lang="en-US" sz="2400" b="1" dirty="0">
                <a:solidFill>
                  <a:schemeClr val="tx1">
                    <a:lumMod val="75000"/>
                    <a:lumOff val="25000"/>
                  </a:schemeClr>
                </a:solidFill>
                <a:latin typeface="Tw Cen MT" panose="020B0602020104020603" pitchFamily="34" charset="0"/>
              </a:endParaRPr>
            </a:p>
          </p:txBody>
        </p:sp>
      </p:grpSp>
    </p:spTree>
    <p:extLst>
      <p:ext uri="{BB962C8B-B14F-4D97-AF65-F5344CB8AC3E}">
        <p14:creationId xmlns:p14="http://schemas.microsoft.com/office/powerpoint/2010/main" val="2703608424"/>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ppt_w</p:attrName>
                                        </p:attrNameLst>
                                      </p:cBhvr>
                                      <p:tavLst>
                                        <p:tav tm="0">
                                          <p:val>
                                            <p:fltVal val="0"/>
                                          </p:val>
                                        </p:tav>
                                        <p:tav tm="100000">
                                          <p:val>
                                            <p:strVal val="#ppt_w"/>
                                          </p:val>
                                        </p:tav>
                                      </p:tavLst>
                                    </p:anim>
                                    <p:anim calcmode="lin" valueType="num">
                                      <p:cBhvr>
                                        <p:cTn id="15" dur="500" fill="hold"/>
                                        <p:tgtEl>
                                          <p:spTgt spid="38"/>
                                        </p:tgtEl>
                                        <p:attrNameLst>
                                          <p:attrName>ppt_h</p:attrName>
                                        </p:attrNameLst>
                                      </p:cBhvr>
                                      <p:tavLst>
                                        <p:tav tm="0">
                                          <p:val>
                                            <p:fltVal val="0"/>
                                          </p:val>
                                        </p:tav>
                                        <p:tav tm="100000">
                                          <p:val>
                                            <p:strVal val="#ppt_h"/>
                                          </p:val>
                                        </p:tav>
                                      </p:tavLst>
                                    </p:anim>
                                    <p:anim calcmode="lin" valueType="num">
                                      <p:cBhvr>
                                        <p:cTn id="16" dur="500" fill="hold"/>
                                        <p:tgtEl>
                                          <p:spTgt spid="38"/>
                                        </p:tgtEl>
                                        <p:attrNameLst>
                                          <p:attrName>style.rotation</p:attrName>
                                        </p:attrNameLst>
                                      </p:cBhvr>
                                      <p:tavLst>
                                        <p:tav tm="0">
                                          <p:val>
                                            <p:fltVal val="90"/>
                                          </p:val>
                                        </p:tav>
                                        <p:tav tm="100000">
                                          <p:val>
                                            <p:fltVal val="0"/>
                                          </p:val>
                                        </p:tav>
                                      </p:tavLst>
                                    </p:anim>
                                    <p:animEffect transition="in" filter="fade">
                                      <p:cBhvr>
                                        <p:cTn id="17" dur="500"/>
                                        <p:tgtEl>
                                          <p:spTgt spid="38"/>
                                        </p:tgtEl>
                                      </p:cBhvr>
                                    </p:animEffect>
                                  </p:childTnLst>
                                </p:cTn>
                              </p:par>
                              <p:par>
                                <p:cTn id="18" presetID="31" presetClass="entr" presetSubtype="0"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fltVal val="0"/>
                                          </p:val>
                                        </p:tav>
                                        <p:tav tm="100000">
                                          <p:val>
                                            <p:strVal val="#ppt_h"/>
                                          </p:val>
                                        </p:tav>
                                      </p:tavLst>
                                    </p:anim>
                                    <p:anim calcmode="lin" valueType="num">
                                      <p:cBhvr>
                                        <p:cTn id="22" dur="500" fill="hold"/>
                                        <p:tgtEl>
                                          <p:spTgt spid="42"/>
                                        </p:tgtEl>
                                        <p:attrNameLst>
                                          <p:attrName>style.rotation</p:attrName>
                                        </p:attrNameLst>
                                      </p:cBhvr>
                                      <p:tavLst>
                                        <p:tav tm="0">
                                          <p:val>
                                            <p:fltVal val="90"/>
                                          </p:val>
                                        </p:tav>
                                        <p:tav tm="100000">
                                          <p:val>
                                            <p:fltVal val="0"/>
                                          </p:val>
                                        </p:tav>
                                      </p:tavLst>
                                    </p:anim>
                                    <p:animEffect transition="in" filter="fade">
                                      <p:cBhvr>
                                        <p:cTn id="23" dur="500"/>
                                        <p:tgtEl>
                                          <p:spTgt spid="4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3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 calcmode="lin" valueType="num">
                                      <p:cBhvr>
                                        <p:cTn id="37" dur="500" fill="hold"/>
                                        <p:tgtEl>
                                          <p:spTgt spid="25"/>
                                        </p:tgtEl>
                                        <p:attrNameLst>
                                          <p:attrName>style.rotation</p:attrName>
                                        </p:attrNameLst>
                                      </p:cBhvr>
                                      <p:tavLst>
                                        <p:tav tm="0">
                                          <p:val>
                                            <p:fltVal val="90"/>
                                          </p:val>
                                        </p:tav>
                                        <p:tav tm="100000">
                                          <p:val>
                                            <p:fltVal val="0"/>
                                          </p:val>
                                        </p:tav>
                                      </p:tavLst>
                                    </p:anim>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1000"/>
                                        <p:tgtEl>
                                          <p:spTgt spid="31"/>
                                        </p:tgtEl>
                                      </p:cBhvr>
                                    </p:animEffect>
                                    <p:anim calcmode="lin" valueType="num">
                                      <p:cBhvr>
                                        <p:cTn id="44" dur="1000" fill="hold"/>
                                        <p:tgtEl>
                                          <p:spTgt spid="31"/>
                                        </p:tgtEl>
                                        <p:attrNameLst>
                                          <p:attrName>ppt_x</p:attrName>
                                        </p:attrNameLst>
                                      </p:cBhvr>
                                      <p:tavLst>
                                        <p:tav tm="0">
                                          <p:val>
                                            <p:strVal val="#ppt_x"/>
                                          </p:val>
                                        </p:tav>
                                        <p:tav tm="100000">
                                          <p:val>
                                            <p:strVal val="#ppt_x"/>
                                          </p:val>
                                        </p:tav>
                                      </p:tavLst>
                                    </p:anim>
                                    <p:anim calcmode="lin" valueType="num">
                                      <p:cBhvr>
                                        <p:cTn id="4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0">
            <a:extLst>
              <a:ext uri="{FF2B5EF4-FFF2-40B4-BE49-F238E27FC236}">
                <a16:creationId xmlns:a16="http://schemas.microsoft.com/office/drawing/2014/main" id="{90DCA374-CD21-448B-8791-8A04A9A9A552}"/>
              </a:ext>
            </a:extLst>
          </p:cNvPr>
          <p:cNvSpPr txBox="1"/>
          <p:nvPr/>
        </p:nvSpPr>
        <p:spPr>
          <a:xfrm>
            <a:off x="5465618" y="100446"/>
            <a:ext cx="6920346" cy="769441"/>
          </a:xfrm>
          <a:prstGeom prst="rect">
            <a:avLst/>
          </a:prstGeom>
          <a:noFill/>
        </p:spPr>
        <p:txBody>
          <a:bodyPr wrap="square" rtlCol="0">
            <a:spAutoFit/>
          </a:bodyPr>
          <a:lstStyle/>
          <a:p>
            <a:pPr algn="ctr"/>
            <a:r>
              <a:rPr lang="en-US" sz="4400" b="1" dirty="0" err="1">
                <a:latin typeface="Tw Cen MT" panose="020B0602020104020603" pitchFamily="34" charset="0"/>
              </a:rPr>
              <a:t>Spécification</a:t>
            </a:r>
            <a:r>
              <a:rPr lang="en-US" sz="4400" b="1" dirty="0">
                <a:latin typeface="Tw Cen MT" panose="020B0602020104020603" pitchFamily="34" charset="0"/>
              </a:rPr>
              <a:t> des </a:t>
            </a:r>
            <a:r>
              <a:rPr lang="en-US" sz="4400" b="1" dirty="0" err="1">
                <a:latin typeface="Tw Cen MT" panose="020B0602020104020603" pitchFamily="34" charset="0"/>
              </a:rPr>
              <a:t>besoins</a:t>
            </a:r>
            <a:endParaRPr lang="en-US" sz="4400" b="1" dirty="0">
              <a:latin typeface="Tw Cen MT" panose="020B0602020104020603" pitchFamily="34" charset="0"/>
            </a:endParaRPr>
          </a:p>
        </p:txBody>
      </p:sp>
      <p:graphicFrame>
        <p:nvGraphicFramePr>
          <p:cNvPr id="16" name="Tableau 1"/>
          <p:cNvGraphicFramePr>
            <a:graphicFrameLocks noGrp="1"/>
          </p:cNvGraphicFramePr>
          <p:nvPr>
            <p:extLst>
              <p:ext uri="{D42A27DB-BD31-4B8C-83A1-F6EECF244321}">
                <p14:modId xmlns:p14="http://schemas.microsoft.com/office/powerpoint/2010/main" val="2059952453"/>
              </p:ext>
            </p:extLst>
          </p:nvPr>
        </p:nvGraphicFramePr>
        <p:xfrm>
          <a:off x="1549947" y="2617552"/>
          <a:ext cx="15188105" cy="6315433"/>
        </p:xfrm>
        <a:graphic>
          <a:graphicData uri="http://schemas.openxmlformats.org/drawingml/2006/table">
            <a:tbl>
              <a:tblPr firstRow="1" firstCol="1" bandRow="1">
                <a:tableStyleId>{5C22544A-7EE6-4342-B048-85BDC9FD1C3A}</a:tableStyleId>
              </a:tblPr>
              <a:tblGrid>
                <a:gridCol w="3104219">
                  <a:extLst>
                    <a:ext uri="{9D8B030D-6E8A-4147-A177-3AD203B41FA5}">
                      <a16:colId xmlns:a16="http://schemas.microsoft.com/office/drawing/2014/main" val="2015653231"/>
                    </a:ext>
                  </a:extLst>
                </a:gridCol>
                <a:gridCol w="12083886">
                  <a:extLst>
                    <a:ext uri="{9D8B030D-6E8A-4147-A177-3AD203B41FA5}">
                      <a16:colId xmlns:a16="http://schemas.microsoft.com/office/drawing/2014/main" val="3609749699"/>
                    </a:ext>
                  </a:extLst>
                </a:gridCol>
              </a:tblGrid>
              <a:tr h="866388">
                <a:tc>
                  <a:txBody>
                    <a:bodyPr/>
                    <a:lstStyle/>
                    <a:p>
                      <a:pPr algn="ctr">
                        <a:lnSpc>
                          <a:spcPct val="106000"/>
                        </a:lnSpc>
                        <a:spcAft>
                          <a:spcPts val="0"/>
                        </a:spcAft>
                      </a:pPr>
                      <a:r>
                        <a:rPr lang="fr-FR" sz="3200" b="1" dirty="0">
                          <a:solidFill>
                            <a:schemeClr val="tx1"/>
                          </a:solidFill>
                          <a:effectLst/>
                        </a:rPr>
                        <a:t>Acteur</a:t>
                      </a:r>
                      <a:endParaRPr lang="fr-FR" sz="1800" b="1"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37276" marR="37276" marT="0" marB="0" anchor="ctr"/>
                </a:tc>
                <a:tc>
                  <a:txBody>
                    <a:bodyPr/>
                    <a:lstStyle/>
                    <a:p>
                      <a:pPr algn="ctr">
                        <a:lnSpc>
                          <a:spcPct val="106000"/>
                        </a:lnSpc>
                        <a:spcAft>
                          <a:spcPts val="0"/>
                        </a:spcAft>
                      </a:pPr>
                      <a:r>
                        <a:rPr lang="fr-FR" sz="3200" b="1" kern="1200" dirty="0">
                          <a:solidFill>
                            <a:schemeClr val="tx1"/>
                          </a:solidFill>
                          <a:effectLst/>
                          <a:latin typeface="+mn-lt"/>
                          <a:ea typeface="+mn-ea"/>
                          <a:cs typeface="+mn-cs"/>
                        </a:rPr>
                        <a:t>Description des besoins fonctionnels</a:t>
                      </a:r>
                    </a:p>
                  </a:txBody>
                  <a:tcPr marL="37276" marR="37276" marT="0" marB="0" anchor="ctr"/>
                </a:tc>
                <a:extLst>
                  <a:ext uri="{0D108BD9-81ED-4DB2-BD59-A6C34878D82A}">
                    <a16:rowId xmlns:a16="http://schemas.microsoft.com/office/drawing/2014/main" val="244919515"/>
                  </a:ext>
                </a:extLst>
              </a:tr>
              <a:tr h="5449045">
                <a:tc>
                  <a:txBody>
                    <a:bodyPr/>
                    <a:lstStyle/>
                    <a:p>
                      <a:pPr algn="ctr">
                        <a:lnSpc>
                          <a:spcPct val="106000"/>
                        </a:lnSpc>
                        <a:spcAft>
                          <a:spcPts val="0"/>
                        </a:spcAft>
                      </a:pPr>
                      <a:r>
                        <a:rPr lang="fr-FR" sz="4000" b="1" dirty="0">
                          <a:effectLst/>
                        </a:rPr>
                        <a:t>Médecin de travail</a:t>
                      </a:r>
                      <a:endParaRPr lang="fr-FR" sz="4000" b="1" dirty="0">
                        <a:effectLst/>
                        <a:latin typeface="Calibri" panose="020F0502020204030204" pitchFamily="34" charset="0"/>
                        <a:ea typeface="Times New Roman" panose="02020603050405020304" pitchFamily="18" charset="0"/>
                        <a:cs typeface="Arial" panose="020B0604020202020204" pitchFamily="34" charset="0"/>
                      </a:endParaRPr>
                    </a:p>
                  </a:txBody>
                  <a:tcPr marL="37276" marR="37276" marT="0" marB="0" anchor="ctr"/>
                </a:tc>
                <a:tc>
                  <a:txBody>
                    <a:bodyPr/>
                    <a:lstStyle/>
                    <a:p>
                      <a:pPr marL="457200" lvl="0" indent="-457200" algn="l" defTabSz="1371417" rtl="0" eaLnBrk="1" latinLnBrk="0" hangingPunct="1">
                        <a:lnSpc>
                          <a:spcPct val="106000"/>
                        </a:lnSpc>
                        <a:spcAft>
                          <a:spcPts val="0"/>
                        </a:spcAft>
                        <a:buFont typeface="Arial" panose="020B0604020202020204" pitchFamily="34" charset="0"/>
                        <a:buChar char="•"/>
                      </a:pPr>
                      <a:r>
                        <a:rPr lang="fr-FR" sz="3400" kern="1200" dirty="0">
                          <a:solidFill>
                            <a:schemeClr val="dk1"/>
                          </a:solidFill>
                          <a:latin typeface="+mn-lt"/>
                          <a:ea typeface="+mn-ea"/>
                          <a:cs typeface="+mn-cs"/>
                        </a:rPr>
                        <a:t>gère les informations sanitaires des travailleurs et Person n’a le droit d’accéder à ces informations sauf lui. Cette fonctionnalité facilite et accélère l’obtention de dossier                   sanitaire (groupe sanguin, antécédents médicaux du patient …etc.) au cas d’urgence</a:t>
                      </a:r>
                    </a:p>
                  </a:txBody>
                  <a:tcPr marL="37276" marR="37276" marT="0" marB="0"/>
                </a:tc>
                <a:extLst>
                  <a:ext uri="{0D108BD9-81ED-4DB2-BD59-A6C34878D82A}">
                    <a16:rowId xmlns:a16="http://schemas.microsoft.com/office/drawing/2014/main" val="882621527"/>
                  </a:ext>
                </a:extLst>
              </a:tr>
            </a:tbl>
          </a:graphicData>
        </a:graphic>
      </p:graphicFrame>
      <p:sp>
        <p:nvSpPr>
          <p:cNvPr id="4" name="Rectangle 3"/>
          <p:cNvSpPr/>
          <p:nvPr/>
        </p:nvSpPr>
        <p:spPr>
          <a:xfrm>
            <a:off x="7098224" y="913601"/>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p:cNvSpPr/>
          <p:nvPr/>
        </p:nvSpPr>
        <p:spPr>
          <a:xfrm>
            <a:off x="8183105" y="913602"/>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p:cNvSpPr/>
          <p:nvPr/>
        </p:nvSpPr>
        <p:spPr>
          <a:xfrm>
            <a:off x="9267986" y="913033"/>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9</a:t>
            </a:r>
          </a:p>
        </p:txBody>
      </p:sp>
    </p:spTree>
    <p:extLst>
      <p:ext uri="{BB962C8B-B14F-4D97-AF65-F5344CB8AC3E}">
        <p14:creationId xmlns:p14="http://schemas.microsoft.com/office/powerpoint/2010/main" val="959282133"/>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0">
            <a:extLst>
              <a:ext uri="{FF2B5EF4-FFF2-40B4-BE49-F238E27FC236}">
                <a16:creationId xmlns:a16="http://schemas.microsoft.com/office/drawing/2014/main" id="{90DCA374-CD21-448B-8791-8A04A9A9A552}"/>
              </a:ext>
            </a:extLst>
          </p:cNvPr>
          <p:cNvSpPr txBox="1"/>
          <p:nvPr/>
        </p:nvSpPr>
        <p:spPr>
          <a:xfrm>
            <a:off x="5465618" y="100446"/>
            <a:ext cx="6920346" cy="769441"/>
          </a:xfrm>
          <a:prstGeom prst="rect">
            <a:avLst/>
          </a:prstGeom>
          <a:noFill/>
        </p:spPr>
        <p:txBody>
          <a:bodyPr wrap="square" rtlCol="0">
            <a:spAutoFit/>
          </a:bodyPr>
          <a:lstStyle/>
          <a:p>
            <a:pPr algn="ctr"/>
            <a:r>
              <a:rPr lang="en-US" sz="4400" b="1" dirty="0" err="1">
                <a:latin typeface="Tw Cen MT" panose="020B0602020104020603" pitchFamily="34" charset="0"/>
              </a:rPr>
              <a:t>Spécification</a:t>
            </a:r>
            <a:r>
              <a:rPr lang="en-US" sz="4400" b="1" dirty="0">
                <a:latin typeface="Tw Cen MT" panose="020B0602020104020603" pitchFamily="34" charset="0"/>
              </a:rPr>
              <a:t> des </a:t>
            </a:r>
            <a:r>
              <a:rPr lang="en-US" sz="4400" b="1" dirty="0" err="1">
                <a:latin typeface="Tw Cen MT" panose="020B0602020104020603" pitchFamily="34" charset="0"/>
              </a:rPr>
              <a:t>besoins</a:t>
            </a:r>
            <a:endParaRPr lang="en-US" sz="4400" b="1" dirty="0">
              <a:latin typeface="Tw Cen MT" panose="020B0602020104020603" pitchFamily="34" charset="0"/>
            </a:endParaRPr>
          </a:p>
        </p:txBody>
      </p:sp>
      <p:graphicFrame>
        <p:nvGraphicFramePr>
          <p:cNvPr id="16" name="Tableau 1"/>
          <p:cNvGraphicFramePr>
            <a:graphicFrameLocks noGrp="1"/>
          </p:cNvGraphicFramePr>
          <p:nvPr>
            <p:extLst>
              <p:ext uri="{D42A27DB-BD31-4B8C-83A1-F6EECF244321}">
                <p14:modId xmlns:p14="http://schemas.microsoft.com/office/powerpoint/2010/main" val="3155360331"/>
              </p:ext>
            </p:extLst>
          </p:nvPr>
        </p:nvGraphicFramePr>
        <p:xfrm>
          <a:off x="1301575" y="1834689"/>
          <a:ext cx="15188105" cy="5618016"/>
        </p:xfrm>
        <a:graphic>
          <a:graphicData uri="http://schemas.openxmlformats.org/drawingml/2006/table">
            <a:tbl>
              <a:tblPr firstRow="1" firstCol="1" bandRow="1">
                <a:tableStyleId>{5C22544A-7EE6-4342-B048-85BDC9FD1C3A}</a:tableStyleId>
              </a:tblPr>
              <a:tblGrid>
                <a:gridCol w="3793274">
                  <a:extLst>
                    <a:ext uri="{9D8B030D-6E8A-4147-A177-3AD203B41FA5}">
                      <a16:colId xmlns:a16="http://schemas.microsoft.com/office/drawing/2014/main" val="2015653231"/>
                    </a:ext>
                  </a:extLst>
                </a:gridCol>
                <a:gridCol w="11394831">
                  <a:extLst>
                    <a:ext uri="{9D8B030D-6E8A-4147-A177-3AD203B41FA5}">
                      <a16:colId xmlns:a16="http://schemas.microsoft.com/office/drawing/2014/main" val="3609749699"/>
                    </a:ext>
                  </a:extLst>
                </a:gridCol>
              </a:tblGrid>
              <a:tr h="442872">
                <a:tc>
                  <a:txBody>
                    <a:bodyPr/>
                    <a:lstStyle/>
                    <a:p>
                      <a:pPr algn="ctr">
                        <a:lnSpc>
                          <a:spcPct val="106000"/>
                        </a:lnSpc>
                        <a:spcAft>
                          <a:spcPts val="0"/>
                        </a:spcAft>
                      </a:pPr>
                      <a:r>
                        <a:rPr lang="fr-FR" sz="3200" b="1" kern="1200" dirty="0">
                          <a:solidFill>
                            <a:schemeClr val="tx1"/>
                          </a:solidFill>
                          <a:effectLst/>
                          <a:latin typeface="+mn-lt"/>
                          <a:ea typeface="+mn-ea"/>
                          <a:cs typeface="+mn-cs"/>
                        </a:rPr>
                        <a:t>Acteur</a:t>
                      </a:r>
                    </a:p>
                  </a:txBody>
                  <a:tcPr marL="37276" marR="37276" marT="0" marB="0"/>
                </a:tc>
                <a:tc>
                  <a:txBody>
                    <a:bodyPr/>
                    <a:lstStyle/>
                    <a:p>
                      <a:pPr algn="ctr">
                        <a:lnSpc>
                          <a:spcPct val="106000"/>
                        </a:lnSpc>
                        <a:spcAft>
                          <a:spcPts val="0"/>
                        </a:spcAft>
                      </a:pPr>
                      <a:r>
                        <a:rPr lang="fr-FR" sz="3200" b="1" kern="1200" dirty="0">
                          <a:solidFill>
                            <a:schemeClr val="tx1"/>
                          </a:solidFill>
                          <a:effectLst/>
                          <a:latin typeface="+mn-lt"/>
                          <a:ea typeface="+mn-ea"/>
                          <a:cs typeface="+mn-cs"/>
                        </a:rPr>
                        <a:t>Description des besoins fonctionnels</a:t>
                      </a:r>
                    </a:p>
                  </a:txBody>
                  <a:tcPr marL="37276" marR="37276" marT="0" marB="0"/>
                </a:tc>
                <a:extLst>
                  <a:ext uri="{0D108BD9-81ED-4DB2-BD59-A6C34878D82A}">
                    <a16:rowId xmlns:a16="http://schemas.microsoft.com/office/drawing/2014/main" val="244919515"/>
                  </a:ext>
                </a:extLst>
              </a:tr>
              <a:tr h="2069227">
                <a:tc>
                  <a:txBody>
                    <a:bodyPr/>
                    <a:lstStyle/>
                    <a:p>
                      <a:pPr algn="ctr">
                        <a:lnSpc>
                          <a:spcPct val="106000"/>
                        </a:lnSpc>
                        <a:spcAft>
                          <a:spcPts val="0"/>
                        </a:spcAft>
                      </a:pPr>
                      <a:r>
                        <a:rPr lang="fr-FR" sz="4000" b="1" dirty="0">
                          <a:effectLst/>
                        </a:rPr>
                        <a:t>Pilote des processus</a:t>
                      </a:r>
                    </a:p>
                  </a:txBody>
                  <a:tcPr marL="37276" marR="37276" marT="0" marB="0" anchor="ctr"/>
                </a:tc>
                <a:tc>
                  <a:txBody>
                    <a:bodyPr/>
                    <a:lstStyle/>
                    <a:p>
                      <a:pPr marL="0" lvl="0" indent="0">
                        <a:lnSpc>
                          <a:spcPct val="106000"/>
                        </a:lnSpc>
                        <a:spcAft>
                          <a:spcPts val="0"/>
                        </a:spcAft>
                        <a:buFont typeface="Arial" panose="020B0604020202020204" pitchFamily="34" charset="0"/>
                        <a:buNone/>
                      </a:pPr>
                      <a:endParaRPr lang="fr-FR" sz="1100" dirty="0"/>
                    </a:p>
                    <a:p>
                      <a:pPr marL="457200" marR="0" lvl="0" indent="-457200" algn="l" defTabSz="1371417" rtl="0" eaLnBrk="1" fontAlgn="auto" latinLnBrk="0" hangingPunct="1">
                        <a:lnSpc>
                          <a:spcPct val="106000"/>
                        </a:lnSpc>
                        <a:spcBef>
                          <a:spcPts val="0"/>
                        </a:spcBef>
                        <a:spcAft>
                          <a:spcPts val="0"/>
                        </a:spcAft>
                        <a:buClrTx/>
                        <a:buSzTx/>
                        <a:buFont typeface="Arial" panose="020B0604020202020204" pitchFamily="34" charset="0"/>
                        <a:buChar char="•"/>
                        <a:tabLst/>
                        <a:defRPr/>
                      </a:pPr>
                      <a:r>
                        <a:rPr lang="fr-FR" sz="3400" kern="1200" dirty="0">
                          <a:solidFill>
                            <a:schemeClr val="dk1"/>
                          </a:solidFill>
                          <a:latin typeface="+mn-lt"/>
                          <a:ea typeface="+mn-ea"/>
                          <a:cs typeface="+mn-cs"/>
                        </a:rPr>
                        <a:t>déclarer et identifier les risques et les opportunités afin de les mesurer et les maitriser</a:t>
                      </a:r>
                      <a:r>
                        <a:rPr lang="fr-FR" sz="2700" kern="1200" dirty="0">
                          <a:solidFill>
                            <a:schemeClr val="dk1"/>
                          </a:solidFill>
                          <a:effectLst/>
                          <a:latin typeface="+mn-lt"/>
                          <a:ea typeface="+mn-ea"/>
                          <a:cs typeface="+mn-cs"/>
                        </a:rPr>
                        <a:t>.</a:t>
                      </a:r>
                    </a:p>
                  </a:txBody>
                  <a:tcPr marL="37276" marR="37276" marT="0" marB="0"/>
                </a:tc>
                <a:extLst>
                  <a:ext uri="{0D108BD9-81ED-4DB2-BD59-A6C34878D82A}">
                    <a16:rowId xmlns:a16="http://schemas.microsoft.com/office/drawing/2014/main" val="882621527"/>
                  </a:ext>
                </a:extLst>
              </a:tr>
              <a:tr h="3078825">
                <a:tc>
                  <a:txBody>
                    <a:bodyPr/>
                    <a:lstStyle/>
                    <a:p>
                      <a:pPr algn="ctr">
                        <a:lnSpc>
                          <a:spcPct val="106000"/>
                        </a:lnSpc>
                        <a:spcAft>
                          <a:spcPts val="0"/>
                        </a:spcAft>
                      </a:pPr>
                      <a:endParaRPr lang="fr-FR" sz="4000" b="1" dirty="0">
                        <a:effectLst/>
                      </a:endParaRPr>
                    </a:p>
                  </a:txBody>
                  <a:tcPr marL="37276" marR="37276" marT="0" marB="0" anchor="ctr"/>
                </a:tc>
                <a:tc>
                  <a:txBody>
                    <a:bodyPr/>
                    <a:lstStyle/>
                    <a:p>
                      <a:pPr marL="457200" marR="0" lvl="0" indent="-457200" algn="l" defTabSz="1371417" rtl="0" eaLnBrk="1" fontAlgn="auto" latinLnBrk="0" hangingPunct="1">
                        <a:lnSpc>
                          <a:spcPct val="106000"/>
                        </a:lnSpc>
                        <a:spcBef>
                          <a:spcPts val="0"/>
                        </a:spcBef>
                        <a:spcAft>
                          <a:spcPts val="0"/>
                        </a:spcAft>
                        <a:buClrTx/>
                        <a:buSzTx/>
                        <a:buFont typeface="Arial" panose="020B0604020202020204" pitchFamily="34" charset="0"/>
                        <a:buChar char="•"/>
                        <a:tabLst/>
                        <a:defRPr/>
                      </a:pPr>
                      <a:endParaRPr lang="fr-FR" sz="2700" kern="1200" dirty="0">
                        <a:solidFill>
                          <a:schemeClr val="dk1"/>
                        </a:solidFill>
                        <a:effectLst/>
                        <a:latin typeface="+mn-lt"/>
                        <a:ea typeface="+mn-ea"/>
                        <a:cs typeface="+mn-cs"/>
                      </a:endParaRPr>
                    </a:p>
                  </a:txBody>
                  <a:tcPr marL="37276" marR="37276" marT="0" marB="0"/>
                </a:tc>
                <a:extLst>
                  <a:ext uri="{0D108BD9-81ED-4DB2-BD59-A6C34878D82A}">
                    <a16:rowId xmlns:a16="http://schemas.microsoft.com/office/drawing/2014/main" val="859105867"/>
                  </a:ext>
                </a:extLst>
              </a:tr>
            </a:tbl>
          </a:graphicData>
        </a:graphic>
      </p:graphicFrame>
      <p:sp>
        <p:nvSpPr>
          <p:cNvPr id="4" name="Rectangle 3"/>
          <p:cNvSpPr/>
          <p:nvPr/>
        </p:nvSpPr>
        <p:spPr>
          <a:xfrm>
            <a:off x="7098224" y="913601"/>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p:cNvSpPr/>
          <p:nvPr/>
        </p:nvSpPr>
        <p:spPr>
          <a:xfrm>
            <a:off x="8183105" y="913602"/>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p:cNvSpPr/>
          <p:nvPr/>
        </p:nvSpPr>
        <p:spPr>
          <a:xfrm>
            <a:off x="9267986" y="913033"/>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10</a:t>
            </a:r>
          </a:p>
        </p:txBody>
      </p:sp>
    </p:spTree>
    <p:extLst>
      <p:ext uri="{BB962C8B-B14F-4D97-AF65-F5344CB8AC3E}">
        <p14:creationId xmlns:p14="http://schemas.microsoft.com/office/powerpoint/2010/main" val="3762079336"/>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BC0DD87-8A4C-4AC6-8683-BB25FE00C53D}"/>
              </a:ext>
            </a:extLst>
          </p:cNvPr>
          <p:cNvSpPr>
            <a:spLocks noGrp="1"/>
          </p:cNvSpPr>
          <p:nvPr>
            <p:ph type="sldNum" sz="quarter" idx="12"/>
          </p:nvPr>
        </p:nvSpPr>
        <p:spPr/>
        <p:txBody>
          <a:bodyPr/>
          <a:lstStyle/>
          <a:p>
            <a:r>
              <a:rPr lang="en-US" dirty="0"/>
              <a:t>11</a:t>
            </a:r>
          </a:p>
        </p:txBody>
      </p:sp>
      <p:sp>
        <p:nvSpPr>
          <p:cNvPr id="2" name="Titre 1">
            <a:extLst>
              <a:ext uri="{FF2B5EF4-FFF2-40B4-BE49-F238E27FC236}">
                <a16:creationId xmlns:a16="http://schemas.microsoft.com/office/drawing/2014/main" id="{0F0564D0-865F-4FB7-BBBB-ED9F8D843E62}"/>
              </a:ext>
            </a:extLst>
          </p:cNvPr>
          <p:cNvSpPr>
            <a:spLocks noGrp="1"/>
          </p:cNvSpPr>
          <p:nvPr>
            <p:ph type="title" idx="4294967295"/>
          </p:nvPr>
        </p:nvSpPr>
        <p:spPr>
          <a:xfrm>
            <a:off x="0" y="-66675"/>
            <a:ext cx="17335500" cy="1279525"/>
          </a:xfrm>
        </p:spPr>
        <p:txBody>
          <a:bodyPr/>
          <a:lstStyle/>
          <a:p>
            <a:r>
              <a:rPr kumimoji="1" lang="fr-FR" altLang="ja-JP" dirty="0"/>
              <a:t>Modélisation</a:t>
            </a:r>
            <a:endParaRPr lang="fr-FR" dirty="0"/>
          </a:p>
        </p:txBody>
      </p:sp>
      <p:sp>
        <p:nvSpPr>
          <p:cNvPr id="4" name="Espace réservé du texte 3">
            <a:extLst>
              <a:ext uri="{FF2B5EF4-FFF2-40B4-BE49-F238E27FC236}">
                <a16:creationId xmlns:a16="http://schemas.microsoft.com/office/drawing/2014/main" id="{5E7CDA2B-7E69-4180-880C-178069C48873}"/>
              </a:ext>
            </a:extLst>
          </p:cNvPr>
          <p:cNvSpPr>
            <a:spLocks noGrp="1"/>
          </p:cNvSpPr>
          <p:nvPr>
            <p:ph type="body" sz="quarter" idx="4294967295"/>
          </p:nvPr>
        </p:nvSpPr>
        <p:spPr>
          <a:xfrm>
            <a:off x="6872005" y="2770845"/>
            <a:ext cx="8049340" cy="747712"/>
          </a:xfrm>
        </p:spPr>
        <p:txBody>
          <a:bodyPr>
            <a:noAutofit/>
          </a:bodyPr>
          <a:lstStyle/>
          <a:p>
            <a:r>
              <a:rPr kumimoji="1" lang="fr-FR" sz="3600" dirty="0"/>
              <a:t>Le diagramme de cas d'utilisation</a:t>
            </a:r>
          </a:p>
        </p:txBody>
      </p:sp>
      <p:sp>
        <p:nvSpPr>
          <p:cNvPr id="5" name="Espace réservé du texte 4">
            <a:extLst>
              <a:ext uri="{FF2B5EF4-FFF2-40B4-BE49-F238E27FC236}">
                <a16:creationId xmlns:a16="http://schemas.microsoft.com/office/drawing/2014/main" id="{545B9EDD-83C5-4DD8-9D7A-DEE3CF333DAF}"/>
              </a:ext>
            </a:extLst>
          </p:cNvPr>
          <p:cNvSpPr>
            <a:spLocks noGrp="1"/>
          </p:cNvSpPr>
          <p:nvPr>
            <p:ph type="body" sz="quarter" idx="4294967295"/>
          </p:nvPr>
        </p:nvSpPr>
        <p:spPr>
          <a:xfrm>
            <a:off x="6872005" y="4897084"/>
            <a:ext cx="5354638" cy="747712"/>
          </a:xfrm>
        </p:spPr>
        <p:txBody>
          <a:bodyPr>
            <a:normAutofit/>
          </a:bodyPr>
          <a:lstStyle/>
          <a:p>
            <a:r>
              <a:rPr kumimoji="1" lang="fr-FR" sz="3600" dirty="0"/>
              <a:t>Le diagramme de classes</a:t>
            </a:r>
          </a:p>
        </p:txBody>
      </p:sp>
      <p:sp>
        <p:nvSpPr>
          <p:cNvPr id="6" name="Espace réservé du texte 5">
            <a:extLst>
              <a:ext uri="{FF2B5EF4-FFF2-40B4-BE49-F238E27FC236}">
                <a16:creationId xmlns:a16="http://schemas.microsoft.com/office/drawing/2014/main" id="{05B12174-142C-4C4B-8ECA-078B7C403FFF}"/>
              </a:ext>
            </a:extLst>
          </p:cNvPr>
          <p:cNvSpPr>
            <a:spLocks noGrp="1"/>
          </p:cNvSpPr>
          <p:nvPr>
            <p:ph type="body" sz="quarter" idx="4294967295"/>
          </p:nvPr>
        </p:nvSpPr>
        <p:spPr>
          <a:xfrm>
            <a:off x="6872005" y="6766856"/>
            <a:ext cx="7592140" cy="747713"/>
          </a:xfrm>
        </p:spPr>
        <p:txBody>
          <a:bodyPr>
            <a:noAutofit/>
          </a:bodyPr>
          <a:lstStyle/>
          <a:p>
            <a:r>
              <a:rPr kumimoji="1" lang="fr-FR" sz="3600" dirty="0"/>
              <a:t>Les diagrammes de séquence</a:t>
            </a:r>
          </a:p>
        </p:txBody>
      </p:sp>
      <p:sp>
        <p:nvSpPr>
          <p:cNvPr id="10" name="Rectangle 9">
            <a:extLst>
              <a:ext uri="{FF2B5EF4-FFF2-40B4-BE49-F238E27FC236}">
                <a16:creationId xmlns:a16="http://schemas.microsoft.com/office/drawing/2014/main" id="{7B0597A8-2F61-4407-8051-2C95AA825A72}"/>
              </a:ext>
            </a:extLst>
          </p:cNvPr>
          <p:cNvSpPr/>
          <p:nvPr/>
        </p:nvSpPr>
        <p:spPr>
          <a:xfrm>
            <a:off x="6810794" y="913033"/>
            <a:ext cx="1372311" cy="155551"/>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Rectangle 10">
            <a:extLst>
              <a:ext uri="{FF2B5EF4-FFF2-40B4-BE49-F238E27FC236}">
                <a16:creationId xmlns:a16="http://schemas.microsoft.com/office/drawing/2014/main" id="{2DF0DC4B-BC49-40CA-AD62-703A30809CA3}"/>
              </a:ext>
            </a:extLst>
          </p:cNvPr>
          <p:cNvSpPr/>
          <p:nvPr/>
        </p:nvSpPr>
        <p:spPr>
          <a:xfrm>
            <a:off x="8183105" y="913602"/>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2" name="Rectangle 11">
            <a:extLst>
              <a:ext uri="{FF2B5EF4-FFF2-40B4-BE49-F238E27FC236}">
                <a16:creationId xmlns:a16="http://schemas.microsoft.com/office/drawing/2014/main" id="{CDD6FAA8-B42A-4FD2-B616-4119319AF412}"/>
              </a:ext>
            </a:extLst>
          </p:cNvPr>
          <p:cNvSpPr/>
          <p:nvPr/>
        </p:nvSpPr>
        <p:spPr>
          <a:xfrm>
            <a:off x="9267986" y="913033"/>
            <a:ext cx="137231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9" name="Rectangle 18">
            <a:extLst>
              <a:ext uri="{FF2B5EF4-FFF2-40B4-BE49-F238E27FC236}">
                <a16:creationId xmlns:a16="http://schemas.microsoft.com/office/drawing/2014/main" id="{EFCECE8A-1202-497A-B79B-E18B1BA3F93E}"/>
              </a:ext>
            </a:extLst>
          </p:cNvPr>
          <p:cNvSpPr/>
          <p:nvPr/>
        </p:nvSpPr>
        <p:spPr>
          <a:xfrm>
            <a:off x="5587783" y="2671923"/>
            <a:ext cx="1084881" cy="1220489"/>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3600" b="1" dirty="0"/>
              <a:t>1</a:t>
            </a:r>
            <a:endParaRPr kumimoji="1" lang="fr-FR" sz="3600" b="1" dirty="0"/>
          </a:p>
        </p:txBody>
      </p:sp>
      <p:sp>
        <p:nvSpPr>
          <p:cNvPr id="20" name="Rectangle 19">
            <a:extLst>
              <a:ext uri="{FF2B5EF4-FFF2-40B4-BE49-F238E27FC236}">
                <a16:creationId xmlns:a16="http://schemas.microsoft.com/office/drawing/2014/main" id="{F645D1B6-53B6-43CE-932A-20F71A9DFB3B}"/>
              </a:ext>
            </a:extLst>
          </p:cNvPr>
          <p:cNvSpPr/>
          <p:nvPr/>
        </p:nvSpPr>
        <p:spPr>
          <a:xfrm>
            <a:off x="5587784" y="4709321"/>
            <a:ext cx="1084881" cy="1220489"/>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3600" b="1" dirty="0"/>
              <a:t>2</a:t>
            </a:r>
            <a:endParaRPr kumimoji="1" lang="fr-FR" sz="3600" b="1" dirty="0"/>
          </a:p>
        </p:txBody>
      </p:sp>
      <p:sp>
        <p:nvSpPr>
          <p:cNvPr id="21" name="Rectangle 20">
            <a:extLst>
              <a:ext uri="{FF2B5EF4-FFF2-40B4-BE49-F238E27FC236}">
                <a16:creationId xmlns:a16="http://schemas.microsoft.com/office/drawing/2014/main" id="{74657473-F1F1-46E7-AA74-34D7B2D25B48}"/>
              </a:ext>
            </a:extLst>
          </p:cNvPr>
          <p:cNvSpPr/>
          <p:nvPr/>
        </p:nvSpPr>
        <p:spPr>
          <a:xfrm>
            <a:off x="5587784" y="6571976"/>
            <a:ext cx="1084881" cy="1220489"/>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3600" b="1" dirty="0"/>
              <a:t>3</a:t>
            </a:r>
            <a:endParaRPr kumimoji="1" lang="fr-FR" sz="3600" b="1" dirty="0"/>
          </a:p>
        </p:txBody>
      </p:sp>
      <p:sp>
        <p:nvSpPr>
          <p:cNvPr id="22" name="Rectangle 21">
            <a:extLst>
              <a:ext uri="{FF2B5EF4-FFF2-40B4-BE49-F238E27FC236}">
                <a16:creationId xmlns:a16="http://schemas.microsoft.com/office/drawing/2014/main" id="{DD70D5CD-BA1E-4977-9133-4135F90A83CB}"/>
              </a:ext>
            </a:extLst>
          </p:cNvPr>
          <p:cNvSpPr/>
          <p:nvPr/>
        </p:nvSpPr>
        <p:spPr>
          <a:xfrm>
            <a:off x="6872005" y="3650369"/>
            <a:ext cx="1372311" cy="117388"/>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3" name="Rectangle 22">
            <a:extLst>
              <a:ext uri="{FF2B5EF4-FFF2-40B4-BE49-F238E27FC236}">
                <a16:creationId xmlns:a16="http://schemas.microsoft.com/office/drawing/2014/main" id="{E3C49CD6-229B-4D94-95C3-79AD91E912E6}"/>
              </a:ext>
            </a:extLst>
          </p:cNvPr>
          <p:cNvSpPr/>
          <p:nvPr/>
        </p:nvSpPr>
        <p:spPr>
          <a:xfrm>
            <a:off x="6851223" y="5774828"/>
            <a:ext cx="1372311" cy="102914"/>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4" name="Rectangle 23">
            <a:extLst>
              <a:ext uri="{FF2B5EF4-FFF2-40B4-BE49-F238E27FC236}">
                <a16:creationId xmlns:a16="http://schemas.microsoft.com/office/drawing/2014/main" id="{AC5CDA02-03DB-4283-9E3E-D3809A7E44E9}"/>
              </a:ext>
            </a:extLst>
          </p:cNvPr>
          <p:cNvSpPr/>
          <p:nvPr/>
        </p:nvSpPr>
        <p:spPr>
          <a:xfrm>
            <a:off x="6851223" y="7651867"/>
            <a:ext cx="1393093" cy="102914"/>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11151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37" presetClass="entr" presetSubtype="0" fill="hold" grpId="0" nodeType="after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37" presetClass="entr" presetSubtype="0" fill="hold" grpId="0" nodeType="after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1000"/>
                                        <p:tgtEl>
                                          <p:spTgt spid="5">
                                            <p:txEl>
                                              <p:pRg st="0" end="0"/>
                                            </p:txEl>
                                          </p:spTgt>
                                        </p:tgtEl>
                                      </p:cBhvr>
                                    </p:animEffect>
                                    <p:anim calcmode="lin" valueType="num">
                                      <p:cBhvr>
                                        <p:cTn id="3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par>
                                <p:cTn id="42" presetID="22" presetClass="entr" presetSubtype="1"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37" presetClass="entr" presetSubtype="0" fill="hold" grpId="0" nodeType="after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1000"/>
                                        <p:tgtEl>
                                          <p:spTgt spid="6">
                                            <p:txEl>
                                              <p:pRg st="0" end="0"/>
                                            </p:txEl>
                                          </p:spTgt>
                                        </p:tgtEl>
                                      </p:cBhvr>
                                    </p:animEffect>
                                    <p:anim calcmode="lin" valueType="num">
                                      <p:cBhvr>
                                        <p:cTn id="5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6"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par>
                                <p:cTn id="58" presetID="2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1180" y="954106"/>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p:cNvSpPr/>
          <p:nvPr/>
        </p:nvSpPr>
        <p:spPr>
          <a:xfrm>
            <a:off x="8586061" y="954107"/>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p:cNvSpPr/>
          <p:nvPr/>
        </p:nvSpPr>
        <p:spPr>
          <a:xfrm>
            <a:off x="9670942" y="953538"/>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タイトル 16"/>
          <p:cNvSpPr>
            <a:spLocks noGrp="1"/>
          </p:cNvSpPr>
          <p:nvPr>
            <p:ph type="title"/>
          </p:nvPr>
        </p:nvSpPr>
        <p:spPr>
          <a:xfrm>
            <a:off x="951978" y="497905"/>
            <a:ext cx="17336022" cy="506135"/>
          </a:xfrm>
        </p:spPr>
        <p:txBody>
          <a:bodyPr>
            <a:normAutofit fontScale="90000"/>
          </a:bodyPr>
          <a:lstStyle/>
          <a:p>
            <a:r>
              <a:rPr lang="en-US" b="1" dirty="0" err="1"/>
              <a:t>Diagramme</a:t>
            </a:r>
            <a:r>
              <a:rPr lang="en-US" b="1" dirty="0"/>
              <a:t> de </a:t>
            </a:r>
            <a:r>
              <a:rPr lang="en-US" b="1" dirty="0" err="1"/>
              <a:t>cas</a:t>
            </a:r>
            <a:r>
              <a:rPr lang="en-US" b="1" dirty="0"/>
              <a:t> </a:t>
            </a:r>
            <a:r>
              <a:rPr lang="en-US" b="1" dirty="0" err="1"/>
              <a:t>d’utilisation</a:t>
            </a:r>
            <a:br>
              <a:rPr lang="en-US" b="1" dirty="0"/>
            </a:br>
            <a:endParaRPr kumimoji="1" lang="fr-FR" altLang="ja-JP" dirty="0"/>
          </a:p>
        </p:txBody>
      </p:sp>
      <p:sp>
        <p:nvSpPr>
          <p:cNvPr id="9"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12</a:t>
            </a:r>
          </a:p>
        </p:txBody>
      </p:sp>
      <p:pic>
        <p:nvPicPr>
          <p:cNvPr id="8" name="Image 114">
            <a:extLst>
              <a:ext uri="{FF2B5EF4-FFF2-40B4-BE49-F238E27FC236}">
                <a16:creationId xmlns:a16="http://schemas.microsoft.com/office/drawing/2014/main" id="{CD598670-3DAC-407A-9F90-F905F7BC6E6B}"/>
              </a:ext>
            </a:extLst>
          </p:cNvPr>
          <p:cNvPicPr>
            <a:picLocks noChangeAspect="1"/>
          </p:cNvPicPr>
          <p:nvPr/>
        </p:nvPicPr>
        <p:blipFill>
          <a:blip r:embed="rId3"/>
          <a:stretch>
            <a:fillRect/>
          </a:stretch>
        </p:blipFill>
        <p:spPr>
          <a:xfrm>
            <a:off x="2507932" y="1243951"/>
            <a:ext cx="12945428" cy="8845140"/>
          </a:xfrm>
          <a:prstGeom prst="rect">
            <a:avLst/>
          </a:prstGeom>
        </p:spPr>
      </p:pic>
    </p:spTree>
    <p:extLst>
      <p:ext uri="{BB962C8B-B14F-4D97-AF65-F5344CB8AC3E}">
        <p14:creationId xmlns:p14="http://schemas.microsoft.com/office/powerpoint/2010/main" val="2282648114"/>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1180" y="954106"/>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p:cNvSpPr/>
          <p:nvPr/>
        </p:nvSpPr>
        <p:spPr>
          <a:xfrm>
            <a:off x="8586061" y="954107"/>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p:cNvSpPr/>
          <p:nvPr/>
        </p:nvSpPr>
        <p:spPr>
          <a:xfrm>
            <a:off x="9670942" y="953538"/>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タイトル 16"/>
          <p:cNvSpPr>
            <a:spLocks noGrp="1"/>
          </p:cNvSpPr>
          <p:nvPr>
            <p:ph type="title"/>
          </p:nvPr>
        </p:nvSpPr>
        <p:spPr>
          <a:xfrm>
            <a:off x="951978" y="497905"/>
            <a:ext cx="17336022" cy="506135"/>
          </a:xfrm>
        </p:spPr>
        <p:txBody>
          <a:bodyPr>
            <a:normAutofit fontScale="90000"/>
          </a:bodyPr>
          <a:lstStyle/>
          <a:p>
            <a:r>
              <a:rPr lang="en-US" b="1" dirty="0" err="1"/>
              <a:t>Diagramme</a:t>
            </a:r>
            <a:r>
              <a:rPr lang="en-US" b="1" dirty="0"/>
              <a:t> de </a:t>
            </a:r>
            <a:r>
              <a:rPr lang="en-US" b="1" dirty="0" err="1"/>
              <a:t>cas</a:t>
            </a:r>
            <a:r>
              <a:rPr lang="en-US" b="1" dirty="0"/>
              <a:t> </a:t>
            </a:r>
            <a:r>
              <a:rPr lang="en-US" b="1" dirty="0" err="1"/>
              <a:t>d’utilisation</a:t>
            </a:r>
            <a:br>
              <a:rPr lang="en-US" b="1" dirty="0"/>
            </a:br>
            <a:endParaRPr kumimoji="1" lang="fr-FR" altLang="ja-JP" dirty="0"/>
          </a:p>
        </p:txBody>
      </p:sp>
      <p:sp>
        <p:nvSpPr>
          <p:cNvPr id="9"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12</a:t>
            </a:r>
          </a:p>
        </p:txBody>
      </p:sp>
      <p:pic>
        <p:nvPicPr>
          <p:cNvPr id="10" name="Image 5">
            <a:extLst>
              <a:ext uri="{FF2B5EF4-FFF2-40B4-BE49-F238E27FC236}">
                <a16:creationId xmlns:a16="http://schemas.microsoft.com/office/drawing/2014/main" id="{9E9E3572-C1CA-A020-6A15-684E6A250269}"/>
              </a:ext>
            </a:extLst>
          </p:cNvPr>
          <p:cNvPicPr>
            <a:picLocks noChangeAspect="1"/>
          </p:cNvPicPr>
          <p:nvPr/>
        </p:nvPicPr>
        <p:blipFill>
          <a:blip r:embed="rId3"/>
          <a:stretch>
            <a:fillRect/>
          </a:stretch>
        </p:blipFill>
        <p:spPr>
          <a:xfrm>
            <a:off x="3200399" y="1666805"/>
            <a:ext cx="12268201" cy="7221362"/>
          </a:xfrm>
          <a:prstGeom prst="rect">
            <a:avLst/>
          </a:prstGeom>
        </p:spPr>
      </p:pic>
    </p:spTree>
    <p:extLst>
      <p:ext uri="{BB962C8B-B14F-4D97-AF65-F5344CB8AC3E}">
        <p14:creationId xmlns:p14="http://schemas.microsoft.com/office/powerpoint/2010/main" val="281338018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01180" y="954106"/>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p:cNvSpPr/>
          <p:nvPr/>
        </p:nvSpPr>
        <p:spPr>
          <a:xfrm>
            <a:off x="8586061" y="954107"/>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p:cNvSpPr/>
          <p:nvPr/>
        </p:nvSpPr>
        <p:spPr>
          <a:xfrm>
            <a:off x="9670942" y="953538"/>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タイトル 16"/>
          <p:cNvSpPr>
            <a:spLocks noGrp="1"/>
          </p:cNvSpPr>
          <p:nvPr>
            <p:ph type="title"/>
          </p:nvPr>
        </p:nvSpPr>
        <p:spPr>
          <a:xfrm>
            <a:off x="951978" y="497905"/>
            <a:ext cx="17336022" cy="506135"/>
          </a:xfrm>
        </p:spPr>
        <p:txBody>
          <a:bodyPr>
            <a:normAutofit fontScale="90000"/>
          </a:bodyPr>
          <a:lstStyle/>
          <a:p>
            <a:r>
              <a:rPr lang="en-US" b="1" dirty="0" err="1"/>
              <a:t>Diagramme</a:t>
            </a:r>
            <a:r>
              <a:rPr lang="en-US" b="1" dirty="0"/>
              <a:t> de </a:t>
            </a:r>
            <a:r>
              <a:rPr lang="en-US" b="1" dirty="0" err="1"/>
              <a:t>cas</a:t>
            </a:r>
            <a:r>
              <a:rPr lang="en-US" b="1" dirty="0"/>
              <a:t> </a:t>
            </a:r>
            <a:r>
              <a:rPr lang="en-US" b="1" dirty="0" err="1"/>
              <a:t>d’utilisation</a:t>
            </a:r>
            <a:br>
              <a:rPr lang="en-US" b="1" dirty="0"/>
            </a:br>
            <a:endParaRPr kumimoji="1" lang="fr-FR" altLang="ja-JP" dirty="0"/>
          </a:p>
        </p:txBody>
      </p:sp>
      <p:sp>
        <p:nvSpPr>
          <p:cNvPr id="9" name="スライド番号プレースホルダー 32"/>
          <p:cNvSpPr>
            <a:spLocks noGrp="1"/>
          </p:cNvSpPr>
          <p:nvPr>
            <p:ph type="sldNum" sz="quarter" idx="11"/>
          </p:nvPr>
        </p:nvSpPr>
        <p:spPr>
          <a:xfrm>
            <a:off x="17212468" y="9600055"/>
            <a:ext cx="1176775" cy="489036"/>
          </a:xfrm>
        </p:spPr>
        <p:txBody>
          <a:bodyPr/>
          <a:lstStyle/>
          <a:p>
            <a:r>
              <a:rPr lang="en-US" sz="2800" dirty="0">
                <a:latin typeface="+mj-lt"/>
              </a:rPr>
              <a:t>12</a:t>
            </a:r>
          </a:p>
        </p:txBody>
      </p:sp>
      <p:pic>
        <p:nvPicPr>
          <p:cNvPr id="3" name="Picture 2" descr="Diagram, schematic&#10;&#10;Description automatically generated">
            <a:extLst>
              <a:ext uri="{FF2B5EF4-FFF2-40B4-BE49-F238E27FC236}">
                <a16:creationId xmlns:a16="http://schemas.microsoft.com/office/drawing/2014/main" id="{F64669B5-D245-DB76-5BBF-7B19E0EEB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397" y="1290111"/>
            <a:ext cx="12055206" cy="8497397"/>
          </a:xfrm>
          <a:prstGeom prst="rect">
            <a:avLst/>
          </a:prstGeom>
        </p:spPr>
      </p:pic>
    </p:spTree>
    <p:extLst>
      <p:ext uri="{BB962C8B-B14F-4D97-AF65-F5344CB8AC3E}">
        <p14:creationId xmlns:p14="http://schemas.microsoft.com/office/powerpoint/2010/main" val="131485427"/>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6"/>
          <p:cNvSpPr>
            <a:spLocks noGrp="1"/>
          </p:cNvSpPr>
          <p:nvPr>
            <p:ph type="title"/>
          </p:nvPr>
        </p:nvSpPr>
        <p:spPr>
          <a:xfrm>
            <a:off x="493213" y="-57053"/>
            <a:ext cx="17336022" cy="1280040"/>
          </a:xfrm>
        </p:spPr>
        <p:txBody>
          <a:bodyPr>
            <a:normAutofit/>
          </a:bodyPr>
          <a:lstStyle/>
          <a:p>
            <a:r>
              <a:rPr lang="fr-FR" b="1" dirty="0"/>
              <a:t>Diagramme</a:t>
            </a:r>
            <a:r>
              <a:rPr lang="en-US" b="1" dirty="0"/>
              <a:t> de classes</a:t>
            </a:r>
            <a:endParaRPr kumimoji="1" lang="fr-FR" altLang="ja-JP" b="1" dirty="0"/>
          </a:p>
        </p:txBody>
      </p:sp>
      <p:sp>
        <p:nvSpPr>
          <p:cNvPr id="8" name="Rectangle 7"/>
          <p:cNvSpPr/>
          <p:nvPr/>
        </p:nvSpPr>
        <p:spPr>
          <a:xfrm>
            <a:off x="7501180" y="1062593"/>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9" name="Rectangle 8"/>
          <p:cNvSpPr/>
          <p:nvPr/>
        </p:nvSpPr>
        <p:spPr>
          <a:xfrm>
            <a:off x="8586061" y="1062594"/>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0" name="Rectangle 9"/>
          <p:cNvSpPr/>
          <p:nvPr/>
        </p:nvSpPr>
        <p:spPr>
          <a:xfrm>
            <a:off x="9670942" y="1062025"/>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3" name="スライド番号プレースホルダー 32"/>
          <p:cNvSpPr>
            <a:spLocks noGrp="1"/>
          </p:cNvSpPr>
          <p:nvPr>
            <p:ph type="sldNum" sz="quarter" idx="11"/>
          </p:nvPr>
        </p:nvSpPr>
        <p:spPr>
          <a:xfrm>
            <a:off x="17237182" y="9600055"/>
            <a:ext cx="1176775" cy="489036"/>
          </a:xfrm>
        </p:spPr>
        <p:txBody>
          <a:bodyPr/>
          <a:lstStyle/>
          <a:p>
            <a:r>
              <a:rPr lang="en-US" sz="2800" dirty="0">
                <a:latin typeface="+mj-lt"/>
              </a:rPr>
              <a:t>13</a:t>
            </a:r>
          </a:p>
        </p:txBody>
      </p:sp>
      <p:pic>
        <p:nvPicPr>
          <p:cNvPr id="11" name="Image 6">
            <a:extLst>
              <a:ext uri="{FF2B5EF4-FFF2-40B4-BE49-F238E27FC236}">
                <a16:creationId xmlns:a16="http://schemas.microsoft.com/office/drawing/2014/main" id="{F76B9646-F070-F8D7-4660-869E43B54E8B}"/>
              </a:ext>
            </a:extLst>
          </p:cNvPr>
          <p:cNvPicPr>
            <a:picLocks noChangeAspect="1"/>
          </p:cNvPicPr>
          <p:nvPr/>
        </p:nvPicPr>
        <p:blipFill>
          <a:blip r:embed="rId3"/>
          <a:stretch>
            <a:fillRect/>
          </a:stretch>
        </p:blipFill>
        <p:spPr>
          <a:xfrm>
            <a:off x="2443162" y="1270177"/>
            <a:ext cx="13401676" cy="8879299"/>
          </a:xfrm>
          <a:prstGeom prst="rect">
            <a:avLst/>
          </a:prstGeom>
        </p:spPr>
      </p:pic>
    </p:spTree>
    <p:extLst>
      <p:ext uri="{BB962C8B-B14F-4D97-AF65-F5344CB8AC3E}">
        <p14:creationId xmlns:p14="http://schemas.microsoft.com/office/powerpoint/2010/main" val="3095209686"/>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6"/>
          <p:cNvSpPr>
            <a:spLocks noGrp="1"/>
          </p:cNvSpPr>
          <p:nvPr>
            <p:ph type="title"/>
          </p:nvPr>
        </p:nvSpPr>
        <p:spPr>
          <a:xfrm>
            <a:off x="493213" y="27955"/>
            <a:ext cx="17336022" cy="1280040"/>
          </a:xfrm>
        </p:spPr>
        <p:txBody>
          <a:bodyPr>
            <a:normAutofit/>
          </a:bodyPr>
          <a:lstStyle/>
          <a:p>
            <a:r>
              <a:rPr lang="en-US" b="1" dirty="0" err="1">
                <a:latin typeface="Tw Cen MT" panose="020B0602020104020603" pitchFamily="34" charset="0"/>
              </a:rPr>
              <a:t>Diagrammes</a:t>
            </a:r>
            <a:r>
              <a:rPr lang="en-US" b="1" dirty="0">
                <a:latin typeface="Tw Cen MT" panose="020B0602020104020603" pitchFamily="34" charset="0"/>
              </a:rPr>
              <a:t> de </a:t>
            </a:r>
            <a:r>
              <a:rPr lang="en-US" b="1" dirty="0" err="1">
                <a:latin typeface="Tw Cen MT" panose="020B0602020104020603" pitchFamily="34" charset="0"/>
              </a:rPr>
              <a:t>séquence</a:t>
            </a:r>
            <a:endParaRPr lang="en-US" b="1" dirty="0">
              <a:latin typeface="Tw Cen MT" panose="020B0602020104020603" pitchFamily="34" charset="0"/>
            </a:endParaRPr>
          </a:p>
        </p:txBody>
      </p:sp>
      <p:sp>
        <p:nvSpPr>
          <p:cNvPr id="8" name="Rectangle 7"/>
          <p:cNvSpPr/>
          <p:nvPr/>
        </p:nvSpPr>
        <p:spPr>
          <a:xfrm>
            <a:off x="7501180" y="1129869"/>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9" name="Rectangle 8"/>
          <p:cNvSpPr/>
          <p:nvPr/>
        </p:nvSpPr>
        <p:spPr>
          <a:xfrm>
            <a:off x="8586061" y="1129870"/>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0" name="Rectangle 9"/>
          <p:cNvSpPr/>
          <p:nvPr/>
        </p:nvSpPr>
        <p:spPr>
          <a:xfrm>
            <a:off x="9670942" y="1129301"/>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1" name="スライド番号プレースホルダー 32"/>
          <p:cNvSpPr>
            <a:spLocks noGrp="1"/>
          </p:cNvSpPr>
          <p:nvPr>
            <p:ph type="sldNum" sz="quarter" idx="11"/>
          </p:nvPr>
        </p:nvSpPr>
        <p:spPr>
          <a:xfrm>
            <a:off x="17212468" y="9678433"/>
            <a:ext cx="1176775" cy="489036"/>
          </a:xfrm>
        </p:spPr>
        <p:txBody>
          <a:bodyPr/>
          <a:lstStyle/>
          <a:p>
            <a:r>
              <a:rPr lang="en-US" sz="2800" dirty="0">
                <a:latin typeface="+mj-lt"/>
              </a:rPr>
              <a:t>14</a:t>
            </a:r>
          </a:p>
        </p:txBody>
      </p:sp>
      <p:pic>
        <p:nvPicPr>
          <p:cNvPr id="3" name="Image 2">
            <a:extLst>
              <a:ext uri="{FF2B5EF4-FFF2-40B4-BE49-F238E27FC236}">
                <a16:creationId xmlns:a16="http://schemas.microsoft.com/office/drawing/2014/main" id="{68B4098A-BA9E-4CC9-B745-347CC79C4892}"/>
              </a:ext>
            </a:extLst>
          </p:cNvPr>
          <p:cNvPicPr>
            <a:picLocks noChangeAspect="1"/>
          </p:cNvPicPr>
          <p:nvPr/>
        </p:nvPicPr>
        <p:blipFill rotWithShape="1">
          <a:blip r:embed="rId3">
            <a:extLst>
              <a:ext uri="{28A0092B-C50C-407E-A947-70E740481C1C}">
                <a14:useLocalDpi xmlns:a14="http://schemas.microsoft.com/office/drawing/2010/main" val="0"/>
              </a:ext>
            </a:extLst>
          </a:blip>
          <a:srcRect b="4502"/>
          <a:stretch/>
        </p:blipFill>
        <p:spPr>
          <a:xfrm>
            <a:off x="3904685" y="1391860"/>
            <a:ext cx="13307783" cy="8845314"/>
          </a:xfrm>
          <a:prstGeom prst="rect">
            <a:avLst/>
          </a:prstGeom>
        </p:spPr>
      </p:pic>
      <p:sp>
        <p:nvSpPr>
          <p:cNvPr id="12" name="ZoneTexte 11">
            <a:extLst>
              <a:ext uri="{FF2B5EF4-FFF2-40B4-BE49-F238E27FC236}">
                <a16:creationId xmlns:a16="http://schemas.microsoft.com/office/drawing/2014/main" id="{F80E339E-23EF-43A9-823B-926676ED9291}"/>
              </a:ext>
            </a:extLst>
          </p:cNvPr>
          <p:cNvSpPr txBox="1"/>
          <p:nvPr/>
        </p:nvSpPr>
        <p:spPr>
          <a:xfrm>
            <a:off x="229310" y="1652930"/>
            <a:ext cx="3675375" cy="2677656"/>
          </a:xfrm>
          <a:prstGeom prst="rect">
            <a:avLst/>
          </a:prstGeom>
          <a:noFill/>
        </p:spPr>
        <p:txBody>
          <a:bodyPr wrap="square">
            <a:spAutoFit/>
          </a:bodyPr>
          <a:lstStyle/>
          <a:p>
            <a:r>
              <a:rPr lang="en-US" sz="2800" b="1" u="sng" dirty="0">
                <a:latin typeface="Tw Cen MT" panose="020B0602020104020603" pitchFamily="34" charset="0"/>
              </a:rPr>
              <a:t>Authentication:</a:t>
            </a:r>
            <a:endParaRPr lang="fr-FR" sz="2400" u="sng" dirty="0"/>
          </a:p>
          <a:p>
            <a:r>
              <a:rPr lang="en-US" sz="2800" b="1" u="sng" dirty="0">
                <a:latin typeface="Tw Cen MT" panose="020B0602020104020603" pitchFamily="34" charset="0"/>
              </a:rPr>
              <a:t> </a:t>
            </a:r>
            <a:endParaRPr lang="fr-FR" sz="2800" b="1" dirty="0">
              <a:solidFill>
                <a:srgbClr val="7030A0"/>
              </a:solidFill>
              <a:latin typeface="Tw Cen MT" panose="020B0602020104020603" pitchFamily="34" charset="0"/>
            </a:endParaRPr>
          </a:p>
          <a:p>
            <a:r>
              <a:rPr lang="fr-FR" sz="2800" b="1" dirty="0">
                <a:solidFill>
                  <a:srgbClr val="7030A0"/>
                </a:solidFill>
                <a:latin typeface="Tw Cen MT" panose="020B0602020104020603" pitchFamily="34" charset="0"/>
              </a:rPr>
              <a:t>Acteur: </a:t>
            </a:r>
          </a:p>
          <a:p>
            <a:pPr marL="457200" indent="-457200">
              <a:buFont typeface="Wingdings" panose="05000000000000000000" pitchFamily="2" charset="2"/>
              <a:buChar char="ü"/>
            </a:pPr>
            <a:r>
              <a:rPr lang="fr-FR" sz="2800" dirty="0">
                <a:latin typeface="Tw Cen MT" panose="020B0602020104020603" pitchFamily="34" charset="0"/>
              </a:rPr>
              <a:t>Administrateur.</a:t>
            </a:r>
          </a:p>
          <a:p>
            <a:pPr marL="457200" indent="-457200">
              <a:buFont typeface="Wingdings" panose="05000000000000000000" pitchFamily="2" charset="2"/>
              <a:buChar char="ü"/>
            </a:pPr>
            <a:r>
              <a:rPr lang="fr-FR" sz="2800" dirty="0" err="1">
                <a:latin typeface="Tw Cen MT" panose="020B0602020104020603" pitchFamily="34" charset="0"/>
              </a:rPr>
              <a:t>Medcin</a:t>
            </a:r>
            <a:r>
              <a:rPr lang="fr-FR" sz="2800" dirty="0">
                <a:latin typeface="Tw Cen MT" panose="020B0602020104020603" pitchFamily="34" charset="0"/>
              </a:rPr>
              <a:t> de travail .</a:t>
            </a:r>
          </a:p>
          <a:p>
            <a:pPr marL="457200" indent="-457200">
              <a:buFont typeface="Wingdings" panose="05000000000000000000" pitchFamily="2" charset="2"/>
              <a:buChar char="ü"/>
            </a:pPr>
            <a:endParaRPr lang="fr-FR" sz="2800" dirty="0">
              <a:latin typeface="Tw Cen MT" panose="020B0602020104020603" pitchFamily="34" charset="0"/>
            </a:endParaRPr>
          </a:p>
        </p:txBody>
      </p:sp>
    </p:spTree>
    <p:extLst>
      <p:ext uri="{BB962C8B-B14F-4D97-AF65-F5344CB8AC3E}">
        <p14:creationId xmlns:p14="http://schemas.microsoft.com/office/powerpoint/2010/main" val="826297210"/>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a:solidFill>
            <a:srgbClr val="C0000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lang="fr-FR" dirty="0">
                <a:latin typeface="Tw Cen MT" panose="020B0602020104020603" pitchFamily="34" charset="0"/>
              </a:rPr>
              <a:t>Outils et Technologies de réalisation</a:t>
            </a:r>
          </a:p>
        </p:txBody>
      </p:sp>
      <p:sp>
        <p:nvSpPr>
          <p:cNvPr id="2" name="テキスト プレースホルダー 1"/>
          <p:cNvSpPr>
            <a:spLocks noGrp="1"/>
          </p:cNvSpPr>
          <p:nvPr>
            <p:ph type="body" sz="quarter" idx="16"/>
          </p:nvPr>
        </p:nvSpPr>
        <p:spPr>
          <a:solidFill>
            <a:srgbClr val="D34C4C"/>
          </a:solidFill>
        </p:spPr>
        <p:txBody>
          <a:bodyPr/>
          <a:lstStyle/>
          <a:p>
            <a:endParaRPr kumimoji="1" lang="ja-JP" altLang="en-US"/>
          </a:p>
        </p:txBody>
      </p:sp>
      <p:sp>
        <p:nvSpPr>
          <p:cNvPr id="3" name="テキスト プレースホルダー 2"/>
          <p:cNvSpPr>
            <a:spLocks noGrp="1"/>
          </p:cNvSpPr>
          <p:nvPr>
            <p:ph type="body" sz="quarter" idx="17"/>
          </p:nvPr>
        </p:nvSpPr>
        <p:spPr>
          <a:solidFill>
            <a:srgbClr val="D34C4C"/>
          </a:solidFill>
        </p:spPr>
        <p:txBody>
          <a:bodyPr/>
          <a:lstStyle/>
          <a:p>
            <a:endParaRPr kumimoji="1" lang="ja-JP" altLang="en-US" dirty="0"/>
          </a:p>
        </p:txBody>
      </p:sp>
      <p:sp>
        <p:nvSpPr>
          <p:cNvPr id="4" name="テキスト プレースホルダー 3"/>
          <p:cNvSpPr>
            <a:spLocks noGrp="1"/>
          </p:cNvSpPr>
          <p:nvPr>
            <p:ph type="body" sz="quarter" idx="18"/>
          </p:nvPr>
        </p:nvSpPr>
        <p:spPr>
          <a:solidFill>
            <a:srgbClr val="D34C4C"/>
          </a:solidFill>
        </p:spPr>
        <p:txBody>
          <a:bodyPr/>
          <a:lstStyle/>
          <a:p>
            <a:endParaRPr kumimoji="1" lang="ja-JP" altLang="en-US" dirty="0"/>
          </a:p>
        </p:txBody>
      </p:sp>
      <p:sp>
        <p:nvSpPr>
          <p:cNvPr id="5" name="テキスト プレースホルダー 4"/>
          <p:cNvSpPr>
            <a:spLocks noGrp="1"/>
          </p:cNvSpPr>
          <p:nvPr>
            <p:ph type="body" sz="quarter" idx="19"/>
          </p:nvPr>
        </p:nvSpPr>
        <p:spPr>
          <a:solidFill>
            <a:srgbClr val="D34C4C"/>
          </a:solidFill>
        </p:spPr>
        <p:txBody>
          <a:bodyPr/>
          <a:lstStyle/>
          <a:p>
            <a:endParaRPr kumimoji="1" lang="ja-JP" altLang="en-US" dirty="0"/>
          </a:p>
        </p:txBody>
      </p:sp>
    </p:spTree>
    <p:extLst>
      <p:ext uri="{BB962C8B-B14F-4D97-AF65-F5344CB8AC3E}">
        <p14:creationId xmlns:p14="http://schemas.microsoft.com/office/powerpoint/2010/main" val="2006013156"/>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a:xfrm>
            <a:off x="493213" y="327078"/>
            <a:ext cx="17336022" cy="1280040"/>
          </a:xfrm>
        </p:spPr>
        <p:txBody>
          <a:bodyPr/>
          <a:lstStyle/>
          <a:p>
            <a:r>
              <a:rPr kumimoji="1" lang="fr-FR" altLang="ja-JP" dirty="0"/>
              <a:t>PLAN</a:t>
            </a:r>
            <a:endParaRPr kumimoji="1" lang="ja-JP" altLang="en-US" dirty="0"/>
          </a:p>
        </p:txBody>
      </p:sp>
      <p:sp>
        <p:nvSpPr>
          <p:cNvPr id="21" name="テキスト プレースホルダー 20"/>
          <p:cNvSpPr>
            <a:spLocks noGrp="1"/>
          </p:cNvSpPr>
          <p:nvPr>
            <p:ph type="body" sz="quarter" idx="13"/>
          </p:nvPr>
        </p:nvSpPr>
        <p:spPr>
          <a:xfrm>
            <a:off x="3772181" y="3030549"/>
            <a:ext cx="5354446" cy="747032"/>
          </a:xfrm>
        </p:spPr>
        <p:txBody>
          <a:bodyPr/>
          <a:lstStyle/>
          <a:p>
            <a:r>
              <a:rPr kumimoji="1" lang="en-US" altLang="ja-JP" sz="3600" dirty="0">
                <a:latin typeface="+mn-lt"/>
              </a:rPr>
              <a:t>Introduction</a:t>
            </a:r>
            <a:endParaRPr kumimoji="1" lang="ja-JP" altLang="en-US" sz="3600" dirty="0">
              <a:latin typeface="+mn-lt"/>
            </a:endParaRPr>
          </a:p>
        </p:txBody>
      </p:sp>
      <p:sp>
        <p:nvSpPr>
          <p:cNvPr id="23" name="テキスト プレースホルダー 22"/>
          <p:cNvSpPr>
            <a:spLocks noGrp="1"/>
          </p:cNvSpPr>
          <p:nvPr>
            <p:ph type="body" sz="quarter" idx="15"/>
          </p:nvPr>
        </p:nvSpPr>
        <p:spPr>
          <a:xfrm>
            <a:off x="3772181" y="5076598"/>
            <a:ext cx="5354446" cy="747032"/>
          </a:xfrm>
        </p:spPr>
        <p:txBody>
          <a:bodyPr/>
          <a:lstStyle/>
          <a:p>
            <a:r>
              <a:rPr kumimoji="1" lang="en-US" altLang="ja-JP" sz="3600" dirty="0">
                <a:latin typeface="+mn-lt"/>
              </a:rPr>
              <a:t> </a:t>
            </a:r>
            <a:r>
              <a:rPr lang="fr-FR" sz="3600" dirty="0">
                <a:latin typeface="+mn-lt"/>
              </a:rPr>
              <a:t>Environnement</a:t>
            </a:r>
            <a:r>
              <a:rPr lang="en-US" sz="3600" dirty="0">
                <a:latin typeface="+mn-lt"/>
              </a:rPr>
              <a:t> du stage</a:t>
            </a:r>
          </a:p>
        </p:txBody>
      </p:sp>
      <p:sp>
        <p:nvSpPr>
          <p:cNvPr id="25" name="テキスト プレースホルダー 24"/>
          <p:cNvSpPr>
            <a:spLocks noGrp="1"/>
          </p:cNvSpPr>
          <p:nvPr>
            <p:ph type="body" sz="quarter" idx="17"/>
          </p:nvPr>
        </p:nvSpPr>
        <p:spPr>
          <a:xfrm>
            <a:off x="3772181" y="7122647"/>
            <a:ext cx="5484287" cy="747032"/>
          </a:xfrm>
        </p:spPr>
        <p:txBody>
          <a:bodyPr/>
          <a:lstStyle/>
          <a:p>
            <a:r>
              <a:rPr lang="fr-FR" sz="3600" dirty="0">
                <a:latin typeface="+mn-lt"/>
              </a:rPr>
              <a:t>Analyse</a:t>
            </a:r>
            <a:r>
              <a:rPr lang="en-US" sz="3600" dirty="0">
                <a:latin typeface="+mn-lt"/>
              </a:rPr>
              <a:t> des </a:t>
            </a:r>
            <a:r>
              <a:rPr lang="fr-FR" sz="3600" dirty="0">
                <a:latin typeface="+mn-lt"/>
              </a:rPr>
              <a:t>besoins</a:t>
            </a:r>
          </a:p>
          <a:p>
            <a:r>
              <a:rPr lang="en-US" sz="3600" dirty="0">
                <a:latin typeface="+mn-lt"/>
              </a:rPr>
              <a:t> et conception</a:t>
            </a:r>
          </a:p>
        </p:txBody>
      </p:sp>
      <p:sp>
        <p:nvSpPr>
          <p:cNvPr id="27" name="テキスト プレースホルダー 26"/>
          <p:cNvSpPr>
            <a:spLocks noGrp="1"/>
          </p:cNvSpPr>
          <p:nvPr>
            <p:ph type="body" sz="quarter" idx="19"/>
          </p:nvPr>
        </p:nvSpPr>
        <p:spPr>
          <a:xfrm>
            <a:off x="10804243" y="3088066"/>
            <a:ext cx="5354446" cy="747032"/>
          </a:xfrm>
        </p:spPr>
        <p:txBody>
          <a:bodyPr/>
          <a:lstStyle/>
          <a:p>
            <a:r>
              <a:rPr lang="fr-FR" sz="3600" dirty="0">
                <a:latin typeface="+mn-lt"/>
              </a:rPr>
              <a:t>Outils et Technologies de réalisation</a:t>
            </a:r>
          </a:p>
        </p:txBody>
      </p:sp>
      <p:sp>
        <p:nvSpPr>
          <p:cNvPr id="29" name="テキスト プレースホルダー 28"/>
          <p:cNvSpPr>
            <a:spLocks noGrp="1"/>
          </p:cNvSpPr>
          <p:nvPr>
            <p:ph type="body" sz="quarter" idx="21"/>
          </p:nvPr>
        </p:nvSpPr>
        <p:spPr>
          <a:xfrm>
            <a:off x="10804243" y="5143899"/>
            <a:ext cx="3644663" cy="747032"/>
          </a:xfrm>
        </p:spPr>
        <p:txBody>
          <a:bodyPr/>
          <a:lstStyle/>
          <a:p>
            <a:r>
              <a:rPr lang="fr-FR" sz="3600" dirty="0">
                <a:latin typeface="+mn-lt"/>
              </a:rPr>
              <a:t>Démonstration</a:t>
            </a:r>
            <a:endParaRPr kumimoji="1" lang="ja-JP" altLang="en-US" sz="3600" dirty="0">
              <a:latin typeface="+mn-lt"/>
            </a:endParaRPr>
          </a:p>
        </p:txBody>
      </p:sp>
      <p:sp>
        <p:nvSpPr>
          <p:cNvPr id="33" name="スライド番号プレースホルダー 32"/>
          <p:cNvSpPr>
            <a:spLocks noGrp="1"/>
          </p:cNvSpPr>
          <p:nvPr>
            <p:ph type="sldNum" sz="quarter" idx="11"/>
          </p:nvPr>
        </p:nvSpPr>
        <p:spPr>
          <a:xfrm>
            <a:off x="17212468" y="9600055"/>
            <a:ext cx="1176775" cy="489036"/>
          </a:xfrm>
        </p:spPr>
        <p:txBody>
          <a:bodyPr/>
          <a:lstStyle/>
          <a:p>
            <a:r>
              <a:rPr lang="en-US" sz="3200" dirty="0"/>
              <a:t>1</a:t>
            </a:r>
          </a:p>
        </p:txBody>
      </p:sp>
      <p:sp>
        <p:nvSpPr>
          <p:cNvPr id="16" name="テキスト プレースホルダー 28"/>
          <p:cNvSpPr>
            <a:spLocks noGrp="1"/>
          </p:cNvSpPr>
          <p:nvPr>
            <p:ph type="body" sz="quarter" idx="21"/>
          </p:nvPr>
        </p:nvSpPr>
        <p:spPr>
          <a:xfrm>
            <a:off x="10804243" y="7197346"/>
            <a:ext cx="3523260" cy="747032"/>
          </a:xfrm>
        </p:spPr>
        <p:txBody>
          <a:bodyPr/>
          <a:lstStyle/>
          <a:p>
            <a:r>
              <a:rPr lang="fr-FR" sz="3600" dirty="0">
                <a:latin typeface="+mn-lt"/>
              </a:rPr>
              <a:t>Conclusion</a:t>
            </a:r>
            <a:endParaRPr kumimoji="1" lang="ja-JP" altLang="en-US" sz="3600" dirty="0">
              <a:latin typeface="+mn-lt"/>
            </a:endParaRPr>
          </a:p>
        </p:txBody>
      </p:sp>
      <p:grpSp>
        <p:nvGrpSpPr>
          <p:cNvPr id="10" name="Group 4">
            <a:extLst>
              <a:ext uri="{FF2B5EF4-FFF2-40B4-BE49-F238E27FC236}">
                <a16:creationId xmlns:a16="http://schemas.microsoft.com/office/drawing/2014/main" id="{7D884BCA-1978-49CC-8588-5399D7CABDE7}"/>
              </a:ext>
            </a:extLst>
          </p:cNvPr>
          <p:cNvGrpSpPr/>
          <p:nvPr/>
        </p:nvGrpSpPr>
        <p:grpSpPr>
          <a:xfrm>
            <a:off x="8486634" y="1460400"/>
            <a:ext cx="1434489" cy="190500"/>
            <a:chOff x="4679586" y="878988"/>
            <a:chExt cx="1434489" cy="190500"/>
          </a:xfrm>
        </p:grpSpPr>
        <p:sp>
          <p:nvSpPr>
            <p:cNvPr id="11"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0050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93213" y="234043"/>
            <a:ext cx="17336022" cy="1280040"/>
          </a:xfrm>
        </p:spPr>
        <p:txBody>
          <a:bodyPr/>
          <a:lstStyle/>
          <a:p>
            <a:r>
              <a:rPr kumimoji="1" lang="en-US" altLang="ja-JP" dirty="0"/>
              <a:t>Site web</a:t>
            </a:r>
            <a:endParaRPr kumimoji="1" lang="ja-JP" altLang="en-US" dirty="0"/>
          </a:p>
        </p:txBody>
      </p:sp>
      <p:sp>
        <p:nvSpPr>
          <p:cNvPr id="4" name="スライド番号プレースホルダー 3"/>
          <p:cNvSpPr>
            <a:spLocks noGrp="1"/>
          </p:cNvSpPr>
          <p:nvPr>
            <p:ph type="sldNum" sz="quarter" idx="11"/>
          </p:nvPr>
        </p:nvSpPr>
        <p:spPr/>
        <p:txBody>
          <a:bodyPr/>
          <a:lstStyle/>
          <a:p>
            <a:r>
              <a:rPr lang="en-US" dirty="0"/>
              <a:t>17</a:t>
            </a:r>
          </a:p>
        </p:txBody>
      </p:sp>
      <p:cxnSp>
        <p:nvCxnSpPr>
          <p:cNvPr id="7" name="直線コネクタ 6"/>
          <p:cNvCxnSpPr>
            <a:endCxn id="9" idx="2"/>
          </p:cNvCxnSpPr>
          <p:nvPr/>
        </p:nvCxnSpPr>
        <p:spPr>
          <a:xfrm flipV="1">
            <a:off x="1477182" y="8143814"/>
            <a:ext cx="4224921" cy="993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5702103" y="7951115"/>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bg1"/>
              </a:solidFill>
              <a:latin typeface="+mj-lt"/>
            </a:endParaRPr>
          </a:p>
        </p:txBody>
      </p:sp>
      <p:sp>
        <p:nvSpPr>
          <p:cNvPr id="56" name="テキスト プレースホルダー 6"/>
          <p:cNvSpPr txBox="1">
            <a:spLocks/>
          </p:cNvSpPr>
          <p:nvPr/>
        </p:nvSpPr>
        <p:spPr>
          <a:xfrm>
            <a:off x="88594" y="8495032"/>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Back-end</a:t>
            </a:r>
            <a:endParaRPr lang="ja-JP" altLang="en-US" sz="3200" dirty="0">
              <a:solidFill>
                <a:schemeClr val="tx2"/>
              </a:solidFill>
              <a:latin typeface="+mj-lt"/>
            </a:endParaRPr>
          </a:p>
        </p:txBody>
      </p:sp>
      <p:sp>
        <p:nvSpPr>
          <p:cNvPr id="57" name="テキスト プレースホルダー 6"/>
          <p:cNvSpPr txBox="1">
            <a:spLocks/>
          </p:cNvSpPr>
          <p:nvPr/>
        </p:nvSpPr>
        <p:spPr>
          <a:xfrm>
            <a:off x="3443289" y="8384752"/>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895867" y="2068046"/>
            <a:ext cx="7938167"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endParaRPr lang="ja-JP" altLang="en-US" sz="2000" dirty="0"/>
          </a:p>
        </p:txBody>
      </p:sp>
      <p:sp>
        <p:nvSpPr>
          <p:cNvPr id="47" name="楕円 20"/>
          <p:cNvSpPr/>
          <p:nvPr/>
        </p:nvSpPr>
        <p:spPr>
          <a:xfrm>
            <a:off x="4904453" y="4809737"/>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3600" dirty="0"/>
              <a:t>PHP 7</a:t>
            </a:r>
            <a:endParaRPr kumimoji="1" lang="ja-JP" altLang="en-US" dirty="0"/>
          </a:p>
        </p:txBody>
      </p:sp>
      <p:cxnSp>
        <p:nvCxnSpPr>
          <p:cNvPr id="48" name="直線コネクタ 32"/>
          <p:cNvCxnSpPr>
            <a:stCxn id="9" idx="0"/>
            <a:endCxn id="47" idx="4"/>
          </p:cNvCxnSpPr>
          <p:nvPr/>
        </p:nvCxnSpPr>
        <p:spPr>
          <a:xfrm flipV="1">
            <a:off x="5894802" y="6852849"/>
            <a:ext cx="31207" cy="109826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線コネクタ 32"/>
          <p:cNvCxnSpPr>
            <a:stCxn id="47" idx="6"/>
            <a:endCxn id="65" idx="2"/>
          </p:cNvCxnSpPr>
          <p:nvPr/>
        </p:nvCxnSpPr>
        <p:spPr>
          <a:xfrm>
            <a:off x="6947565" y="5831293"/>
            <a:ext cx="5282535" cy="1123755"/>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楕円 20"/>
          <p:cNvSpPr/>
          <p:nvPr/>
        </p:nvSpPr>
        <p:spPr>
          <a:xfrm>
            <a:off x="12230100" y="5791927"/>
            <a:ext cx="2365355" cy="2326242"/>
          </a:xfrm>
          <a:prstGeom prst="ellipse">
            <a:avLst/>
          </a:prstGeom>
          <a:solidFill>
            <a:schemeClr val="accent3">
              <a:lumMod val="60000"/>
              <a:lumOff val="40000"/>
            </a:schemeClr>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dirty="0" err="1"/>
              <a:t>Laravel</a:t>
            </a:r>
            <a:r>
              <a:rPr kumimoji="1" lang="fr-FR" altLang="ja-JP" dirty="0"/>
              <a:t> 8</a:t>
            </a:r>
            <a:endParaRPr kumimoji="1" lang="ja-JP" altLang="en-US" dirty="0"/>
          </a:p>
        </p:txBody>
      </p:sp>
      <p:sp>
        <p:nvSpPr>
          <p:cNvPr id="40" name="楕円 20"/>
          <p:cNvSpPr/>
          <p:nvPr/>
        </p:nvSpPr>
        <p:spPr>
          <a:xfrm>
            <a:off x="12123243" y="2749395"/>
            <a:ext cx="2365355" cy="2326242"/>
          </a:xfrm>
          <a:prstGeom prst="ellipse">
            <a:avLst/>
          </a:prstGeom>
          <a:solidFill>
            <a:schemeClr val="accent3">
              <a:lumMod val="60000"/>
              <a:lumOff val="40000"/>
            </a:schemeClr>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2400" dirty="0"/>
              <a:t>Composer</a:t>
            </a:r>
            <a:endParaRPr kumimoji="1" lang="ja-JP" altLang="en-US" sz="2400" dirty="0"/>
          </a:p>
        </p:txBody>
      </p:sp>
      <p:cxnSp>
        <p:nvCxnSpPr>
          <p:cNvPr id="41" name="直線コネクタ 32"/>
          <p:cNvCxnSpPr>
            <a:stCxn id="47" idx="6"/>
            <a:endCxn id="40" idx="2"/>
          </p:cNvCxnSpPr>
          <p:nvPr/>
        </p:nvCxnSpPr>
        <p:spPr>
          <a:xfrm flipV="1">
            <a:off x="6947565" y="3912516"/>
            <a:ext cx="5175678" cy="1918777"/>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08531">
            <a:off x="8483990" y="4075519"/>
            <a:ext cx="3124757" cy="507831"/>
          </a:xfrm>
          <a:prstGeom prst="rect">
            <a:avLst/>
          </a:prstGeom>
          <a:noFill/>
        </p:spPr>
        <p:txBody>
          <a:bodyPr wrap="square" rtlCol="0">
            <a:spAutoFit/>
          </a:bodyPr>
          <a:lstStyle/>
          <a:p>
            <a:r>
              <a:rPr lang="fr-FR" dirty="0">
                <a:solidFill>
                  <a:schemeClr val="tx2"/>
                </a:solidFill>
              </a:rPr>
              <a:t>Package Manager</a:t>
            </a:r>
          </a:p>
        </p:txBody>
      </p:sp>
      <p:sp>
        <p:nvSpPr>
          <p:cNvPr id="64" name="TextBox 63"/>
          <p:cNvSpPr txBox="1"/>
          <p:nvPr/>
        </p:nvSpPr>
        <p:spPr>
          <a:xfrm rot="728905">
            <a:off x="8627109" y="6598933"/>
            <a:ext cx="3124757" cy="507831"/>
          </a:xfrm>
          <a:prstGeom prst="rect">
            <a:avLst/>
          </a:prstGeom>
          <a:noFill/>
        </p:spPr>
        <p:txBody>
          <a:bodyPr wrap="square" rtlCol="0">
            <a:spAutoFit/>
          </a:bodyPr>
          <a:lstStyle/>
          <a:p>
            <a:r>
              <a:rPr lang="fr-FR" dirty="0">
                <a:solidFill>
                  <a:schemeClr val="tx2"/>
                </a:solidFill>
              </a:rPr>
              <a:t>Framework</a:t>
            </a:r>
          </a:p>
        </p:txBody>
      </p:sp>
      <p:sp>
        <p:nvSpPr>
          <p:cNvPr id="25" name="Rectangle 24"/>
          <p:cNvSpPr/>
          <p:nvPr/>
        </p:nvSpPr>
        <p:spPr>
          <a:xfrm>
            <a:off x="7501180" y="1316907"/>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6" name="Rectangle 25"/>
          <p:cNvSpPr/>
          <p:nvPr/>
        </p:nvSpPr>
        <p:spPr>
          <a:xfrm>
            <a:off x="8586061" y="1316908"/>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7" name="Rectangle 26"/>
          <p:cNvSpPr/>
          <p:nvPr/>
        </p:nvSpPr>
        <p:spPr>
          <a:xfrm>
            <a:off x="9670942" y="1316339"/>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1202327636"/>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par>
                                <p:cTn id="21" presetID="49" presetClass="entr" presetSubtype="0" decel="100000" fill="hold" grpId="0" nodeType="withEffect" nodePh="1">
                                  <p:stCondLst>
                                    <p:cond delay="0"/>
                                  </p:stCondLst>
                                  <p:endCondLst>
                                    <p:cond evt="begin" delay="0">
                                      <p:tn val="21"/>
                                    </p:cond>
                                  </p:end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 calcmode="lin" valueType="num">
                                      <p:cBhvr>
                                        <p:cTn id="25" dur="500" fill="hold"/>
                                        <p:tgtEl>
                                          <p:spTgt spid="51"/>
                                        </p:tgtEl>
                                        <p:attrNameLst>
                                          <p:attrName>style.rotation</p:attrName>
                                        </p:attrNameLst>
                                      </p:cBhvr>
                                      <p:tavLst>
                                        <p:tav tm="0">
                                          <p:val>
                                            <p:fltVal val="360"/>
                                          </p:val>
                                        </p:tav>
                                        <p:tav tm="100000">
                                          <p:val>
                                            <p:fltVal val="0"/>
                                          </p:val>
                                        </p:tav>
                                      </p:tavLst>
                                    </p:anim>
                                    <p:animEffect transition="in" filter="fade">
                                      <p:cBhvr>
                                        <p:cTn id="26" dur="500"/>
                                        <p:tgtEl>
                                          <p:spTgt spid="51"/>
                                        </p:tgtEl>
                                      </p:cBhvr>
                                    </p:animEffect>
                                  </p:childTnLst>
                                </p:cTn>
                              </p:par>
                              <p:par>
                                <p:cTn id="27" presetID="2" presetClass="entr" presetSubtype="8" decel="100000" fill="hold" grpId="0" nodeType="withEffect" nodePh="1">
                                  <p:stCondLst>
                                    <p:cond delay="0"/>
                                  </p:stCondLst>
                                  <p:endCondLst>
                                    <p:cond evt="begin" delay="0">
                                      <p:tn val="27"/>
                                    </p:cond>
                                  </p:end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0-#ppt_w/2"/>
                                          </p:val>
                                        </p:tav>
                                        <p:tav tm="100000">
                                          <p:val>
                                            <p:strVal val="#ppt_x"/>
                                          </p:val>
                                        </p:tav>
                                      </p:tavLst>
                                    </p:anim>
                                    <p:anim calcmode="lin" valueType="num">
                                      <p:cBhvr additive="base">
                                        <p:cTn id="30" dur="500" fill="hold"/>
                                        <p:tgtEl>
                                          <p:spTgt spid="57"/>
                                        </p:tgtEl>
                                        <p:attrNameLst>
                                          <p:attrName>ppt_y</p:attrName>
                                        </p:attrNameLst>
                                      </p:cBhvr>
                                      <p:tavLst>
                                        <p:tav tm="0">
                                          <p:val>
                                            <p:strVal val="#ppt_y"/>
                                          </p:val>
                                        </p:tav>
                                        <p:tav tm="100000">
                                          <p:val>
                                            <p:strVal val="#ppt_y"/>
                                          </p:val>
                                        </p:tav>
                                      </p:tavLst>
                                    </p:anim>
                                  </p:childTnLst>
                                </p:cTn>
                              </p:par>
                              <p:par>
                                <p:cTn id="31" presetID="49" presetClass="entr" presetSubtype="0" decel="100000" fill="hold" grpId="0" nodeType="withEffect" nodePh="1">
                                  <p:stCondLst>
                                    <p:cond delay="0"/>
                                  </p:stCondLst>
                                  <p:endCondLst>
                                    <p:cond evt="begin" delay="0">
                                      <p:tn val="31"/>
                                    </p:cond>
                                  </p:end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ppt_w</p:attrName>
                                        </p:attrNameLst>
                                      </p:cBhvr>
                                      <p:tavLst>
                                        <p:tav tm="0">
                                          <p:val>
                                            <p:fltVal val="0"/>
                                          </p:val>
                                        </p:tav>
                                        <p:tav tm="100000">
                                          <p:val>
                                            <p:strVal val="#ppt_w"/>
                                          </p:val>
                                        </p:tav>
                                      </p:tavLst>
                                    </p:anim>
                                    <p:anim calcmode="lin" valueType="num">
                                      <p:cBhvr>
                                        <p:cTn id="34" dur="500" fill="hold"/>
                                        <p:tgtEl>
                                          <p:spTgt spid="52"/>
                                        </p:tgtEl>
                                        <p:attrNameLst>
                                          <p:attrName>ppt_h</p:attrName>
                                        </p:attrNameLst>
                                      </p:cBhvr>
                                      <p:tavLst>
                                        <p:tav tm="0">
                                          <p:val>
                                            <p:fltVal val="0"/>
                                          </p:val>
                                        </p:tav>
                                        <p:tav tm="100000">
                                          <p:val>
                                            <p:strVal val="#ppt_h"/>
                                          </p:val>
                                        </p:tav>
                                      </p:tavLst>
                                    </p:anim>
                                    <p:anim calcmode="lin" valueType="num">
                                      <p:cBhvr>
                                        <p:cTn id="35" dur="500" fill="hold"/>
                                        <p:tgtEl>
                                          <p:spTgt spid="52"/>
                                        </p:tgtEl>
                                        <p:attrNameLst>
                                          <p:attrName>style.rotation</p:attrName>
                                        </p:attrNameLst>
                                      </p:cBhvr>
                                      <p:tavLst>
                                        <p:tav tm="0">
                                          <p:val>
                                            <p:fltVal val="360"/>
                                          </p:val>
                                        </p:tav>
                                        <p:tav tm="100000">
                                          <p:val>
                                            <p:fltVal val="0"/>
                                          </p:val>
                                        </p:tav>
                                      </p:tavLst>
                                    </p:anim>
                                    <p:animEffect transition="in" filter="fade">
                                      <p:cBhvr>
                                        <p:cTn id="36" dur="500"/>
                                        <p:tgtEl>
                                          <p:spTgt spid="52"/>
                                        </p:tgtEl>
                                      </p:cBhvr>
                                    </p:animEffect>
                                  </p:childTnLst>
                                </p:cTn>
                              </p:par>
                              <p:par>
                                <p:cTn id="37" presetID="2" presetClass="entr" presetSubtype="8" decel="100000" fill="hold" grpId="0" nodeType="withEffect" nodePh="1">
                                  <p:stCondLst>
                                    <p:cond delay="0"/>
                                  </p:stCondLst>
                                  <p:endCondLst>
                                    <p:cond evt="begin" delay="0">
                                      <p:tn val="37"/>
                                    </p:cond>
                                  </p:endCondLst>
                                  <p:iterate type="lt">
                                    <p:tmPct val="10000"/>
                                  </p:iterate>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0-#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49" presetClass="entr" presetSubtype="0" decel="100000" fill="hold" grpId="0" nodeType="withEffect" nodePh="1">
                                  <p:stCondLst>
                                    <p:cond delay="0"/>
                                  </p:stCondLst>
                                  <p:endCondLst>
                                    <p:cond evt="begin" delay="0">
                                      <p:tn val="41"/>
                                    </p:cond>
                                  </p:end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 calcmode="lin" valueType="num">
                                      <p:cBhvr>
                                        <p:cTn id="45" dur="500" fill="hold"/>
                                        <p:tgtEl>
                                          <p:spTgt spid="54"/>
                                        </p:tgtEl>
                                        <p:attrNameLst>
                                          <p:attrName>style.rotation</p:attrName>
                                        </p:attrNameLst>
                                      </p:cBhvr>
                                      <p:tavLst>
                                        <p:tav tm="0">
                                          <p:val>
                                            <p:fltVal val="360"/>
                                          </p:val>
                                        </p:tav>
                                        <p:tav tm="100000">
                                          <p:val>
                                            <p:fltVal val="0"/>
                                          </p:val>
                                        </p:tav>
                                      </p:tavLst>
                                    </p:anim>
                                    <p:animEffect transition="in" filter="fade">
                                      <p:cBhvr>
                                        <p:cTn id="46" dur="500"/>
                                        <p:tgtEl>
                                          <p:spTgt spid="54"/>
                                        </p:tgtEl>
                                      </p:cBhvr>
                                    </p:animEffect>
                                  </p:childTnLst>
                                </p:cTn>
                              </p:par>
                              <p:par>
                                <p:cTn id="47" presetID="2" presetClass="entr" presetSubtype="8" decel="100000" fill="hold" grpId="0" nodeType="withEffect" nodePh="1">
                                  <p:stCondLst>
                                    <p:cond delay="0"/>
                                  </p:stCondLst>
                                  <p:endCondLst>
                                    <p:cond evt="begin" delay="0">
                                      <p:tn val="47"/>
                                    </p:cond>
                                  </p:endCondLst>
                                  <p:iterate type="lt">
                                    <p:tmPct val="10000"/>
                                  </p:iterate>
                                  <p:childTnLst>
                                    <p:set>
                                      <p:cBhvr>
                                        <p:cTn id="48" dur="1" fill="hold">
                                          <p:stCondLst>
                                            <p:cond delay="0"/>
                                          </p:stCondLst>
                                        </p:cTn>
                                        <p:tgtEl>
                                          <p:spTgt spid="59"/>
                                        </p:tgtEl>
                                        <p:attrNameLst>
                                          <p:attrName>style.visibility</p:attrName>
                                        </p:attrNameLst>
                                      </p:cBhvr>
                                      <p:to>
                                        <p:strVal val="visible"/>
                                      </p:to>
                                    </p:set>
                                    <p:anim calcmode="lin" valueType="num">
                                      <p:cBhvr additive="base">
                                        <p:cTn id="49" dur="500" fill="hold"/>
                                        <p:tgtEl>
                                          <p:spTgt spid="59"/>
                                        </p:tgtEl>
                                        <p:attrNameLst>
                                          <p:attrName>ppt_x</p:attrName>
                                        </p:attrNameLst>
                                      </p:cBhvr>
                                      <p:tavLst>
                                        <p:tav tm="0">
                                          <p:val>
                                            <p:strVal val="0-#ppt_w/2"/>
                                          </p:val>
                                        </p:tav>
                                        <p:tav tm="100000">
                                          <p:val>
                                            <p:strVal val="#ppt_x"/>
                                          </p:val>
                                        </p:tav>
                                      </p:tavLst>
                                    </p:anim>
                                    <p:anim calcmode="lin" valueType="num">
                                      <p:cBhvr additive="base">
                                        <p:cTn id="50" dur="500" fill="hold"/>
                                        <p:tgtEl>
                                          <p:spTgt spid="59"/>
                                        </p:tgtEl>
                                        <p:attrNameLst>
                                          <p:attrName>ppt_y</p:attrName>
                                        </p:attrNameLst>
                                      </p:cBhvr>
                                      <p:tavLst>
                                        <p:tav tm="0">
                                          <p:val>
                                            <p:strVal val="#ppt_y"/>
                                          </p:val>
                                        </p:tav>
                                        <p:tav tm="100000">
                                          <p:val>
                                            <p:strVal val="#ppt_y"/>
                                          </p:val>
                                        </p:tav>
                                      </p:tavLst>
                                    </p:anim>
                                  </p:childTnLst>
                                </p:cTn>
                              </p:par>
                              <p:par>
                                <p:cTn id="51" presetID="49" presetClass="entr" presetSubtype="0" decel="100000" fill="hold" grpId="0" nodeType="withEffect" nodePh="1">
                                  <p:stCondLst>
                                    <p:cond delay="0"/>
                                  </p:stCondLst>
                                  <p:endCondLst>
                                    <p:cond evt="begin" delay="0">
                                      <p:tn val="51"/>
                                    </p:cond>
                                  </p:end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 calcmode="lin" valueType="num">
                                      <p:cBhvr>
                                        <p:cTn id="55" dur="500" fill="hold"/>
                                        <p:tgtEl>
                                          <p:spTgt spid="53"/>
                                        </p:tgtEl>
                                        <p:attrNameLst>
                                          <p:attrName>style.rotation</p:attrName>
                                        </p:attrNameLst>
                                      </p:cBhvr>
                                      <p:tavLst>
                                        <p:tav tm="0">
                                          <p:val>
                                            <p:fltVal val="360"/>
                                          </p:val>
                                        </p:tav>
                                        <p:tav tm="100000">
                                          <p:val>
                                            <p:fltVal val="0"/>
                                          </p:val>
                                        </p:tav>
                                      </p:tavLst>
                                    </p:anim>
                                    <p:animEffect transition="in" filter="fade">
                                      <p:cBhvr>
                                        <p:cTn id="56" dur="500"/>
                                        <p:tgtEl>
                                          <p:spTgt spid="53"/>
                                        </p:tgtEl>
                                      </p:cBhvr>
                                    </p:animEffect>
                                  </p:childTnLst>
                                </p:cTn>
                              </p:par>
                            </p:childTnLst>
                          </p:cTn>
                        </p:par>
                        <p:par>
                          <p:cTn id="57" fill="hold">
                            <p:stCondLst>
                              <p:cond delay="1850"/>
                            </p:stCondLst>
                            <p:childTnLst>
                              <p:par>
                                <p:cTn id="58" presetID="22" presetClass="entr" presetSubtype="8" fill="hold" grpId="0" nodeType="afterEffect" nodePh="1">
                                  <p:stCondLst>
                                    <p:cond delay="0"/>
                                  </p:stCondLst>
                                  <p:endCondLst>
                                    <p:cond evt="begin" delay="0">
                                      <p:tn val="58"/>
                                    </p:cond>
                                  </p:end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2350"/>
                            </p:stCondLst>
                            <p:childTnLst>
                              <p:par>
                                <p:cTn id="62" presetID="49" presetClass="entr" presetSubtype="0" decel="10000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 calcmode="lin" valueType="num">
                                      <p:cBhvr>
                                        <p:cTn id="66" dur="500" fill="hold"/>
                                        <p:tgtEl>
                                          <p:spTgt spid="47"/>
                                        </p:tgtEl>
                                        <p:attrNameLst>
                                          <p:attrName>style.rotation</p:attrName>
                                        </p:attrNameLst>
                                      </p:cBhvr>
                                      <p:tavLst>
                                        <p:tav tm="0">
                                          <p:val>
                                            <p:fltVal val="360"/>
                                          </p:val>
                                        </p:tav>
                                        <p:tav tm="100000">
                                          <p:val>
                                            <p:fltVal val="0"/>
                                          </p:val>
                                        </p:tav>
                                      </p:tavLst>
                                    </p:anim>
                                    <p:animEffect transition="in" filter="fade">
                                      <p:cBhvr>
                                        <p:cTn id="67" dur="500"/>
                                        <p:tgtEl>
                                          <p:spTgt spid="47"/>
                                        </p:tgtEl>
                                      </p:cBhvr>
                                    </p:animEffect>
                                  </p:childTnLst>
                                </p:cTn>
                              </p:par>
                            </p:childTnLst>
                          </p:cTn>
                        </p:par>
                        <p:par>
                          <p:cTn id="68" fill="hold">
                            <p:stCondLst>
                              <p:cond delay="2850"/>
                            </p:stCondLst>
                            <p:childTnLst>
                              <p:par>
                                <p:cTn id="69" presetID="22" presetClass="entr" presetSubtype="4" fill="hold"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down)">
                                      <p:cBhvr>
                                        <p:cTn id="71" dur="500"/>
                                        <p:tgtEl>
                                          <p:spTgt spid="48"/>
                                        </p:tgtEl>
                                      </p:cBhvr>
                                    </p:animEffect>
                                  </p:childTnLst>
                                </p:cTn>
                              </p:par>
                            </p:childTnLst>
                          </p:cTn>
                        </p:par>
                        <p:par>
                          <p:cTn id="72" fill="hold">
                            <p:stCondLst>
                              <p:cond delay="3350"/>
                            </p:stCondLst>
                            <p:childTnLst>
                              <p:par>
                                <p:cTn id="73" presetID="22" presetClass="entr" presetSubtype="4"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down)">
                                      <p:cBhvr>
                                        <p:cTn id="75" dur="500"/>
                                        <p:tgtEl>
                                          <p:spTgt spid="63"/>
                                        </p:tgtEl>
                                      </p:cBhvr>
                                    </p:animEffect>
                                  </p:childTnLst>
                                </p:cTn>
                              </p:par>
                            </p:childTnLst>
                          </p:cTn>
                        </p:par>
                        <p:par>
                          <p:cTn id="76" fill="hold">
                            <p:stCondLst>
                              <p:cond delay="3850"/>
                            </p:stCondLst>
                            <p:childTnLst>
                              <p:par>
                                <p:cTn id="77" presetID="49" presetClass="entr" presetSubtype="0" decel="100000" fill="hold" grpId="0" nodeType="after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p:cTn id="79" dur="750" fill="hold"/>
                                        <p:tgtEl>
                                          <p:spTgt spid="65"/>
                                        </p:tgtEl>
                                        <p:attrNameLst>
                                          <p:attrName>ppt_w</p:attrName>
                                        </p:attrNameLst>
                                      </p:cBhvr>
                                      <p:tavLst>
                                        <p:tav tm="0">
                                          <p:val>
                                            <p:fltVal val="0"/>
                                          </p:val>
                                        </p:tav>
                                        <p:tav tm="100000">
                                          <p:val>
                                            <p:strVal val="#ppt_w"/>
                                          </p:val>
                                        </p:tav>
                                      </p:tavLst>
                                    </p:anim>
                                    <p:anim calcmode="lin" valueType="num">
                                      <p:cBhvr>
                                        <p:cTn id="80" dur="750" fill="hold"/>
                                        <p:tgtEl>
                                          <p:spTgt spid="65"/>
                                        </p:tgtEl>
                                        <p:attrNameLst>
                                          <p:attrName>ppt_h</p:attrName>
                                        </p:attrNameLst>
                                      </p:cBhvr>
                                      <p:tavLst>
                                        <p:tav tm="0">
                                          <p:val>
                                            <p:fltVal val="0"/>
                                          </p:val>
                                        </p:tav>
                                        <p:tav tm="100000">
                                          <p:val>
                                            <p:strVal val="#ppt_h"/>
                                          </p:val>
                                        </p:tav>
                                      </p:tavLst>
                                    </p:anim>
                                    <p:anim calcmode="lin" valueType="num">
                                      <p:cBhvr>
                                        <p:cTn id="81" dur="750" fill="hold"/>
                                        <p:tgtEl>
                                          <p:spTgt spid="65"/>
                                        </p:tgtEl>
                                        <p:attrNameLst>
                                          <p:attrName>style.rotation</p:attrName>
                                        </p:attrNameLst>
                                      </p:cBhvr>
                                      <p:tavLst>
                                        <p:tav tm="0">
                                          <p:val>
                                            <p:fltVal val="360"/>
                                          </p:val>
                                        </p:tav>
                                        <p:tav tm="100000">
                                          <p:val>
                                            <p:fltVal val="0"/>
                                          </p:val>
                                        </p:tav>
                                      </p:tavLst>
                                    </p:anim>
                                    <p:animEffect transition="in" filter="fade">
                                      <p:cBhvr>
                                        <p:cTn id="82" dur="750"/>
                                        <p:tgtEl>
                                          <p:spTgt spid="65"/>
                                        </p:tgtEl>
                                      </p:cBhvr>
                                    </p:animEffect>
                                  </p:childTnLst>
                                </p:cTn>
                              </p:par>
                            </p:childTnLst>
                          </p:cTn>
                        </p:par>
                        <p:par>
                          <p:cTn id="83" fill="hold">
                            <p:stCondLst>
                              <p:cond delay="4600"/>
                            </p:stCondLst>
                            <p:childTnLst>
                              <p:par>
                                <p:cTn id="84" presetID="49" presetClass="entr" presetSubtype="0" decel="100000"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p:cTn id="86" dur="750" fill="hold"/>
                                        <p:tgtEl>
                                          <p:spTgt spid="40"/>
                                        </p:tgtEl>
                                        <p:attrNameLst>
                                          <p:attrName>ppt_w</p:attrName>
                                        </p:attrNameLst>
                                      </p:cBhvr>
                                      <p:tavLst>
                                        <p:tav tm="0">
                                          <p:val>
                                            <p:fltVal val="0"/>
                                          </p:val>
                                        </p:tav>
                                        <p:tav tm="100000">
                                          <p:val>
                                            <p:strVal val="#ppt_w"/>
                                          </p:val>
                                        </p:tav>
                                      </p:tavLst>
                                    </p:anim>
                                    <p:anim calcmode="lin" valueType="num">
                                      <p:cBhvr>
                                        <p:cTn id="87" dur="750" fill="hold"/>
                                        <p:tgtEl>
                                          <p:spTgt spid="40"/>
                                        </p:tgtEl>
                                        <p:attrNameLst>
                                          <p:attrName>ppt_h</p:attrName>
                                        </p:attrNameLst>
                                      </p:cBhvr>
                                      <p:tavLst>
                                        <p:tav tm="0">
                                          <p:val>
                                            <p:fltVal val="0"/>
                                          </p:val>
                                        </p:tav>
                                        <p:tav tm="100000">
                                          <p:val>
                                            <p:strVal val="#ppt_h"/>
                                          </p:val>
                                        </p:tav>
                                      </p:tavLst>
                                    </p:anim>
                                    <p:anim calcmode="lin" valueType="num">
                                      <p:cBhvr>
                                        <p:cTn id="88" dur="750" fill="hold"/>
                                        <p:tgtEl>
                                          <p:spTgt spid="40"/>
                                        </p:tgtEl>
                                        <p:attrNameLst>
                                          <p:attrName>style.rotation</p:attrName>
                                        </p:attrNameLst>
                                      </p:cBhvr>
                                      <p:tavLst>
                                        <p:tav tm="0">
                                          <p:val>
                                            <p:fltVal val="360"/>
                                          </p:val>
                                        </p:tav>
                                        <p:tav tm="100000">
                                          <p:val>
                                            <p:fltVal val="0"/>
                                          </p:val>
                                        </p:tav>
                                      </p:tavLst>
                                    </p:anim>
                                    <p:animEffect transition="in" filter="fade">
                                      <p:cBhvr>
                                        <p:cTn id="89" dur="750"/>
                                        <p:tgtEl>
                                          <p:spTgt spid="40"/>
                                        </p:tgtEl>
                                      </p:cBhvr>
                                    </p:animEffect>
                                  </p:childTnLst>
                                </p:cTn>
                              </p:par>
                            </p:childTnLst>
                          </p:cTn>
                        </p:par>
                        <p:par>
                          <p:cTn id="90" fill="hold">
                            <p:stCondLst>
                              <p:cond delay="5350"/>
                            </p:stCondLst>
                            <p:childTnLst>
                              <p:par>
                                <p:cTn id="91" presetID="22" presetClass="entr" presetSubtype="4" fill="hold" nodeType="after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wipe(down)">
                                      <p:cBhvr>
                                        <p:cTn id="93" dur="500"/>
                                        <p:tgtEl>
                                          <p:spTgt spid="41"/>
                                        </p:tgtEl>
                                      </p:cBhvr>
                                    </p:animEffect>
                                  </p:childTnLst>
                                </p:cTn>
                              </p:par>
                            </p:childTnLst>
                          </p:cTn>
                        </p:par>
                        <p:par>
                          <p:cTn id="94" fill="hold">
                            <p:stCondLst>
                              <p:cond delay="5850"/>
                            </p:stCondLst>
                            <p:childTnLst>
                              <p:par>
                                <p:cTn id="95" presetID="22" presetClass="entr" presetSubtype="4" fill="hold" grpId="0"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par>
                          <p:cTn id="98" fill="hold">
                            <p:stCondLst>
                              <p:cond delay="6350"/>
                            </p:stCondLst>
                            <p:childTnLst>
                              <p:par>
                                <p:cTn id="99" presetID="22" presetClass="entr" presetSubtype="4" fill="hold" grpId="0"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down)">
                                      <p:cBhvr>
                                        <p:cTn id="101" dur="500"/>
                                        <p:tgtEl>
                                          <p:spTgt spid="64"/>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wipe(down)">
                                      <p:cBhvr>
                                        <p:cTn id="104" dur="500"/>
                                        <p:tgtEl>
                                          <p:spTgt spid="25"/>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up)">
                                      <p:cBhvr>
                                        <p:cTn id="107" dur="500"/>
                                        <p:tgtEl>
                                          <p:spTgt spid="26"/>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wipe(down)">
                                      <p:cBhvr>
                                        <p:cTn id="1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1" grpId="0"/>
      <p:bldP spid="52" grpId="0"/>
      <p:bldP spid="53" grpId="0"/>
      <p:bldP spid="54" grpId="0"/>
      <p:bldP spid="56" grpId="0"/>
      <p:bldP spid="57" grpId="0"/>
      <p:bldP spid="58" grpId="0"/>
      <p:bldP spid="59" grpId="0"/>
      <p:bldP spid="60" grpId="0"/>
      <p:bldP spid="47" grpId="0" animBg="1"/>
      <p:bldP spid="65" grpId="0" animBg="1"/>
      <p:bldP spid="40" grpId="0" animBg="1"/>
      <p:bldP spid="43" grpId="0"/>
      <p:bldP spid="64" grpId="0"/>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r>
              <a:rPr lang="en-US" dirty="0"/>
              <a:t>18</a:t>
            </a:r>
          </a:p>
        </p:txBody>
      </p:sp>
      <p:cxnSp>
        <p:nvCxnSpPr>
          <p:cNvPr id="7" name="直線コネクタ 6"/>
          <p:cNvCxnSpPr>
            <a:stCxn id="8" idx="7"/>
            <a:endCxn id="9" idx="2"/>
          </p:cNvCxnSpPr>
          <p:nvPr/>
        </p:nvCxnSpPr>
        <p:spPr>
          <a:xfrm flipV="1">
            <a:off x="1461216" y="8569708"/>
            <a:ext cx="3309857" cy="5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20003" y="8262739"/>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771073" y="8377009"/>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934262" y="4464635"/>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3600" dirty="0"/>
              <a:t>HTML</a:t>
            </a:r>
            <a:endParaRPr kumimoji="1" lang="ja-JP" altLang="en-US" sz="3600" dirty="0"/>
          </a:p>
        </p:txBody>
      </p:sp>
      <p:sp>
        <p:nvSpPr>
          <p:cNvPr id="51" name="テキスト プレースホルダー 6"/>
          <p:cNvSpPr txBox="1">
            <a:spLocks/>
          </p:cNvSpPr>
          <p:nvPr/>
        </p:nvSpPr>
        <p:spPr>
          <a:xfrm>
            <a:off x="2421733" y="6444158"/>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2400" dirty="0">
              <a:solidFill>
                <a:schemeClr val="bg1"/>
              </a:solidFill>
              <a:latin typeface="+mj-lt"/>
            </a:endParaRPr>
          </a:p>
        </p:txBody>
      </p:sp>
      <p:sp>
        <p:nvSpPr>
          <p:cNvPr id="52" name="テキスト プレースホルダー 6"/>
          <p:cNvSpPr txBox="1">
            <a:spLocks/>
          </p:cNvSpPr>
          <p:nvPr/>
        </p:nvSpPr>
        <p:spPr>
          <a:xfrm>
            <a:off x="4992107" y="5726846"/>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dirty="0">
              <a:solidFill>
                <a:schemeClr val="bg1"/>
              </a:solidFill>
              <a:latin typeface="+mj-lt"/>
            </a:endParaRPr>
          </a:p>
        </p:txBody>
      </p:sp>
      <p:sp>
        <p:nvSpPr>
          <p:cNvPr id="53" name="テキスト プレースホルダー 6"/>
          <p:cNvSpPr txBox="1">
            <a:spLocks/>
          </p:cNvSpPr>
          <p:nvPr/>
        </p:nvSpPr>
        <p:spPr>
          <a:xfrm>
            <a:off x="12409059" y="4109242"/>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4000" dirty="0">
              <a:solidFill>
                <a:schemeClr val="bg1"/>
              </a:solidFill>
              <a:latin typeface="+mj-lt"/>
            </a:endParaRPr>
          </a:p>
        </p:txBody>
      </p:sp>
      <p:sp>
        <p:nvSpPr>
          <p:cNvPr id="54" name="テキスト プレースホルダー 6"/>
          <p:cNvSpPr txBox="1">
            <a:spLocks/>
          </p:cNvSpPr>
          <p:nvPr/>
        </p:nvSpPr>
        <p:spPr>
          <a:xfrm>
            <a:off x="8247641" y="5050715"/>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bg1"/>
              </a:solidFill>
              <a:latin typeface="+mj-lt"/>
            </a:endParaRPr>
          </a:p>
        </p:txBody>
      </p:sp>
      <p:sp>
        <p:nvSpPr>
          <p:cNvPr id="56" name="テキスト プレースホルダー 6"/>
          <p:cNvSpPr txBox="1">
            <a:spLocks/>
          </p:cNvSpPr>
          <p:nvPr/>
        </p:nvSpPr>
        <p:spPr>
          <a:xfrm>
            <a:off x="88594" y="890410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Front-end</a:t>
            </a:r>
            <a:endParaRPr lang="ja-JP" altLang="en-US" sz="3200" dirty="0">
              <a:solidFill>
                <a:schemeClr val="tx2"/>
              </a:solidFill>
              <a:latin typeface="+mj-lt"/>
            </a:endParaRPr>
          </a:p>
        </p:txBody>
      </p:sp>
      <p:sp>
        <p:nvSpPr>
          <p:cNvPr id="57" name="テキスト プレースホルダー 6"/>
          <p:cNvSpPr txBox="1">
            <a:spLocks/>
          </p:cNvSpPr>
          <p:nvPr/>
        </p:nvSpPr>
        <p:spPr>
          <a:xfrm>
            <a:off x="3443289" y="879382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784184"/>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endParaRPr lang="ja-JP" altLang="en-US" sz="3200" dirty="0">
              <a:solidFill>
                <a:schemeClr val="tx2">
                  <a:lumMod val="60000"/>
                  <a:lumOff val="40000"/>
                </a:schemeClr>
              </a:solidFill>
              <a:latin typeface="+mj-lt"/>
            </a:endParaRPr>
          </a:p>
        </p:txBody>
      </p:sp>
      <p:sp>
        <p:nvSpPr>
          <p:cNvPr id="37" name="楕円 20"/>
          <p:cNvSpPr/>
          <p:nvPr/>
        </p:nvSpPr>
        <p:spPr>
          <a:xfrm>
            <a:off x="6817000" y="5058583"/>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3600" dirty="0"/>
              <a:t>CSS3</a:t>
            </a:r>
            <a:endParaRPr kumimoji="1" lang="ja-JP" altLang="en-US" dirty="0"/>
          </a:p>
        </p:txBody>
      </p:sp>
      <p:sp>
        <p:nvSpPr>
          <p:cNvPr id="47" name="楕円 20"/>
          <p:cNvSpPr/>
          <p:nvPr/>
        </p:nvSpPr>
        <p:spPr>
          <a:xfrm>
            <a:off x="9842994" y="5660249"/>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altLang="ja-JP" sz="4000" dirty="0"/>
              <a:t>JS</a:t>
            </a:r>
            <a:endParaRPr kumimoji="1" lang="ja-JP" altLang="en-US" dirty="0"/>
          </a:p>
        </p:txBody>
      </p:sp>
      <p:cxnSp>
        <p:nvCxnSpPr>
          <p:cNvPr id="63" name="直線コネクタ 32"/>
          <p:cNvCxnSpPr>
            <a:cxnSpLocks/>
            <a:stCxn id="47" idx="0"/>
            <a:endCxn id="65" idx="4"/>
          </p:cNvCxnSpPr>
          <p:nvPr/>
        </p:nvCxnSpPr>
        <p:spPr>
          <a:xfrm flipH="1" flipV="1">
            <a:off x="10854656" y="2702347"/>
            <a:ext cx="9894" cy="2957902"/>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5" name="楕円 20"/>
          <p:cNvSpPr/>
          <p:nvPr/>
        </p:nvSpPr>
        <p:spPr>
          <a:xfrm>
            <a:off x="9671978" y="376105"/>
            <a:ext cx="2365355" cy="2326242"/>
          </a:xfrm>
          <a:prstGeom prst="ellipse">
            <a:avLst/>
          </a:prstGeom>
          <a:solidFill>
            <a:schemeClr val="bg1"/>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TextBox 69"/>
          <p:cNvSpPr txBox="1"/>
          <p:nvPr/>
        </p:nvSpPr>
        <p:spPr>
          <a:xfrm>
            <a:off x="12097431" y="1528126"/>
            <a:ext cx="3124757" cy="507831"/>
          </a:xfrm>
          <a:prstGeom prst="rect">
            <a:avLst/>
          </a:prstGeom>
          <a:noFill/>
        </p:spPr>
        <p:txBody>
          <a:bodyPr wrap="square" rtlCol="0">
            <a:spAutoFit/>
          </a:bodyPr>
          <a:lstStyle/>
          <a:p>
            <a:r>
              <a:rPr lang="fr-FR" dirty="0">
                <a:solidFill>
                  <a:schemeClr val="tx2"/>
                </a:solidFill>
              </a:rPr>
              <a:t>Bibliothèque</a:t>
            </a:r>
          </a:p>
        </p:txBody>
      </p:sp>
      <p:sp>
        <p:nvSpPr>
          <p:cNvPr id="120" name="楕円 8"/>
          <p:cNvSpPr/>
          <p:nvPr/>
        </p:nvSpPr>
        <p:spPr>
          <a:xfrm>
            <a:off x="7670041" y="8360789"/>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8"/>
          <p:cNvSpPr/>
          <p:nvPr/>
        </p:nvSpPr>
        <p:spPr>
          <a:xfrm>
            <a:off x="10661958" y="8360790"/>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6"/>
          <p:cNvCxnSpPr>
            <a:stCxn id="9" idx="6"/>
            <a:endCxn id="120" idx="2"/>
          </p:cNvCxnSpPr>
          <p:nvPr/>
        </p:nvCxnSpPr>
        <p:spPr>
          <a:xfrm flipV="1">
            <a:off x="5156470" y="8553488"/>
            <a:ext cx="2513571" cy="1622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線コネクタ 6"/>
          <p:cNvCxnSpPr>
            <a:stCxn id="120" idx="6"/>
            <a:endCxn id="121" idx="2"/>
          </p:cNvCxnSpPr>
          <p:nvPr/>
        </p:nvCxnSpPr>
        <p:spPr>
          <a:xfrm>
            <a:off x="8055438" y="8553488"/>
            <a:ext cx="2606520"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線コネクタ 6"/>
          <p:cNvCxnSpPr>
            <a:stCxn id="120" idx="0"/>
            <a:endCxn id="37" idx="4"/>
          </p:cNvCxnSpPr>
          <p:nvPr/>
        </p:nvCxnSpPr>
        <p:spPr>
          <a:xfrm flipH="1" flipV="1">
            <a:off x="7838556" y="7101695"/>
            <a:ext cx="24184" cy="12590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線コネクタ 6"/>
          <p:cNvCxnSpPr>
            <a:stCxn id="9" idx="0"/>
            <a:endCxn id="21" idx="4"/>
          </p:cNvCxnSpPr>
          <p:nvPr/>
        </p:nvCxnSpPr>
        <p:spPr>
          <a:xfrm flipH="1" flipV="1">
            <a:off x="4955818" y="6507747"/>
            <a:ext cx="7954" cy="18692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線コネクタ 6"/>
          <p:cNvCxnSpPr>
            <a:stCxn id="121" idx="0"/>
            <a:endCxn id="47" idx="4"/>
          </p:cNvCxnSpPr>
          <p:nvPr/>
        </p:nvCxnSpPr>
        <p:spPr>
          <a:xfrm flipV="1">
            <a:off x="10854657" y="7703361"/>
            <a:ext cx="9893" cy="657429"/>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0" name="楕円 20">
            <a:extLst>
              <a:ext uri="{FF2B5EF4-FFF2-40B4-BE49-F238E27FC236}">
                <a16:creationId xmlns:a16="http://schemas.microsoft.com/office/drawing/2014/main" id="{DABF8E49-D0C3-4A94-AA71-9FDB61C0E449}"/>
              </a:ext>
            </a:extLst>
          </p:cNvPr>
          <p:cNvSpPr/>
          <p:nvPr/>
        </p:nvSpPr>
        <p:spPr>
          <a:xfrm>
            <a:off x="3809429" y="231433"/>
            <a:ext cx="2365355" cy="2326242"/>
          </a:xfrm>
          <a:prstGeom prst="ellipse">
            <a:avLst/>
          </a:prstGeom>
          <a:solidFill>
            <a:schemeClr val="bg1"/>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Image 14">
            <a:extLst>
              <a:ext uri="{FF2B5EF4-FFF2-40B4-BE49-F238E27FC236}">
                <a16:creationId xmlns:a16="http://schemas.microsoft.com/office/drawing/2014/main" id="{821D8BA9-EA4B-4717-AFD1-5473DC076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963" y="649973"/>
            <a:ext cx="1650287" cy="1385984"/>
          </a:xfrm>
          <a:prstGeom prst="rect">
            <a:avLst/>
          </a:prstGeom>
        </p:spPr>
      </p:pic>
      <p:pic>
        <p:nvPicPr>
          <p:cNvPr id="24" name="Image 23">
            <a:extLst>
              <a:ext uri="{FF2B5EF4-FFF2-40B4-BE49-F238E27FC236}">
                <a16:creationId xmlns:a16="http://schemas.microsoft.com/office/drawing/2014/main" id="{46376F3A-19F5-4C26-B835-78525BFC0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7085" y="560036"/>
            <a:ext cx="1815239" cy="1936255"/>
          </a:xfrm>
          <a:prstGeom prst="rect">
            <a:avLst/>
          </a:prstGeom>
        </p:spPr>
      </p:pic>
      <p:cxnSp>
        <p:nvCxnSpPr>
          <p:cNvPr id="62" name="直線コネクタ 32">
            <a:extLst>
              <a:ext uri="{FF2B5EF4-FFF2-40B4-BE49-F238E27FC236}">
                <a16:creationId xmlns:a16="http://schemas.microsoft.com/office/drawing/2014/main" id="{B03C9E05-44D9-4DFC-B1C7-A2B75B961802}"/>
              </a:ext>
            </a:extLst>
          </p:cNvPr>
          <p:cNvCxnSpPr>
            <a:cxnSpLocks/>
            <a:stCxn id="21" idx="0"/>
            <a:endCxn id="40" idx="4"/>
          </p:cNvCxnSpPr>
          <p:nvPr/>
        </p:nvCxnSpPr>
        <p:spPr>
          <a:xfrm flipV="1">
            <a:off x="4955818" y="2557675"/>
            <a:ext cx="36289" cy="1906960"/>
          </a:xfrm>
          <a:prstGeom prst="line">
            <a:avLst/>
          </a:prstGeom>
          <a:ln w="28575">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84F1C53-4B30-A9F6-83B7-A58C5D278942}"/>
              </a:ext>
            </a:extLst>
          </p:cNvPr>
          <p:cNvSpPr txBox="1"/>
          <p:nvPr/>
        </p:nvSpPr>
        <p:spPr>
          <a:xfrm>
            <a:off x="6361002" y="1224093"/>
            <a:ext cx="3124757" cy="507831"/>
          </a:xfrm>
          <a:prstGeom prst="rect">
            <a:avLst/>
          </a:prstGeom>
          <a:noFill/>
        </p:spPr>
        <p:txBody>
          <a:bodyPr wrap="square" rtlCol="0">
            <a:spAutoFit/>
          </a:bodyPr>
          <a:lstStyle/>
          <a:p>
            <a:r>
              <a:rPr lang="fr-FR" dirty="0">
                <a:solidFill>
                  <a:schemeClr val="tx2"/>
                </a:solidFill>
              </a:rPr>
              <a:t>Framework</a:t>
            </a:r>
          </a:p>
        </p:txBody>
      </p:sp>
    </p:spTree>
    <p:extLst>
      <p:ext uri="{BB962C8B-B14F-4D97-AF65-F5344CB8AC3E}">
        <p14:creationId xmlns:p14="http://schemas.microsoft.com/office/powerpoint/2010/main" val="403681862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par>
                                <p:cTn id="21" presetID="49" presetClass="entr" presetSubtype="0" decel="100000" fill="hold" grpId="0" nodeType="withEffect" nodePh="1">
                                  <p:stCondLst>
                                    <p:cond delay="0"/>
                                  </p:stCondLst>
                                  <p:endCondLst>
                                    <p:cond evt="begin" delay="0">
                                      <p:tn val="21"/>
                                    </p:cond>
                                  </p:end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 calcmode="lin" valueType="num">
                                      <p:cBhvr>
                                        <p:cTn id="25" dur="500" fill="hold"/>
                                        <p:tgtEl>
                                          <p:spTgt spid="51"/>
                                        </p:tgtEl>
                                        <p:attrNameLst>
                                          <p:attrName>style.rotation</p:attrName>
                                        </p:attrNameLst>
                                      </p:cBhvr>
                                      <p:tavLst>
                                        <p:tav tm="0">
                                          <p:val>
                                            <p:fltVal val="360"/>
                                          </p:val>
                                        </p:tav>
                                        <p:tav tm="100000">
                                          <p:val>
                                            <p:fltVal val="0"/>
                                          </p:val>
                                        </p:tav>
                                      </p:tavLst>
                                    </p:anim>
                                    <p:animEffect transition="in" filter="fade">
                                      <p:cBhvr>
                                        <p:cTn id="26" dur="500"/>
                                        <p:tgtEl>
                                          <p:spTgt spid="51"/>
                                        </p:tgtEl>
                                      </p:cBhvr>
                                    </p:animEffect>
                                  </p:childTnLst>
                                </p:cTn>
                              </p:par>
                              <p:par>
                                <p:cTn id="27" presetID="2" presetClass="entr" presetSubtype="8" decel="100000" fill="hold" grpId="0" nodeType="withEffect" nodePh="1">
                                  <p:stCondLst>
                                    <p:cond delay="0"/>
                                  </p:stCondLst>
                                  <p:endCondLst>
                                    <p:cond evt="begin" delay="0">
                                      <p:tn val="27"/>
                                    </p:cond>
                                  </p:end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0-#ppt_w/2"/>
                                          </p:val>
                                        </p:tav>
                                        <p:tav tm="100000">
                                          <p:val>
                                            <p:strVal val="#ppt_x"/>
                                          </p:val>
                                        </p:tav>
                                      </p:tavLst>
                                    </p:anim>
                                    <p:anim calcmode="lin" valueType="num">
                                      <p:cBhvr additive="base">
                                        <p:cTn id="30" dur="500" fill="hold"/>
                                        <p:tgtEl>
                                          <p:spTgt spid="57"/>
                                        </p:tgtEl>
                                        <p:attrNameLst>
                                          <p:attrName>ppt_y</p:attrName>
                                        </p:attrNameLst>
                                      </p:cBhvr>
                                      <p:tavLst>
                                        <p:tav tm="0">
                                          <p:val>
                                            <p:strVal val="#ppt_y"/>
                                          </p:val>
                                        </p:tav>
                                        <p:tav tm="100000">
                                          <p:val>
                                            <p:strVal val="#ppt_y"/>
                                          </p:val>
                                        </p:tav>
                                      </p:tavLst>
                                    </p:anim>
                                  </p:childTnLst>
                                </p:cTn>
                              </p:par>
                              <p:par>
                                <p:cTn id="31" presetID="49" presetClass="entr" presetSubtype="0" decel="100000" fill="hold" grpId="0" nodeType="withEffect" nodePh="1">
                                  <p:stCondLst>
                                    <p:cond delay="0"/>
                                  </p:stCondLst>
                                  <p:endCondLst>
                                    <p:cond evt="begin" delay="0">
                                      <p:tn val="31"/>
                                    </p:cond>
                                  </p:end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ppt_w</p:attrName>
                                        </p:attrNameLst>
                                      </p:cBhvr>
                                      <p:tavLst>
                                        <p:tav tm="0">
                                          <p:val>
                                            <p:fltVal val="0"/>
                                          </p:val>
                                        </p:tav>
                                        <p:tav tm="100000">
                                          <p:val>
                                            <p:strVal val="#ppt_w"/>
                                          </p:val>
                                        </p:tav>
                                      </p:tavLst>
                                    </p:anim>
                                    <p:anim calcmode="lin" valueType="num">
                                      <p:cBhvr>
                                        <p:cTn id="34" dur="500" fill="hold"/>
                                        <p:tgtEl>
                                          <p:spTgt spid="52"/>
                                        </p:tgtEl>
                                        <p:attrNameLst>
                                          <p:attrName>ppt_h</p:attrName>
                                        </p:attrNameLst>
                                      </p:cBhvr>
                                      <p:tavLst>
                                        <p:tav tm="0">
                                          <p:val>
                                            <p:fltVal val="0"/>
                                          </p:val>
                                        </p:tav>
                                        <p:tav tm="100000">
                                          <p:val>
                                            <p:strVal val="#ppt_h"/>
                                          </p:val>
                                        </p:tav>
                                      </p:tavLst>
                                    </p:anim>
                                    <p:anim calcmode="lin" valueType="num">
                                      <p:cBhvr>
                                        <p:cTn id="35" dur="500" fill="hold"/>
                                        <p:tgtEl>
                                          <p:spTgt spid="52"/>
                                        </p:tgtEl>
                                        <p:attrNameLst>
                                          <p:attrName>style.rotation</p:attrName>
                                        </p:attrNameLst>
                                      </p:cBhvr>
                                      <p:tavLst>
                                        <p:tav tm="0">
                                          <p:val>
                                            <p:fltVal val="360"/>
                                          </p:val>
                                        </p:tav>
                                        <p:tav tm="100000">
                                          <p:val>
                                            <p:fltVal val="0"/>
                                          </p:val>
                                        </p:tav>
                                      </p:tavLst>
                                    </p:anim>
                                    <p:animEffect transition="in" filter="fade">
                                      <p:cBhvr>
                                        <p:cTn id="36" dur="500"/>
                                        <p:tgtEl>
                                          <p:spTgt spid="52"/>
                                        </p:tgtEl>
                                      </p:cBhvr>
                                    </p:animEffect>
                                  </p:childTnLst>
                                </p:cTn>
                              </p:par>
                              <p:par>
                                <p:cTn id="37" presetID="2" presetClass="entr" presetSubtype="8" decel="100000" fill="hold" grpId="0" nodeType="withEffect" nodePh="1">
                                  <p:stCondLst>
                                    <p:cond delay="0"/>
                                  </p:stCondLst>
                                  <p:endCondLst>
                                    <p:cond evt="begin" delay="0">
                                      <p:tn val="37"/>
                                    </p:cond>
                                  </p:endCondLst>
                                  <p:iterate type="lt">
                                    <p:tmPct val="10000"/>
                                  </p:iterate>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0-#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49" presetClass="entr" presetSubtype="0" decel="100000" fill="hold" grpId="0" nodeType="withEffect" nodePh="1">
                                  <p:stCondLst>
                                    <p:cond delay="0"/>
                                  </p:stCondLst>
                                  <p:endCondLst>
                                    <p:cond evt="begin" delay="0">
                                      <p:tn val="41"/>
                                    </p:cond>
                                  </p:end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 calcmode="lin" valueType="num">
                                      <p:cBhvr>
                                        <p:cTn id="45" dur="500" fill="hold"/>
                                        <p:tgtEl>
                                          <p:spTgt spid="54"/>
                                        </p:tgtEl>
                                        <p:attrNameLst>
                                          <p:attrName>style.rotation</p:attrName>
                                        </p:attrNameLst>
                                      </p:cBhvr>
                                      <p:tavLst>
                                        <p:tav tm="0">
                                          <p:val>
                                            <p:fltVal val="360"/>
                                          </p:val>
                                        </p:tav>
                                        <p:tav tm="100000">
                                          <p:val>
                                            <p:fltVal val="0"/>
                                          </p:val>
                                        </p:tav>
                                      </p:tavLst>
                                    </p:anim>
                                    <p:animEffect transition="in" filter="fade">
                                      <p:cBhvr>
                                        <p:cTn id="46" dur="500"/>
                                        <p:tgtEl>
                                          <p:spTgt spid="54"/>
                                        </p:tgtEl>
                                      </p:cBhvr>
                                    </p:animEffect>
                                  </p:childTnLst>
                                </p:cTn>
                              </p:par>
                            </p:childTnLst>
                          </p:cTn>
                        </p:par>
                        <p:par>
                          <p:cTn id="47" fill="hold">
                            <p:stCondLst>
                              <p:cond delay="1900"/>
                            </p:stCondLst>
                            <p:childTnLst>
                              <p:par>
                                <p:cTn id="48" presetID="49" presetClass="entr" presetSubtype="0" decel="10000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 calcmode="lin" valueType="num">
                                      <p:cBhvr>
                                        <p:cTn id="52" dur="500" fill="hold"/>
                                        <p:tgtEl>
                                          <p:spTgt spid="21"/>
                                        </p:tgtEl>
                                        <p:attrNameLst>
                                          <p:attrName>style.rotation</p:attrName>
                                        </p:attrNameLst>
                                      </p:cBhvr>
                                      <p:tavLst>
                                        <p:tav tm="0">
                                          <p:val>
                                            <p:fltVal val="360"/>
                                          </p:val>
                                        </p:tav>
                                        <p:tav tm="100000">
                                          <p:val>
                                            <p:fltVal val="0"/>
                                          </p:val>
                                        </p:tav>
                                      </p:tavLst>
                                    </p:anim>
                                    <p:animEffect transition="in" filter="fade">
                                      <p:cBhvr>
                                        <p:cTn id="53" dur="500"/>
                                        <p:tgtEl>
                                          <p:spTgt spid="21"/>
                                        </p:tgtEl>
                                      </p:cBhvr>
                                    </p:animEffect>
                                  </p:childTnLst>
                                </p:cTn>
                              </p:par>
                            </p:childTnLst>
                          </p:cTn>
                        </p:par>
                        <p:par>
                          <p:cTn id="54" fill="hold">
                            <p:stCondLst>
                              <p:cond delay="2400"/>
                            </p:stCondLst>
                            <p:childTnLst>
                              <p:par>
                                <p:cTn id="55" presetID="22" presetClass="entr" presetSubtype="4" fill="hold" nodeType="after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down)">
                                      <p:cBhvr>
                                        <p:cTn id="57" dur="500"/>
                                        <p:tgtEl>
                                          <p:spTgt spid="62"/>
                                        </p:tgtEl>
                                      </p:cBhvr>
                                    </p:animEffect>
                                  </p:childTnLst>
                                </p:cTn>
                              </p:par>
                            </p:childTnLst>
                          </p:cTn>
                        </p:par>
                        <p:par>
                          <p:cTn id="58" fill="hold">
                            <p:stCondLst>
                              <p:cond delay="2900"/>
                            </p:stCondLst>
                            <p:childTnLst>
                              <p:par>
                                <p:cTn id="59" presetID="49" presetClass="entr" presetSubtype="0" decel="10000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ppt_w</p:attrName>
                                        </p:attrNameLst>
                                      </p:cBhvr>
                                      <p:tavLst>
                                        <p:tav tm="0">
                                          <p:val>
                                            <p:fltVal val="0"/>
                                          </p:val>
                                        </p:tav>
                                        <p:tav tm="100000">
                                          <p:val>
                                            <p:strVal val="#ppt_w"/>
                                          </p:val>
                                        </p:tav>
                                      </p:tavLst>
                                    </p:anim>
                                    <p:anim calcmode="lin" valueType="num">
                                      <p:cBhvr>
                                        <p:cTn id="62" dur="500" fill="hold"/>
                                        <p:tgtEl>
                                          <p:spTgt spid="40"/>
                                        </p:tgtEl>
                                        <p:attrNameLst>
                                          <p:attrName>ppt_h</p:attrName>
                                        </p:attrNameLst>
                                      </p:cBhvr>
                                      <p:tavLst>
                                        <p:tav tm="0">
                                          <p:val>
                                            <p:fltVal val="0"/>
                                          </p:val>
                                        </p:tav>
                                        <p:tav tm="100000">
                                          <p:val>
                                            <p:strVal val="#ppt_h"/>
                                          </p:val>
                                        </p:tav>
                                      </p:tavLst>
                                    </p:anim>
                                    <p:anim calcmode="lin" valueType="num">
                                      <p:cBhvr>
                                        <p:cTn id="63" dur="500" fill="hold"/>
                                        <p:tgtEl>
                                          <p:spTgt spid="40"/>
                                        </p:tgtEl>
                                        <p:attrNameLst>
                                          <p:attrName>style.rotation</p:attrName>
                                        </p:attrNameLst>
                                      </p:cBhvr>
                                      <p:tavLst>
                                        <p:tav tm="0">
                                          <p:val>
                                            <p:fltVal val="360"/>
                                          </p:val>
                                        </p:tav>
                                        <p:tav tm="100000">
                                          <p:val>
                                            <p:fltVal val="0"/>
                                          </p:val>
                                        </p:tav>
                                      </p:tavLst>
                                    </p:anim>
                                    <p:animEffect transition="in" filter="fade">
                                      <p:cBhvr>
                                        <p:cTn id="64" dur="500"/>
                                        <p:tgtEl>
                                          <p:spTgt spid="40"/>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49" presetClass="entr" presetSubtype="0" decel="100000" fill="hold" grpId="0" nodeType="withEffect" nodePh="1">
                                  <p:stCondLst>
                                    <p:cond delay="0"/>
                                  </p:stCondLst>
                                  <p:endCondLst>
                                    <p:cond evt="begin" delay="0">
                                      <p:tn val="70"/>
                                    </p:cond>
                                  </p:end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fltVal val="0"/>
                                          </p:val>
                                        </p:tav>
                                        <p:tav tm="100000">
                                          <p:val>
                                            <p:strVal val="#ppt_w"/>
                                          </p:val>
                                        </p:tav>
                                      </p:tavLst>
                                    </p:anim>
                                    <p:anim calcmode="lin" valueType="num">
                                      <p:cBhvr>
                                        <p:cTn id="73" dur="500" fill="hold"/>
                                        <p:tgtEl>
                                          <p:spTgt spid="53"/>
                                        </p:tgtEl>
                                        <p:attrNameLst>
                                          <p:attrName>ppt_h</p:attrName>
                                        </p:attrNameLst>
                                      </p:cBhvr>
                                      <p:tavLst>
                                        <p:tav tm="0">
                                          <p:val>
                                            <p:fltVal val="0"/>
                                          </p:val>
                                        </p:tav>
                                        <p:tav tm="100000">
                                          <p:val>
                                            <p:strVal val="#ppt_h"/>
                                          </p:val>
                                        </p:tav>
                                      </p:tavLst>
                                    </p:anim>
                                    <p:anim calcmode="lin" valueType="num">
                                      <p:cBhvr>
                                        <p:cTn id="74" dur="500" fill="hold"/>
                                        <p:tgtEl>
                                          <p:spTgt spid="53"/>
                                        </p:tgtEl>
                                        <p:attrNameLst>
                                          <p:attrName>style.rotation</p:attrName>
                                        </p:attrNameLst>
                                      </p:cBhvr>
                                      <p:tavLst>
                                        <p:tav tm="0">
                                          <p:val>
                                            <p:fltVal val="360"/>
                                          </p:val>
                                        </p:tav>
                                        <p:tav tm="100000">
                                          <p:val>
                                            <p:fltVal val="0"/>
                                          </p:val>
                                        </p:tav>
                                      </p:tavLst>
                                    </p:anim>
                                    <p:animEffect transition="in" filter="fade">
                                      <p:cBhvr>
                                        <p:cTn id="75" dur="500"/>
                                        <p:tgtEl>
                                          <p:spTgt spid="53"/>
                                        </p:tgtEl>
                                      </p:cBhvr>
                                    </p:animEffect>
                                  </p:childTnLst>
                                </p:cTn>
                              </p:par>
                            </p:childTnLst>
                          </p:cTn>
                        </p:par>
                        <p:par>
                          <p:cTn id="76" fill="hold">
                            <p:stCondLst>
                              <p:cond delay="3400"/>
                            </p:stCondLst>
                            <p:childTnLst>
                              <p:par>
                                <p:cTn id="77" presetID="49" presetClass="entr" presetSubtype="0" decel="10000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 calcmode="lin" valueType="num">
                                      <p:cBhvr>
                                        <p:cTn id="81" dur="500" fill="hold"/>
                                        <p:tgtEl>
                                          <p:spTgt spid="37"/>
                                        </p:tgtEl>
                                        <p:attrNameLst>
                                          <p:attrName>style.rotation</p:attrName>
                                        </p:attrNameLst>
                                      </p:cBhvr>
                                      <p:tavLst>
                                        <p:tav tm="0">
                                          <p:val>
                                            <p:fltVal val="360"/>
                                          </p:val>
                                        </p:tav>
                                        <p:tav tm="100000">
                                          <p:val>
                                            <p:fltVal val="0"/>
                                          </p:val>
                                        </p:tav>
                                      </p:tavLst>
                                    </p:anim>
                                    <p:animEffect transition="in" filter="fade">
                                      <p:cBhvr>
                                        <p:cTn id="82" dur="500"/>
                                        <p:tgtEl>
                                          <p:spTgt spid="37"/>
                                        </p:tgtEl>
                                      </p:cBhvr>
                                    </p:animEffect>
                                  </p:childTnLst>
                                </p:cTn>
                              </p:par>
                            </p:childTnLst>
                          </p:cTn>
                        </p:par>
                        <p:par>
                          <p:cTn id="83" fill="hold">
                            <p:stCondLst>
                              <p:cond delay="3900"/>
                            </p:stCondLst>
                            <p:childTnLst>
                              <p:par>
                                <p:cTn id="84" presetID="49" presetClass="entr" presetSubtype="0" decel="10000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p:cTn id="86" dur="500" fill="hold"/>
                                        <p:tgtEl>
                                          <p:spTgt spid="47"/>
                                        </p:tgtEl>
                                        <p:attrNameLst>
                                          <p:attrName>ppt_w</p:attrName>
                                        </p:attrNameLst>
                                      </p:cBhvr>
                                      <p:tavLst>
                                        <p:tav tm="0">
                                          <p:val>
                                            <p:fltVal val="0"/>
                                          </p:val>
                                        </p:tav>
                                        <p:tav tm="100000">
                                          <p:val>
                                            <p:strVal val="#ppt_w"/>
                                          </p:val>
                                        </p:tav>
                                      </p:tavLst>
                                    </p:anim>
                                    <p:anim calcmode="lin" valueType="num">
                                      <p:cBhvr>
                                        <p:cTn id="87" dur="500" fill="hold"/>
                                        <p:tgtEl>
                                          <p:spTgt spid="47"/>
                                        </p:tgtEl>
                                        <p:attrNameLst>
                                          <p:attrName>ppt_h</p:attrName>
                                        </p:attrNameLst>
                                      </p:cBhvr>
                                      <p:tavLst>
                                        <p:tav tm="0">
                                          <p:val>
                                            <p:fltVal val="0"/>
                                          </p:val>
                                        </p:tav>
                                        <p:tav tm="100000">
                                          <p:val>
                                            <p:strVal val="#ppt_h"/>
                                          </p:val>
                                        </p:tav>
                                      </p:tavLst>
                                    </p:anim>
                                    <p:anim calcmode="lin" valueType="num">
                                      <p:cBhvr>
                                        <p:cTn id="88" dur="500" fill="hold"/>
                                        <p:tgtEl>
                                          <p:spTgt spid="47"/>
                                        </p:tgtEl>
                                        <p:attrNameLst>
                                          <p:attrName>style.rotation</p:attrName>
                                        </p:attrNameLst>
                                      </p:cBhvr>
                                      <p:tavLst>
                                        <p:tav tm="0">
                                          <p:val>
                                            <p:fltVal val="360"/>
                                          </p:val>
                                        </p:tav>
                                        <p:tav tm="100000">
                                          <p:val>
                                            <p:fltVal val="0"/>
                                          </p:val>
                                        </p:tav>
                                      </p:tavLst>
                                    </p:anim>
                                    <p:animEffect transition="in" filter="fade">
                                      <p:cBhvr>
                                        <p:cTn id="89" dur="500"/>
                                        <p:tgtEl>
                                          <p:spTgt spid="47"/>
                                        </p:tgtEl>
                                      </p:cBhvr>
                                    </p:animEffect>
                                  </p:childTnLst>
                                </p:cTn>
                              </p:par>
                            </p:childTnLst>
                          </p:cTn>
                        </p:par>
                        <p:par>
                          <p:cTn id="90" fill="hold">
                            <p:stCondLst>
                              <p:cond delay="4400"/>
                            </p:stCondLst>
                            <p:childTnLst>
                              <p:par>
                                <p:cTn id="91" presetID="22" presetClass="entr" presetSubtype="4" fill="hold" nodeType="after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down)">
                                      <p:cBhvr>
                                        <p:cTn id="93" dur="500"/>
                                        <p:tgtEl>
                                          <p:spTgt spid="63"/>
                                        </p:tgtEl>
                                      </p:cBhvr>
                                    </p:animEffect>
                                  </p:childTnLst>
                                </p:cTn>
                              </p:par>
                            </p:childTnLst>
                          </p:cTn>
                        </p:par>
                        <p:par>
                          <p:cTn id="94" fill="hold">
                            <p:stCondLst>
                              <p:cond delay="4900"/>
                            </p:stCondLst>
                            <p:childTnLst>
                              <p:par>
                                <p:cTn id="95" presetID="22" presetClass="entr" presetSubtype="4" fill="hold" grpId="0" nodeType="after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wipe(down)">
                                      <p:cBhvr>
                                        <p:cTn id="97" dur="500"/>
                                        <p:tgtEl>
                                          <p:spTgt spid="70"/>
                                        </p:tgtEl>
                                      </p:cBhvr>
                                    </p:animEffect>
                                  </p:childTnLst>
                                </p:cTn>
                              </p:par>
                            </p:childTnLst>
                          </p:cTn>
                        </p:par>
                        <p:par>
                          <p:cTn id="98" fill="hold">
                            <p:stCondLst>
                              <p:cond delay="5400"/>
                            </p:stCondLst>
                            <p:childTnLst>
                              <p:par>
                                <p:cTn id="99" presetID="49" presetClass="entr" presetSubtype="0" decel="100000"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500" fill="hold"/>
                                        <p:tgtEl>
                                          <p:spTgt spid="65"/>
                                        </p:tgtEl>
                                        <p:attrNameLst>
                                          <p:attrName>ppt_w</p:attrName>
                                        </p:attrNameLst>
                                      </p:cBhvr>
                                      <p:tavLst>
                                        <p:tav tm="0">
                                          <p:val>
                                            <p:fltVal val="0"/>
                                          </p:val>
                                        </p:tav>
                                        <p:tav tm="100000">
                                          <p:val>
                                            <p:strVal val="#ppt_w"/>
                                          </p:val>
                                        </p:tav>
                                      </p:tavLst>
                                    </p:anim>
                                    <p:anim calcmode="lin" valueType="num">
                                      <p:cBhvr>
                                        <p:cTn id="102" dur="500" fill="hold"/>
                                        <p:tgtEl>
                                          <p:spTgt spid="65"/>
                                        </p:tgtEl>
                                        <p:attrNameLst>
                                          <p:attrName>ppt_h</p:attrName>
                                        </p:attrNameLst>
                                      </p:cBhvr>
                                      <p:tavLst>
                                        <p:tav tm="0">
                                          <p:val>
                                            <p:fltVal val="0"/>
                                          </p:val>
                                        </p:tav>
                                        <p:tav tm="100000">
                                          <p:val>
                                            <p:strVal val="#ppt_h"/>
                                          </p:val>
                                        </p:tav>
                                      </p:tavLst>
                                    </p:anim>
                                    <p:anim calcmode="lin" valueType="num">
                                      <p:cBhvr>
                                        <p:cTn id="103" dur="500" fill="hold"/>
                                        <p:tgtEl>
                                          <p:spTgt spid="65"/>
                                        </p:tgtEl>
                                        <p:attrNameLst>
                                          <p:attrName>style.rotation</p:attrName>
                                        </p:attrNameLst>
                                      </p:cBhvr>
                                      <p:tavLst>
                                        <p:tav tm="0">
                                          <p:val>
                                            <p:fltVal val="360"/>
                                          </p:val>
                                        </p:tav>
                                        <p:tav tm="100000">
                                          <p:val>
                                            <p:fltVal val="0"/>
                                          </p:val>
                                        </p:tav>
                                      </p:tavLst>
                                    </p:anim>
                                    <p:animEffect transition="in" filter="fade">
                                      <p:cBhvr>
                                        <p:cTn id="104" dur="500"/>
                                        <p:tgtEl>
                                          <p:spTgt spid="65"/>
                                        </p:tgtEl>
                                      </p:cBhvr>
                                    </p:animEffect>
                                  </p:childTnLst>
                                </p:cTn>
                              </p:par>
                              <p:par>
                                <p:cTn id="105" presetID="53" presetClass="entr" presetSubtype="16" fill="hold" nodeType="with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p:cTn id="107" dur="500" fill="hold"/>
                                        <p:tgtEl>
                                          <p:spTgt spid="24"/>
                                        </p:tgtEl>
                                        <p:attrNameLst>
                                          <p:attrName>ppt_w</p:attrName>
                                        </p:attrNameLst>
                                      </p:cBhvr>
                                      <p:tavLst>
                                        <p:tav tm="0">
                                          <p:val>
                                            <p:fltVal val="0"/>
                                          </p:val>
                                        </p:tav>
                                        <p:tav tm="100000">
                                          <p:val>
                                            <p:strVal val="#ppt_w"/>
                                          </p:val>
                                        </p:tav>
                                      </p:tavLst>
                                    </p:anim>
                                    <p:anim calcmode="lin" valueType="num">
                                      <p:cBhvr>
                                        <p:cTn id="108" dur="500" fill="hold"/>
                                        <p:tgtEl>
                                          <p:spTgt spid="24"/>
                                        </p:tgtEl>
                                        <p:attrNameLst>
                                          <p:attrName>ppt_h</p:attrName>
                                        </p:attrNameLst>
                                      </p:cBhvr>
                                      <p:tavLst>
                                        <p:tav tm="0">
                                          <p:val>
                                            <p:fltVal val="0"/>
                                          </p:val>
                                        </p:tav>
                                        <p:tav tm="100000">
                                          <p:val>
                                            <p:strVal val="#ppt_h"/>
                                          </p:val>
                                        </p:tav>
                                      </p:tavLst>
                                    </p:anim>
                                    <p:animEffect transition="in" filter="fade">
                                      <p:cBhvr>
                                        <p:cTn id="109" dur="500"/>
                                        <p:tgtEl>
                                          <p:spTgt spid="24"/>
                                        </p:tgtEl>
                                      </p:cBhvr>
                                    </p:animEffect>
                                  </p:childTnLst>
                                </p:cTn>
                              </p:par>
                            </p:childTnLst>
                          </p:cTn>
                        </p:par>
                        <p:par>
                          <p:cTn id="110" fill="hold">
                            <p:stCondLst>
                              <p:cond delay="5900"/>
                            </p:stCondLst>
                            <p:childTnLst>
                              <p:par>
                                <p:cTn id="111" presetID="10" presetClass="entr" presetSubtype="0" fill="hold" grpId="0" nodeType="afterEffect">
                                  <p:stCondLst>
                                    <p:cond delay="0"/>
                                  </p:stCondLst>
                                  <p:childTnLst>
                                    <p:set>
                                      <p:cBhvr>
                                        <p:cTn id="112" dur="1" fill="hold">
                                          <p:stCondLst>
                                            <p:cond delay="0"/>
                                          </p:stCondLst>
                                        </p:cTn>
                                        <p:tgtEl>
                                          <p:spTgt spid="120"/>
                                        </p:tgtEl>
                                        <p:attrNameLst>
                                          <p:attrName>style.visibility</p:attrName>
                                        </p:attrNameLst>
                                      </p:cBhvr>
                                      <p:to>
                                        <p:strVal val="visible"/>
                                      </p:to>
                                    </p:set>
                                    <p:animEffect transition="in" filter="fade">
                                      <p:cBhvr>
                                        <p:cTn id="113" dur="500"/>
                                        <p:tgtEl>
                                          <p:spTgt spid="120"/>
                                        </p:tgtEl>
                                      </p:cBhvr>
                                    </p:animEffect>
                                  </p:childTnLst>
                                </p:cTn>
                              </p:par>
                            </p:childTnLst>
                          </p:cTn>
                        </p:par>
                        <p:par>
                          <p:cTn id="114" fill="hold">
                            <p:stCondLst>
                              <p:cond delay="6400"/>
                            </p:stCondLst>
                            <p:childTnLst>
                              <p:par>
                                <p:cTn id="115" presetID="10" presetClass="entr" presetSubtype="0" fill="hold" grpId="0" nodeType="after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500"/>
                                        <p:tgtEl>
                                          <p:spTgt spid="121"/>
                                        </p:tgtEl>
                                      </p:cBhvr>
                                    </p:animEffect>
                                  </p:childTnLst>
                                </p:cTn>
                              </p:par>
                            </p:childTnLst>
                          </p:cTn>
                        </p:par>
                        <p:par>
                          <p:cTn id="118" fill="hold">
                            <p:stCondLst>
                              <p:cond delay="6900"/>
                            </p:stCondLst>
                            <p:childTnLst>
                              <p:par>
                                <p:cTn id="119" presetID="22" presetClass="entr" presetSubtype="8" fill="hold" nodeType="afterEffect">
                                  <p:stCondLst>
                                    <p:cond delay="0"/>
                                  </p:stCondLst>
                                  <p:childTnLst>
                                    <p:set>
                                      <p:cBhvr>
                                        <p:cTn id="120" dur="1" fill="hold">
                                          <p:stCondLst>
                                            <p:cond delay="0"/>
                                          </p:stCondLst>
                                        </p:cTn>
                                        <p:tgtEl>
                                          <p:spTgt spid="122"/>
                                        </p:tgtEl>
                                        <p:attrNameLst>
                                          <p:attrName>style.visibility</p:attrName>
                                        </p:attrNameLst>
                                      </p:cBhvr>
                                      <p:to>
                                        <p:strVal val="visible"/>
                                      </p:to>
                                    </p:set>
                                    <p:animEffect transition="in" filter="wipe(left)">
                                      <p:cBhvr>
                                        <p:cTn id="121" dur="500"/>
                                        <p:tgtEl>
                                          <p:spTgt spid="122"/>
                                        </p:tgtEl>
                                      </p:cBhvr>
                                    </p:animEffect>
                                  </p:childTnLst>
                                </p:cTn>
                              </p:par>
                            </p:childTnLst>
                          </p:cTn>
                        </p:par>
                        <p:par>
                          <p:cTn id="122" fill="hold">
                            <p:stCondLst>
                              <p:cond delay="7400"/>
                            </p:stCondLst>
                            <p:childTnLst>
                              <p:par>
                                <p:cTn id="123" presetID="22" presetClass="entr" presetSubtype="8" fill="hold" nodeType="afterEffect">
                                  <p:stCondLst>
                                    <p:cond delay="0"/>
                                  </p:stCondLst>
                                  <p:childTnLst>
                                    <p:set>
                                      <p:cBhvr>
                                        <p:cTn id="124" dur="1" fill="hold">
                                          <p:stCondLst>
                                            <p:cond delay="0"/>
                                          </p:stCondLst>
                                        </p:cTn>
                                        <p:tgtEl>
                                          <p:spTgt spid="125"/>
                                        </p:tgtEl>
                                        <p:attrNameLst>
                                          <p:attrName>style.visibility</p:attrName>
                                        </p:attrNameLst>
                                      </p:cBhvr>
                                      <p:to>
                                        <p:strVal val="visible"/>
                                      </p:to>
                                    </p:set>
                                    <p:animEffect transition="in" filter="wipe(left)">
                                      <p:cBhvr>
                                        <p:cTn id="125" dur="500"/>
                                        <p:tgtEl>
                                          <p:spTgt spid="125"/>
                                        </p:tgtEl>
                                      </p:cBhvr>
                                    </p:animEffect>
                                  </p:childTnLst>
                                </p:cTn>
                              </p:par>
                            </p:childTnLst>
                          </p:cTn>
                        </p:par>
                        <p:par>
                          <p:cTn id="126" fill="hold">
                            <p:stCondLst>
                              <p:cond delay="79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par>
                          <p:cTn id="130" fill="hold">
                            <p:stCondLst>
                              <p:cond delay="8400"/>
                            </p:stCondLst>
                            <p:childTnLst>
                              <p:par>
                                <p:cTn id="131" presetID="22" presetClass="entr" presetSubtype="8" fill="hold" nodeType="afterEffect">
                                  <p:stCondLst>
                                    <p:cond delay="0"/>
                                  </p:stCondLst>
                                  <p:childTnLst>
                                    <p:set>
                                      <p:cBhvr>
                                        <p:cTn id="132" dur="1" fill="hold">
                                          <p:stCondLst>
                                            <p:cond delay="0"/>
                                          </p:stCondLst>
                                        </p:cTn>
                                        <p:tgtEl>
                                          <p:spTgt spid="139"/>
                                        </p:tgtEl>
                                        <p:attrNameLst>
                                          <p:attrName>style.visibility</p:attrName>
                                        </p:attrNameLst>
                                      </p:cBhvr>
                                      <p:to>
                                        <p:strVal val="visible"/>
                                      </p:to>
                                    </p:set>
                                    <p:animEffect transition="in" filter="wipe(left)">
                                      <p:cBhvr>
                                        <p:cTn id="133" dur="500"/>
                                        <p:tgtEl>
                                          <p:spTgt spid="139"/>
                                        </p:tgtEl>
                                      </p:cBhvr>
                                    </p:animEffect>
                                  </p:childTnLst>
                                </p:cTn>
                              </p:par>
                            </p:childTnLst>
                          </p:cTn>
                        </p:par>
                        <p:par>
                          <p:cTn id="134" fill="hold">
                            <p:stCondLst>
                              <p:cond delay="8900"/>
                            </p:stCondLst>
                            <p:childTnLst>
                              <p:par>
                                <p:cTn id="135" presetID="22" presetClass="entr" presetSubtype="8" fill="hold" nodeType="afterEffect">
                                  <p:stCondLst>
                                    <p:cond delay="0"/>
                                  </p:stCondLst>
                                  <p:childTnLst>
                                    <p:set>
                                      <p:cBhvr>
                                        <p:cTn id="136" dur="1" fill="hold">
                                          <p:stCondLst>
                                            <p:cond delay="0"/>
                                          </p:stCondLst>
                                        </p:cTn>
                                        <p:tgtEl>
                                          <p:spTgt spid="145"/>
                                        </p:tgtEl>
                                        <p:attrNameLst>
                                          <p:attrName>style.visibility</p:attrName>
                                        </p:attrNameLst>
                                      </p:cBhvr>
                                      <p:to>
                                        <p:strVal val="visible"/>
                                      </p:to>
                                    </p:set>
                                    <p:animEffect transition="in" filter="wipe(left)">
                                      <p:cBhvr>
                                        <p:cTn id="137" dur="500"/>
                                        <p:tgtEl>
                                          <p:spTgt spid="145"/>
                                        </p:tgtEl>
                                      </p:cBhvr>
                                    </p:animEffect>
                                  </p:childTnLst>
                                </p:cTn>
                              </p:par>
                            </p:childTnLst>
                          </p:cTn>
                        </p:par>
                        <p:par>
                          <p:cTn id="138" fill="hold">
                            <p:stCondLst>
                              <p:cond delay="9400"/>
                            </p:stCondLst>
                            <p:childTnLst>
                              <p:par>
                                <p:cTn id="139" presetID="22" presetClass="entr" presetSubtype="4" fill="hold" grpId="0" nodeType="after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wipe(down)">
                                      <p:cBhvr>
                                        <p:cTn id="1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1" grpId="0" animBg="1"/>
      <p:bldP spid="51" grpId="0"/>
      <p:bldP spid="52" grpId="0"/>
      <p:bldP spid="53" grpId="0"/>
      <p:bldP spid="54" grpId="0"/>
      <p:bldP spid="56" grpId="0"/>
      <p:bldP spid="57" grpId="0"/>
      <p:bldP spid="58" grpId="0"/>
      <p:bldP spid="37" grpId="0" animBg="1"/>
      <p:bldP spid="47" grpId="0" animBg="1"/>
      <p:bldP spid="65" grpId="0" animBg="1"/>
      <p:bldP spid="70" grpId="0"/>
      <p:bldP spid="120" grpId="0" animBg="1"/>
      <p:bldP spid="121" grpId="0" animBg="1"/>
      <p:bldP spid="40" grpId="0" animBg="1"/>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2" y="220177"/>
            <a:ext cx="17336022" cy="1280040"/>
          </a:xfrm>
        </p:spPr>
        <p:txBody>
          <a:bodyPr/>
          <a:lstStyle/>
          <a:p>
            <a:r>
              <a:rPr lang="fr-FR" dirty="0"/>
              <a:t>Test de sécurité</a:t>
            </a:r>
          </a:p>
        </p:txBody>
      </p:sp>
      <p:sp>
        <p:nvSpPr>
          <p:cNvPr id="20" name="Rectangle 19"/>
          <p:cNvSpPr/>
          <p:nvPr/>
        </p:nvSpPr>
        <p:spPr>
          <a:xfrm>
            <a:off x="7501180" y="1316907"/>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316908"/>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316339"/>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6" name="Image 115" descr="C:\Users\ASSIS\Desktop\Kali-2.0-website-logo-300x90.png"/>
          <p:cNvPicPr/>
          <p:nvPr/>
        </p:nvPicPr>
        <p:blipFill>
          <a:blip r:embed="rId3">
            <a:extLst>
              <a:ext uri="{28A0092B-C50C-407E-A947-70E740481C1C}">
                <a14:useLocalDpi xmlns:a14="http://schemas.microsoft.com/office/drawing/2010/main" val="0"/>
              </a:ext>
            </a:extLst>
          </a:blip>
          <a:srcRect/>
          <a:stretch>
            <a:fillRect/>
          </a:stretch>
        </p:blipFill>
        <p:spPr bwMode="auto">
          <a:xfrm>
            <a:off x="1593854" y="2269315"/>
            <a:ext cx="2342716" cy="1714394"/>
          </a:xfrm>
          <a:prstGeom prst="rect">
            <a:avLst/>
          </a:prstGeom>
          <a:noFill/>
          <a:ln>
            <a:noFill/>
          </a:ln>
        </p:spPr>
      </p:pic>
      <p:pic>
        <p:nvPicPr>
          <p:cNvPr id="7" name="Image 117"/>
          <p:cNvPicPr/>
          <p:nvPr/>
        </p:nvPicPr>
        <p:blipFill>
          <a:blip r:embed="rId4">
            <a:extLst>
              <a:ext uri="{28A0092B-C50C-407E-A947-70E740481C1C}">
                <a14:useLocalDpi xmlns:a14="http://schemas.microsoft.com/office/drawing/2010/main" val="0"/>
              </a:ext>
            </a:extLst>
          </a:blip>
          <a:stretch>
            <a:fillRect/>
          </a:stretch>
        </p:blipFill>
        <p:spPr>
          <a:xfrm>
            <a:off x="1347982" y="5828752"/>
            <a:ext cx="3086634" cy="1873905"/>
          </a:xfrm>
          <a:prstGeom prst="rect">
            <a:avLst/>
          </a:prstGeom>
        </p:spPr>
      </p:pic>
      <p:sp>
        <p:nvSpPr>
          <p:cNvPr id="3" name="Rectangle 2"/>
          <p:cNvSpPr/>
          <p:nvPr/>
        </p:nvSpPr>
        <p:spPr>
          <a:xfrm>
            <a:off x="4200039" y="2229383"/>
            <a:ext cx="13623011" cy="1754326"/>
          </a:xfrm>
          <a:prstGeom prst="rect">
            <a:avLst/>
          </a:prstGeom>
        </p:spPr>
        <p:txBody>
          <a:bodyPr wrap="square">
            <a:spAutoFit/>
          </a:bodyPr>
          <a:lstStyle/>
          <a:p>
            <a:r>
              <a:rPr lang="fr-FR" sz="3600" dirty="0">
                <a:solidFill>
                  <a:srgbClr val="344258"/>
                </a:solidFill>
                <a:latin typeface="+mj-lt"/>
                <a:ea typeface="Times New Roman" panose="02020603050405020304" pitchFamily="18" charset="0"/>
                <a:cs typeface="Arial" panose="020B0604020202020204" pitchFamily="34" charset="0"/>
              </a:rPr>
              <a:t>L'objectif de </a:t>
            </a:r>
            <a:r>
              <a:rPr lang="fr-FR" sz="3600" b="1" dirty="0">
                <a:solidFill>
                  <a:srgbClr val="344258"/>
                </a:solidFill>
                <a:latin typeface="+mj-lt"/>
                <a:ea typeface="Times New Roman" panose="02020603050405020304" pitchFamily="18" charset="0"/>
                <a:cs typeface="Arial" panose="020B0604020202020204" pitchFamily="34" charset="0"/>
              </a:rPr>
              <a:t>Kali Linux </a:t>
            </a:r>
            <a:r>
              <a:rPr lang="fr-FR" sz="3600" dirty="0">
                <a:solidFill>
                  <a:srgbClr val="344258"/>
                </a:solidFill>
                <a:latin typeface="+mj-lt"/>
                <a:ea typeface="Times New Roman" panose="02020603050405020304" pitchFamily="18" charset="0"/>
                <a:cs typeface="Arial" panose="020B0604020202020204" pitchFamily="34" charset="0"/>
              </a:rPr>
              <a:t>est de fournir une distribution regroupant l'ensemble des outils nécessaires aux tests de sécurité d’un système d’information, notamment le test d’intrusion.</a:t>
            </a:r>
            <a:endParaRPr lang="fr-FR" sz="3200" dirty="0">
              <a:solidFill>
                <a:srgbClr val="344258"/>
              </a:solidFill>
              <a:latin typeface="+mj-lt"/>
            </a:endParaRPr>
          </a:p>
        </p:txBody>
      </p:sp>
      <p:sp>
        <p:nvSpPr>
          <p:cNvPr id="9" name="楕円 8"/>
          <p:cNvSpPr/>
          <p:nvPr/>
        </p:nvSpPr>
        <p:spPr>
          <a:xfrm>
            <a:off x="999516" y="2890176"/>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8"/>
          <p:cNvSpPr/>
          <p:nvPr/>
        </p:nvSpPr>
        <p:spPr>
          <a:xfrm>
            <a:off x="853312" y="6513217"/>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p:cNvSpPr/>
          <p:nvPr/>
        </p:nvSpPr>
        <p:spPr>
          <a:xfrm>
            <a:off x="4762969" y="5828753"/>
            <a:ext cx="13623011" cy="1754326"/>
          </a:xfrm>
          <a:prstGeom prst="rect">
            <a:avLst/>
          </a:prstGeom>
        </p:spPr>
        <p:txBody>
          <a:bodyPr wrap="square">
            <a:spAutoFit/>
          </a:bodyPr>
          <a:lstStyle/>
          <a:p>
            <a:r>
              <a:rPr lang="fr-FR" sz="3600" b="1" dirty="0" err="1"/>
              <a:t>Burp</a:t>
            </a:r>
            <a:r>
              <a:rPr lang="fr-FR" sz="3600" b="1" dirty="0"/>
              <a:t> Suite</a:t>
            </a:r>
            <a:r>
              <a:rPr lang="fr-FR" sz="3600" dirty="0"/>
              <a:t> est une application Java qui peut être utilisée pour la sécurisation ou effectuer des tests de pénétration sur les applications web.</a:t>
            </a:r>
            <a:endParaRPr lang="fr-FR" sz="3200" dirty="0">
              <a:solidFill>
                <a:srgbClr val="344258"/>
              </a:solidFill>
              <a:latin typeface="+mj-lt"/>
            </a:endParaRPr>
          </a:p>
        </p:txBody>
      </p:sp>
      <p:sp>
        <p:nvSpPr>
          <p:cNvPr id="12" name="スライド番号プレースホルダー 3"/>
          <p:cNvSpPr>
            <a:spLocks noGrp="1"/>
          </p:cNvSpPr>
          <p:nvPr>
            <p:ph type="sldNum" sz="quarter" idx="11"/>
          </p:nvPr>
        </p:nvSpPr>
        <p:spPr>
          <a:xfrm>
            <a:off x="17110868" y="9600055"/>
            <a:ext cx="1176775" cy="489036"/>
          </a:xfrm>
        </p:spPr>
        <p:txBody>
          <a:bodyPr/>
          <a:lstStyle/>
          <a:p>
            <a:r>
              <a:rPr lang="en-US" dirty="0"/>
              <a:t>19</a:t>
            </a:r>
          </a:p>
        </p:txBody>
      </p:sp>
    </p:spTree>
    <p:extLst>
      <p:ext uri="{BB962C8B-B14F-4D97-AF65-F5344CB8AC3E}">
        <p14:creationId xmlns:p14="http://schemas.microsoft.com/office/powerpoint/2010/main" val="32008131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lang="fr-FR" dirty="0">
                <a:latin typeface="Tw Cen MT" panose="020B0602020104020603" pitchFamily="34" charset="0"/>
              </a:rPr>
              <a:t>Démonstration</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543282490"/>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54" y="15971"/>
            <a:ext cx="17336022" cy="1280040"/>
          </a:xfrm>
        </p:spPr>
        <p:txBody>
          <a:bodyPr/>
          <a:lstStyle/>
          <a:p>
            <a:r>
              <a:rPr lang="fr-FR" dirty="0"/>
              <a:t>Application  Web</a:t>
            </a:r>
          </a:p>
        </p:txBody>
      </p:sp>
      <p:sp>
        <p:nvSpPr>
          <p:cNvPr id="20" name="Rectangle 19"/>
          <p:cNvSpPr/>
          <p:nvPr/>
        </p:nvSpPr>
        <p:spPr>
          <a:xfrm>
            <a:off x="7501180" y="1130929"/>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130930"/>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130361"/>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2" name="スライド番号プレースホルダー 3"/>
          <p:cNvSpPr>
            <a:spLocks noGrp="1"/>
          </p:cNvSpPr>
          <p:nvPr>
            <p:ph type="sldNum" sz="quarter" idx="11"/>
          </p:nvPr>
        </p:nvSpPr>
        <p:spPr>
          <a:xfrm>
            <a:off x="17110868" y="9600055"/>
            <a:ext cx="1176775" cy="489036"/>
          </a:xfrm>
        </p:spPr>
        <p:txBody>
          <a:bodyPr/>
          <a:lstStyle/>
          <a:p>
            <a:r>
              <a:rPr lang="en-US" dirty="0"/>
              <a:t>29</a:t>
            </a:r>
          </a:p>
        </p:txBody>
      </p:sp>
    </p:spTree>
    <p:extLst>
      <p:ext uri="{BB962C8B-B14F-4D97-AF65-F5344CB8AC3E}">
        <p14:creationId xmlns:p14="http://schemas.microsoft.com/office/powerpoint/2010/main" val="3222519462"/>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2" y="18699"/>
            <a:ext cx="17336022" cy="1280040"/>
          </a:xfrm>
        </p:spPr>
        <p:txBody>
          <a:bodyPr/>
          <a:lstStyle/>
          <a:p>
            <a:r>
              <a:rPr lang="fr-FR" dirty="0"/>
              <a:t>Test de sécurité</a:t>
            </a:r>
          </a:p>
        </p:txBody>
      </p:sp>
      <p:sp>
        <p:nvSpPr>
          <p:cNvPr id="20" name="Rectangle 19"/>
          <p:cNvSpPr/>
          <p:nvPr/>
        </p:nvSpPr>
        <p:spPr>
          <a:xfrm>
            <a:off x="7501180" y="1099933"/>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099934"/>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099365"/>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175" t="7144" r="5549" b="15087"/>
          <a:stretch/>
        </p:blipFill>
        <p:spPr bwMode="auto">
          <a:xfrm>
            <a:off x="5805529" y="2877481"/>
            <a:ext cx="6370427" cy="46755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347071" y="1590427"/>
            <a:ext cx="15723905" cy="1200329"/>
          </a:xfrm>
          <a:prstGeom prst="rect">
            <a:avLst/>
          </a:prstGeom>
        </p:spPr>
        <p:txBody>
          <a:bodyPr wrap="square">
            <a:spAutoFit/>
          </a:bodyPr>
          <a:lstStyle/>
          <a:p>
            <a:pPr algn="just"/>
            <a:r>
              <a:rPr lang="fr-FR" sz="36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err="1">
                <a:latin typeface="Calibri" panose="020F0502020204030204" pitchFamily="34" charset="0"/>
                <a:ea typeface="Times New Roman" panose="02020603050405020304" pitchFamily="18" charset="0"/>
                <a:cs typeface="Arial" panose="020B0604020202020204" pitchFamily="34" charset="0"/>
              </a:rPr>
              <a:t>Cleartext</a:t>
            </a:r>
            <a:r>
              <a:rPr lang="fr-FR" sz="36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err="1">
                <a:latin typeface="Calibri" panose="020F0502020204030204" pitchFamily="34" charset="0"/>
                <a:ea typeface="Times New Roman" panose="02020603050405020304" pitchFamily="18" charset="0"/>
                <a:cs typeface="Arial" panose="020B0604020202020204" pitchFamily="34" charset="0"/>
              </a:rPr>
              <a:t>submission</a:t>
            </a:r>
            <a:r>
              <a:rPr lang="fr-FR" sz="3600" b="1" dirty="0">
                <a:latin typeface="Calibri" panose="020F0502020204030204" pitchFamily="34" charset="0"/>
                <a:ea typeface="Times New Roman" panose="02020603050405020304" pitchFamily="18" charset="0"/>
                <a:cs typeface="Arial" panose="020B0604020202020204" pitchFamily="34" charset="0"/>
              </a:rPr>
              <a:t> of </a:t>
            </a:r>
            <a:r>
              <a:rPr lang="fr-FR" sz="3600" b="1" dirty="0" err="1">
                <a:latin typeface="Calibri" panose="020F0502020204030204" pitchFamily="34" charset="0"/>
                <a:ea typeface="Times New Roman" panose="02020603050405020304" pitchFamily="18" charset="0"/>
                <a:cs typeface="Arial" panose="020B0604020202020204" pitchFamily="34" charset="0"/>
              </a:rPr>
              <a:t>password</a:t>
            </a:r>
            <a:r>
              <a:rPr lang="fr-FR" sz="3600" dirty="0">
                <a:latin typeface="Calibri" panose="020F0502020204030204" pitchFamily="34" charset="0"/>
                <a:ea typeface="Times New Roman" panose="02020603050405020304" pitchFamily="18" charset="0"/>
                <a:cs typeface="Arial" panose="020B0604020202020204" pitchFamily="34" charset="0"/>
              </a:rPr>
              <a:t>: </a:t>
            </a:r>
            <a:r>
              <a:rPr lang="fr-FR" sz="3600" dirty="0">
                <a:latin typeface="Calibri" panose="020F0502020204030204" pitchFamily="34" charset="0"/>
                <a:cs typeface="Arial" panose="020B0604020202020204" pitchFamily="34" charset="0"/>
              </a:rPr>
              <a:t>Ce problème à cause d’utiliser le protocole non sécurisé http pour la communications entre le client et le serveur.</a:t>
            </a:r>
          </a:p>
        </p:txBody>
      </p:sp>
      <p:sp>
        <p:nvSpPr>
          <p:cNvPr id="11" name="楕円 8"/>
          <p:cNvSpPr/>
          <p:nvPr/>
        </p:nvSpPr>
        <p:spPr>
          <a:xfrm>
            <a:off x="1285079" y="17433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Rectangle 4"/>
          <p:cNvSpPr/>
          <p:nvPr/>
        </p:nvSpPr>
        <p:spPr>
          <a:xfrm>
            <a:off x="1052601" y="7909238"/>
            <a:ext cx="11829209" cy="1336135"/>
          </a:xfrm>
          <a:prstGeom prst="rect">
            <a:avLst/>
          </a:prstGeom>
        </p:spPr>
        <p:txBody>
          <a:bodyPr wrap="square">
            <a:spAutoFit/>
          </a:bodyPr>
          <a:lstStyle/>
          <a:p>
            <a:pPr marL="228600">
              <a:lnSpc>
                <a:spcPct val="106000"/>
              </a:lnSpc>
              <a:spcAft>
                <a:spcPts val="800"/>
              </a:spcAft>
            </a:pPr>
            <a:r>
              <a:rPr lang="fr-FR" sz="28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a:latin typeface="Calibri" panose="020F0502020204030204" pitchFamily="34" charset="0"/>
                <a:ea typeface="Times New Roman" panose="02020603050405020304" pitchFamily="18" charset="0"/>
                <a:cs typeface="Arial" panose="020B0604020202020204" pitchFamily="34" charset="0"/>
              </a:rPr>
              <a:t>Protection</a:t>
            </a:r>
            <a:r>
              <a:rPr lang="fr-FR" sz="2800" b="1" dirty="0">
                <a:latin typeface="Calibri" panose="020F0502020204030204" pitchFamily="34" charset="0"/>
                <a:ea typeface="Times New Roman" panose="02020603050405020304" pitchFamily="18" charset="0"/>
                <a:cs typeface="Arial" panose="020B0604020202020204" pitchFamily="34" charset="0"/>
              </a:rPr>
              <a:t> : </a:t>
            </a:r>
            <a:endParaRPr lang="fr-FR" sz="2800" dirty="0">
              <a:latin typeface="Calibri" panose="020F0502020204030204" pitchFamily="34" charset="0"/>
              <a:ea typeface="Times New Roman" panose="02020603050405020304" pitchFamily="18" charset="0"/>
              <a:cs typeface="Arial" panose="020B0604020202020204" pitchFamily="34" charset="0"/>
            </a:endParaRPr>
          </a:p>
          <a:p>
            <a:pPr marL="571500" indent="-571500">
              <a:buFont typeface="Arial" panose="020B0604020202020204" pitchFamily="34" charset="0"/>
              <a:buChar char="•"/>
            </a:pPr>
            <a:r>
              <a:rPr lang="fr-FR" sz="3600" dirty="0">
                <a:latin typeface="Calibri" panose="020F0502020204030204" pitchFamily="34" charset="0"/>
                <a:ea typeface="Times New Roman" panose="02020603050405020304" pitchFamily="18" charset="0"/>
                <a:cs typeface="Arial" panose="020B0604020202020204" pitchFamily="34" charset="0"/>
              </a:rPr>
              <a:t>La seule solution c’est d’utiliser le protocole HTTPS</a:t>
            </a:r>
            <a:endParaRPr lang="fr-FR" sz="32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958" y="8058857"/>
            <a:ext cx="563593" cy="432894"/>
          </a:xfrm>
          <a:prstGeom prst="rect">
            <a:avLst/>
          </a:prstGeom>
        </p:spPr>
      </p:pic>
      <p:sp>
        <p:nvSpPr>
          <p:cNvPr id="12" name="スライド番号プレースホルダー 3"/>
          <p:cNvSpPr>
            <a:spLocks noGrp="1"/>
          </p:cNvSpPr>
          <p:nvPr>
            <p:ph type="sldNum" sz="quarter" idx="11"/>
          </p:nvPr>
        </p:nvSpPr>
        <p:spPr>
          <a:xfrm>
            <a:off x="17110868" y="9600055"/>
            <a:ext cx="1176775" cy="489036"/>
          </a:xfrm>
        </p:spPr>
        <p:txBody>
          <a:bodyPr/>
          <a:lstStyle/>
          <a:p>
            <a:r>
              <a:rPr lang="en-US" dirty="0"/>
              <a:t>30</a:t>
            </a:r>
          </a:p>
        </p:txBody>
      </p:sp>
    </p:spTree>
    <p:extLst>
      <p:ext uri="{BB962C8B-B14F-4D97-AF65-F5344CB8AC3E}">
        <p14:creationId xmlns:p14="http://schemas.microsoft.com/office/powerpoint/2010/main" val="2839455839"/>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p:cTn id="21" dur="500" fill="hold"/>
                                        <p:tgtEl>
                                          <p:spTgt spid="1027"/>
                                        </p:tgtEl>
                                        <p:attrNameLst>
                                          <p:attrName>ppt_w</p:attrName>
                                        </p:attrNameLst>
                                      </p:cBhvr>
                                      <p:tavLst>
                                        <p:tav tm="0">
                                          <p:val>
                                            <p:fltVal val="0"/>
                                          </p:val>
                                        </p:tav>
                                        <p:tav tm="100000">
                                          <p:val>
                                            <p:strVal val="#ppt_w"/>
                                          </p:val>
                                        </p:tav>
                                      </p:tavLst>
                                    </p:anim>
                                    <p:anim calcmode="lin" valueType="num">
                                      <p:cBhvr>
                                        <p:cTn id="22" dur="500" fill="hold"/>
                                        <p:tgtEl>
                                          <p:spTgt spid="1027"/>
                                        </p:tgtEl>
                                        <p:attrNameLst>
                                          <p:attrName>ppt_h</p:attrName>
                                        </p:attrNameLst>
                                      </p:cBhvr>
                                      <p:tavLst>
                                        <p:tav tm="0">
                                          <p:val>
                                            <p:fltVal val="0"/>
                                          </p:val>
                                        </p:tav>
                                        <p:tav tm="100000">
                                          <p:val>
                                            <p:strVal val="#ppt_h"/>
                                          </p:val>
                                        </p:tav>
                                      </p:tavLst>
                                    </p:anim>
                                    <p:animEffect transition="in" filter="fade">
                                      <p:cBhvr>
                                        <p:cTn id="23" dur="500"/>
                                        <p:tgtEl>
                                          <p:spTgt spid="1027"/>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1"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2" y="6172"/>
            <a:ext cx="17336022" cy="1280040"/>
          </a:xfrm>
        </p:spPr>
        <p:txBody>
          <a:bodyPr/>
          <a:lstStyle/>
          <a:p>
            <a:r>
              <a:rPr lang="fr-FR" dirty="0"/>
              <a:t>Test de sécurité</a:t>
            </a:r>
          </a:p>
        </p:txBody>
      </p:sp>
      <p:sp>
        <p:nvSpPr>
          <p:cNvPr id="20" name="Rectangle 19"/>
          <p:cNvSpPr/>
          <p:nvPr/>
        </p:nvSpPr>
        <p:spPr>
          <a:xfrm>
            <a:off x="7501180" y="1122357"/>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122358"/>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121789"/>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863" t="13912" r="5533" b="6319"/>
          <a:stretch/>
        </p:blipFill>
        <p:spPr bwMode="auto">
          <a:xfrm>
            <a:off x="5687218" y="3347169"/>
            <a:ext cx="5797685" cy="4423827"/>
          </a:xfrm>
          <a:prstGeom prst="rect">
            <a:avLst/>
          </a:prstGeom>
          <a:noFill/>
          <a:ln w="9525">
            <a:solidFill>
              <a:srgbClr val="44546A"/>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268274" y="1425892"/>
            <a:ext cx="15288203" cy="2308324"/>
          </a:xfrm>
          <a:prstGeom prst="rect">
            <a:avLst/>
          </a:prstGeom>
        </p:spPr>
        <p:txBody>
          <a:bodyPr wrap="square">
            <a:spAutoFit/>
          </a:bodyPr>
          <a:lstStyle/>
          <a:p>
            <a:pPr algn="just"/>
            <a:r>
              <a:rPr lang="fr-FR" sz="36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err="1">
                <a:latin typeface="Calibri" panose="020F0502020204030204" pitchFamily="34" charset="0"/>
                <a:ea typeface="Times New Roman" panose="02020603050405020304" pitchFamily="18" charset="0"/>
                <a:cs typeface="Arial" panose="020B0604020202020204" pitchFamily="34" charset="0"/>
              </a:rPr>
              <a:t>Unencrypted</a:t>
            </a:r>
            <a:r>
              <a:rPr lang="fr-FR" sz="3600" b="1" dirty="0">
                <a:latin typeface="Calibri" panose="020F0502020204030204" pitchFamily="34" charset="0"/>
                <a:ea typeface="Times New Roman" panose="02020603050405020304" pitchFamily="18" charset="0"/>
                <a:cs typeface="Arial" panose="020B0604020202020204" pitchFamily="34" charset="0"/>
              </a:rPr>
              <a:t> communications</a:t>
            </a:r>
            <a:r>
              <a:rPr lang="fr-FR" sz="3600" dirty="0">
                <a:latin typeface="Calibri" panose="020F0502020204030204" pitchFamily="34" charset="0"/>
                <a:ea typeface="Times New Roman" panose="02020603050405020304" pitchFamily="18" charset="0"/>
                <a:cs typeface="Arial" panose="020B0604020202020204" pitchFamily="34" charset="0"/>
              </a:rPr>
              <a:t>: les communications envoyées sur des connexions HTTP régulières sont en texte normal et pourraient être lues par un tiers qui parviendrait à intercepter la connexion entre votre navigateur et le site Web. </a:t>
            </a:r>
            <a:endParaRPr lang="fr-FR" sz="3200" dirty="0"/>
          </a:p>
        </p:txBody>
      </p:sp>
      <p:sp>
        <p:nvSpPr>
          <p:cNvPr id="11" name="楕円 8"/>
          <p:cNvSpPr/>
          <p:nvPr/>
        </p:nvSpPr>
        <p:spPr>
          <a:xfrm>
            <a:off x="1358464" y="1560442"/>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1052601" y="7383949"/>
            <a:ext cx="15855778" cy="1890133"/>
          </a:xfrm>
          <a:prstGeom prst="rect">
            <a:avLst/>
          </a:prstGeom>
        </p:spPr>
        <p:txBody>
          <a:bodyPr wrap="square">
            <a:spAutoFit/>
          </a:bodyPr>
          <a:lstStyle/>
          <a:p>
            <a:pPr marL="228600">
              <a:lnSpc>
                <a:spcPct val="106000"/>
              </a:lnSpc>
              <a:spcAft>
                <a:spcPts val="800"/>
              </a:spcAft>
            </a:pPr>
            <a:r>
              <a:rPr lang="fr-FR" sz="28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a:latin typeface="Calibri" panose="020F0502020204030204" pitchFamily="34" charset="0"/>
                <a:ea typeface="Times New Roman" panose="02020603050405020304" pitchFamily="18" charset="0"/>
                <a:cs typeface="Arial" panose="020B0604020202020204" pitchFamily="34" charset="0"/>
              </a:rPr>
              <a:t>Protection</a:t>
            </a:r>
            <a:r>
              <a:rPr lang="fr-FR" sz="2800" b="1" dirty="0">
                <a:latin typeface="Calibri" panose="020F0502020204030204" pitchFamily="34" charset="0"/>
                <a:ea typeface="Times New Roman" panose="02020603050405020304" pitchFamily="18" charset="0"/>
                <a:cs typeface="Arial" panose="020B0604020202020204" pitchFamily="34" charset="0"/>
              </a:rPr>
              <a:t> : </a:t>
            </a:r>
            <a:endParaRPr lang="fr-FR" sz="2800" dirty="0">
              <a:latin typeface="Calibri" panose="020F0502020204030204" pitchFamily="34" charset="0"/>
              <a:ea typeface="Times New Roman" panose="02020603050405020304" pitchFamily="18" charset="0"/>
              <a:cs typeface="Arial" panose="020B0604020202020204" pitchFamily="34" charset="0"/>
            </a:endParaRPr>
          </a:p>
          <a:p>
            <a:pPr marL="571500" indent="-571500">
              <a:buFont typeface="Arial" panose="020B0604020202020204" pitchFamily="34" charset="0"/>
              <a:buChar char="•"/>
            </a:pPr>
            <a:r>
              <a:rPr lang="fr-FR" sz="3600" dirty="0">
                <a:latin typeface="Calibri" panose="020F0502020204030204" pitchFamily="34" charset="0"/>
                <a:ea typeface="Times New Roman" panose="02020603050405020304" pitchFamily="18" charset="0"/>
                <a:cs typeface="Arial" panose="020B0604020202020204" pitchFamily="34" charset="0"/>
              </a:rPr>
              <a:t>Utiliser le protocole HTTPS au niveau du transport (SSL / TLS).</a:t>
            </a:r>
            <a:endParaRPr lang="fr-FR" sz="3600" dirty="0"/>
          </a:p>
          <a:p>
            <a:pPr marL="457200" indent="-457200">
              <a:buFont typeface="Arial" panose="020B0604020202020204" pitchFamily="34" charset="0"/>
              <a:buChar char="•"/>
            </a:pPr>
            <a:r>
              <a:rPr lang="fr-FR" sz="3600" dirty="0"/>
              <a:t> Utiliser L'en-tête HTTP Strict-</a:t>
            </a:r>
            <a:r>
              <a:rPr lang="fr-FR" sz="3600" dirty="0" err="1"/>
              <a:t>TransportSecurity</a:t>
            </a:r>
            <a:r>
              <a:rPr lang="fr-FR" sz="3600" dirty="0"/>
              <a:t>.</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40" y="7485113"/>
            <a:ext cx="563593" cy="432894"/>
          </a:xfrm>
          <a:prstGeom prst="rect">
            <a:avLst/>
          </a:prstGeom>
        </p:spPr>
      </p:pic>
      <p:sp>
        <p:nvSpPr>
          <p:cNvPr id="14" name="スライド番号プレースホルダー 3"/>
          <p:cNvSpPr>
            <a:spLocks noGrp="1"/>
          </p:cNvSpPr>
          <p:nvPr>
            <p:ph type="sldNum" sz="quarter" idx="11"/>
          </p:nvPr>
        </p:nvSpPr>
        <p:spPr>
          <a:xfrm>
            <a:off x="17110868" y="9600055"/>
            <a:ext cx="1176775" cy="489036"/>
          </a:xfrm>
        </p:spPr>
        <p:txBody>
          <a:bodyPr/>
          <a:lstStyle/>
          <a:p>
            <a:r>
              <a:rPr lang="en-US" dirty="0"/>
              <a:t>31</a:t>
            </a:r>
          </a:p>
        </p:txBody>
      </p:sp>
    </p:spTree>
    <p:extLst>
      <p:ext uri="{BB962C8B-B14F-4D97-AF65-F5344CB8AC3E}">
        <p14:creationId xmlns:p14="http://schemas.microsoft.com/office/powerpoint/2010/main" val="1017116014"/>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2" y="-13283"/>
            <a:ext cx="17336022" cy="1280040"/>
          </a:xfrm>
        </p:spPr>
        <p:txBody>
          <a:bodyPr/>
          <a:lstStyle/>
          <a:p>
            <a:r>
              <a:rPr lang="fr-FR" dirty="0"/>
              <a:t>Test de sécurité</a:t>
            </a:r>
          </a:p>
        </p:txBody>
      </p:sp>
      <p:sp>
        <p:nvSpPr>
          <p:cNvPr id="20" name="Rectangle 19"/>
          <p:cNvSpPr/>
          <p:nvPr/>
        </p:nvSpPr>
        <p:spPr>
          <a:xfrm>
            <a:off x="7501180" y="114181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14181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14124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880" t="12328" r="4587" b="11464"/>
          <a:stretch/>
        </p:blipFill>
        <p:spPr bwMode="auto">
          <a:xfrm>
            <a:off x="5883988" y="2705199"/>
            <a:ext cx="6476240" cy="47267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269038" y="1844908"/>
            <a:ext cx="15511438" cy="646331"/>
          </a:xfrm>
          <a:prstGeom prst="rect">
            <a:avLst/>
          </a:prstGeom>
        </p:spPr>
        <p:txBody>
          <a:bodyPr wrap="square">
            <a:spAutoFit/>
          </a:bodyPr>
          <a:lstStyle/>
          <a:p>
            <a:r>
              <a:rPr lang="fr-FR" sz="3600" b="1" dirty="0">
                <a:latin typeface="Calibri" panose="020F0502020204030204" pitchFamily="34" charset="0"/>
                <a:ea typeface="Times New Roman" panose="02020603050405020304" pitchFamily="18" charset="0"/>
                <a:cs typeface="Arial" panose="020B0604020202020204" pitchFamily="34" charset="0"/>
              </a:rPr>
              <a:t>     Cookie </a:t>
            </a:r>
            <a:r>
              <a:rPr lang="fr-FR" sz="3600" b="1" dirty="0" err="1">
                <a:latin typeface="Calibri" panose="020F0502020204030204" pitchFamily="34" charset="0"/>
                <a:ea typeface="Times New Roman" panose="02020603050405020304" pitchFamily="18" charset="0"/>
                <a:cs typeface="Arial" panose="020B0604020202020204" pitchFamily="34" charset="0"/>
              </a:rPr>
              <a:t>without</a:t>
            </a:r>
            <a:r>
              <a:rPr lang="fr-FR" sz="3600" b="1" dirty="0">
                <a:latin typeface="Calibri" panose="020F0502020204030204" pitchFamily="34" charset="0"/>
                <a:ea typeface="Times New Roman" panose="02020603050405020304" pitchFamily="18" charset="0"/>
                <a:cs typeface="Arial" panose="020B0604020202020204" pitchFamily="34" charset="0"/>
              </a:rPr>
              <a:t> </a:t>
            </a:r>
            <a:r>
              <a:rPr lang="fr-FR" sz="3600" b="1" dirty="0" err="1">
                <a:latin typeface="Calibri" panose="020F0502020204030204" pitchFamily="34" charset="0"/>
                <a:ea typeface="Times New Roman" panose="02020603050405020304" pitchFamily="18" charset="0"/>
                <a:cs typeface="Arial" panose="020B0604020202020204" pitchFamily="34" charset="0"/>
              </a:rPr>
              <a:t>HttpOnly</a:t>
            </a:r>
            <a:r>
              <a:rPr lang="fr-FR" sz="3600" b="1" dirty="0">
                <a:latin typeface="Calibri" panose="020F0502020204030204" pitchFamily="34" charset="0"/>
                <a:ea typeface="Times New Roman" panose="02020603050405020304" pitchFamily="18" charset="0"/>
                <a:cs typeface="Arial" panose="020B0604020202020204" pitchFamily="34" charset="0"/>
              </a:rPr>
              <a:t> flag set</a:t>
            </a:r>
            <a:r>
              <a:rPr lang="fr-FR" sz="3600" dirty="0">
                <a:latin typeface="Calibri" panose="020F0502020204030204" pitchFamily="34" charset="0"/>
                <a:ea typeface="Times New Roman" panose="02020603050405020304" pitchFamily="18" charset="0"/>
                <a:cs typeface="Arial" panose="020B0604020202020204" pitchFamily="34" charset="0"/>
              </a:rPr>
              <a:t>: La possibilité de lire est écrire les cookies</a:t>
            </a:r>
            <a:endParaRPr lang="fr-FR" sz="3200" dirty="0"/>
          </a:p>
        </p:txBody>
      </p:sp>
      <p:sp>
        <p:nvSpPr>
          <p:cNvPr id="11" name="楕円 8"/>
          <p:cNvSpPr/>
          <p:nvPr/>
        </p:nvSpPr>
        <p:spPr>
          <a:xfrm>
            <a:off x="1322967" y="198888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1052601" y="7608541"/>
            <a:ext cx="14835841" cy="1890133"/>
          </a:xfrm>
          <a:prstGeom prst="rect">
            <a:avLst/>
          </a:prstGeom>
        </p:spPr>
        <p:txBody>
          <a:bodyPr wrap="square">
            <a:spAutoFit/>
          </a:bodyPr>
          <a:lstStyle/>
          <a:p>
            <a:pPr marL="228600">
              <a:lnSpc>
                <a:spcPct val="106000"/>
              </a:lnSpc>
              <a:spcAft>
                <a:spcPts val="800"/>
              </a:spcAft>
            </a:pPr>
            <a:r>
              <a:rPr lang="fr-FR" sz="3600" b="1" dirty="0">
                <a:latin typeface="Calibri" panose="020F0502020204030204" pitchFamily="34" charset="0"/>
                <a:ea typeface="Times New Roman" panose="02020603050405020304" pitchFamily="18" charset="0"/>
                <a:cs typeface="Calibri" panose="020F0502020204030204" pitchFamily="34" charset="0"/>
              </a:rPr>
              <a:t>    Protection : </a:t>
            </a:r>
            <a:endParaRPr lang="fr-FR" sz="3600" dirty="0">
              <a:latin typeface="Calibri" panose="020F0502020204030204" pitchFamily="34" charset="0"/>
              <a:ea typeface="Times New Roman" panose="02020603050405020304" pitchFamily="18" charset="0"/>
              <a:cs typeface="Calibri" panose="020F0502020204030204" pitchFamily="34" charset="0"/>
            </a:endParaRPr>
          </a:p>
          <a:p>
            <a:pPr marL="571500" lvl="0" indent="-571500">
              <a:buFont typeface="Arial" panose="020B0604020202020204" pitchFamily="34" charset="0"/>
              <a:buChar char="•"/>
            </a:pPr>
            <a:r>
              <a:rPr lang="fr-FR" sz="3600" dirty="0">
                <a:latin typeface="Calibri" panose="020F0502020204030204" pitchFamily="34" charset="0"/>
                <a:cs typeface="Calibri" panose="020F0502020204030204" pitchFamily="34" charset="0"/>
              </a:rPr>
              <a:t>Ne pas stocker des informations sensibles dans les cookies. </a:t>
            </a:r>
          </a:p>
          <a:p>
            <a:pPr marL="571500" lvl="0" indent="-571500">
              <a:buFont typeface="Arial" panose="020B0604020202020204" pitchFamily="34" charset="0"/>
              <a:buChar char="•"/>
            </a:pPr>
            <a:r>
              <a:rPr lang="fr-FR" sz="3600" dirty="0">
                <a:latin typeface="Calibri" panose="020F0502020204030204" pitchFamily="34" charset="0"/>
                <a:cs typeface="Calibri" panose="020F0502020204030204" pitchFamily="34" charset="0"/>
              </a:rPr>
              <a:t>Activer </a:t>
            </a:r>
            <a:r>
              <a:rPr lang="fr-FR" sz="3600" b="1" i="1" dirty="0">
                <a:latin typeface="Calibri" panose="020F0502020204030204" pitchFamily="34" charset="0"/>
                <a:cs typeface="Calibri" panose="020F0502020204030204" pitchFamily="34" charset="0"/>
              </a:rPr>
              <a:t>HTTPOnly</a:t>
            </a:r>
            <a:r>
              <a:rPr lang="fr-FR" sz="3600" dirty="0">
                <a:latin typeface="Calibri" panose="020F0502020204030204" pitchFamily="34" charset="0"/>
                <a:cs typeface="Calibri" panose="020F0502020204030204" pitchFamily="34" charset="0"/>
              </a:rPr>
              <a:t> lors de la création des cookies.</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41" y="7705816"/>
            <a:ext cx="563593" cy="432894"/>
          </a:xfrm>
          <a:prstGeom prst="rect">
            <a:avLst/>
          </a:prstGeom>
        </p:spPr>
      </p:pic>
      <p:sp>
        <p:nvSpPr>
          <p:cNvPr id="14" name="スライド番号プレースホルダー 3"/>
          <p:cNvSpPr>
            <a:spLocks noGrp="1"/>
          </p:cNvSpPr>
          <p:nvPr>
            <p:ph type="sldNum" sz="quarter" idx="11"/>
          </p:nvPr>
        </p:nvSpPr>
        <p:spPr>
          <a:xfrm>
            <a:off x="17110868" y="9618343"/>
            <a:ext cx="1176775" cy="489036"/>
          </a:xfrm>
        </p:spPr>
        <p:txBody>
          <a:bodyPr/>
          <a:lstStyle/>
          <a:p>
            <a:r>
              <a:rPr lang="en-US" dirty="0"/>
              <a:t>22</a:t>
            </a:r>
          </a:p>
        </p:txBody>
      </p:sp>
    </p:spTree>
    <p:extLst>
      <p:ext uri="{BB962C8B-B14F-4D97-AF65-F5344CB8AC3E}">
        <p14:creationId xmlns:p14="http://schemas.microsoft.com/office/powerpoint/2010/main" val="4159074020"/>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Effect transition="in" filter="fade">
                                      <p:cBhvr>
                                        <p:cTn id="23" dur="500"/>
                                        <p:tgtEl>
                                          <p:spTgt spid="1028"/>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2" y="-13283"/>
            <a:ext cx="17336022" cy="1280040"/>
          </a:xfrm>
        </p:spPr>
        <p:txBody>
          <a:bodyPr/>
          <a:lstStyle/>
          <a:p>
            <a:r>
              <a:rPr lang="fr-FR" dirty="0"/>
              <a:t>Test de sécurité</a:t>
            </a:r>
          </a:p>
        </p:txBody>
      </p:sp>
      <p:sp>
        <p:nvSpPr>
          <p:cNvPr id="20" name="Rectangle 19"/>
          <p:cNvSpPr/>
          <p:nvPr/>
        </p:nvSpPr>
        <p:spPr>
          <a:xfrm>
            <a:off x="7501180" y="114181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1" name="Rectangle 20"/>
          <p:cNvSpPr/>
          <p:nvPr/>
        </p:nvSpPr>
        <p:spPr>
          <a:xfrm>
            <a:off x="8586061" y="114181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22" name="Rectangle 21"/>
          <p:cNvSpPr/>
          <p:nvPr/>
        </p:nvSpPr>
        <p:spPr>
          <a:xfrm>
            <a:off x="9670942" y="114124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913" t="10683" r="4862" b="11113"/>
          <a:stretch/>
        </p:blipFill>
        <p:spPr bwMode="auto">
          <a:xfrm>
            <a:off x="5955440" y="3396712"/>
            <a:ext cx="6846160" cy="51211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269037" y="1533623"/>
            <a:ext cx="15841831" cy="2246769"/>
          </a:xfrm>
          <a:prstGeom prst="rect">
            <a:avLst/>
          </a:prstGeom>
        </p:spPr>
        <p:txBody>
          <a:bodyPr wrap="square">
            <a:spAutoFit/>
          </a:bodyPr>
          <a:lstStyle/>
          <a:p>
            <a:pPr algn="just"/>
            <a:r>
              <a:rPr lang="fr-FR" sz="3600" b="1" dirty="0">
                <a:latin typeface="Calibri" panose="020F0502020204030204" pitchFamily="34" charset="0"/>
                <a:ea typeface="Times New Roman" panose="02020603050405020304" pitchFamily="18" charset="0"/>
                <a:cs typeface="Arial" panose="020B0604020202020204" pitchFamily="34" charset="0"/>
              </a:rPr>
              <a:t>     </a:t>
            </a:r>
            <a:r>
              <a:rPr lang="en-US" sz="3600" b="1" dirty="0">
                <a:latin typeface="Calibri" panose="020F0502020204030204" pitchFamily="34" charset="0"/>
                <a:ea typeface="Times New Roman" panose="02020603050405020304" pitchFamily="18" charset="0"/>
                <a:cs typeface="Arial" panose="020B0604020202020204" pitchFamily="34" charset="0"/>
              </a:rPr>
              <a:t>Password field with autocomplete enabled</a:t>
            </a:r>
            <a:r>
              <a:rPr lang="fr-FR" sz="3600" dirty="0">
                <a:latin typeface="Calibri" panose="020F0502020204030204" pitchFamily="34" charset="0"/>
                <a:ea typeface="Times New Roman" panose="02020603050405020304" pitchFamily="18" charset="0"/>
                <a:cs typeface="Arial" panose="020B0604020202020204" pitchFamily="34" charset="0"/>
              </a:rPr>
              <a:t>: Les informations d'identification saisies par l'utilisateur seront stockées sur son ordinateur local et récupérées par le navigateur lors de futures visites.</a:t>
            </a:r>
          </a:p>
          <a:p>
            <a:pPr algn="just"/>
            <a:endParaRPr lang="fr-FR" sz="3200" dirty="0"/>
          </a:p>
        </p:txBody>
      </p:sp>
      <p:sp>
        <p:nvSpPr>
          <p:cNvPr id="11" name="楕円 8"/>
          <p:cNvSpPr/>
          <p:nvPr/>
        </p:nvSpPr>
        <p:spPr>
          <a:xfrm>
            <a:off x="1322967" y="1658143"/>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1052601" y="8270017"/>
            <a:ext cx="14835841" cy="1890133"/>
          </a:xfrm>
          <a:prstGeom prst="rect">
            <a:avLst/>
          </a:prstGeom>
        </p:spPr>
        <p:txBody>
          <a:bodyPr wrap="square">
            <a:spAutoFit/>
          </a:bodyPr>
          <a:lstStyle/>
          <a:p>
            <a:pPr marL="228600">
              <a:lnSpc>
                <a:spcPct val="106000"/>
              </a:lnSpc>
              <a:spcAft>
                <a:spcPts val="800"/>
              </a:spcAft>
            </a:pPr>
            <a:r>
              <a:rPr lang="fr-FR" sz="3600" b="1" dirty="0">
                <a:latin typeface="Calibri" panose="020F0502020204030204" pitchFamily="34" charset="0"/>
                <a:ea typeface="Times New Roman" panose="02020603050405020304" pitchFamily="18" charset="0"/>
                <a:cs typeface="Calibri" panose="020F0502020204030204" pitchFamily="34" charset="0"/>
              </a:rPr>
              <a:t>   Protection : </a:t>
            </a:r>
            <a:endParaRPr lang="fr-FR" sz="3600" dirty="0">
              <a:latin typeface="Calibri" panose="020F0502020204030204" pitchFamily="34" charset="0"/>
              <a:ea typeface="Times New Roman" panose="02020603050405020304" pitchFamily="18" charset="0"/>
              <a:cs typeface="Calibri" panose="020F0502020204030204" pitchFamily="34" charset="0"/>
            </a:endParaRPr>
          </a:p>
          <a:p>
            <a:pPr marL="571500" lvl="0" indent="-571500">
              <a:buFont typeface="Arial" panose="020B0604020202020204" pitchFamily="34" charset="0"/>
              <a:buChar char="•"/>
            </a:pPr>
            <a:r>
              <a:rPr lang="fr-FR" sz="3600" dirty="0" err="1"/>
              <a:t>Incluir</a:t>
            </a:r>
            <a:r>
              <a:rPr lang="fr-FR" sz="3600" dirty="0"/>
              <a:t> l'attribut </a:t>
            </a:r>
            <a:r>
              <a:rPr lang="fr-FR" sz="3600" dirty="0" err="1"/>
              <a:t>autocomplete</a:t>
            </a:r>
            <a:r>
              <a:rPr lang="fr-FR" sz="3600" dirty="0"/>
              <a:t> = "off" dans la balise FORM.</a:t>
            </a:r>
          </a:p>
          <a:p>
            <a:pPr lvl="0"/>
            <a:endParaRPr lang="fr-FR" sz="3600" dirty="0">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79" y="8318896"/>
            <a:ext cx="563593" cy="432894"/>
          </a:xfrm>
          <a:prstGeom prst="rect">
            <a:avLst/>
          </a:prstGeom>
        </p:spPr>
      </p:pic>
      <p:sp>
        <p:nvSpPr>
          <p:cNvPr id="14" name="スライド番号プレースホルダー 3"/>
          <p:cNvSpPr>
            <a:spLocks noGrp="1"/>
          </p:cNvSpPr>
          <p:nvPr>
            <p:ph type="sldNum" sz="quarter" idx="11"/>
          </p:nvPr>
        </p:nvSpPr>
        <p:spPr>
          <a:xfrm>
            <a:off x="17110868" y="9618343"/>
            <a:ext cx="1176775" cy="489036"/>
          </a:xfrm>
        </p:spPr>
        <p:txBody>
          <a:bodyPr/>
          <a:lstStyle/>
          <a:p>
            <a:r>
              <a:rPr lang="en-US" dirty="0"/>
              <a:t>33</a:t>
            </a:r>
          </a:p>
        </p:txBody>
      </p:sp>
    </p:spTree>
    <p:extLst>
      <p:ext uri="{BB962C8B-B14F-4D97-AF65-F5344CB8AC3E}">
        <p14:creationId xmlns:p14="http://schemas.microsoft.com/office/powerpoint/2010/main" val="337148049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Effect transition="in" filter="fade">
                                      <p:cBhvr>
                                        <p:cTn id="23" dur="500"/>
                                        <p:tgtEl>
                                          <p:spTgt spid="1028"/>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a:solidFill>
            <a:srgbClr val="FFC00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fr-FR" altLang="ja-JP" dirty="0"/>
              <a:t>6</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Conclusion</a:t>
            </a:r>
            <a:endParaRPr kumimoji="1" lang="ja-JP" altLang="en-US" dirty="0"/>
          </a:p>
        </p:txBody>
      </p:sp>
      <p:sp>
        <p:nvSpPr>
          <p:cNvPr id="2" name="テキスト プレースホルダー 1"/>
          <p:cNvSpPr>
            <a:spLocks noGrp="1"/>
          </p:cNvSpPr>
          <p:nvPr>
            <p:ph type="body" sz="quarter" idx="16"/>
          </p:nvPr>
        </p:nvSpPr>
        <p:spPr>
          <a:solidFill>
            <a:srgbClr val="FFC000">
              <a:alpha val="70000"/>
            </a:srgbClr>
          </a:solidFill>
        </p:spPr>
        <p:txBody>
          <a:bodyPr/>
          <a:lstStyle/>
          <a:p>
            <a:endParaRPr kumimoji="1" lang="ja-JP" altLang="en-US"/>
          </a:p>
        </p:txBody>
      </p:sp>
      <p:sp>
        <p:nvSpPr>
          <p:cNvPr id="3" name="テキスト プレースホルダー 2"/>
          <p:cNvSpPr>
            <a:spLocks noGrp="1"/>
          </p:cNvSpPr>
          <p:nvPr>
            <p:ph type="body" sz="quarter" idx="17"/>
          </p:nvPr>
        </p:nvSpPr>
        <p:spPr>
          <a:solidFill>
            <a:srgbClr val="FFC000">
              <a:alpha val="70000"/>
            </a:srgbClr>
          </a:solidFill>
        </p:spPr>
        <p:txBody>
          <a:bodyPr/>
          <a:lstStyle/>
          <a:p>
            <a:endParaRPr kumimoji="1" lang="ja-JP" altLang="en-US"/>
          </a:p>
        </p:txBody>
      </p:sp>
      <p:sp>
        <p:nvSpPr>
          <p:cNvPr id="4" name="テキスト プレースホルダー 3"/>
          <p:cNvSpPr>
            <a:spLocks noGrp="1"/>
          </p:cNvSpPr>
          <p:nvPr>
            <p:ph type="body" sz="quarter" idx="18"/>
          </p:nvPr>
        </p:nvSpPr>
        <p:spPr>
          <a:solidFill>
            <a:srgbClr val="FFC000">
              <a:alpha val="70000"/>
            </a:srgbClr>
          </a:solidFill>
        </p:spPr>
        <p:txBody>
          <a:bodyPr/>
          <a:lstStyle/>
          <a:p>
            <a:endParaRPr kumimoji="1" lang="ja-JP" altLang="en-US"/>
          </a:p>
        </p:txBody>
      </p:sp>
      <p:sp>
        <p:nvSpPr>
          <p:cNvPr id="5" name="テキスト プレースホルダー 4"/>
          <p:cNvSpPr>
            <a:spLocks noGrp="1"/>
          </p:cNvSpPr>
          <p:nvPr>
            <p:ph type="body" sz="quarter" idx="19"/>
          </p:nvPr>
        </p:nvSpPr>
        <p:spPr>
          <a:solidFill>
            <a:srgbClr val="FFC000">
              <a:alpha val="70000"/>
            </a:srgbClr>
          </a:solidFill>
        </p:spPr>
        <p:txBody>
          <a:bodyPr/>
          <a:lstStyle/>
          <a:p>
            <a:endParaRPr kumimoji="1" lang="ja-JP" altLang="en-US"/>
          </a:p>
        </p:txBody>
      </p:sp>
    </p:spTree>
    <p:extLst>
      <p:ext uri="{BB962C8B-B14F-4D97-AF65-F5344CB8AC3E}">
        <p14:creationId xmlns:p14="http://schemas.microsoft.com/office/powerpoint/2010/main" val="1985157455"/>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1"/>
          </p:nvPr>
        </p:nvSpPr>
        <p:spPr>
          <a:solidFill>
            <a:schemeClr val="accent1">
              <a:alpha val="70000"/>
            </a:schemeClr>
          </a:solidFill>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sz="4800" dirty="0"/>
              <a:t>Introduction</a:t>
            </a:r>
            <a:endParaRPr kumimoji="1" lang="ja-JP" altLang="en-US" sz="4800" dirty="0"/>
          </a:p>
        </p:txBody>
      </p:sp>
      <p:sp>
        <p:nvSpPr>
          <p:cNvPr id="2" name="テキスト プレースホルダー 1"/>
          <p:cNvSpPr>
            <a:spLocks noGrp="1"/>
          </p:cNvSpPr>
          <p:nvPr>
            <p:ph type="body" sz="quarter" idx="24"/>
          </p:nvPr>
        </p:nvSpPr>
        <p:spPr>
          <a:solidFill>
            <a:srgbClr val="4ECDC4">
              <a:alpha val="70000"/>
            </a:srgbClr>
          </a:solidFill>
        </p:spPr>
        <p:txBody>
          <a:bodyPr/>
          <a:lstStyle/>
          <a:p>
            <a:endParaRPr kumimoji="1" lang="ja-JP" altLang="en-US" dirty="0"/>
          </a:p>
        </p:txBody>
      </p:sp>
      <p:sp>
        <p:nvSpPr>
          <p:cNvPr id="3" name="テキスト プレースホルダー 2"/>
          <p:cNvSpPr>
            <a:spLocks noGrp="1"/>
          </p:cNvSpPr>
          <p:nvPr>
            <p:ph type="body" sz="quarter" idx="25"/>
          </p:nvPr>
        </p:nvSpPr>
        <p:spPr>
          <a:solidFill>
            <a:srgbClr val="4ECDC4">
              <a:alpha val="70000"/>
            </a:srgbClr>
          </a:solidFill>
        </p:spPr>
        <p:txBody>
          <a:bodyPr/>
          <a:lstStyle/>
          <a:p>
            <a:endParaRPr kumimoji="1" lang="ja-JP" altLang="en-US" dirty="0"/>
          </a:p>
        </p:txBody>
      </p:sp>
      <p:sp>
        <p:nvSpPr>
          <p:cNvPr id="4" name="テキスト プレースホルダー 3"/>
          <p:cNvSpPr>
            <a:spLocks noGrp="1"/>
          </p:cNvSpPr>
          <p:nvPr>
            <p:ph type="body" sz="quarter" idx="26"/>
          </p:nvPr>
        </p:nvSpPr>
        <p:spPr>
          <a:solidFill>
            <a:srgbClr val="4ECDC4">
              <a:alpha val="70000"/>
            </a:srgbClr>
          </a:solidFill>
        </p:spPr>
        <p:txBody>
          <a:bodyPr/>
          <a:lstStyle/>
          <a:p>
            <a:endParaRPr kumimoji="1" lang="ja-JP" altLang="en-US" dirty="0"/>
          </a:p>
        </p:txBody>
      </p:sp>
      <p:sp>
        <p:nvSpPr>
          <p:cNvPr id="5" name="テキスト プレースホルダー 4"/>
          <p:cNvSpPr>
            <a:spLocks noGrp="1"/>
          </p:cNvSpPr>
          <p:nvPr>
            <p:ph type="body" sz="quarter" idx="27"/>
          </p:nvPr>
        </p:nvSpPr>
        <p:spPr>
          <a:solidFill>
            <a:srgbClr val="4ECDC4">
              <a:alpha val="70000"/>
            </a:srgbClr>
          </a:solidFill>
        </p:spPr>
        <p:txBody>
          <a:bodyPr/>
          <a:lstStyle/>
          <a:p>
            <a:endParaRPr kumimoji="1" lang="ja-JP" altLang="en-US" dirty="0"/>
          </a:p>
        </p:txBody>
      </p:sp>
      <p:sp>
        <p:nvSpPr>
          <p:cNvPr id="11" name="スライド番号プレースホルダー 32"/>
          <p:cNvSpPr>
            <a:spLocks noGrp="1"/>
          </p:cNvSpPr>
          <p:nvPr>
            <p:ph type="sldNum" sz="quarter" idx="11"/>
          </p:nvPr>
        </p:nvSpPr>
        <p:spPr>
          <a:xfrm>
            <a:off x="17212468" y="9600055"/>
            <a:ext cx="1176775" cy="489036"/>
          </a:xfrm>
          <a:noFill/>
        </p:spPr>
        <p:txBody>
          <a:bodyPr>
            <a:normAutofit fontScale="77500" lnSpcReduction="20000"/>
          </a:bodyPr>
          <a:lstStyle/>
          <a:p>
            <a:r>
              <a:rPr lang="en-US" sz="3200" dirty="0"/>
              <a:t>2</a:t>
            </a:r>
          </a:p>
        </p:txBody>
      </p:sp>
      <p:sp>
        <p:nvSpPr>
          <p:cNvPr id="12" name="正方形/長方形 12"/>
          <p:cNvSpPr>
            <a:spLocks noGrp="1"/>
          </p:cNvSpPr>
          <p:nvPr>
            <p:ph type="pic" sz="quarter" idx="10"/>
          </p:nvPr>
        </p:nvSpPr>
        <p:spPr>
          <a:xfrm flipV="1">
            <a:off x="17155318" y="9418320"/>
            <a:ext cx="1116000" cy="64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dirty="0"/>
          </a:p>
        </p:txBody>
      </p:sp>
    </p:spTree>
    <p:extLst>
      <p:ext uri="{BB962C8B-B14F-4D97-AF65-F5344CB8AC3E}">
        <p14:creationId xmlns:p14="http://schemas.microsoft.com/office/powerpoint/2010/main" val="2262431589"/>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6"/>
          <p:cNvSpPr>
            <a:spLocks noGrp="1"/>
          </p:cNvSpPr>
          <p:nvPr>
            <p:ph type="title"/>
          </p:nvPr>
        </p:nvSpPr>
        <p:spPr>
          <a:xfrm>
            <a:off x="475989" y="1179859"/>
            <a:ext cx="17336022" cy="1280040"/>
          </a:xfrm>
        </p:spPr>
        <p:txBody>
          <a:bodyPr/>
          <a:lstStyle/>
          <a:p>
            <a:r>
              <a:rPr kumimoji="1" lang="fr-FR" altLang="ja-JP" dirty="0"/>
              <a:t>Conclusion</a:t>
            </a:r>
            <a:endParaRPr kumimoji="1" lang="ja-JP" altLang="en-US" dirty="0"/>
          </a:p>
        </p:txBody>
      </p:sp>
      <p:sp>
        <p:nvSpPr>
          <p:cNvPr id="3" name="テキスト プレースホルダー 8"/>
          <p:cNvSpPr>
            <a:spLocks noGrp="1"/>
          </p:cNvSpPr>
          <p:nvPr>
            <p:ph type="body" sz="quarter" idx="13"/>
          </p:nvPr>
        </p:nvSpPr>
        <p:spPr>
          <a:xfrm>
            <a:off x="190501" y="2988510"/>
            <a:ext cx="17621510" cy="6117044"/>
          </a:xfrm>
        </p:spPr>
        <p:txBody>
          <a:bodyPr/>
          <a:lstStyle/>
          <a:p>
            <a:pPr marL="71755" marR="718185" algn="just">
              <a:lnSpc>
                <a:spcPct val="127000"/>
              </a:lnSpc>
              <a:spcBef>
                <a:spcPts val="865"/>
              </a:spcBef>
              <a:spcAft>
                <a:spcPts val="600"/>
              </a:spcAft>
            </a:pPr>
            <a:r>
              <a:rPr lang="fr-FR" sz="3200" dirty="0">
                <a:effectLst/>
                <a:latin typeface="LM Roman 12"/>
                <a:ea typeface="LM Roman 12"/>
                <a:cs typeface="LM Roman 12"/>
              </a:rPr>
              <a:t>Marsa Maroc est aperçu comme étant un organisme jeune, moderne dont les valeurs mises en avant sont :</a:t>
            </a:r>
          </a:p>
          <a:p>
            <a:pPr marL="71755" marR="718185" algn="just">
              <a:lnSpc>
                <a:spcPct val="127000"/>
              </a:lnSpc>
              <a:spcBef>
                <a:spcPts val="865"/>
              </a:spcBef>
              <a:spcAft>
                <a:spcPts val="600"/>
              </a:spcAft>
            </a:pPr>
            <a:r>
              <a:rPr lang="fr-FR" sz="3200" dirty="0">
                <a:effectLst/>
                <a:latin typeface="LM Roman 12"/>
                <a:ea typeface="LM Roman 12"/>
                <a:cs typeface="LM Roman 12"/>
              </a:rPr>
              <a:t>La performance, l’efficacité, la qualité, le dynamique, l’ouverture, la solidité …</a:t>
            </a:r>
          </a:p>
          <a:p>
            <a:pPr marL="71755" marR="718185" algn="just">
              <a:lnSpc>
                <a:spcPct val="127000"/>
              </a:lnSpc>
              <a:spcBef>
                <a:spcPts val="865"/>
              </a:spcBef>
              <a:spcAft>
                <a:spcPts val="600"/>
              </a:spcAft>
            </a:pPr>
            <a:r>
              <a:rPr lang="fr-FR" sz="3200" dirty="0">
                <a:effectLst/>
                <a:latin typeface="LM Roman 12"/>
                <a:ea typeface="LM Roman 12"/>
                <a:cs typeface="LM Roman 12"/>
              </a:rPr>
              <a:t>Le stage que j’ai effectué au sein de Marsa Maroc a été particulièrement bénéfique pour moi, car il m’a présenté une occasion pour pouvoir enrichir ma formation autant sur le plan des relations humaines que sur le plan des connaissances techniques, et me préparer à la vie professionnelle et tout ce qui l’accompagne : les relations entre les collègues, l’ambiance de travail et aussi découvrir cette vie qui est tout à fait différente pour toute personne débutante.</a:t>
            </a:r>
          </a:p>
        </p:txBody>
      </p:sp>
      <p:sp>
        <p:nvSpPr>
          <p:cNvPr id="4" name="スライド番号プレースホルダー 3"/>
          <p:cNvSpPr txBox="1">
            <a:spLocks/>
          </p:cNvSpPr>
          <p:nvPr/>
        </p:nvSpPr>
        <p:spPr>
          <a:xfrm>
            <a:off x="17110868" y="9600055"/>
            <a:ext cx="1176775" cy="489036"/>
          </a:xfrm>
          <a:prstGeom prst="rect">
            <a:avLst/>
          </a:prstGeom>
        </p:spPr>
        <p:txBody>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dirty="0"/>
              <a:t>35</a:t>
            </a:r>
          </a:p>
        </p:txBody>
      </p:sp>
    </p:spTree>
    <p:extLst>
      <p:ext uri="{BB962C8B-B14F-4D97-AF65-F5344CB8AC3E}">
        <p14:creationId xmlns:p14="http://schemas.microsoft.com/office/powerpoint/2010/main" val="1825660635"/>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a:xfrm>
            <a:off x="4888291" y="9737810"/>
            <a:ext cx="8248650" cy="547603"/>
          </a:xfrm>
        </p:spPr>
        <p:txBody>
          <a:bodyPr/>
          <a:lstStyle/>
          <a:p>
            <a:pPr algn="ctr"/>
            <a:r>
              <a:rPr lang="en-US" sz="2400" dirty="0">
                <a:solidFill>
                  <a:srgbClr val="CDCDCD"/>
                </a:solidFill>
                <a:latin typeface="Calibri" panose="020F0502020204030204" pitchFamily="34" charset="0"/>
                <a:cs typeface="Calibri" panose="020F0502020204030204" pitchFamily="34" charset="0"/>
              </a:rPr>
              <a:t>Ayoub DERDOURI</a:t>
            </a:r>
          </a:p>
        </p:txBody>
      </p:sp>
      <p:sp>
        <p:nvSpPr>
          <p:cNvPr id="3" name="スライド番号プレースホルダー 2"/>
          <p:cNvSpPr>
            <a:spLocks noGrp="1"/>
          </p:cNvSpPr>
          <p:nvPr>
            <p:ph type="sldNum" sz="quarter" idx="11"/>
          </p:nvPr>
        </p:nvSpPr>
        <p:spPr/>
        <p:txBody>
          <a:bodyPr/>
          <a:lstStyle/>
          <a:p>
            <a:r>
              <a:rPr lang="en-US" dirty="0"/>
              <a:t>36</a:t>
            </a:r>
          </a:p>
        </p:txBody>
      </p:sp>
      <p:sp>
        <p:nvSpPr>
          <p:cNvPr id="11" name="テキスト プレースホルダー 10"/>
          <p:cNvSpPr>
            <a:spLocks noGrp="1"/>
          </p:cNvSpPr>
          <p:nvPr>
            <p:ph type="body" sz="quarter" idx="18"/>
          </p:nvPr>
        </p:nvSpPr>
        <p:spPr/>
        <p:txBody>
          <a:bodyPr>
            <a:normAutofit fontScale="85000" lnSpcReduction="10000"/>
          </a:bodyPr>
          <a:lstStyle/>
          <a:p>
            <a:r>
              <a:rPr kumimoji="1" lang="en-US" altLang="ja-JP" sz="6000" b="1" dirty="0"/>
              <a:t>Merci pour </a:t>
            </a:r>
            <a:r>
              <a:rPr kumimoji="1" lang="en-US" altLang="ja-JP" sz="6000" b="1" dirty="0" err="1"/>
              <a:t>votre</a:t>
            </a:r>
            <a:r>
              <a:rPr kumimoji="1" lang="en-US" altLang="ja-JP" sz="6000" b="1" dirty="0"/>
              <a:t> attention</a:t>
            </a:r>
          </a:p>
          <a:p>
            <a:endParaRPr kumimoji="1" lang="ja-JP" altLang="en-US" dirty="0"/>
          </a:p>
        </p:txBody>
      </p:sp>
      <p:sp>
        <p:nvSpPr>
          <p:cNvPr id="12" name="テキスト プレースホルダー 11"/>
          <p:cNvSpPr>
            <a:spLocks noGrp="1"/>
          </p:cNvSpPr>
          <p:nvPr>
            <p:ph type="body" sz="quarter" idx="19"/>
          </p:nvPr>
        </p:nvSpPr>
        <p:spPr/>
        <p:txBody>
          <a:bodyPr/>
          <a:lstStyle/>
          <a:p>
            <a:r>
              <a:rPr kumimoji="1" lang="fr-FR" altLang="ja-JP" dirty="0">
                <a:solidFill>
                  <a:srgbClr val="C00000"/>
                </a:solidFill>
              </a:rPr>
              <a:t>GSST DEPL</a:t>
            </a:r>
            <a:endParaRPr kumimoji="1" lang="ja-JP" altLang="en-US" dirty="0">
              <a:solidFill>
                <a:srgbClr val="C00000"/>
              </a:solidFill>
            </a:endParaRPr>
          </a:p>
        </p:txBody>
      </p:sp>
      <p:pic>
        <p:nvPicPr>
          <p:cNvPr id="34" name="Picture 33" descr="Graphical user interface, website&#10;&#10;Description automatically generated">
            <a:extLst>
              <a:ext uri="{FF2B5EF4-FFF2-40B4-BE49-F238E27FC236}">
                <a16:creationId xmlns:a16="http://schemas.microsoft.com/office/drawing/2014/main" id="{EF9215EB-9BC5-CF64-70CD-E5C863B65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494" y="661838"/>
            <a:ext cx="7331011" cy="4016842"/>
          </a:xfrm>
          <a:prstGeom prst="rect">
            <a:avLst/>
          </a:prstGeom>
        </p:spPr>
      </p:pic>
    </p:spTree>
    <p:extLst>
      <p:ext uri="{BB962C8B-B14F-4D97-AF65-F5344CB8AC3E}">
        <p14:creationId xmlns:p14="http://schemas.microsoft.com/office/powerpoint/2010/main" val="696064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0D5662-0D47-56E4-7173-C234A738C14A}"/>
              </a:ext>
            </a:extLst>
          </p:cNvPr>
          <p:cNvSpPr>
            <a:spLocks noGrp="1"/>
          </p:cNvSpPr>
          <p:nvPr>
            <p:ph type="ftr" sz="quarter" idx="10"/>
          </p:nvPr>
        </p:nvSpPr>
        <p:spPr/>
        <p:txBody>
          <a:bodyPr/>
          <a:lstStyle/>
          <a:p>
            <a:r>
              <a:rPr lang="en-US"/>
              <a:t>The Power of PowerPoint | thepopp.com</a:t>
            </a:r>
            <a:endParaRPr lang="en-US" dirty="0"/>
          </a:p>
        </p:txBody>
      </p:sp>
      <p:sp>
        <p:nvSpPr>
          <p:cNvPr id="3" name="Slide Number Placeholder 2">
            <a:extLst>
              <a:ext uri="{FF2B5EF4-FFF2-40B4-BE49-F238E27FC236}">
                <a16:creationId xmlns:a16="http://schemas.microsoft.com/office/drawing/2014/main" id="{488E0DA1-EA1D-6986-149B-6ADA5A412A80}"/>
              </a:ext>
            </a:extLst>
          </p:cNvPr>
          <p:cNvSpPr>
            <a:spLocks noGrp="1"/>
          </p:cNvSpPr>
          <p:nvPr>
            <p:ph type="sldNum" sz="quarter" idx="11"/>
          </p:nvPr>
        </p:nvSpPr>
        <p:spPr/>
        <p:txBody>
          <a:bodyPr/>
          <a:lstStyle/>
          <a:p>
            <a:fld id="{03EB59E2-90B9-4CD3-AC74-D672227E13C3}" type="slidenum">
              <a:rPr lang="en-US" smtClean="0"/>
              <a:pPr/>
              <a:t>32</a:t>
            </a:fld>
            <a:endParaRPr lang="en-US" dirty="0"/>
          </a:p>
        </p:txBody>
      </p:sp>
      <p:sp>
        <p:nvSpPr>
          <p:cNvPr id="7" name="Text Placeholder 6">
            <a:extLst>
              <a:ext uri="{FF2B5EF4-FFF2-40B4-BE49-F238E27FC236}">
                <a16:creationId xmlns:a16="http://schemas.microsoft.com/office/drawing/2014/main" id="{19AA9D93-749E-536F-7704-4A412B3FB268}"/>
              </a:ext>
            </a:extLst>
          </p:cNvPr>
          <p:cNvSpPr>
            <a:spLocks noGrp="1"/>
          </p:cNvSpPr>
          <p:nvPr>
            <p:ph type="body" sz="quarter" idx="18"/>
          </p:nvPr>
        </p:nvSpPr>
        <p:spPr/>
        <p:txBody>
          <a:bodyPr/>
          <a:lstStyle/>
          <a:p>
            <a:endParaRPr lang="fr-FR"/>
          </a:p>
        </p:txBody>
      </p:sp>
      <p:sp>
        <p:nvSpPr>
          <p:cNvPr id="8" name="Text Placeholder 7">
            <a:extLst>
              <a:ext uri="{FF2B5EF4-FFF2-40B4-BE49-F238E27FC236}">
                <a16:creationId xmlns:a16="http://schemas.microsoft.com/office/drawing/2014/main" id="{EE2F3B61-8FA7-97A0-8CE1-AEEA5E5B50EF}"/>
              </a:ext>
            </a:extLst>
          </p:cNvPr>
          <p:cNvSpPr>
            <a:spLocks noGrp="1"/>
          </p:cNvSpPr>
          <p:nvPr>
            <p:ph type="body" sz="quarter" idx="19"/>
          </p:nvPr>
        </p:nvSpPr>
        <p:spPr/>
        <p:txBody>
          <a:bodyPr/>
          <a:lstStyle/>
          <a:p>
            <a:endParaRPr lang="fr-FR"/>
          </a:p>
        </p:txBody>
      </p:sp>
    </p:spTree>
    <p:extLst>
      <p:ext uri="{BB962C8B-B14F-4D97-AF65-F5344CB8AC3E}">
        <p14:creationId xmlns:p14="http://schemas.microsoft.com/office/powerpoint/2010/main" val="92852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a:solidFill>
            <a:srgbClr val="A3E511">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sz="5400" dirty="0"/>
              <a:t> </a:t>
            </a:r>
            <a:r>
              <a:rPr lang="fr-FR" sz="5400" dirty="0">
                <a:latin typeface="Tw Cen MT" panose="020B0602020104020603" pitchFamily="34" charset="0"/>
              </a:rPr>
              <a:t>Environnement</a:t>
            </a:r>
            <a:r>
              <a:rPr lang="en-US" sz="5400" dirty="0">
                <a:latin typeface="Tw Cen MT" panose="020B0602020104020603" pitchFamily="34" charset="0"/>
              </a:rPr>
              <a:t> du stage</a:t>
            </a:r>
          </a:p>
        </p:txBody>
      </p:sp>
      <p:sp>
        <p:nvSpPr>
          <p:cNvPr id="10" name="テキスト プレースホルダー 9"/>
          <p:cNvSpPr>
            <a:spLocks noGrp="1"/>
          </p:cNvSpPr>
          <p:nvPr>
            <p:ph type="body" sz="quarter" idx="16"/>
          </p:nvPr>
        </p:nvSpPr>
        <p:spPr>
          <a:solidFill>
            <a:srgbClr val="A3E511">
              <a:alpha val="70000"/>
            </a:srgbClr>
          </a:solidFill>
        </p:spPr>
        <p:txBody>
          <a:bodyPr/>
          <a:lstStyle/>
          <a:p>
            <a:endParaRPr kumimoji="1" lang="ja-JP" altLang="en-US" dirty="0"/>
          </a:p>
        </p:txBody>
      </p:sp>
      <p:sp>
        <p:nvSpPr>
          <p:cNvPr id="11" name="テキスト プレースホルダー 10"/>
          <p:cNvSpPr>
            <a:spLocks noGrp="1"/>
          </p:cNvSpPr>
          <p:nvPr>
            <p:ph type="body" sz="quarter" idx="17"/>
          </p:nvPr>
        </p:nvSpPr>
        <p:spPr>
          <a:solidFill>
            <a:srgbClr val="A3E511">
              <a:alpha val="70000"/>
            </a:srgbClr>
          </a:solidFill>
        </p:spPr>
        <p:txBody>
          <a:bodyPr/>
          <a:lstStyle/>
          <a:p>
            <a:endParaRPr kumimoji="1" lang="ja-JP" altLang="en-US" dirty="0"/>
          </a:p>
        </p:txBody>
      </p:sp>
      <p:sp>
        <p:nvSpPr>
          <p:cNvPr id="12" name="テキスト プレースホルダー 11"/>
          <p:cNvSpPr>
            <a:spLocks noGrp="1"/>
          </p:cNvSpPr>
          <p:nvPr>
            <p:ph type="body" sz="quarter" idx="18"/>
          </p:nvPr>
        </p:nvSpPr>
        <p:spPr>
          <a:solidFill>
            <a:srgbClr val="A3E511">
              <a:alpha val="70000"/>
            </a:srgbClr>
          </a:solidFill>
        </p:spPr>
        <p:txBody>
          <a:bodyPr/>
          <a:lstStyle/>
          <a:p>
            <a:endParaRPr kumimoji="1" lang="ja-JP" altLang="en-US" dirty="0"/>
          </a:p>
        </p:txBody>
      </p:sp>
      <p:sp>
        <p:nvSpPr>
          <p:cNvPr id="13" name="テキスト プレースホルダー 12"/>
          <p:cNvSpPr>
            <a:spLocks noGrp="1"/>
          </p:cNvSpPr>
          <p:nvPr>
            <p:ph type="body" sz="quarter" idx="19"/>
          </p:nvPr>
        </p:nvSpPr>
        <p:spPr>
          <a:solidFill>
            <a:srgbClr val="A3E511">
              <a:alpha val="70000"/>
            </a:srgbClr>
          </a:solidFill>
        </p:spPr>
        <p:txBody>
          <a:bodyPr/>
          <a:lstStyle/>
          <a:p>
            <a:endParaRPr kumimoji="1" lang="ja-JP" altLang="en-US" dirty="0"/>
          </a:p>
        </p:txBody>
      </p:sp>
      <p:sp>
        <p:nvSpPr>
          <p:cNvPr id="16" name="スライド番号プレースホルダー 3"/>
          <p:cNvSpPr>
            <a:spLocks noGrp="1"/>
          </p:cNvSpPr>
          <p:nvPr>
            <p:ph type="sldNum" sz="quarter" idx="11"/>
          </p:nvPr>
        </p:nvSpPr>
        <p:spPr>
          <a:xfrm>
            <a:off x="17207347" y="9600054"/>
            <a:ext cx="1101436" cy="499909"/>
          </a:xfrm>
          <a:noFill/>
        </p:spPr>
        <p:txBody>
          <a:bodyPr>
            <a:normAutofit fontScale="77500" lnSpcReduction="20000"/>
          </a:bodyPr>
          <a:lstStyle/>
          <a:p>
            <a:r>
              <a:rPr lang="en-US" sz="3200" dirty="0">
                <a:latin typeface="+mj-lt"/>
              </a:rPr>
              <a:t>3</a:t>
            </a:r>
            <a:endParaRPr lang="en-US" sz="3600" dirty="0">
              <a:latin typeface="+mj-lt"/>
            </a:endParaRPr>
          </a:p>
        </p:txBody>
      </p:sp>
    </p:spTree>
    <p:extLst>
      <p:ext uri="{BB962C8B-B14F-4D97-AF65-F5344CB8AC3E}">
        <p14:creationId xmlns:p14="http://schemas.microsoft.com/office/powerpoint/2010/main" val="757655117"/>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
            <a:extLst>
              <a:ext uri="{FF2B5EF4-FFF2-40B4-BE49-F238E27FC236}">
                <a16:creationId xmlns:a16="http://schemas.microsoft.com/office/drawing/2014/main" id="{BE8AA9BD-5B28-4BB1-803B-54BB6E1B0DE1}"/>
              </a:ext>
            </a:extLst>
          </p:cNvPr>
          <p:cNvSpPr txBox="1"/>
          <p:nvPr/>
        </p:nvSpPr>
        <p:spPr>
          <a:xfrm>
            <a:off x="5302856" y="61389"/>
            <a:ext cx="7278915" cy="923330"/>
          </a:xfrm>
          <a:prstGeom prst="rect">
            <a:avLst/>
          </a:prstGeom>
          <a:noFill/>
        </p:spPr>
        <p:txBody>
          <a:bodyPr wrap="square" rtlCol="0">
            <a:spAutoFit/>
          </a:bodyPr>
          <a:lstStyle/>
          <a:p>
            <a:pPr algn="ctr"/>
            <a:r>
              <a:rPr lang="fr-FR" altLang="fr-FR" sz="5400" dirty="0"/>
              <a:t>Société d’accueil</a:t>
            </a:r>
            <a:endParaRPr lang="fr-FR" sz="5400" dirty="0">
              <a:latin typeface="+mj-lt"/>
            </a:endParaRPr>
          </a:p>
        </p:txBody>
      </p:sp>
      <p:grpSp>
        <p:nvGrpSpPr>
          <p:cNvPr id="55" name="Group 117">
            <a:extLst>
              <a:ext uri="{FF2B5EF4-FFF2-40B4-BE49-F238E27FC236}">
                <a16:creationId xmlns:a16="http://schemas.microsoft.com/office/drawing/2014/main" id="{642619BF-D98C-42FE-8077-B8745D93F239}"/>
              </a:ext>
            </a:extLst>
          </p:cNvPr>
          <p:cNvGrpSpPr/>
          <p:nvPr/>
        </p:nvGrpSpPr>
        <p:grpSpPr>
          <a:xfrm>
            <a:off x="5394788" y="4374167"/>
            <a:ext cx="8199293" cy="1878312"/>
            <a:chOff x="403330" y="4454607"/>
            <a:chExt cx="3191272" cy="1175097"/>
          </a:xfrm>
        </p:grpSpPr>
        <p:sp>
          <p:nvSpPr>
            <p:cNvPr id="61" name="TextBox 118">
              <a:extLst>
                <a:ext uri="{FF2B5EF4-FFF2-40B4-BE49-F238E27FC236}">
                  <a16:creationId xmlns:a16="http://schemas.microsoft.com/office/drawing/2014/main" id="{47D438D1-4A2C-457A-A675-A2FFD11F8FC1}"/>
                </a:ext>
              </a:extLst>
            </p:cNvPr>
            <p:cNvSpPr txBox="1"/>
            <p:nvPr/>
          </p:nvSpPr>
          <p:spPr>
            <a:xfrm>
              <a:off x="403330" y="4454607"/>
              <a:ext cx="2644771" cy="288824"/>
            </a:xfrm>
            <a:prstGeom prst="rect">
              <a:avLst/>
            </a:prstGeom>
            <a:noFill/>
          </p:spPr>
          <p:txBody>
            <a:bodyPr wrap="square" rtlCol="0">
              <a:spAutoFit/>
            </a:bodyPr>
            <a:lstStyle/>
            <a:p>
              <a:pPr algn="ctr"/>
              <a:r>
                <a:rPr lang="fr-FR" altLang="fr-FR" sz="2400" b="1" dirty="0">
                  <a:solidFill>
                    <a:srgbClr val="01ADE0"/>
                  </a:solidFill>
                </a:rPr>
                <a:t>société d’exploitation des port Laâyoune</a:t>
              </a:r>
              <a:endParaRPr lang="en-US" sz="2400" dirty="0">
                <a:solidFill>
                  <a:srgbClr val="01ADE0"/>
                </a:solidFill>
                <a:latin typeface="Tw Cen MT" panose="020B0602020104020603" pitchFamily="34" charset="0"/>
              </a:endParaRPr>
            </a:p>
          </p:txBody>
        </p:sp>
        <p:sp>
          <p:nvSpPr>
            <p:cNvPr id="62" name="TextBox 119">
              <a:extLst>
                <a:ext uri="{FF2B5EF4-FFF2-40B4-BE49-F238E27FC236}">
                  <a16:creationId xmlns:a16="http://schemas.microsoft.com/office/drawing/2014/main" id="{EFA98CF0-C7D5-4BB1-AE6B-892973EDC2B3}"/>
                </a:ext>
              </a:extLst>
            </p:cNvPr>
            <p:cNvSpPr txBox="1"/>
            <p:nvPr/>
          </p:nvSpPr>
          <p:spPr>
            <a:xfrm>
              <a:off x="466266" y="4801743"/>
              <a:ext cx="3128336" cy="827961"/>
            </a:xfrm>
            <a:prstGeom prst="rect">
              <a:avLst/>
            </a:prstGeom>
            <a:noFill/>
          </p:spPr>
          <p:txBody>
            <a:bodyPr wrap="square" rtlCol="0">
              <a:spAutoFit/>
            </a:bodyPr>
            <a:lstStyle/>
            <a:p>
              <a:pPr algn="just"/>
              <a:r>
                <a:rPr lang="fr-FR" sz="2000" dirty="0"/>
                <a:t>Marsa Maroc, créée en 2006 par la loi 15-02.</a:t>
              </a:r>
            </a:p>
            <a:p>
              <a:pPr algn="just"/>
              <a:r>
                <a:rPr lang="fr-FR" sz="2000" dirty="0"/>
                <a:t>La mission principale de Marsa Maroc est le traitement  dans les meilleures conditions de délai, cout et de sécurité, de l’exploitation des navires et des marchandises transitant par les ports marocaines.</a:t>
              </a:r>
            </a:p>
          </p:txBody>
        </p:sp>
      </p:grpSp>
      <p:sp>
        <p:nvSpPr>
          <p:cNvPr id="43" name="スライド番号プレースホルダー 3"/>
          <p:cNvSpPr>
            <a:spLocks noGrp="1"/>
          </p:cNvSpPr>
          <p:nvPr>
            <p:ph type="sldNum" sz="quarter" idx="11"/>
          </p:nvPr>
        </p:nvSpPr>
        <p:spPr>
          <a:xfrm>
            <a:off x="17207347" y="9600054"/>
            <a:ext cx="1101436" cy="499909"/>
          </a:xfrm>
        </p:spPr>
        <p:txBody>
          <a:bodyPr/>
          <a:lstStyle/>
          <a:p>
            <a:r>
              <a:rPr lang="en-US" sz="3200" dirty="0">
                <a:latin typeface="+mj-lt"/>
              </a:rPr>
              <a:t>5</a:t>
            </a:r>
          </a:p>
        </p:txBody>
      </p:sp>
      <p:pic>
        <p:nvPicPr>
          <p:cNvPr id="20" name="Image 4" descr="C:\Users\DELL\Desktop\marsa maroc.png">
            <a:extLst>
              <a:ext uri="{FF2B5EF4-FFF2-40B4-BE49-F238E27FC236}">
                <a16:creationId xmlns:a16="http://schemas.microsoft.com/office/drawing/2014/main" id="{1B330808-776B-B5A7-1149-06D56FF509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4447" y="2012136"/>
            <a:ext cx="2917558" cy="1944216"/>
          </a:xfrm>
          <a:prstGeom prst="rect">
            <a:avLst/>
          </a:prstGeom>
          <a:noFill/>
          <a:ln>
            <a:noFill/>
          </a:ln>
        </p:spPr>
      </p:pic>
      <p:sp>
        <p:nvSpPr>
          <p:cNvPr id="11" name="Rectangle 10">
            <a:extLst>
              <a:ext uri="{FF2B5EF4-FFF2-40B4-BE49-F238E27FC236}">
                <a16:creationId xmlns:a16="http://schemas.microsoft.com/office/drawing/2014/main" id="{7EA49E5F-4C71-EA3A-C193-7D62048B1971}"/>
              </a:ext>
            </a:extLst>
          </p:cNvPr>
          <p:cNvSpPr/>
          <p:nvPr/>
        </p:nvSpPr>
        <p:spPr>
          <a:xfrm>
            <a:off x="7583891" y="112834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2" name="Rectangle 11">
            <a:extLst>
              <a:ext uri="{FF2B5EF4-FFF2-40B4-BE49-F238E27FC236}">
                <a16:creationId xmlns:a16="http://schemas.microsoft.com/office/drawing/2014/main" id="{1990694E-44E6-6D4C-ED12-C612290163D0}"/>
              </a:ext>
            </a:extLst>
          </p:cNvPr>
          <p:cNvSpPr/>
          <p:nvPr/>
        </p:nvSpPr>
        <p:spPr>
          <a:xfrm>
            <a:off x="8668772" y="112834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3" name="Rectangle 12">
            <a:extLst>
              <a:ext uri="{FF2B5EF4-FFF2-40B4-BE49-F238E27FC236}">
                <a16:creationId xmlns:a16="http://schemas.microsoft.com/office/drawing/2014/main" id="{01CAAFB4-D9F3-5D47-C0A7-0B085C797591}"/>
              </a:ext>
            </a:extLst>
          </p:cNvPr>
          <p:cNvSpPr/>
          <p:nvPr/>
        </p:nvSpPr>
        <p:spPr>
          <a:xfrm>
            <a:off x="9753653" y="112777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2958377370"/>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anim calcmode="lin" valueType="num">
                                      <p:cBhvr>
                                        <p:cTn id="8" dur="500" fill="hold"/>
                                        <p:tgtEl>
                                          <p:spTgt spid="55"/>
                                        </p:tgtEl>
                                        <p:attrNameLst>
                                          <p:attrName>ppt_x</p:attrName>
                                        </p:attrNameLst>
                                      </p:cBhvr>
                                      <p:tavLst>
                                        <p:tav tm="0">
                                          <p:val>
                                            <p:strVal val="#ppt_x"/>
                                          </p:val>
                                        </p:tav>
                                        <p:tav tm="100000">
                                          <p:val>
                                            <p:strVal val="#ppt_x"/>
                                          </p:val>
                                        </p:tav>
                                      </p:tavLst>
                                    </p:anim>
                                    <p:anim calcmode="lin" valueType="num">
                                      <p:cBhvr>
                                        <p:cTn id="9" dur="500" fill="hold"/>
                                        <p:tgtEl>
                                          <p:spTgt spid="55"/>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CA6BC2-AF90-6C27-E750-12A50DA1B3EA}"/>
              </a:ext>
            </a:extLst>
          </p:cNvPr>
          <p:cNvSpPr>
            <a:spLocks noGrp="1"/>
          </p:cNvSpPr>
          <p:nvPr>
            <p:ph type="sldNum" sz="quarter" idx="12"/>
          </p:nvPr>
        </p:nvSpPr>
        <p:spPr/>
        <p:txBody>
          <a:bodyPr/>
          <a:lstStyle/>
          <a:p>
            <a:fld id="{A4489FD0-501B-4C6F-9CB2-8996B7BF4EFE}" type="slidenum">
              <a:rPr lang="de-DE" smtClean="0"/>
              <a:t>6</a:t>
            </a:fld>
            <a:endParaRPr lang="de-DE"/>
          </a:p>
        </p:txBody>
      </p:sp>
      <p:sp>
        <p:nvSpPr>
          <p:cNvPr id="4" name="Rectangle 3">
            <a:extLst>
              <a:ext uri="{FF2B5EF4-FFF2-40B4-BE49-F238E27FC236}">
                <a16:creationId xmlns:a16="http://schemas.microsoft.com/office/drawing/2014/main" id="{91F968BA-6DC4-4D50-E3DD-D79D3D98D139}"/>
              </a:ext>
            </a:extLst>
          </p:cNvPr>
          <p:cNvSpPr/>
          <p:nvPr/>
        </p:nvSpPr>
        <p:spPr>
          <a:xfrm>
            <a:off x="7583891" y="112834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a:extLst>
              <a:ext uri="{FF2B5EF4-FFF2-40B4-BE49-F238E27FC236}">
                <a16:creationId xmlns:a16="http://schemas.microsoft.com/office/drawing/2014/main" id="{C3500162-5992-2AD0-1127-5502634603E2}"/>
              </a:ext>
            </a:extLst>
          </p:cNvPr>
          <p:cNvSpPr/>
          <p:nvPr/>
        </p:nvSpPr>
        <p:spPr>
          <a:xfrm>
            <a:off x="8668772" y="112834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a:extLst>
              <a:ext uri="{FF2B5EF4-FFF2-40B4-BE49-F238E27FC236}">
                <a16:creationId xmlns:a16="http://schemas.microsoft.com/office/drawing/2014/main" id="{46FC925F-4803-0F62-051D-C55FF1964237}"/>
              </a:ext>
            </a:extLst>
          </p:cNvPr>
          <p:cNvSpPr/>
          <p:nvPr/>
        </p:nvSpPr>
        <p:spPr>
          <a:xfrm>
            <a:off x="9753653" y="112777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 name="Title 1">
            <a:extLst>
              <a:ext uri="{FF2B5EF4-FFF2-40B4-BE49-F238E27FC236}">
                <a16:creationId xmlns:a16="http://schemas.microsoft.com/office/drawing/2014/main" id="{DBA1B13C-AC5A-F796-8E1A-E2B48F101CE0}"/>
              </a:ext>
            </a:extLst>
          </p:cNvPr>
          <p:cNvSpPr txBox="1">
            <a:spLocks/>
          </p:cNvSpPr>
          <p:nvPr/>
        </p:nvSpPr>
        <p:spPr>
          <a:xfrm>
            <a:off x="363233" y="196322"/>
            <a:ext cx="17336022" cy="1280040"/>
          </a:xfrm>
          <a:prstGeom prst="rect">
            <a:avLst/>
          </a:prstGeom>
        </p:spPr>
        <p:txBody>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fr-FR"/>
              <a:t>Problématique</a:t>
            </a:r>
            <a:endParaRPr lang="fr-FR" dirty="0"/>
          </a:p>
        </p:txBody>
      </p:sp>
      <p:sp>
        <p:nvSpPr>
          <p:cNvPr id="8" name="TextBox 7">
            <a:extLst>
              <a:ext uri="{FF2B5EF4-FFF2-40B4-BE49-F238E27FC236}">
                <a16:creationId xmlns:a16="http://schemas.microsoft.com/office/drawing/2014/main" id="{58634907-F775-17B4-EFFA-ACFB5EF26409}"/>
              </a:ext>
            </a:extLst>
          </p:cNvPr>
          <p:cNvSpPr txBox="1"/>
          <p:nvPr/>
        </p:nvSpPr>
        <p:spPr>
          <a:xfrm>
            <a:off x="3062839" y="1661161"/>
            <a:ext cx="11049401" cy="8402300"/>
          </a:xfrm>
          <a:prstGeom prst="rect">
            <a:avLst/>
          </a:prstGeom>
          <a:noFill/>
        </p:spPr>
        <p:txBody>
          <a:bodyPr wrap="square">
            <a:spAutoFit/>
          </a:bodyPr>
          <a:lstStyle/>
          <a:p>
            <a:r>
              <a:rPr lang="fr-FR" dirty="0"/>
              <a:t>Pour mettre en place la certification (ISO 9001, ISO 14001, ISO 45000…), une organisation doit : recruter un responsable QSE, créer la documentation de chaque processus, ainsi que les procédures et les modes opératoires de l’entreprise. Il faut prévoir environ six mois de travail pour y parvenir.</a:t>
            </a:r>
          </a:p>
          <a:p>
            <a:endParaRPr lang="fr-FR" dirty="0"/>
          </a:p>
          <a:p>
            <a:r>
              <a:rPr lang="fr-FR" dirty="0"/>
              <a:t>Enfin, elle doit créer l’ensemble des outils de suivi de la performance : fichiers de suivi des non-conformités, fichiers de suivi des audits , risques et opportunités, des indicateurs, etc.</a:t>
            </a:r>
          </a:p>
          <a:p>
            <a:endParaRPr lang="fr-FR" dirty="0"/>
          </a:p>
          <a:p>
            <a:r>
              <a:rPr lang="fr-FR" dirty="0"/>
              <a:t>Pour gérer son système de management, on considère qu’une entreprise de 100 personnes doit mettre en place des dizaines de fichiers Excel. La malédiction des fichiers Excel ne fait que commencer !</a:t>
            </a:r>
          </a:p>
          <a:p>
            <a:endParaRPr lang="fr-FR" dirty="0"/>
          </a:p>
          <a:p>
            <a:r>
              <a:rPr lang="fr-FR" dirty="0"/>
              <a:t>Une fois certifiée, le responsable QSE de l’entreprise va exploiter ses fichiers : il va passer 25% de son temps à les requêter pour définir les tableaux de bord. Les conséquences sont facilement imaginables : perte de temps (et pire de données), manque de réactivité de l’information et des prises de décision.</a:t>
            </a:r>
          </a:p>
        </p:txBody>
      </p:sp>
      <p:pic>
        <p:nvPicPr>
          <p:cNvPr id="1026" name="Picture 2" descr="Afficher l’image source">
            <a:extLst>
              <a:ext uri="{FF2B5EF4-FFF2-40B4-BE49-F238E27FC236}">
                <a16:creationId xmlns:a16="http://schemas.microsoft.com/office/drawing/2014/main" id="{2E26E4D8-4868-F2D4-2985-69D6614BFA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8053" y="1647865"/>
            <a:ext cx="2593562" cy="259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83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7BAF-AAFF-D833-F7F8-49DE72D291F2}"/>
              </a:ext>
            </a:extLst>
          </p:cNvPr>
          <p:cNvSpPr>
            <a:spLocks noGrp="1"/>
          </p:cNvSpPr>
          <p:nvPr>
            <p:ph type="title"/>
          </p:nvPr>
        </p:nvSpPr>
        <p:spPr>
          <a:xfrm>
            <a:off x="346048" y="694585"/>
            <a:ext cx="17336022" cy="1280040"/>
          </a:xfrm>
        </p:spPr>
        <p:txBody>
          <a:bodyPr/>
          <a:lstStyle/>
          <a:p>
            <a:r>
              <a:rPr lang="fr-FR" dirty="0"/>
              <a:t>Solution</a:t>
            </a:r>
          </a:p>
        </p:txBody>
      </p:sp>
      <p:sp>
        <p:nvSpPr>
          <p:cNvPr id="5" name="TextBox 4">
            <a:extLst>
              <a:ext uri="{FF2B5EF4-FFF2-40B4-BE49-F238E27FC236}">
                <a16:creationId xmlns:a16="http://schemas.microsoft.com/office/drawing/2014/main" id="{DB923CFB-1D27-EAA5-B2E7-D6C9A49A4D6B}"/>
              </a:ext>
            </a:extLst>
          </p:cNvPr>
          <p:cNvSpPr txBox="1"/>
          <p:nvPr/>
        </p:nvSpPr>
        <p:spPr>
          <a:xfrm>
            <a:off x="3977324" y="8350181"/>
            <a:ext cx="10454640" cy="954107"/>
          </a:xfrm>
          <a:prstGeom prst="rect">
            <a:avLst/>
          </a:prstGeom>
          <a:noFill/>
        </p:spPr>
        <p:txBody>
          <a:bodyPr wrap="square">
            <a:spAutoFit/>
          </a:bodyPr>
          <a:lstStyle/>
          <a:p>
            <a:r>
              <a:rPr lang="fr-FR" sz="2800" dirty="0">
                <a:latin typeface="LM Roman 12"/>
                <a:ea typeface="LM Roman 12"/>
                <a:cs typeface="LM Roman 12"/>
              </a:rPr>
              <a:t>D</a:t>
            </a:r>
            <a:r>
              <a:rPr lang="fr-FR" sz="2800" dirty="0">
                <a:effectLst/>
                <a:latin typeface="LM Roman 12"/>
                <a:ea typeface="LM Roman 12"/>
                <a:cs typeface="LM Roman 12"/>
              </a:rPr>
              <a:t>igitaliser complètement ces opérations par réaliser une application web de gestion de santé et sécurité au travail.</a:t>
            </a:r>
            <a:endParaRPr lang="fr-FR" dirty="0"/>
          </a:p>
        </p:txBody>
      </p:sp>
      <p:pic>
        <p:nvPicPr>
          <p:cNvPr id="7" name="Picture 6" descr="Graphical user interface, website&#10;&#10;Description automatically generated">
            <a:extLst>
              <a:ext uri="{FF2B5EF4-FFF2-40B4-BE49-F238E27FC236}">
                <a16:creationId xmlns:a16="http://schemas.microsoft.com/office/drawing/2014/main" id="{27AED0D4-B31A-E02F-4198-FD4651676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324" y="2871637"/>
            <a:ext cx="10333352" cy="5058586"/>
          </a:xfrm>
          <a:prstGeom prst="rect">
            <a:avLst/>
          </a:prstGeom>
        </p:spPr>
      </p:pic>
    </p:spTree>
    <p:extLst>
      <p:ext uri="{BB962C8B-B14F-4D97-AF65-F5344CB8AC3E}">
        <p14:creationId xmlns:p14="http://schemas.microsoft.com/office/powerpoint/2010/main" val="8084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49DDA4-A22C-0586-8EBA-E2F56DFEC33A}"/>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E6374AF5-B147-189B-B00E-D3626CB1C6B0}"/>
              </a:ext>
            </a:extLst>
          </p:cNvPr>
          <p:cNvSpPr>
            <a:spLocks noGrp="1"/>
          </p:cNvSpPr>
          <p:nvPr>
            <p:ph type="sldNum" sz="quarter" idx="12"/>
          </p:nvPr>
        </p:nvSpPr>
        <p:spPr/>
        <p:txBody>
          <a:bodyPr/>
          <a:lstStyle/>
          <a:p>
            <a:fld id="{A4489FD0-501B-4C6F-9CB2-8996B7BF4EFE}" type="slidenum">
              <a:rPr lang="de-DE" smtClean="0"/>
              <a:t>8</a:t>
            </a:fld>
            <a:endParaRPr lang="de-DE"/>
          </a:p>
        </p:txBody>
      </p:sp>
      <p:sp>
        <p:nvSpPr>
          <p:cNvPr id="4" name="Rectangle 3">
            <a:extLst>
              <a:ext uri="{FF2B5EF4-FFF2-40B4-BE49-F238E27FC236}">
                <a16:creationId xmlns:a16="http://schemas.microsoft.com/office/drawing/2014/main" id="{9833163D-C3A7-615B-9FDC-A736884CC8DF}"/>
              </a:ext>
            </a:extLst>
          </p:cNvPr>
          <p:cNvSpPr/>
          <p:nvPr/>
        </p:nvSpPr>
        <p:spPr>
          <a:xfrm>
            <a:off x="7583891" y="112834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 name="Rectangle 4">
            <a:extLst>
              <a:ext uri="{FF2B5EF4-FFF2-40B4-BE49-F238E27FC236}">
                <a16:creationId xmlns:a16="http://schemas.microsoft.com/office/drawing/2014/main" id="{DC76E234-0E88-88E2-C7C4-266BC7148FAF}"/>
              </a:ext>
            </a:extLst>
          </p:cNvPr>
          <p:cNvSpPr/>
          <p:nvPr/>
        </p:nvSpPr>
        <p:spPr>
          <a:xfrm>
            <a:off x="8668772" y="112834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 name="Rectangle 5">
            <a:extLst>
              <a:ext uri="{FF2B5EF4-FFF2-40B4-BE49-F238E27FC236}">
                <a16:creationId xmlns:a16="http://schemas.microsoft.com/office/drawing/2014/main" id="{B3A43095-ED62-FD62-553C-94607B1CD98F}"/>
              </a:ext>
            </a:extLst>
          </p:cNvPr>
          <p:cNvSpPr/>
          <p:nvPr/>
        </p:nvSpPr>
        <p:spPr>
          <a:xfrm>
            <a:off x="9753653" y="112777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32606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ー 3"/>
          <p:cNvSpPr>
            <a:spLocks noGrp="1"/>
          </p:cNvSpPr>
          <p:nvPr>
            <p:ph type="sldNum" sz="quarter" idx="12"/>
          </p:nvPr>
        </p:nvSpPr>
        <p:spPr>
          <a:prstGeom prst="rect">
            <a:avLst/>
          </a:prstGeom>
        </p:spPr>
        <p:txBody>
          <a:bodyPr/>
          <a:lstStyle/>
          <a:p>
            <a:r>
              <a:rPr lang="en-US" sz="3200" dirty="0">
                <a:latin typeface="+mj-lt"/>
              </a:rPr>
              <a:t>7</a:t>
            </a:r>
          </a:p>
        </p:txBody>
      </p:sp>
      <p:sp>
        <p:nvSpPr>
          <p:cNvPr id="21" name="タイトル 20"/>
          <p:cNvSpPr>
            <a:spLocks noGrp="1"/>
          </p:cNvSpPr>
          <p:nvPr>
            <p:ph type="title" idx="4294967295"/>
          </p:nvPr>
        </p:nvSpPr>
        <p:spPr>
          <a:xfrm>
            <a:off x="476250" y="-48673"/>
            <a:ext cx="17335500" cy="1281113"/>
          </a:xfrm>
        </p:spPr>
        <p:txBody>
          <a:bodyPr/>
          <a:lstStyle/>
          <a:p>
            <a:r>
              <a:rPr kumimoji="1" lang="en-US" altLang="ja-JP" dirty="0"/>
              <a:t>Description du </a:t>
            </a:r>
            <a:r>
              <a:rPr kumimoji="1" lang="fr-FR" altLang="ja-JP" dirty="0"/>
              <a:t>système GSST DEPL</a:t>
            </a:r>
          </a:p>
        </p:txBody>
      </p:sp>
      <p:sp>
        <p:nvSpPr>
          <p:cNvPr id="23" name="テキスト プレースホルダー 22"/>
          <p:cNvSpPr>
            <a:spLocks noGrp="1"/>
          </p:cNvSpPr>
          <p:nvPr>
            <p:ph type="body" sz="quarter" idx="4294967295"/>
          </p:nvPr>
        </p:nvSpPr>
        <p:spPr>
          <a:xfrm>
            <a:off x="7566025" y="4858172"/>
            <a:ext cx="3155950" cy="747713"/>
          </a:xfrm>
          <a:solidFill>
            <a:schemeClr val="bg1"/>
          </a:solidFill>
        </p:spPr>
        <p:txBody>
          <a:bodyPr>
            <a:normAutofit fontScale="55000" lnSpcReduction="20000"/>
          </a:bodyPr>
          <a:lstStyle/>
          <a:p>
            <a:r>
              <a:rPr kumimoji="1" lang="fr-FR" altLang="ja-JP" sz="4000" dirty="0"/>
              <a:t>Gestion des travailleur</a:t>
            </a:r>
          </a:p>
        </p:txBody>
      </p:sp>
      <p:sp>
        <p:nvSpPr>
          <p:cNvPr id="26" name="テキスト プレースホルダー 25"/>
          <p:cNvSpPr>
            <a:spLocks noGrp="1"/>
          </p:cNvSpPr>
          <p:nvPr>
            <p:ph type="body" sz="quarter" idx="4294967295"/>
          </p:nvPr>
        </p:nvSpPr>
        <p:spPr>
          <a:xfrm>
            <a:off x="4953806" y="4766280"/>
            <a:ext cx="2185988" cy="747713"/>
          </a:xfrm>
          <a:solidFill>
            <a:schemeClr val="bg1"/>
          </a:solidFill>
        </p:spPr>
        <p:txBody>
          <a:bodyPr>
            <a:normAutofit lnSpcReduction="10000"/>
          </a:bodyPr>
          <a:lstStyle/>
          <a:p>
            <a:r>
              <a:rPr kumimoji="1" lang="en-US" altLang="ja-JP" sz="4000" dirty="0"/>
              <a:t>Service</a:t>
            </a:r>
            <a:endParaRPr kumimoji="1" lang="ja-JP" altLang="en-US" sz="4000" dirty="0"/>
          </a:p>
        </p:txBody>
      </p:sp>
      <p:sp>
        <p:nvSpPr>
          <p:cNvPr id="29" name="テキスト プレースホルダー 28"/>
          <p:cNvSpPr>
            <a:spLocks noGrp="1"/>
          </p:cNvSpPr>
          <p:nvPr>
            <p:ph type="body" sz="quarter" idx="4294967295"/>
          </p:nvPr>
        </p:nvSpPr>
        <p:spPr>
          <a:xfrm>
            <a:off x="11487773" y="4766281"/>
            <a:ext cx="2185988" cy="747713"/>
          </a:xfrm>
          <a:solidFill>
            <a:schemeClr val="bg1"/>
          </a:solidFill>
        </p:spPr>
        <p:txBody>
          <a:bodyPr>
            <a:normAutofit lnSpcReduction="10000"/>
          </a:bodyPr>
          <a:lstStyle/>
          <a:p>
            <a:r>
              <a:rPr kumimoji="1" lang="en-US" altLang="ja-JP" sz="4000" dirty="0"/>
              <a:t>Audits</a:t>
            </a:r>
            <a:endParaRPr kumimoji="1" lang="ja-JP" altLang="en-US" sz="4000" dirty="0"/>
          </a:p>
        </p:txBody>
      </p:sp>
      <p:sp>
        <p:nvSpPr>
          <p:cNvPr id="32" name="テキスト プレースホルダー 31"/>
          <p:cNvSpPr>
            <a:spLocks noGrp="1"/>
          </p:cNvSpPr>
          <p:nvPr>
            <p:ph type="body" sz="quarter" idx="4294967295"/>
          </p:nvPr>
        </p:nvSpPr>
        <p:spPr>
          <a:xfrm>
            <a:off x="14850018" y="4766281"/>
            <a:ext cx="2774950" cy="747713"/>
          </a:xfrm>
          <a:solidFill>
            <a:schemeClr val="bg1"/>
          </a:solidFill>
        </p:spPr>
        <p:txBody>
          <a:bodyPr>
            <a:normAutofit lnSpcReduction="10000"/>
          </a:bodyPr>
          <a:lstStyle/>
          <a:p>
            <a:r>
              <a:rPr kumimoji="1" lang="fr-FR" altLang="ja-JP" sz="4000" dirty="0"/>
              <a:t>Actualité</a:t>
            </a:r>
            <a:endParaRPr kumimoji="1" lang="ja-JP" altLang="en-US" sz="4000" dirty="0"/>
          </a:p>
        </p:txBody>
      </p:sp>
      <p:sp>
        <p:nvSpPr>
          <p:cNvPr id="17" name="Rectangle 16"/>
          <p:cNvSpPr/>
          <p:nvPr/>
        </p:nvSpPr>
        <p:spPr>
          <a:xfrm>
            <a:off x="7583891" y="1128342"/>
            <a:ext cx="1084881" cy="154983"/>
          </a:xfrm>
          <a:prstGeom prst="rect">
            <a:avLst/>
          </a:prstGeom>
          <a:solidFill>
            <a:srgbClr val="4EC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8" name="Rectangle 17"/>
          <p:cNvSpPr/>
          <p:nvPr/>
        </p:nvSpPr>
        <p:spPr>
          <a:xfrm>
            <a:off x="8668772" y="1128343"/>
            <a:ext cx="1084881" cy="154983"/>
          </a:xfrm>
          <a:prstGeom prst="rect">
            <a:avLst/>
          </a:prstGeom>
          <a:solidFill>
            <a:srgbClr val="A3E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19" name="Rectangle 18"/>
          <p:cNvSpPr/>
          <p:nvPr/>
        </p:nvSpPr>
        <p:spPr>
          <a:xfrm>
            <a:off x="9753653" y="1127774"/>
            <a:ext cx="1084881" cy="154983"/>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4" name="Rectangle 53">
            <a:extLst>
              <a:ext uri="{FF2B5EF4-FFF2-40B4-BE49-F238E27FC236}">
                <a16:creationId xmlns:a16="http://schemas.microsoft.com/office/drawing/2014/main" id="{04CE288E-6347-445A-8001-AF93EEBE9D31}"/>
              </a:ext>
            </a:extLst>
          </p:cNvPr>
          <p:cNvSpPr/>
          <p:nvPr/>
        </p:nvSpPr>
        <p:spPr>
          <a:xfrm>
            <a:off x="5167478" y="3417684"/>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5" name="Rectangle 54">
            <a:extLst>
              <a:ext uri="{FF2B5EF4-FFF2-40B4-BE49-F238E27FC236}">
                <a16:creationId xmlns:a16="http://schemas.microsoft.com/office/drawing/2014/main" id="{22DB670B-1B05-45EC-BA10-3F428CE34C6D}"/>
              </a:ext>
            </a:extLst>
          </p:cNvPr>
          <p:cNvSpPr/>
          <p:nvPr/>
        </p:nvSpPr>
        <p:spPr>
          <a:xfrm>
            <a:off x="1874767" y="3392785"/>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56" name="テキスト プレースホルダー 22">
            <a:extLst>
              <a:ext uri="{FF2B5EF4-FFF2-40B4-BE49-F238E27FC236}">
                <a16:creationId xmlns:a16="http://schemas.microsoft.com/office/drawing/2014/main" id="{7E1A7638-2E6B-4C29-AAA4-73FD779C8A63}"/>
              </a:ext>
            </a:extLst>
          </p:cNvPr>
          <p:cNvSpPr txBox="1">
            <a:spLocks/>
          </p:cNvSpPr>
          <p:nvPr/>
        </p:nvSpPr>
        <p:spPr>
          <a:xfrm>
            <a:off x="1336418" y="4766961"/>
            <a:ext cx="2161578" cy="747032"/>
          </a:xfrm>
          <a:prstGeom prst="rect">
            <a:avLst/>
          </a:prstGeom>
          <a:solidFill>
            <a:schemeClr val="bg1"/>
          </a:solidFill>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fr-FR" altLang="ja-JP" sz="4000" dirty="0"/>
              <a:t>DPETLE</a:t>
            </a:r>
          </a:p>
        </p:txBody>
      </p:sp>
      <p:sp>
        <p:nvSpPr>
          <p:cNvPr id="59" name="Rectangle 58">
            <a:extLst>
              <a:ext uri="{FF2B5EF4-FFF2-40B4-BE49-F238E27FC236}">
                <a16:creationId xmlns:a16="http://schemas.microsoft.com/office/drawing/2014/main" id="{1AE99A4A-30EE-4468-BE78-1941AD9F9822}"/>
              </a:ext>
            </a:extLst>
          </p:cNvPr>
          <p:cNvSpPr/>
          <p:nvPr/>
        </p:nvSpPr>
        <p:spPr>
          <a:xfrm>
            <a:off x="8514046" y="3392784"/>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0" name="Rectangle 59">
            <a:extLst>
              <a:ext uri="{FF2B5EF4-FFF2-40B4-BE49-F238E27FC236}">
                <a16:creationId xmlns:a16="http://schemas.microsoft.com/office/drawing/2014/main" id="{614902A6-C33D-4EA6-9B86-FB234C7FDEC7}"/>
              </a:ext>
            </a:extLst>
          </p:cNvPr>
          <p:cNvSpPr/>
          <p:nvPr/>
        </p:nvSpPr>
        <p:spPr>
          <a:xfrm>
            <a:off x="11860614" y="3392783"/>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1" name="Rectangle 60">
            <a:extLst>
              <a:ext uri="{FF2B5EF4-FFF2-40B4-BE49-F238E27FC236}">
                <a16:creationId xmlns:a16="http://schemas.microsoft.com/office/drawing/2014/main" id="{DEDBE224-9E0A-4948-977A-00557E9B9DC0}"/>
              </a:ext>
            </a:extLst>
          </p:cNvPr>
          <p:cNvSpPr/>
          <p:nvPr/>
        </p:nvSpPr>
        <p:spPr>
          <a:xfrm>
            <a:off x="15207182" y="3392783"/>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2" name="Rectangle 61">
            <a:extLst>
              <a:ext uri="{FF2B5EF4-FFF2-40B4-BE49-F238E27FC236}">
                <a16:creationId xmlns:a16="http://schemas.microsoft.com/office/drawing/2014/main" id="{46B59E98-8CA1-47EE-A2E6-7F3406474080}"/>
              </a:ext>
            </a:extLst>
          </p:cNvPr>
          <p:cNvSpPr/>
          <p:nvPr/>
        </p:nvSpPr>
        <p:spPr>
          <a:xfrm>
            <a:off x="1312008" y="5513137"/>
            <a:ext cx="2185988"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3" name="Rectangle 62">
            <a:extLst>
              <a:ext uri="{FF2B5EF4-FFF2-40B4-BE49-F238E27FC236}">
                <a16:creationId xmlns:a16="http://schemas.microsoft.com/office/drawing/2014/main" id="{0FF9A645-5BD7-47AD-B109-1D9349F4C6C1}"/>
              </a:ext>
            </a:extLst>
          </p:cNvPr>
          <p:cNvSpPr/>
          <p:nvPr/>
        </p:nvSpPr>
        <p:spPr>
          <a:xfrm>
            <a:off x="4574121" y="5558856"/>
            <a:ext cx="2185988"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4" name="Rectangle 63">
            <a:extLst>
              <a:ext uri="{FF2B5EF4-FFF2-40B4-BE49-F238E27FC236}">
                <a16:creationId xmlns:a16="http://schemas.microsoft.com/office/drawing/2014/main" id="{59552978-AA81-4E69-AE97-BE1B2660F1BE}"/>
              </a:ext>
            </a:extLst>
          </p:cNvPr>
          <p:cNvSpPr/>
          <p:nvPr/>
        </p:nvSpPr>
        <p:spPr>
          <a:xfrm>
            <a:off x="7852413" y="5561234"/>
            <a:ext cx="2615061"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5" name="Rectangle 64">
            <a:extLst>
              <a:ext uri="{FF2B5EF4-FFF2-40B4-BE49-F238E27FC236}">
                <a16:creationId xmlns:a16="http://schemas.microsoft.com/office/drawing/2014/main" id="{22594A22-EF51-4ED8-AEE9-46028758FA43}"/>
              </a:ext>
            </a:extLst>
          </p:cNvPr>
          <p:cNvSpPr/>
          <p:nvPr/>
        </p:nvSpPr>
        <p:spPr>
          <a:xfrm>
            <a:off x="11367952" y="5513137"/>
            <a:ext cx="2185988"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6" name="Rectangle 65">
            <a:extLst>
              <a:ext uri="{FF2B5EF4-FFF2-40B4-BE49-F238E27FC236}">
                <a16:creationId xmlns:a16="http://schemas.microsoft.com/office/drawing/2014/main" id="{6D48C7DC-AD32-44BB-BBDD-BFD7BCB85835}"/>
              </a:ext>
            </a:extLst>
          </p:cNvPr>
          <p:cNvSpPr/>
          <p:nvPr/>
        </p:nvSpPr>
        <p:spPr>
          <a:xfrm>
            <a:off x="14686925" y="5490277"/>
            <a:ext cx="2185988"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7" name="Rectangle 66">
            <a:extLst>
              <a:ext uri="{FF2B5EF4-FFF2-40B4-BE49-F238E27FC236}">
                <a16:creationId xmlns:a16="http://schemas.microsoft.com/office/drawing/2014/main" id="{8195696C-26DD-4466-82EC-3118364EDA0B}"/>
              </a:ext>
            </a:extLst>
          </p:cNvPr>
          <p:cNvSpPr/>
          <p:nvPr/>
        </p:nvSpPr>
        <p:spPr>
          <a:xfrm>
            <a:off x="6815725" y="6817777"/>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8" name="テキスト プレースホルダー 22">
            <a:extLst>
              <a:ext uri="{FF2B5EF4-FFF2-40B4-BE49-F238E27FC236}">
                <a16:creationId xmlns:a16="http://schemas.microsoft.com/office/drawing/2014/main" id="{A5577BEC-7B70-4245-9631-00CC4423B811}"/>
              </a:ext>
            </a:extLst>
          </p:cNvPr>
          <p:cNvSpPr txBox="1">
            <a:spLocks/>
          </p:cNvSpPr>
          <p:nvPr/>
        </p:nvSpPr>
        <p:spPr>
          <a:xfrm>
            <a:off x="5940493" y="8191953"/>
            <a:ext cx="2815285" cy="747032"/>
          </a:xfrm>
          <a:prstGeom prst="rect">
            <a:avLst/>
          </a:prstGeom>
          <a:solidFill>
            <a:schemeClr val="bg1"/>
          </a:solidFill>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fr-FR" altLang="ja-JP" sz="4000" dirty="0"/>
              <a:t>Programme</a:t>
            </a:r>
          </a:p>
        </p:txBody>
      </p:sp>
      <p:sp>
        <p:nvSpPr>
          <p:cNvPr id="69" name="Rectangle 68">
            <a:extLst>
              <a:ext uri="{FF2B5EF4-FFF2-40B4-BE49-F238E27FC236}">
                <a16:creationId xmlns:a16="http://schemas.microsoft.com/office/drawing/2014/main" id="{AA97B2F6-F69B-4953-9332-4D813EC790C3}"/>
              </a:ext>
            </a:extLst>
          </p:cNvPr>
          <p:cNvSpPr/>
          <p:nvPr/>
        </p:nvSpPr>
        <p:spPr>
          <a:xfrm>
            <a:off x="5916083" y="8938129"/>
            <a:ext cx="2815285"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0" name="Rectangle 69">
            <a:extLst>
              <a:ext uri="{FF2B5EF4-FFF2-40B4-BE49-F238E27FC236}">
                <a16:creationId xmlns:a16="http://schemas.microsoft.com/office/drawing/2014/main" id="{380779FD-8D60-4550-ADC2-7326661EE52B}"/>
              </a:ext>
            </a:extLst>
          </p:cNvPr>
          <p:cNvSpPr/>
          <p:nvPr/>
        </p:nvSpPr>
        <p:spPr>
          <a:xfrm>
            <a:off x="10280846" y="6793708"/>
            <a:ext cx="1084881" cy="122048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1" name="テキスト プレースホルダー 22">
            <a:extLst>
              <a:ext uri="{FF2B5EF4-FFF2-40B4-BE49-F238E27FC236}">
                <a16:creationId xmlns:a16="http://schemas.microsoft.com/office/drawing/2014/main" id="{D57431C1-AA9B-45EF-A2D3-6D3729561462}"/>
              </a:ext>
            </a:extLst>
          </p:cNvPr>
          <p:cNvSpPr txBox="1">
            <a:spLocks/>
          </p:cNvSpPr>
          <p:nvPr/>
        </p:nvSpPr>
        <p:spPr>
          <a:xfrm>
            <a:off x="9742497" y="8167884"/>
            <a:ext cx="2161578" cy="747032"/>
          </a:xfrm>
          <a:prstGeom prst="rect">
            <a:avLst/>
          </a:prstGeom>
          <a:solidFill>
            <a:schemeClr val="bg1"/>
          </a:solidFill>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fr-FR" altLang="ja-JP" sz="4000" dirty="0"/>
              <a:t>Projet</a:t>
            </a:r>
          </a:p>
        </p:txBody>
      </p:sp>
      <p:sp>
        <p:nvSpPr>
          <p:cNvPr id="72" name="Rectangle 71">
            <a:extLst>
              <a:ext uri="{FF2B5EF4-FFF2-40B4-BE49-F238E27FC236}">
                <a16:creationId xmlns:a16="http://schemas.microsoft.com/office/drawing/2014/main" id="{B15284E3-61EE-41AB-A2C6-3FB965ADFEF1}"/>
              </a:ext>
            </a:extLst>
          </p:cNvPr>
          <p:cNvSpPr/>
          <p:nvPr/>
        </p:nvSpPr>
        <p:spPr>
          <a:xfrm>
            <a:off x="9718087" y="8914060"/>
            <a:ext cx="2185988" cy="45719"/>
          </a:xfrm>
          <a:prstGeom prst="rect">
            <a:avLst/>
          </a:prstGeom>
          <a:solidFill>
            <a:srgbClr val="2C5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pic>
        <p:nvPicPr>
          <p:cNvPr id="5" name="Image 4">
            <a:extLst>
              <a:ext uri="{FF2B5EF4-FFF2-40B4-BE49-F238E27FC236}">
                <a16:creationId xmlns:a16="http://schemas.microsoft.com/office/drawing/2014/main" id="{C29F3829-E453-43D9-BDE6-B4D14A1C4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90" y="3677840"/>
            <a:ext cx="716033" cy="716033"/>
          </a:xfrm>
          <a:prstGeom prst="rect">
            <a:avLst/>
          </a:prstGeom>
        </p:spPr>
      </p:pic>
      <p:pic>
        <p:nvPicPr>
          <p:cNvPr id="7" name="Image 6">
            <a:extLst>
              <a:ext uri="{FF2B5EF4-FFF2-40B4-BE49-F238E27FC236}">
                <a16:creationId xmlns:a16="http://schemas.microsoft.com/office/drawing/2014/main" id="{2F6783C7-0834-46A3-8383-0F4C75F200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6106" y="3629511"/>
            <a:ext cx="747032" cy="747032"/>
          </a:xfrm>
          <a:prstGeom prst="rect">
            <a:avLst/>
          </a:prstGeom>
        </p:spPr>
      </p:pic>
      <p:pic>
        <p:nvPicPr>
          <p:cNvPr id="11" name="Image 10">
            <a:extLst>
              <a:ext uri="{FF2B5EF4-FFF2-40B4-BE49-F238E27FC236}">
                <a16:creationId xmlns:a16="http://schemas.microsoft.com/office/drawing/2014/main" id="{FAEFDBB6-C723-4739-B25E-AC55826507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4649" y="7054505"/>
            <a:ext cx="747032" cy="747032"/>
          </a:xfrm>
          <a:prstGeom prst="rect">
            <a:avLst/>
          </a:prstGeom>
        </p:spPr>
      </p:pic>
      <p:pic>
        <p:nvPicPr>
          <p:cNvPr id="13" name="Image 12">
            <a:extLst>
              <a:ext uri="{FF2B5EF4-FFF2-40B4-BE49-F238E27FC236}">
                <a16:creationId xmlns:a16="http://schemas.microsoft.com/office/drawing/2014/main" id="{116E9349-9CC8-45BC-9263-D9AD1B8D46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4441" y="7054505"/>
            <a:ext cx="747032" cy="747032"/>
          </a:xfrm>
          <a:prstGeom prst="rect">
            <a:avLst/>
          </a:prstGeom>
        </p:spPr>
      </p:pic>
      <p:pic>
        <p:nvPicPr>
          <p:cNvPr id="22" name="Image 21">
            <a:extLst>
              <a:ext uri="{FF2B5EF4-FFF2-40B4-BE49-F238E27FC236}">
                <a16:creationId xmlns:a16="http://schemas.microsoft.com/office/drawing/2014/main" id="{3B483FFF-1993-43CC-9266-1425381FF2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2884" y="3640894"/>
            <a:ext cx="774068" cy="774068"/>
          </a:xfrm>
          <a:prstGeom prst="rect">
            <a:avLst/>
          </a:prstGeom>
        </p:spPr>
      </p:pic>
      <p:pic>
        <p:nvPicPr>
          <p:cNvPr id="1028" name="Picture 4" descr="Résultat d’images pour audit icon png">
            <a:extLst>
              <a:ext uri="{FF2B5EF4-FFF2-40B4-BE49-F238E27FC236}">
                <a16:creationId xmlns:a16="http://schemas.microsoft.com/office/drawing/2014/main" id="{D3E44EBB-A6DB-E14C-306A-100F101672B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50054" y="3603474"/>
            <a:ext cx="906001" cy="911034"/>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Users with solid fill">
            <a:extLst>
              <a:ext uri="{FF2B5EF4-FFF2-40B4-BE49-F238E27FC236}">
                <a16:creationId xmlns:a16="http://schemas.microsoft.com/office/drawing/2014/main" id="{430F22E5-C91D-A74D-0973-4662AE1D4A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99286" y="3555874"/>
            <a:ext cx="914400" cy="914400"/>
          </a:xfrm>
          <a:prstGeom prst="rect">
            <a:avLst/>
          </a:prstGeom>
        </p:spPr>
      </p:pic>
    </p:spTree>
    <p:extLst>
      <p:ext uri="{BB962C8B-B14F-4D97-AF65-F5344CB8AC3E}">
        <p14:creationId xmlns:p14="http://schemas.microsoft.com/office/powerpoint/2010/main" val="137428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3">
                                            <p:bg/>
                                          </p:spTgt>
                                        </p:tgtEl>
                                        <p:attrNameLst>
                                          <p:attrName>style.visibility</p:attrName>
                                        </p:attrNameLst>
                                      </p:cBhvr>
                                      <p:to>
                                        <p:strVal val="visible"/>
                                      </p:to>
                                    </p:set>
                                    <p:animEffect transition="in" filter="strips(downLeft)">
                                      <p:cBhvr>
                                        <p:cTn id="16" dur="500"/>
                                        <p:tgtEl>
                                          <p:spTgt spid="23">
                                            <p:bg/>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strips(downLeft)">
                                      <p:cBhvr>
                                        <p:cTn id="19" dur="500"/>
                                        <p:tgtEl>
                                          <p:spTgt spid="23">
                                            <p:txEl>
                                              <p:pRg st="0" end="0"/>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6">
                                            <p:bg/>
                                          </p:spTgt>
                                        </p:tgtEl>
                                        <p:attrNameLst>
                                          <p:attrName>style.visibility</p:attrName>
                                        </p:attrNameLst>
                                      </p:cBhvr>
                                      <p:to>
                                        <p:strVal val="visible"/>
                                      </p:to>
                                    </p:set>
                                    <p:animEffect transition="in" filter="strips(downLeft)">
                                      <p:cBhvr>
                                        <p:cTn id="22" dur="500"/>
                                        <p:tgtEl>
                                          <p:spTgt spid="26">
                                            <p:bg/>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strips(downLeft)">
                                      <p:cBhvr>
                                        <p:cTn id="25" dur="500"/>
                                        <p:tgtEl>
                                          <p:spTgt spid="26">
                                            <p:txEl>
                                              <p:pRg st="0" end="0"/>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9">
                                            <p:bg/>
                                          </p:spTgt>
                                        </p:tgtEl>
                                        <p:attrNameLst>
                                          <p:attrName>style.visibility</p:attrName>
                                        </p:attrNameLst>
                                      </p:cBhvr>
                                      <p:to>
                                        <p:strVal val="visible"/>
                                      </p:to>
                                    </p:set>
                                    <p:animEffect transition="in" filter="strips(downLeft)">
                                      <p:cBhvr>
                                        <p:cTn id="28" dur="500"/>
                                        <p:tgtEl>
                                          <p:spTgt spid="29">
                                            <p:bg/>
                                          </p:spTgt>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Effect transition="in" filter="strips(downLeft)">
                                      <p:cBhvr>
                                        <p:cTn id="31" dur="500"/>
                                        <p:tgtEl>
                                          <p:spTgt spid="29">
                                            <p:txEl>
                                              <p:pRg st="0" end="0"/>
                                            </p:txEl>
                                          </p:spTgt>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strips(downLeft)">
                                      <p:cBhvr>
                                        <p:cTn id="34" dur="500"/>
                                        <p:tgtEl>
                                          <p:spTgt spid="32">
                                            <p:bg/>
                                          </p:spTgt>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strips(downLeft)">
                                      <p:cBhvr>
                                        <p:cTn id="37" dur="500"/>
                                        <p:tgtEl>
                                          <p:spTgt spid="32">
                                            <p:txEl>
                                              <p:pRg st="0" end="0"/>
                                            </p:txEl>
                                          </p:spTgt>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strips(downLeft)">
                                      <p:cBhvr>
                                        <p:cTn id="40" dur="500"/>
                                        <p:tgtEl>
                                          <p:spTgt spid="54"/>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strips(downLeft)">
                                      <p:cBhvr>
                                        <p:cTn id="43" dur="500"/>
                                        <p:tgtEl>
                                          <p:spTgt spid="55"/>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strips(downLeft)">
                                      <p:cBhvr>
                                        <p:cTn id="46" dur="500"/>
                                        <p:tgtEl>
                                          <p:spTgt spid="56"/>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strips(downLeft)">
                                      <p:cBhvr>
                                        <p:cTn id="49" dur="500"/>
                                        <p:tgtEl>
                                          <p:spTgt spid="59"/>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strips(downLeft)">
                                      <p:cBhvr>
                                        <p:cTn id="52" dur="500"/>
                                        <p:tgtEl>
                                          <p:spTgt spid="60"/>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strips(downLeft)">
                                      <p:cBhvr>
                                        <p:cTn id="55" dur="500"/>
                                        <p:tgtEl>
                                          <p:spTgt spid="61"/>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strips(downLeft)">
                                      <p:cBhvr>
                                        <p:cTn id="58" dur="500"/>
                                        <p:tgtEl>
                                          <p:spTgt spid="62"/>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strips(downLeft)">
                                      <p:cBhvr>
                                        <p:cTn id="61" dur="500"/>
                                        <p:tgtEl>
                                          <p:spTgt spid="63"/>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strips(downLeft)">
                                      <p:cBhvr>
                                        <p:cTn id="64" dur="500"/>
                                        <p:tgtEl>
                                          <p:spTgt spid="64"/>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strips(downLeft)">
                                      <p:cBhvr>
                                        <p:cTn id="67" dur="500"/>
                                        <p:tgtEl>
                                          <p:spTgt spid="65"/>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strips(downLeft)">
                                      <p:cBhvr>
                                        <p:cTn id="70" dur="500"/>
                                        <p:tgtEl>
                                          <p:spTgt spid="66"/>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strips(downLeft)">
                                      <p:cBhvr>
                                        <p:cTn id="73" dur="500"/>
                                        <p:tgtEl>
                                          <p:spTgt spid="67"/>
                                        </p:tgtEl>
                                      </p:cBhvr>
                                    </p:animEffect>
                                  </p:childTnLst>
                                </p:cTn>
                              </p:par>
                              <p:par>
                                <p:cTn id="74" presetID="18" presetClass="entr" presetSubtype="12"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strips(downLeft)">
                                      <p:cBhvr>
                                        <p:cTn id="76" dur="500"/>
                                        <p:tgtEl>
                                          <p:spTgt spid="68"/>
                                        </p:tgtEl>
                                      </p:cBhvr>
                                    </p:animEffect>
                                  </p:childTnLst>
                                </p:cTn>
                              </p:par>
                              <p:par>
                                <p:cTn id="77" presetID="18" presetClass="entr" presetSubtype="12"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strips(downLeft)">
                                      <p:cBhvr>
                                        <p:cTn id="79" dur="500"/>
                                        <p:tgtEl>
                                          <p:spTgt spid="69"/>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strips(downLeft)">
                                      <p:cBhvr>
                                        <p:cTn id="82" dur="500"/>
                                        <p:tgtEl>
                                          <p:spTgt spid="70"/>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strips(downLeft)">
                                      <p:cBhvr>
                                        <p:cTn id="85" dur="500"/>
                                        <p:tgtEl>
                                          <p:spTgt spid="71"/>
                                        </p:tgtEl>
                                      </p:cBhvr>
                                    </p:animEffect>
                                  </p:childTnLst>
                                </p:cTn>
                              </p:par>
                              <p:par>
                                <p:cTn id="86" presetID="18" presetClass="entr" presetSubtype="12"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strips(downLeft)">
                                      <p:cBhvr>
                                        <p:cTn id="88" dur="500"/>
                                        <p:tgtEl>
                                          <p:spTgt spid="72"/>
                                        </p:tgtEl>
                                      </p:cBhvr>
                                    </p:animEffect>
                                  </p:childTnLst>
                                </p:cTn>
                              </p:par>
                              <p:par>
                                <p:cTn id="89" presetID="18" presetClass="entr" presetSubtype="12" fill="hold" nodeType="with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strips(downLeft)">
                                      <p:cBhvr>
                                        <p:cTn id="91" dur="500"/>
                                        <p:tgtEl>
                                          <p:spTgt spid="5"/>
                                        </p:tgtEl>
                                      </p:cBhvr>
                                    </p:animEffect>
                                  </p:childTnLst>
                                </p:cTn>
                              </p:par>
                              <p:par>
                                <p:cTn id="92" presetID="18" presetClass="entr" presetSubtype="12" fill="hold"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strips(downLeft)">
                                      <p:cBhvr>
                                        <p:cTn id="94" dur="500"/>
                                        <p:tgtEl>
                                          <p:spTgt spid="7"/>
                                        </p:tgtEl>
                                      </p:cBhvr>
                                    </p:animEffect>
                                  </p:childTnLst>
                                </p:cTn>
                              </p:par>
                              <p:par>
                                <p:cTn id="95" presetID="18" presetClass="entr" presetSubtype="12"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strips(downLeft)">
                                      <p:cBhvr>
                                        <p:cTn id="97" dur="500"/>
                                        <p:tgtEl>
                                          <p:spTgt spid="11"/>
                                        </p:tgtEl>
                                      </p:cBhvr>
                                    </p:animEffect>
                                  </p:childTnLst>
                                </p:cTn>
                              </p:par>
                              <p:par>
                                <p:cTn id="98" presetID="18" presetClass="entr" presetSubtype="12" fill="hold"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strips(downLeft)">
                                      <p:cBhvr>
                                        <p:cTn id="100" dur="500"/>
                                        <p:tgtEl>
                                          <p:spTgt spid="13"/>
                                        </p:tgtEl>
                                      </p:cBhvr>
                                    </p:animEffect>
                                  </p:childTnLst>
                                </p:cTn>
                              </p:par>
                              <p:par>
                                <p:cTn id="101" presetID="18" presetClass="entr" presetSubtype="12"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strips(downLeft)">
                                      <p:cBhvr>
                                        <p:cTn id="10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P spid="26" grpId="0" build="p" animBg="1"/>
      <p:bldP spid="29" grpId="0" build="p" animBg="1"/>
      <p:bldP spid="32" grpId="0" build="p" animBg="1"/>
      <p:bldP spid="17" grpId="0" animBg="1"/>
      <p:bldP spid="18" grpId="0" animBg="1"/>
      <p:bldP spid="19" grpId="0" animBg="1"/>
      <p:bldP spid="54" grpId="0" animBg="1"/>
      <p:bldP spid="55" grpId="0" animBg="1"/>
      <p:bldP spid="56"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
</file>

<file path=ppt/theme/theme1.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11719</TotalTime>
  <Words>1625</Words>
  <Application>Microsoft Office PowerPoint</Application>
  <PresentationFormat>Custom</PresentationFormat>
  <Paragraphs>230</Paragraphs>
  <Slides>32</Slides>
  <Notes>28</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32</vt:i4>
      </vt:variant>
    </vt:vector>
  </HeadingPairs>
  <TitlesOfParts>
    <vt:vector size="45" baseType="lpstr">
      <vt:lpstr>Arial</vt:lpstr>
      <vt:lpstr>Arial</vt:lpstr>
      <vt:lpstr>Calibri</vt:lpstr>
      <vt:lpstr>LM Roman 12</vt:lpstr>
      <vt:lpstr>Times New Roman</vt:lpstr>
      <vt:lpstr>Tw Cen MT</vt:lpstr>
      <vt:lpstr>Ubuntu</vt:lpstr>
      <vt:lpstr>Ubuntu Medium</vt:lpstr>
      <vt:lpstr>Wingdings</vt:lpstr>
      <vt:lpstr>Arcturus - Content - No Header</vt:lpstr>
      <vt:lpstr>Arcturus - Free Layout</vt:lpstr>
      <vt:lpstr>Arcturus - Colored Background</vt:lpstr>
      <vt:lpstr>Arcturus - Content - Right Title</vt:lpstr>
      <vt:lpstr>PowerPoint Presentation</vt:lpstr>
      <vt:lpstr>PLAN</vt:lpstr>
      <vt:lpstr>PowerPoint Presentation</vt:lpstr>
      <vt:lpstr>PowerPoint Presentation</vt:lpstr>
      <vt:lpstr>PowerPoint Presentation</vt:lpstr>
      <vt:lpstr>PowerPoint Presentation</vt:lpstr>
      <vt:lpstr>Solution</vt:lpstr>
      <vt:lpstr>PowerPoint Presentation</vt:lpstr>
      <vt:lpstr>Description du système GSST DEPL</vt:lpstr>
      <vt:lpstr>PowerPoint Presentation</vt:lpstr>
      <vt:lpstr>PowerPoint Presentation</vt:lpstr>
      <vt:lpstr>PowerPoint Presentation</vt:lpstr>
      <vt:lpstr>Modélisation</vt:lpstr>
      <vt:lpstr>Diagramme de cas d’utilisation </vt:lpstr>
      <vt:lpstr>Diagramme de cas d’utilisation </vt:lpstr>
      <vt:lpstr>Diagramme de cas d’utilisation </vt:lpstr>
      <vt:lpstr>Diagramme de classes</vt:lpstr>
      <vt:lpstr>Diagrammes de séquence</vt:lpstr>
      <vt:lpstr>PowerPoint Presentation</vt:lpstr>
      <vt:lpstr>Site web</vt:lpstr>
      <vt:lpstr>PowerPoint Presentation</vt:lpstr>
      <vt:lpstr>Test de sécurité</vt:lpstr>
      <vt:lpstr>PowerPoint Presentation</vt:lpstr>
      <vt:lpstr>Application  Web</vt:lpstr>
      <vt:lpstr>Test de sécurité</vt:lpstr>
      <vt:lpstr>Test de sécurité</vt:lpstr>
      <vt:lpstr>Test de sécurité</vt:lpstr>
      <vt:lpstr>Test de sécurité</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DERDOURI AYOUB</cp:lastModifiedBy>
  <cp:revision>1435</cp:revision>
  <dcterms:created xsi:type="dcterms:W3CDTF">2015-08-02T15:43:04Z</dcterms:created>
  <dcterms:modified xsi:type="dcterms:W3CDTF">2022-06-16T21:05:12Z</dcterms:modified>
</cp:coreProperties>
</file>