
<file path=[Content_Types].xml><?xml version="1.0" encoding="utf-8"?>
<Types xmlns="http://schemas.openxmlformats.org/package/2006/content-types">
  <Default Extension="jpeg" ContentType="image/jpeg"/>
  <Default Extension="m4v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4v"/><Relationship Id="rId1" Type="http://schemas.microsoft.com/office/2007/relationships/media" Target="../media/media1.m4v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AIMAN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E541-937B-491C-8324-D2C409F0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Composantes</a:t>
            </a:r>
            <a:r>
              <a:rPr lang="en-US" dirty="0"/>
              <a:t> - Event Binding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9B09B-22E3-4DFB-AAEE-BD7549684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Grâce à l'interpolation et le "</a:t>
            </a:r>
            <a:r>
              <a:rPr lang="fr-FR" dirty="0" err="1"/>
              <a:t>property</a:t>
            </a:r>
            <a:r>
              <a:rPr lang="fr-FR" dirty="0"/>
              <a:t> binding", nous contrôlons le contenu affiché mais cela manque d'interactions avec l'utilisateur.</a:t>
            </a:r>
          </a:p>
          <a:p>
            <a:r>
              <a:rPr lang="fr-FR" dirty="0"/>
              <a:t>Il nous faut ajouter des "</a:t>
            </a:r>
            <a:r>
              <a:rPr lang="fr-FR" dirty="0" err="1"/>
              <a:t>listeners</a:t>
            </a:r>
            <a:r>
              <a:rPr lang="fr-FR" dirty="0"/>
              <a:t>" d'évènements déclenchés sur les éléments du DOM afin de modifier l'état de notre application et laisser </a:t>
            </a:r>
            <a:r>
              <a:rPr lang="fr-FR" dirty="0" err="1"/>
              <a:t>Angular</a:t>
            </a:r>
            <a:r>
              <a:rPr lang="fr-FR" dirty="0"/>
              <a:t> mettre à jour la "</a:t>
            </a:r>
            <a:r>
              <a:rPr lang="fr-FR" dirty="0" err="1"/>
              <a:t>view</a:t>
            </a:r>
            <a:r>
              <a:rPr lang="fr-FR" dirty="0"/>
              <a:t>".</a:t>
            </a:r>
          </a:p>
          <a:p>
            <a:r>
              <a:rPr lang="fr-FR" dirty="0"/>
              <a:t>La syntaxe </a:t>
            </a:r>
            <a:r>
              <a:rPr lang="fr-FR" dirty="0" err="1"/>
              <a:t>Angular</a:t>
            </a:r>
            <a:r>
              <a:rPr lang="fr-FR" dirty="0"/>
              <a:t> ci-dessous est équivalente au code natif </a:t>
            </a:r>
            <a:r>
              <a:rPr lang="fr-FR" dirty="0" err="1"/>
              <a:t>button.addEventListener</a:t>
            </a:r>
            <a:r>
              <a:rPr lang="fr-FR" dirty="0"/>
              <a:t>('click', () =&gt; </a:t>
            </a:r>
            <a:r>
              <a:rPr lang="fr-FR" dirty="0" err="1"/>
              <a:t>this.add</a:t>
            </a:r>
            <a:r>
              <a:rPr lang="fr-FR" dirty="0"/>
              <a:t>()).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04EF0B-EFAF-49AD-AB3E-D21B3B838E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24"/>
          <a:stretch/>
        </p:blipFill>
        <p:spPr>
          <a:xfrm>
            <a:off x="494434" y="4188151"/>
            <a:ext cx="8474075" cy="1800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FE4571-A93C-4194-8C6D-2C1C8B2934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" t="557" r="37351" b="-557"/>
          <a:stretch/>
        </p:blipFill>
        <p:spPr>
          <a:xfrm>
            <a:off x="9040669" y="4259588"/>
            <a:ext cx="273569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88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CCB78-7FD9-42B6-B225-C120C676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Directives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B68D5-17D4-4DE9-B24F-34A0F6D4C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70519"/>
            <a:ext cx="10058400" cy="3849624"/>
          </a:xfrm>
        </p:spPr>
        <p:txBody>
          <a:bodyPr/>
          <a:lstStyle/>
          <a:p>
            <a:r>
              <a:rPr lang="fr-FR" dirty="0"/>
              <a:t>Dans l'architecture </a:t>
            </a:r>
            <a:r>
              <a:rPr lang="fr-FR" dirty="0" err="1"/>
              <a:t>Angular</a:t>
            </a:r>
            <a:r>
              <a:rPr lang="fr-FR" dirty="0"/>
              <a:t>, les directives sont finalement partout. Les Components sont des directives à la seule différence qu'ils possèdent une fonctionnalité de templating. En </a:t>
            </a:r>
            <a:r>
              <a:rPr lang="fr-FR" dirty="0" err="1"/>
              <a:t>TypeScript</a:t>
            </a:r>
            <a:r>
              <a:rPr lang="fr-FR" dirty="0"/>
              <a:t>, une directive est une classe à laquelle on applique le décorateur @Directive. Il existe deux sortes de directives :</a:t>
            </a:r>
          </a:p>
          <a:p>
            <a:pPr lvl="1"/>
            <a:r>
              <a:rPr lang="fr-FR" dirty="0"/>
              <a:t>Les directives structurelles : Elles ont pour but de modifier le DOM en ajoutant, enlevant ou replaçant un élément du DOM. 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attribute</a:t>
            </a:r>
            <a:r>
              <a:rPr lang="fr-FR" dirty="0"/>
              <a:t> directives : Elles ont pour but de modifier l'apparence ou le comportement d'un élément.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AAF458-634C-4653-99BD-CB2D41EBC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673" y="3795331"/>
            <a:ext cx="70675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73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330E-4AA3-4429-9F23-0D780F1C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Directives - </a:t>
            </a:r>
            <a:r>
              <a:rPr lang="fr-MA" dirty="0" err="1"/>
              <a:t>NgFor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BE0F0-F9D1-42FF-89A2-223722E8F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directive structurelle </a:t>
            </a:r>
            <a:r>
              <a:rPr lang="fr-FR" dirty="0" err="1"/>
              <a:t>ngFor</a:t>
            </a:r>
            <a:r>
              <a:rPr lang="fr-FR" dirty="0"/>
              <a:t> permet de boucler sur un </a:t>
            </a:r>
            <a:r>
              <a:rPr lang="fr-FR" dirty="0" err="1"/>
              <a:t>array</a:t>
            </a:r>
            <a:r>
              <a:rPr lang="fr-FR" dirty="0"/>
              <a:t> et d'injecter les éléments dans le DOM.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77E8C6-78AA-4323-881A-34EDECE03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597" y="2766441"/>
            <a:ext cx="92773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80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F89F3-8326-430F-8BB3-B0449C7E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Directives - </a:t>
            </a:r>
            <a:r>
              <a:rPr lang="fr-MA" dirty="0" err="1"/>
              <a:t>NgIf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D8BB5-B16D-48C5-AED4-09960B891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208" y="1929384"/>
            <a:ext cx="10058400" cy="3849624"/>
          </a:xfrm>
        </p:spPr>
        <p:txBody>
          <a:bodyPr/>
          <a:lstStyle/>
          <a:p>
            <a:r>
              <a:rPr lang="fr-FR" dirty="0"/>
              <a:t>Alors que le </a:t>
            </a:r>
            <a:r>
              <a:rPr lang="fr-FR" dirty="0" err="1"/>
              <a:t>template</a:t>
            </a:r>
            <a:r>
              <a:rPr lang="fr-FR" dirty="0"/>
              <a:t> interpolation et le </a:t>
            </a:r>
            <a:r>
              <a:rPr lang="fr-FR" dirty="0" err="1"/>
              <a:t>property</a:t>
            </a:r>
            <a:r>
              <a:rPr lang="fr-FR" dirty="0"/>
              <a:t> binding permettent de modifier l'affichage et le contenu, ils ne permettent pas de modifier la structure du DOM en ajoutant ou en retirant des éléments par exemple.</a:t>
            </a:r>
          </a:p>
          <a:p>
            <a:r>
              <a:rPr lang="fr-FR" dirty="0"/>
              <a:t>Pour remédier à cette limitation, </a:t>
            </a:r>
            <a:r>
              <a:rPr lang="fr-FR" dirty="0" err="1"/>
              <a:t>Angular</a:t>
            </a:r>
            <a:r>
              <a:rPr lang="fr-FR" dirty="0"/>
              <a:t> fournit des directives structurelles qui permettent de modifier la structure du DOM.</a:t>
            </a:r>
          </a:p>
          <a:p>
            <a:r>
              <a:rPr lang="fr-FR" dirty="0"/>
              <a:t>L'une de ces directives les plus utilisées est le </a:t>
            </a:r>
            <a:r>
              <a:rPr lang="fr-FR" dirty="0" err="1"/>
              <a:t>ngIf</a:t>
            </a:r>
            <a:r>
              <a:rPr lang="fr-FR" dirty="0"/>
              <a:t>.</a:t>
            </a:r>
          </a:p>
          <a:p>
            <a:r>
              <a:rPr lang="fr-FR" dirty="0"/>
              <a:t>Si l'expression associée à la directive est "</a:t>
            </a:r>
            <a:r>
              <a:rPr lang="fr-FR" dirty="0" err="1"/>
              <a:t>falsy</a:t>
            </a:r>
            <a:r>
              <a:rPr lang="fr-FR" dirty="0"/>
              <a:t>" alors l'élément et son contenu sont retirés du DOM (ou jamais ajoutés).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AFF40F-592E-4662-8660-A9D06EDB9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422" y="4770501"/>
            <a:ext cx="47910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54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27148-4C99-4C76-83F8-878BF2BC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Directives - </a:t>
            </a:r>
            <a:r>
              <a:rPr lang="fr-MA" dirty="0" err="1"/>
              <a:t>NgClass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3F714-39A2-460E-A0F2-7736C8678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Au-delà de modifier des styles directement, il peut être très utile d'ajouter des classes CSS à un élément de manière dynamique.  Comme  </a:t>
            </a:r>
            <a:r>
              <a:rPr lang="fr-FR" dirty="0" err="1"/>
              <a:t>ngStyle</a:t>
            </a:r>
            <a:r>
              <a:rPr lang="fr-FR" dirty="0"/>
              <a:t> ,  </a:t>
            </a:r>
            <a:r>
              <a:rPr lang="fr-FR" dirty="0" err="1"/>
              <a:t>ngClass</a:t>
            </a:r>
            <a:r>
              <a:rPr lang="fr-FR" dirty="0"/>
              <a:t>  prend un objet clé-valeur, mais cette fois avec la classe à appliquer en clé, et la condition en valeur.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ACF49-C0E3-493B-971E-878A53B35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3852481"/>
            <a:ext cx="100298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83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4CC91-DE2E-4085-AF61-6438F8C13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Pipes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A8FAF-3C43-44E1-B9AE-15A48997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Pipes sont des filtres utilisables directement depuis la vue afin de transformer les valeurs lors du "binding".</a:t>
            </a:r>
          </a:p>
          <a:p>
            <a:r>
              <a:rPr lang="fr-FR" dirty="0"/>
              <a:t>La syntaxe des Pipes est simplement inspirée des Pipes des </a:t>
            </a:r>
            <a:r>
              <a:rPr lang="fr-FR" dirty="0" err="1"/>
              <a:t>shell</a:t>
            </a:r>
            <a:r>
              <a:rPr lang="fr-FR" dirty="0"/>
              <a:t> UNIX que l'on retrouve dans de nombreux systèmes de templating.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BEF12D-F2F4-4921-AE59-636BE910F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997" y="3580257"/>
            <a:ext cx="51911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97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B732-D209-4E0E-9FE5-A6844D4F8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20" y="228918"/>
            <a:ext cx="10058400" cy="1371600"/>
          </a:xfrm>
        </p:spPr>
        <p:txBody>
          <a:bodyPr/>
          <a:lstStyle/>
          <a:p>
            <a:r>
              <a:rPr lang="en-US" dirty="0" err="1"/>
              <a:t>Présentation</a:t>
            </a:r>
            <a:r>
              <a:rPr lang="en-US" dirty="0"/>
              <a:t> </a:t>
            </a:r>
            <a:r>
              <a:rPr lang="en-US" dirty="0" err="1"/>
              <a:t>d’application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LIST</a:t>
            </a:r>
          </a:p>
        </p:txBody>
      </p:sp>
      <p:pic>
        <p:nvPicPr>
          <p:cNvPr id="4" name="presentation">
            <a:hlinkClick r:id="" action="ppaction://media"/>
            <a:extLst>
              <a:ext uri="{FF2B5EF4-FFF2-40B4-BE49-F238E27FC236}">
                <a16:creationId xmlns:a16="http://schemas.microsoft.com/office/drawing/2014/main" id="{4850E54C-A1B2-420D-89C4-573FC5F85748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72120" y="1207326"/>
            <a:ext cx="9247759" cy="5182762"/>
          </a:xfrm>
        </p:spPr>
      </p:pic>
    </p:spTree>
    <p:extLst>
      <p:ext uri="{BB962C8B-B14F-4D97-AF65-F5344CB8AC3E}">
        <p14:creationId xmlns:p14="http://schemas.microsoft.com/office/powerpoint/2010/main" val="313249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45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9B96-F524-463A-A7F6-FE334D57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E4F41-F13C-467F-B061-B5DBD04F6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MA" sz="2800" dirty="0" err="1"/>
              <a:t>Angular</a:t>
            </a:r>
            <a:r>
              <a:rPr lang="fr-MA" sz="2800" dirty="0"/>
              <a:t> est un Framework très riche pour la développement des  application single page et ce Framework est plus puis puissante pour la manipulation des vue et les données.</a:t>
            </a:r>
          </a:p>
        </p:txBody>
      </p:sp>
    </p:spTree>
    <p:extLst>
      <p:ext uri="{BB962C8B-B14F-4D97-AF65-F5344CB8AC3E}">
        <p14:creationId xmlns:p14="http://schemas.microsoft.com/office/powerpoint/2010/main" val="11576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B43A-D413-42D1-B0A4-AE161A88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29BFF-0B03-4943-ADDE-F41A8FAE1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INSTALATION</a:t>
            </a:r>
          </a:p>
          <a:p>
            <a:r>
              <a:rPr lang="en-US" dirty="0"/>
              <a:t>STRUCTURE D’UN PROJET</a:t>
            </a:r>
            <a:endParaRPr lang="fr-FR" dirty="0"/>
          </a:p>
          <a:p>
            <a:r>
              <a:rPr lang="fr-FR" dirty="0"/>
              <a:t>MODULES</a:t>
            </a:r>
            <a:endParaRPr lang="en-US" dirty="0"/>
          </a:p>
          <a:p>
            <a:r>
              <a:rPr lang="fr-FR" dirty="0"/>
              <a:t>COMPOSANTSSERVICE</a:t>
            </a:r>
          </a:p>
          <a:p>
            <a:r>
              <a:rPr lang="fr-FR" dirty="0"/>
              <a:t>DIRECTIVES</a:t>
            </a:r>
          </a:p>
          <a:p>
            <a:r>
              <a:rPr lang="fr-FR" dirty="0"/>
              <a:t>PIPES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3672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E987-8936-4CB1-9B1F-68058F69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3D04A-36C6-4354-B7EB-0D57F18B4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Angular </a:t>
            </a:r>
            <a:r>
              <a:rPr lang="en-US" sz="2400" dirty="0" err="1"/>
              <a:t>est</a:t>
            </a:r>
            <a:r>
              <a:rPr lang="en-US" sz="2400" dirty="0"/>
              <a:t> un framework JavaScript base sur Type script Open source presenter par GOOGLE </a:t>
            </a:r>
            <a:r>
              <a:rPr lang="en-US" sz="2400" dirty="0" err="1"/>
              <a:t>en</a:t>
            </a:r>
            <a:r>
              <a:rPr lang="en-US" sz="2400" dirty="0"/>
              <a:t> 2009 permit de </a:t>
            </a:r>
            <a:r>
              <a:rPr lang="en-US" sz="2400" dirty="0" err="1"/>
              <a:t>créer</a:t>
            </a:r>
            <a:r>
              <a:rPr lang="en-US" sz="2400" dirty="0"/>
              <a:t> des application single page.</a:t>
            </a:r>
          </a:p>
          <a:p>
            <a:r>
              <a:rPr lang="en-US" sz="2400" dirty="0"/>
              <a:t>Angular respect </a:t>
            </a:r>
            <a:r>
              <a:rPr lang="en-US" sz="2400" dirty="0" err="1"/>
              <a:t>l’architecture</a:t>
            </a:r>
            <a:r>
              <a:rPr lang="en-US" sz="2400" dirty="0"/>
              <a:t> </a:t>
            </a:r>
            <a:r>
              <a:rPr lang="en-US" sz="2400" b="1" dirty="0"/>
              <a:t>MVVM</a:t>
            </a:r>
            <a:r>
              <a:rPr lang="en-US" sz="2400" dirty="0"/>
              <a:t> (Model, View, </a:t>
            </a:r>
            <a:r>
              <a:rPr lang="en-US" sz="2400" dirty="0" err="1"/>
              <a:t>ViewModel</a:t>
            </a:r>
            <a:r>
              <a:rPr lang="en-US" sz="2400" dirty="0"/>
              <a:t>)</a:t>
            </a:r>
          </a:p>
          <a:p>
            <a:pPr lvl="1"/>
            <a:r>
              <a:rPr lang="fr-FR" sz="2200" b="1" dirty="0"/>
              <a:t>Model</a:t>
            </a:r>
            <a:r>
              <a:rPr lang="fr-FR" sz="2200" dirty="0"/>
              <a:t> : </a:t>
            </a:r>
            <a:r>
              <a:rPr lang="fr-FR" sz="2200" dirty="0" err="1"/>
              <a:t>Répresent</a:t>
            </a:r>
            <a:r>
              <a:rPr lang="fr-FR" sz="2200" dirty="0"/>
              <a:t> par un classe référencé par la couche d’accès </a:t>
            </a:r>
            <a:r>
              <a:rPr lang="fr-FR" sz="2200" dirty="0" err="1"/>
              <a:t>d’accès</a:t>
            </a:r>
            <a:r>
              <a:rPr lang="fr-FR" sz="2200" dirty="0"/>
              <a:t> aux données.</a:t>
            </a:r>
          </a:p>
          <a:p>
            <a:pPr lvl="1"/>
            <a:r>
              <a:rPr lang="fr-FR" sz="2200" b="1" dirty="0" err="1"/>
              <a:t>View</a:t>
            </a:r>
            <a:r>
              <a:rPr lang="fr-FR" sz="2200" dirty="0"/>
              <a:t> : Contient le contenu visuel aux utilisateurs </a:t>
            </a:r>
          </a:p>
          <a:p>
            <a:pPr lvl="1"/>
            <a:r>
              <a:rPr lang="fr-FR" sz="2200" b="1" dirty="0" err="1"/>
              <a:t>ViewModel</a:t>
            </a:r>
            <a:r>
              <a:rPr lang="fr-FR" sz="2200" dirty="0"/>
              <a:t> : </a:t>
            </a:r>
            <a:r>
              <a:rPr lang="fr-FR" sz="2200" dirty="0" err="1"/>
              <a:t>Représent</a:t>
            </a:r>
            <a:r>
              <a:rPr lang="fr-FR" sz="2200" dirty="0"/>
              <a:t> par classe connecté à la vue par </a:t>
            </a:r>
            <a:r>
              <a:rPr lang="fr-FR" sz="2200" dirty="0" err="1"/>
              <a:t>databinding</a:t>
            </a:r>
            <a:r>
              <a:rPr lang="fr-F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580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21FF-BAB3-4345-A302-4804F241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INSTALATION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8C0D1-C1A7-4FCD-BEA7-F951640A3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Prérequis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CSS</a:t>
            </a:r>
          </a:p>
          <a:p>
            <a:r>
              <a:rPr lang="fr-FR" sz="1800" dirty="0"/>
              <a:t>Pour installer </a:t>
            </a:r>
            <a:r>
              <a:rPr lang="fr-FR" sz="1800" dirty="0" err="1"/>
              <a:t>Angular</a:t>
            </a:r>
            <a:r>
              <a:rPr lang="fr-FR" sz="1800" dirty="0"/>
              <a:t> sur votre machine locale vous avez besoin Node.js pour obtenir l’accès au </a:t>
            </a:r>
            <a:r>
              <a:rPr lang="fr-FR" sz="1800" dirty="0" err="1"/>
              <a:t>npm</a:t>
            </a:r>
            <a:endParaRPr lang="fr-FR" sz="1800" dirty="0"/>
          </a:p>
          <a:p>
            <a:pPr marL="274320" lvl="1" indent="0">
              <a:buNone/>
            </a:pPr>
            <a:r>
              <a:rPr lang="fr-FR" sz="1600" dirty="0"/>
              <a:t>Il faut ouvrir vote ligne de command et </a:t>
            </a:r>
            <a:r>
              <a:rPr lang="fr-FR" sz="1600" dirty="0" err="1"/>
              <a:t>executer</a:t>
            </a:r>
            <a:r>
              <a:rPr lang="fr-FR" sz="1600" dirty="0"/>
              <a:t> la command suivant 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5B547-E4EF-4FBE-8CD2-A78CA0B01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37" y="4947082"/>
            <a:ext cx="53435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1B79-6903-4A72-A5F2-93337027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D’UN PROJET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7C78E-57C5-4853-8E13-9D6C0EB30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fr-FR" dirty="0"/>
              <a:t>développement</a:t>
            </a:r>
            <a:r>
              <a:rPr lang="en-US" dirty="0"/>
              <a:t> d’un application angular </a:t>
            </a:r>
            <a:r>
              <a:rPr lang="fr-FR" dirty="0"/>
              <a:t>faite</a:t>
            </a:r>
            <a:r>
              <a:rPr lang="en-US" dirty="0"/>
              <a:t> dans le context d’un workspace qui </a:t>
            </a:r>
            <a:r>
              <a:rPr lang="en-US" dirty="0" err="1"/>
              <a:t>contient</a:t>
            </a:r>
            <a:r>
              <a:rPr lang="en-US" dirty="0"/>
              <a:t> un ensemble des </a:t>
            </a:r>
            <a:r>
              <a:rPr lang="en-US" dirty="0" err="1"/>
              <a:t>fichiers</a:t>
            </a:r>
            <a:r>
              <a:rPr lang="en-US" dirty="0"/>
              <a:t> d’un </a:t>
            </a:r>
            <a:r>
              <a:rPr lang="en-US" dirty="0" err="1"/>
              <a:t>projet</a:t>
            </a:r>
            <a:r>
              <a:rPr lang="en-US" dirty="0"/>
              <a:t>.</a:t>
            </a:r>
          </a:p>
          <a:p>
            <a:r>
              <a:rPr lang="en-US" dirty="0"/>
              <a:t>Pour </a:t>
            </a:r>
            <a:r>
              <a:rPr lang="en-US" dirty="0" err="1"/>
              <a:t>créer</a:t>
            </a:r>
            <a:r>
              <a:rPr lang="en-US" dirty="0"/>
              <a:t> un nouveau </a:t>
            </a:r>
            <a:r>
              <a:rPr lang="en-US" dirty="0" err="1"/>
              <a:t>projet</a:t>
            </a:r>
            <a:r>
              <a:rPr lang="en-US" dirty="0"/>
              <a:t> il faut executer la </a:t>
            </a:r>
            <a:r>
              <a:rPr lang="en-US" dirty="0" err="1"/>
              <a:t>commande</a:t>
            </a:r>
            <a:r>
              <a:rPr lang="en-US" dirty="0"/>
              <a:t> </a:t>
            </a:r>
            <a:r>
              <a:rPr lang="en-US" dirty="0" err="1"/>
              <a:t>suivante</a:t>
            </a:r>
            <a:r>
              <a:rPr lang="en-US" dirty="0"/>
              <a:t> dans la </a:t>
            </a:r>
            <a:r>
              <a:rPr lang="en-US" dirty="0" err="1"/>
              <a:t>ligne</a:t>
            </a:r>
            <a:r>
              <a:rPr lang="en-US" dirty="0"/>
              <a:t> de </a:t>
            </a:r>
            <a:r>
              <a:rPr lang="en-US" dirty="0" err="1"/>
              <a:t>commande</a:t>
            </a:r>
            <a:r>
              <a:rPr lang="en-US" dirty="0"/>
              <a:t> : </a:t>
            </a:r>
          </a:p>
          <a:p>
            <a:pPr marL="274320" lvl="1" indent="0">
              <a:buNone/>
            </a:pPr>
            <a:r>
              <a:rPr lang="en-US" dirty="0"/>
              <a:t> 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fr-FR" dirty="0"/>
          </a:p>
          <a:p>
            <a:r>
              <a:rPr lang="fr-FR" dirty="0"/>
              <a:t>Un projet </a:t>
            </a:r>
            <a:r>
              <a:rPr lang="fr-FR" dirty="0" err="1"/>
              <a:t>Angular</a:t>
            </a:r>
            <a:r>
              <a:rPr lang="fr-FR" dirty="0"/>
              <a:t> contient les fichier Suivante </a:t>
            </a:r>
            <a:r>
              <a:rPr lang="en-US" dirty="0"/>
              <a:t>: </a:t>
            </a:r>
          </a:p>
          <a:p>
            <a:pPr lvl="1"/>
            <a:r>
              <a:rPr lang="fr-FR" b="0" i="0" dirty="0">
                <a:solidFill>
                  <a:srgbClr val="444444"/>
                </a:solidFill>
                <a:effectLst/>
                <a:latin typeface="Roboto Mono"/>
              </a:rPr>
              <a:t>.</a:t>
            </a:r>
            <a:r>
              <a:rPr lang="fr-FR" b="0" i="0" dirty="0" err="1">
                <a:solidFill>
                  <a:srgbClr val="444444"/>
                </a:solidFill>
                <a:effectLst/>
                <a:latin typeface="Roboto Mono"/>
              </a:rPr>
              <a:t>editorconfig</a:t>
            </a:r>
            <a:r>
              <a:rPr lang="en-US" b="0" i="0" dirty="0">
                <a:solidFill>
                  <a:srgbClr val="444444"/>
                </a:solidFill>
                <a:effectLst/>
                <a:latin typeface="Roboto Mono"/>
              </a:rPr>
              <a:t> : configuration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Roboto Mono"/>
              </a:rPr>
              <a:t>l’éditeur</a:t>
            </a:r>
            <a:r>
              <a:rPr lang="en-US" b="0" i="0" dirty="0">
                <a:solidFill>
                  <a:srgbClr val="444444"/>
                </a:solidFill>
                <a:effectLst/>
                <a:latin typeface="Roboto Mono"/>
              </a:rPr>
              <a:t> de code.</a:t>
            </a:r>
          </a:p>
          <a:p>
            <a:pPr lvl="1"/>
            <a:r>
              <a:rPr lang="en-US" dirty="0" err="1">
                <a:solidFill>
                  <a:srgbClr val="444444"/>
                </a:solidFill>
                <a:latin typeface="Roboto Mono"/>
              </a:rPr>
              <a:t>Angular.json</a:t>
            </a:r>
            <a:r>
              <a:rPr lang="en-US" dirty="0">
                <a:solidFill>
                  <a:srgbClr val="444444"/>
                </a:solidFill>
                <a:latin typeface="Roboto Mono"/>
              </a:rPr>
              <a:t> : configuration du CLI.</a:t>
            </a:r>
          </a:p>
          <a:p>
            <a:pPr lvl="1"/>
            <a:r>
              <a:rPr lang="en-US" dirty="0" err="1">
                <a:solidFill>
                  <a:srgbClr val="444444"/>
                </a:solidFill>
                <a:latin typeface="Roboto Mono"/>
              </a:rPr>
              <a:t>Package.json</a:t>
            </a:r>
            <a:r>
              <a:rPr lang="en-US" dirty="0">
                <a:solidFill>
                  <a:srgbClr val="444444"/>
                </a:solidFill>
                <a:latin typeface="Roboto Mono"/>
              </a:rPr>
              <a:t> : configuration des </a:t>
            </a:r>
            <a:r>
              <a:rPr lang="en-US" dirty="0" err="1">
                <a:solidFill>
                  <a:srgbClr val="444444"/>
                </a:solidFill>
                <a:latin typeface="Roboto Mono"/>
              </a:rPr>
              <a:t>librairies</a:t>
            </a:r>
            <a:r>
              <a:rPr lang="en-US" dirty="0">
                <a:solidFill>
                  <a:srgbClr val="444444"/>
                </a:solidFill>
                <a:latin typeface="Roboto Mono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Roboto Mono"/>
              </a:rPr>
              <a:t>utilisant</a:t>
            </a:r>
            <a:r>
              <a:rPr lang="en-US" dirty="0">
                <a:solidFill>
                  <a:srgbClr val="444444"/>
                </a:solidFill>
                <a:latin typeface="Roboto Mono"/>
              </a:rPr>
              <a:t> par le </a:t>
            </a:r>
            <a:r>
              <a:rPr lang="en-US" dirty="0" err="1">
                <a:solidFill>
                  <a:srgbClr val="444444"/>
                </a:solidFill>
                <a:latin typeface="Roboto Mono"/>
              </a:rPr>
              <a:t>projet</a:t>
            </a:r>
            <a:endParaRPr lang="en-US" dirty="0">
              <a:solidFill>
                <a:srgbClr val="444444"/>
              </a:solidFill>
              <a:latin typeface="Roboto Mono"/>
            </a:endParaRPr>
          </a:p>
          <a:p>
            <a:pPr lvl="1"/>
            <a:r>
              <a:rPr lang="en-US" dirty="0" err="1">
                <a:solidFill>
                  <a:srgbClr val="444444"/>
                </a:solidFill>
                <a:latin typeface="Roboto Mono"/>
              </a:rPr>
              <a:t>Src</a:t>
            </a:r>
            <a:r>
              <a:rPr lang="en-US" dirty="0">
                <a:solidFill>
                  <a:srgbClr val="444444"/>
                </a:solidFill>
                <a:latin typeface="Roboto Mono"/>
              </a:rPr>
              <a:t>/ : le dossier qui </a:t>
            </a:r>
            <a:r>
              <a:rPr lang="en-US" dirty="0" err="1">
                <a:solidFill>
                  <a:srgbClr val="444444"/>
                </a:solidFill>
                <a:latin typeface="Roboto Mono"/>
              </a:rPr>
              <a:t>contient</a:t>
            </a:r>
            <a:r>
              <a:rPr lang="en-US" dirty="0">
                <a:solidFill>
                  <a:srgbClr val="444444"/>
                </a:solidFill>
                <a:latin typeface="Roboto Mono"/>
              </a:rPr>
              <a:t> le code source.</a:t>
            </a:r>
          </a:p>
          <a:p>
            <a:pPr lvl="1"/>
            <a:r>
              <a:rPr lang="en-US" dirty="0" err="1">
                <a:solidFill>
                  <a:srgbClr val="444444"/>
                </a:solidFill>
                <a:latin typeface="Roboto Mono"/>
              </a:rPr>
              <a:t>Node_modules</a:t>
            </a:r>
            <a:r>
              <a:rPr lang="en-US" dirty="0">
                <a:solidFill>
                  <a:srgbClr val="444444"/>
                </a:solidFill>
                <a:latin typeface="Roboto Mono"/>
              </a:rPr>
              <a:t> : les </a:t>
            </a:r>
            <a:r>
              <a:rPr lang="fr-FR" dirty="0">
                <a:solidFill>
                  <a:srgbClr val="444444"/>
                </a:solidFill>
                <a:latin typeface="Roboto Mono"/>
              </a:rPr>
              <a:t>librairies</a:t>
            </a:r>
            <a:r>
              <a:rPr lang="en-US" dirty="0">
                <a:solidFill>
                  <a:srgbClr val="444444"/>
                </a:solidFill>
                <a:latin typeface="Roboto Mono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Roboto Mono"/>
              </a:rPr>
              <a:t>utilisant</a:t>
            </a:r>
            <a:r>
              <a:rPr lang="en-US" dirty="0">
                <a:solidFill>
                  <a:srgbClr val="444444"/>
                </a:solidFill>
                <a:latin typeface="Roboto Mono"/>
              </a:rPr>
              <a:t> par le </a:t>
            </a:r>
            <a:r>
              <a:rPr lang="en-US" dirty="0" err="1">
                <a:solidFill>
                  <a:srgbClr val="444444"/>
                </a:solidFill>
                <a:latin typeface="Roboto Mono"/>
              </a:rPr>
              <a:t>projet</a:t>
            </a:r>
            <a:r>
              <a:rPr lang="en-US" dirty="0">
                <a:solidFill>
                  <a:srgbClr val="444444"/>
                </a:solidFill>
                <a:latin typeface="Roboto Mono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Roboto Mono"/>
              </a:rPr>
              <a:t>télécharger</a:t>
            </a:r>
            <a:r>
              <a:rPr lang="en-US" dirty="0">
                <a:solidFill>
                  <a:srgbClr val="444444"/>
                </a:solidFill>
                <a:latin typeface="Roboto Mono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Roboto Mono"/>
              </a:rPr>
              <a:t>depuis</a:t>
            </a:r>
            <a:r>
              <a:rPr lang="en-US" dirty="0">
                <a:solidFill>
                  <a:srgbClr val="444444"/>
                </a:solidFill>
                <a:latin typeface="Roboto Mono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Roboto Mono"/>
              </a:rPr>
              <a:t>npm</a:t>
            </a:r>
            <a:r>
              <a:rPr lang="en-US" dirty="0">
                <a:solidFill>
                  <a:srgbClr val="444444"/>
                </a:solidFill>
                <a:latin typeface="Roboto Mono"/>
              </a:rPr>
              <a:t> package manager.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CBF64-057A-4636-A9CE-030EBFAAD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3162300"/>
            <a:ext cx="47625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29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3007-B24D-41C2-8677-2ADB57DF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B3A7-8B25-4906-A2FB-99E3EFA56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437" y="1857782"/>
            <a:ext cx="10058400" cy="3849624"/>
          </a:xfrm>
        </p:spPr>
        <p:txBody>
          <a:bodyPr>
            <a:normAutofit lnSpcReduction="10000"/>
          </a:bodyPr>
          <a:lstStyle/>
          <a:p>
            <a:pPr algn="just"/>
            <a:r>
              <a:rPr lang="fr-FR" dirty="0"/>
              <a:t>Un module </a:t>
            </a:r>
            <a:r>
              <a:rPr lang="fr-FR" dirty="0" err="1"/>
              <a:t>Angular</a:t>
            </a:r>
            <a:r>
              <a:rPr lang="fr-FR" dirty="0"/>
              <a:t> est un mécanisme permettant de :</a:t>
            </a:r>
          </a:p>
          <a:p>
            <a:pPr lvl="1" algn="just"/>
            <a:r>
              <a:rPr lang="fr-FR" dirty="0"/>
              <a:t>regrouper des composants (mais aussi des services, directives, pipes etc...),</a:t>
            </a:r>
          </a:p>
          <a:p>
            <a:pPr lvl="1" algn="just"/>
            <a:r>
              <a:rPr lang="fr-FR" dirty="0"/>
              <a:t>définir leurs dépendances,</a:t>
            </a:r>
          </a:p>
          <a:p>
            <a:pPr lvl="1" algn="just"/>
            <a:r>
              <a:rPr lang="fr-FR" dirty="0"/>
              <a:t>et définir leur visibilité.</a:t>
            </a:r>
          </a:p>
          <a:p>
            <a:pPr algn="just"/>
            <a:r>
              <a:rPr lang="fr-FR" dirty="0"/>
              <a:t>Un module </a:t>
            </a:r>
            <a:r>
              <a:rPr lang="fr-FR" dirty="0" err="1"/>
              <a:t>Angular</a:t>
            </a:r>
            <a:r>
              <a:rPr lang="fr-FR" dirty="0"/>
              <a:t> est défini simplement avec une classe (généralement vide) </a:t>
            </a:r>
          </a:p>
          <a:p>
            <a:pPr marL="0" indent="0" algn="just">
              <a:buNone/>
            </a:pPr>
            <a:r>
              <a:rPr lang="fr-FR" dirty="0"/>
              <a:t>et le décorateur </a:t>
            </a:r>
            <a:r>
              <a:rPr lang="fr-FR" b="1" dirty="0" err="1"/>
              <a:t>NgModule</a:t>
            </a:r>
            <a:r>
              <a:rPr lang="fr-FR" dirty="0"/>
              <a:t>.</a:t>
            </a:r>
          </a:p>
          <a:p>
            <a:pPr algn="just"/>
            <a:r>
              <a:rPr lang="fr-FR" b="1" dirty="0" err="1"/>
              <a:t>d</a:t>
            </a:r>
            <a:r>
              <a:rPr lang="fr-FR" b="1" dirty="0" err="1">
                <a:effectLst/>
              </a:rPr>
              <a:t>eclarations</a:t>
            </a:r>
            <a:r>
              <a:rPr lang="fr-FR" dirty="0">
                <a:effectLst/>
              </a:rPr>
              <a:t> : </a:t>
            </a:r>
          </a:p>
          <a:p>
            <a:pPr lvl="1" algn="just"/>
            <a:r>
              <a:rPr lang="fr-FR" dirty="0">
                <a:effectLst/>
              </a:rPr>
              <a:t>Définit la liste des composants (ou directives, pipes etc...) contenus dans ce module.</a:t>
            </a:r>
          </a:p>
          <a:p>
            <a:pPr algn="just"/>
            <a:r>
              <a:rPr lang="fr-FR" b="1" dirty="0"/>
              <a:t>e</a:t>
            </a:r>
            <a:r>
              <a:rPr lang="fr-FR" b="1" dirty="0">
                <a:effectLst/>
              </a:rPr>
              <a:t>xports</a:t>
            </a:r>
          </a:p>
          <a:p>
            <a:pPr lvl="1" algn="just"/>
            <a:r>
              <a:rPr lang="fr-FR" dirty="0">
                <a:effectLst/>
              </a:rPr>
              <a:t>Définit la liste des composants pouvant être utilisés par les modules qui importent celui-ci.</a:t>
            </a:r>
            <a:endParaRPr lang="fr-FR" dirty="0"/>
          </a:p>
          <a:p>
            <a:pPr algn="just"/>
            <a:r>
              <a:rPr lang="fr-FR" b="1" dirty="0">
                <a:effectLst/>
              </a:rPr>
              <a:t>imports</a:t>
            </a:r>
          </a:p>
          <a:p>
            <a:pPr lvl="1" algn="just"/>
            <a:r>
              <a:rPr lang="fr-FR" dirty="0">
                <a:effectLst/>
              </a:rPr>
              <a:t>Définit la liste des dépendances du module. Il s'agit généralement de la liste des modules contenant les composants utilisés par les composants de la section </a:t>
            </a:r>
            <a:r>
              <a:rPr lang="fr-FR" dirty="0" err="1">
                <a:effectLst/>
              </a:rPr>
              <a:t>declarations</a:t>
            </a:r>
            <a:r>
              <a:rPr lang="fr-FR" dirty="0">
                <a:effectLst/>
              </a:rPr>
              <a:t>.</a:t>
            </a:r>
            <a:endParaRPr lang="fr-FR" dirty="0"/>
          </a:p>
          <a:p>
            <a:pPr algn="just"/>
            <a:endParaRPr lang="fr-FR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2AD0E-87D9-4C31-8B51-01E1ADDF12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131"/>
          <a:stretch/>
        </p:blipFill>
        <p:spPr>
          <a:xfrm>
            <a:off x="8774979" y="685431"/>
            <a:ext cx="282589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25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31F9-64CD-4B8B-B32D-1CE7D8CA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Composantes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71B0C-AF5C-4A4E-A9EE-8609BC17D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effectLst/>
              </a:rPr>
              <a:t>L'un des principaux concepts d'</a:t>
            </a:r>
            <a:r>
              <a:rPr lang="fr-FR" dirty="0" err="1">
                <a:effectLst/>
              </a:rPr>
              <a:t>Angular</a:t>
            </a:r>
            <a:r>
              <a:rPr lang="fr-FR" dirty="0">
                <a:effectLst/>
              </a:rPr>
              <a:t> est de voir une application comme une arborescence de composants.</a:t>
            </a:r>
            <a:endParaRPr lang="fr-FR" dirty="0"/>
          </a:p>
          <a:p>
            <a:r>
              <a:rPr lang="fr-FR" dirty="0"/>
              <a:t>Un composant est une classe, qui contrôle une portion de l’écran. Cette portion de l’écran contrôlée par le composant, on l’appelle une vue: une vue peut être l’ensemble de la page web.</a:t>
            </a:r>
          </a:p>
          <a:p>
            <a:r>
              <a:rPr lang="fr-FR" dirty="0"/>
              <a:t>On définit la logique d’un composant dans une classe; c’est-à-dire ce qu’il faut pour faire fonctionner la vue. La classe d’un composant interagit avec la vue à travers des propriétés et des méthodes.</a:t>
            </a:r>
          </a:p>
          <a:p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0214B1-90CC-4F9D-AD3F-A520B1133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49" y="4204186"/>
            <a:ext cx="5495925" cy="2057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954D72-DF31-4E3C-AF46-21464817EA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39999" b="9180"/>
          <a:stretch/>
        </p:blipFill>
        <p:spPr>
          <a:xfrm>
            <a:off x="7222981" y="3995147"/>
            <a:ext cx="4212070" cy="226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1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EB7B-FB6F-4637-8EE6-6A776DD0E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4061"/>
            <a:ext cx="10058400" cy="1371600"/>
          </a:xfrm>
        </p:spPr>
        <p:txBody>
          <a:bodyPr/>
          <a:lstStyle/>
          <a:p>
            <a:r>
              <a:rPr lang="en-US" dirty="0" err="1"/>
              <a:t>Composantes</a:t>
            </a:r>
            <a:r>
              <a:rPr lang="en-US" dirty="0"/>
              <a:t> - </a:t>
            </a:r>
            <a:r>
              <a:rPr lang="fr-FR" b="0" i="0" dirty="0">
                <a:solidFill>
                  <a:srgbClr val="242A31"/>
                </a:solidFill>
                <a:effectLst/>
                <a:latin typeface="Content-font"/>
              </a:rPr>
              <a:t>Template Interpolation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359C1-FF98-4CC2-8DB8-BF0A90F30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00956"/>
            <a:ext cx="10058400" cy="3536062"/>
          </a:xfrm>
        </p:spPr>
        <p:txBody>
          <a:bodyPr/>
          <a:lstStyle/>
          <a:p>
            <a:r>
              <a:rPr lang="fr-FR" dirty="0">
                <a:effectLst/>
              </a:rPr>
              <a:t>Comme de nombreux langages de "templating", </a:t>
            </a:r>
            <a:r>
              <a:rPr lang="fr-FR" dirty="0" err="1">
                <a:effectLst/>
              </a:rPr>
              <a:t>Angular</a:t>
            </a:r>
            <a:r>
              <a:rPr lang="fr-FR" dirty="0">
                <a:effectLst/>
              </a:rPr>
              <a:t> utilise la syntaxe "double </a:t>
            </a:r>
            <a:r>
              <a:rPr lang="fr-FR" dirty="0" err="1">
                <a:effectLst/>
              </a:rPr>
              <a:t>curly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braces</a:t>
            </a:r>
            <a:r>
              <a:rPr lang="fr-FR" dirty="0">
                <a:effectLst/>
              </a:rPr>
              <a:t>" pour l'interpolation :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8D5CF5-059B-4533-B037-B5823763D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48" y="5372389"/>
            <a:ext cx="9324975" cy="971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415F8F-00C7-4BE5-AE66-C67155EC9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235" y="2309069"/>
            <a:ext cx="41148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37D5-616F-4E49-9402-D80E0822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Composantes</a:t>
            </a:r>
            <a:r>
              <a:rPr lang="en-US" dirty="0"/>
              <a:t> - </a:t>
            </a:r>
            <a:r>
              <a:rPr lang="fr-FR" dirty="0" err="1"/>
              <a:t>Property</a:t>
            </a:r>
            <a:r>
              <a:rPr lang="fr-FR" dirty="0"/>
              <a:t>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6BD5-DEED-48A9-A981-F43505F6F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L'interpolation ne suffira pas pour tout contrôler (images, styles, etc...)</a:t>
            </a:r>
          </a:p>
          <a:p>
            <a:r>
              <a:rPr lang="fr-FR" dirty="0"/>
              <a:t>.Mieux que le contrôle des attributs, le "</a:t>
            </a:r>
            <a:r>
              <a:rPr lang="fr-FR" dirty="0" err="1"/>
              <a:t>property</a:t>
            </a:r>
            <a:r>
              <a:rPr lang="fr-FR" dirty="0"/>
              <a:t> binding" nous permet de contrôler n'importe quelle propriété d'un élément du DOM en s'inspirant de la syntaxe native (</a:t>
            </a:r>
            <a:r>
              <a:rPr lang="fr-FR" dirty="0" err="1"/>
              <a:t>Vanilla</a:t>
            </a:r>
            <a:r>
              <a:rPr lang="fr-FR" dirty="0"/>
              <a:t> JS) : </a:t>
            </a:r>
            <a:r>
              <a:rPr lang="fr-FR" dirty="0" err="1"/>
              <a:t>button.disabled</a:t>
            </a:r>
            <a:r>
              <a:rPr lang="fr-FR" dirty="0"/>
              <a:t> = false ou encore </a:t>
            </a:r>
            <a:r>
              <a:rPr lang="fr-FR" dirty="0" err="1"/>
              <a:t>button</a:t>
            </a:r>
            <a:r>
              <a:rPr lang="fr-FR" dirty="0"/>
              <a:t>['</a:t>
            </a:r>
            <a:r>
              <a:rPr lang="fr-FR" dirty="0" err="1"/>
              <a:t>disabled</a:t>
            </a:r>
            <a:r>
              <a:rPr lang="fr-FR" dirty="0"/>
              <a:t>'] = false (pour désactiver un bouton par exemple).Ce qui donne la syntaxe suivante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4D49A2-176A-4FB7-9F80-8D980805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548" y="4027932"/>
            <a:ext cx="93249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08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{12318AEE-1743-4FD7-A008-520C68AC9069}tf78438558_win32</Template>
  <TotalTime>202</TotalTime>
  <Words>949</Words>
  <Application>Microsoft Office PowerPoint</Application>
  <PresentationFormat>Widescreen</PresentationFormat>
  <Paragraphs>81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Content-font</vt:lpstr>
      <vt:lpstr>Garamond</vt:lpstr>
      <vt:lpstr>Roboto Mono</vt:lpstr>
      <vt:lpstr>SavonVTI</vt:lpstr>
      <vt:lpstr>ANGULAR</vt:lpstr>
      <vt:lpstr>PLAN</vt:lpstr>
      <vt:lpstr>INTRODUCTION </vt:lpstr>
      <vt:lpstr>INSTALATION</vt:lpstr>
      <vt:lpstr>STRUCTURE D’UN PROJET</vt:lpstr>
      <vt:lpstr>Module</vt:lpstr>
      <vt:lpstr>Composantes</vt:lpstr>
      <vt:lpstr>Composantes - Template Interpolation</vt:lpstr>
      <vt:lpstr>Composantes - Property Binding</vt:lpstr>
      <vt:lpstr>Composantes - Event Binding</vt:lpstr>
      <vt:lpstr>Directives</vt:lpstr>
      <vt:lpstr>Directives - NgFor</vt:lpstr>
      <vt:lpstr>Directives - NgIf</vt:lpstr>
      <vt:lpstr>Directives - NgClass</vt:lpstr>
      <vt:lpstr>Pipes</vt:lpstr>
      <vt:lpstr>Présentation d’application ToDo LIST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ayoub el abassi</dc:creator>
  <cp:lastModifiedBy>Ayoub EL ABASSI</cp:lastModifiedBy>
  <cp:revision>21</cp:revision>
  <dcterms:created xsi:type="dcterms:W3CDTF">2021-02-19T18:48:23Z</dcterms:created>
  <dcterms:modified xsi:type="dcterms:W3CDTF">2021-02-20T10:56:43Z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