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DF7B1F-65F2-2223-B1AE-78FE68511568}" v="26" dt="2025-07-20T16:54:21.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0E1E34-DA1F-476F-91C8-4F4BDB00E9F2}" type="datetimeFigureOut">
              <a:t>7/20/2025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E3630-5AA9-489B-9E00-3E28484D55A6}" type="slidenum">
              <a:t>‹#›</a:t>
            </a:fld>
            <a:endParaRPr lang="en-US"/>
          </a:p>
        </p:txBody>
      </p:sp>
    </p:spTree>
    <p:extLst>
      <p:ext uri="{BB962C8B-B14F-4D97-AF65-F5344CB8AC3E}">
        <p14:creationId xmlns:p14="http://schemas.microsoft.com/office/powerpoint/2010/main" val="2082351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83E3630-5AA9-489B-9E00-3E28484D55A6}" type="slidenum">
              <a:t>1</a:t>
            </a:fld>
            <a:endParaRPr lang="en-US"/>
          </a:p>
        </p:txBody>
      </p:sp>
    </p:spTree>
    <p:extLst>
      <p:ext uri="{BB962C8B-B14F-4D97-AF65-F5344CB8AC3E}">
        <p14:creationId xmlns:p14="http://schemas.microsoft.com/office/powerpoint/2010/main" val="910200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system models a single-cell cellular network serving 10 users. The key factor is the realistic modeling of Channel Quality Indicators, which determine how many bytes can be packed into each Resource Block. Users report their CQI every millisecond, and the base station uses Round-Robin scheduling to fairly allocate the 25 available RBs. Each user has a dedicated FIFO queue, ensuring packet ordering. The CQI values range from 1 to 15, with capacity varying from 3 to 93 bytes per RB.</a:t>
            </a:r>
          </a:p>
        </p:txBody>
      </p:sp>
      <p:sp>
        <p:nvSpPr>
          <p:cNvPr id="4" name="Slide Number Placeholder 3"/>
          <p:cNvSpPr>
            <a:spLocks noGrp="1"/>
          </p:cNvSpPr>
          <p:nvPr>
            <p:ph type="sldNum" sz="quarter" idx="5"/>
          </p:nvPr>
        </p:nvSpPr>
        <p:spPr/>
        <p:txBody>
          <a:bodyPr/>
          <a:lstStyle/>
          <a:p>
            <a:fld id="{583E3630-5AA9-489B-9E00-3E28484D55A6}" type="slidenum">
              <a:t>2</a:t>
            </a:fld>
            <a:endParaRPr lang="en-US"/>
          </a:p>
        </p:txBody>
      </p:sp>
    </p:spTree>
    <p:extLst>
      <p:ext uri="{BB962C8B-B14F-4D97-AF65-F5344CB8AC3E}">
        <p14:creationId xmlns:p14="http://schemas.microsoft.com/office/powerpoint/2010/main" val="3753453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Determining the proper warm-up period is critical for obtaining unbiased steady-state statistics. We employed the cumulative mean method, tracking when system metrics stabilize. The graph shows inter-arrival times converging within 1 second for most scenarios, but we conservatively chose 5 seconds to ensure all transient effects are eliminated across all load conditions.</a:t>
            </a:r>
          </a:p>
        </p:txBody>
      </p:sp>
      <p:sp>
        <p:nvSpPr>
          <p:cNvPr id="4" name="Slide Number Placeholder 3"/>
          <p:cNvSpPr>
            <a:spLocks noGrp="1"/>
          </p:cNvSpPr>
          <p:nvPr>
            <p:ph type="sldNum" sz="quarter" idx="5"/>
          </p:nvPr>
        </p:nvSpPr>
        <p:spPr/>
        <p:txBody>
          <a:bodyPr/>
          <a:lstStyle/>
          <a:p>
            <a:fld id="{583E3630-5AA9-489B-9E00-3E28484D55A6}" type="slidenum">
              <a:t>3</a:t>
            </a:fld>
            <a:endParaRPr lang="en-US"/>
          </a:p>
        </p:txBody>
      </p:sp>
    </p:spTree>
    <p:extLst>
      <p:ext uri="{BB962C8B-B14F-4D97-AF65-F5344CB8AC3E}">
        <p14:creationId xmlns:p14="http://schemas.microsoft.com/office/powerpoint/2010/main" val="200704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Validation is crucial for simulation credibility. We designed five tests progressively verifying different aspects. Test 1 confirms basic throughput calculations - a single user with CQI 15 achieves exactly 18.6 Mbps as predicted. Test 2 validates multi-user scheduling with different CQIs, showing how capacity differences affect throughput and saturation. Tests 3 and 4 verify our random distributions - exponential arrivals, uniform packets, and both uniform and binomial CQI models. Test 5 confirms perfect Round-Robin fairness with 10 identical users.</a:t>
            </a:r>
          </a:p>
        </p:txBody>
      </p:sp>
      <p:sp>
        <p:nvSpPr>
          <p:cNvPr id="4" name="Slide Number Placeholder 3"/>
          <p:cNvSpPr>
            <a:spLocks noGrp="1"/>
          </p:cNvSpPr>
          <p:nvPr>
            <p:ph type="sldNum" sz="quarter" idx="5"/>
          </p:nvPr>
        </p:nvSpPr>
        <p:spPr/>
        <p:txBody>
          <a:bodyPr/>
          <a:lstStyle/>
          <a:p>
            <a:fld id="{583E3630-5AA9-489B-9E00-3E28484D55A6}" type="slidenum">
              <a:t>4</a:t>
            </a:fld>
            <a:endParaRPr lang="en-US"/>
          </a:p>
        </p:txBody>
      </p:sp>
    </p:spTree>
    <p:extLst>
      <p:ext uri="{BB962C8B-B14F-4D97-AF65-F5344CB8AC3E}">
        <p14:creationId xmlns:p14="http://schemas.microsoft.com/office/powerpoint/2010/main" val="3289137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evaluate two scenarios representing different real-world deployments. Scenario 1 models mobile users experiencing all channel conditions equally - like vehicles or pedestrians moving through an urban cell. All users have identical statistical behavior with uniform CQI distribution. Scenario 2 models stationary users where location determines average channel quality. We use binomial distributions with different parameters: high p-value for users near the base station, medium for typical users, and low for cell-edge users. This creates a heterogeneous environment to test Round-Robin fairness under diverse conditions.</a:t>
            </a:r>
          </a:p>
        </p:txBody>
      </p:sp>
      <p:sp>
        <p:nvSpPr>
          <p:cNvPr id="4" name="Slide Number Placeholder 3"/>
          <p:cNvSpPr>
            <a:spLocks noGrp="1"/>
          </p:cNvSpPr>
          <p:nvPr>
            <p:ph type="sldNum" sz="quarter" idx="5"/>
          </p:nvPr>
        </p:nvSpPr>
        <p:spPr/>
        <p:txBody>
          <a:bodyPr/>
          <a:lstStyle/>
          <a:p>
            <a:fld id="{583E3630-5AA9-489B-9E00-3E28484D55A6}" type="slidenum">
              <a:t>5</a:t>
            </a:fld>
            <a:endParaRPr lang="en-US"/>
          </a:p>
        </p:txBody>
      </p:sp>
    </p:spTree>
    <p:extLst>
      <p:ext uri="{BB962C8B-B14F-4D97-AF65-F5344CB8AC3E}">
        <p14:creationId xmlns:p14="http://schemas.microsoft.com/office/powerpoint/2010/main" val="27179831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1 demonstrates Round-Robin's strength with homogeneous users. The system achieves 8.428 Mbps total throughput, higher than our validation baseline due to statistical multiplexing - variable packet sizes allow better RB packing. All 10 users achieve nearly identical throughput, confirming perfect fairness. The linear growth region extends to about 2.7 kHz per user, then gradually transitions to saturation. The 99% confidence intervals are extremely tight, showing consistent behavior across 20 replications. This represents the ideal case for Round-Robin scheduling.</a:t>
            </a:r>
          </a:p>
        </p:txBody>
      </p:sp>
      <p:sp>
        <p:nvSpPr>
          <p:cNvPr id="4" name="Slide Number Placeholder 3"/>
          <p:cNvSpPr>
            <a:spLocks noGrp="1"/>
          </p:cNvSpPr>
          <p:nvPr>
            <p:ph type="sldNum" sz="quarter" idx="5"/>
          </p:nvPr>
        </p:nvSpPr>
        <p:spPr/>
        <p:txBody>
          <a:bodyPr/>
          <a:lstStyle/>
          <a:p>
            <a:fld id="{583E3630-5AA9-489B-9E00-3E28484D55A6}" type="slidenum">
              <a:rPr lang="en-US"/>
              <a:t>6</a:t>
            </a:fld>
            <a:endParaRPr lang="en-US"/>
          </a:p>
        </p:txBody>
      </p:sp>
    </p:spTree>
    <p:extLst>
      <p:ext uri="{BB962C8B-B14F-4D97-AF65-F5344CB8AC3E}">
        <p14:creationId xmlns:p14="http://schemas.microsoft.com/office/powerpoint/2010/main" val="37706204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Response time analysis reveals three distinct regions. At low loads, packets experience minimal delay - under 5 milliseconds, essentially just the scheduling delay. As load increases, queueing effects emerge, with response times reaching 60ms. The knee of the curve appears around 2.7 kHz, where queues begin building rapidly. At saturation, response times exceed 1 second as queues grow without bound.</a:t>
            </a:r>
          </a:p>
        </p:txBody>
      </p:sp>
      <p:sp>
        <p:nvSpPr>
          <p:cNvPr id="4" name="Slide Number Placeholder 3"/>
          <p:cNvSpPr>
            <a:spLocks noGrp="1"/>
          </p:cNvSpPr>
          <p:nvPr>
            <p:ph type="sldNum" sz="quarter" idx="5"/>
          </p:nvPr>
        </p:nvSpPr>
        <p:spPr/>
        <p:txBody>
          <a:bodyPr/>
          <a:lstStyle/>
          <a:p>
            <a:fld id="{583E3630-5AA9-489B-9E00-3E28484D55A6}" type="slidenum">
              <a:rPr lang="en-US"/>
              <a:t>7</a:t>
            </a:fld>
            <a:endParaRPr lang="en-US"/>
          </a:p>
        </p:txBody>
      </p:sp>
    </p:spTree>
    <p:extLst>
      <p:ext uri="{BB962C8B-B14F-4D97-AF65-F5344CB8AC3E}">
        <p14:creationId xmlns:p14="http://schemas.microsoft.com/office/powerpoint/2010/main" val="19156396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Scenario 2 reveals fascinating behavior with heterogeneous users. The three groups saturate at dramatically different points based on their average CQI. Good-channel users achieve 7x the throughput of poor-channel users. Interestingly, we observe user index bias within groups - User 3 (first medium user after good users) maintains higher throughput longer than User 6, due to Round-Robin ordering interactions. At high loads, good-channel users benefit from poor-channel users' inability to fill frames efficiently. User 0 particularly benefits, achieving higher throughput than its group peers by utilizing User 9's unused resources.</a:t>
            </a:r>
          </a:p>
        </p:txBody>
      </p:sp>
      <p:sp>
        <p:nvSpPr>
          <p:cNvPr id="4" name="Slide Number Placeholder 3"/>
          <p:cNvSpPr>
            <a:spLocks noGrp="1"/>
          </p:cNvSpPr>
          <p:nvPr>
            <p:ph type="sldNum" sz="quarter" idx="5"/>
          </p:nvPr>
        </p:nvSpPr>
        <p:spPr/>
        <p:txBody>
          <a:bodyPr/>
          <a:lstStyle/>
          <a:p>
            <a:fld id="{583E3630-5AA9-489B-9E00-3E28484D55A6}" type="slidenum">
              <a:rPr lang="en-US"/>
              <a:t>8</a:t>
            </a:fld>
            <a:endParaRPr lang="en-US"/>
          </a:p>
        </p:txBody>
      </p:sp>
    </p:spTree>
    <p:extLst>
      <p:ext uri="{BB962C8B-B14F-4D97-AF65-F5344CB8AC3E}">
        <p14:creationId xmlns:p14="http://schemas.microsoft.com/office/powerpoint/2010/main" val="464868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study reveals Round-Robin's fundamental trade-off between fairness and efficiency. With homogeneous users, it achieves perfect fairness while maintaining high efficiency through statistical multiplexing. However, with heterogeneous channels, strict fairness comes at a cost - poor-channel users consume many RBs for minimal data, reducing overall efficiency by 5%. The user ordering bias is an unexpected finding, showing that even "fair" algorithms can have subtle inequalities. For delay-sensitive applications, operating below saturation load is crucial as response times increase dramatically beyond that point.</a:t>
            </a:r>
          </a:p>
        </p:txBody>
      </p:sp>
      <p:sp>
        <p:nvSpPr>
          <p:cNvPr id="4" name="Slide Number Placeholder 3"/>
          <p:cNvSpPr>
            <a:spLocks noGrp="1"/>
          </p:cNvSpPr>
          <p:nvPr>
            <p:ph type="sldNum" sz="quarter" idx="5"/>
          </p:nvPr>
        </p:nvSpPr>
        <p:spPr/>
        <p:txBody>
          <a:bodyPr/>
          <a:lstStyle/>
          <a:p>
            <a:fld id="{583E3630-5AA9-489B-9E00-3E28484D55A6}" type="slidenum">
              <a:rPr lang="en-US"/>
              <a:t>10</a:t>
            </a:fld>
            <a:endParaRPr lang="en-US"/>
          </a:p>
        </p:txBody>
      </p:sp>
    </p:spTree>
    <p:extLst>
      <p:ext uri="{BB962C8B-B14F-4D97-AF65-F5344CB8AC3E}">
        <p14:creationId xmlns:p14="http://schemas.microsoft.com/office/powerpoint/2010/main" val="3276855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7/20/2025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842839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7/20/2025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07098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7/20/2025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968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7/20/2025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470696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7/20/2025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708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7/20/2025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921685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7/20/2025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9600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7/20/2025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085555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7/20/2025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493295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7/20/2025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307864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7/20/2025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391347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7/20/2025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7404646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820888B-4EA5-E0E8-6D52-7733E1E774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1208" y="974079"/>
            <a:ext cx="4527660" cy="3299434"/>
          </a:xfrm>
        </p:spPr>
        <p:txBody>
          <a:bodyPr anchor="t">
            <a:normAutofit/>
          </a:bodyPr>
          <a:lstStyle/>
          <a:p>
            <a:pPr>
              <a:lnSpc>
                <a:spcPct val="90000"/>
              </a:lnSpc>
            </a:pPr>
            <a:r>
              <a:rPr lang="en-US" sz="3000">
                <a:ea typeface="+mj-lt"/>
                <a:cs typeface="+mj-lt"/>
              </a:rPr>
              <a:t>Round-Robin Cellular Network: Performance Evaluation Through Discrete Event Simulation</a:t>
            </a:r>
            <a:endParaRPr lang="en-US" sz="3000"/>
          </a:p>
        </p:txBody>
      </p:sp>
      <p:sp>
        <p:nvSpPr>
          <p:cNvPr id="3" name="Subtitle 2"/>
          <p:cNvSpPr>
            <a:spLocks noGrp="1"/>
          </p:cNvSpPr>
          <p:nvPr>
            <p:ph type="subTitle" idx="1"/>
          </p:nvPr>
        </p:nvSpPr>
        <p:spPr>
          <a:xfrm>
            <a:off x="521208" y="4354633"/>
            <a:ext cx="4648887" cy="2234737"/>
          </a:xfrm>
        </p:spPr>
        <p:txBody>
          <a:bodyPr vert="horz" lIns="91440" tIns="45720" rIns="91440" bIns="45720" rtlCol="0" anchor="t">
            <a:normAutofit/>
          </a:bodyPr>
          <a:lstStyle/>
          <a:p>
            <a:pPr>
              <a:lnSpc>
                <a:spcPct val="100000"/>
              </a:lnSpc>
            </a:pPr>
            <a:r>
              <a:rPr lang="en-US" sz="1400" b="1" dirty="0">
                <a:ea typeface="+mn-lt"/>
                <a:cs typeface="+mn-lt"/>
              </a:rPr>
              <a:t>Project Title:</a:t>
            </a:r>
            <a:r>
              <a:rPr lang="en-US" sz="1400" dirty="0">
                <a:ea typeface="+mn-lt"/>
                <a:cs typeface="+mn-lt"/>
              </a:rPr>
              <a:t> Round-Robin Cellular Network</a:t>
            </a:r>
            <a:endParaRPr lang="en-US" sz="1400" dirty="0"/>
          </a:p>
          <a:p>
            <a:pPr>
              <a:lnSpc>
                <a:spcPct val="100000"/>
              </a:lnSpc>
            </a:pPr>
            <a:r>
              <a:rPr lang="en-US" sz="1400" b="1" dirty="0">
                <a:ea typeface="+mn-lt"/>
                <a:cs typeface="+mn-lt"/>
              </a:rPr>
              <a:t>Course:</a:t>
            </a:r>
            <a:r>
              <a:rPr lang="en-US" sz="1400" dirty="0">
                <a:ea typeface="+mn-lt"/>
                <a:cs typeface="+mn-lt"/>
              </a:rPr>
              <a:t> Performance Evaluation of Computer Systems and Networks</a:t>
            </a:r>
            <a:endParaRPr lang="en-US" sz="1400" dirty="0"/>
          </a:p>
          <a:p>
            <a:pPr>
              <a:lnSpc>
                <a:spcPct val="100000"/>
              </a:lnSpc>
            </a:pPr>
            <a:r>
              <a:rPr lang="en-US" sz="1400" b="1" dirty="0">
                <a:ea typeface="+mn-lt"/>
                <a:cs typeface="+mn-lt"/>
              </a:rPr>
              <a:t>Author:</a:t>
            </a:r>
            <a:r>
              <a:rPr lang="en-US" sz="1400" dirty="0">
                <a:ea typeface="+mn-lt"/>
                <a:cs typeface="+mn-lt"/>
              </a:rPr>
              <a:t> Ayoub El </a:t>
            </a:r>
            <a:r>
              <a:rPr lang="en-US" sz="1400" err="1">
                <a:ea typeface="+mn-lt"/>
                <a:cs typeface="+mn-lt"/>
              </a:rPr>
              <a:t>Ourrak</a:t>
            </a:r>
            <a:endParaRPr lang="en-US" sz="1400">
              <a:ea typeface="+mn-lt"/>
              <a:cs typeface="+mn-lt"/>
            </a:endParaRPr>
          </a:p>
          <a:p>
            <a:pPr>
              <a:lnSpc>
                <a:spcPct val="100000"/>
              </a:lnSpc>
            </a:pPr>
            <a:r>
              <a:rPr lang="en-US" sz="1400" b="1" dirty="0">
                <a:ea typeface="+mn-lt"/>
                <a:cs typeface="+mn-lt"/>
              </a:rPr>
              <a:t>Academic Year:</a:t>
            </a:r>
            <a:r>
              <a:rPr lang="en-US" sz="1400" dirty="0">
                <a:ea typeface="+mn-lt"/>
                <a:cs typeface="+mn-lt"/>
              </a:rPr>
              <a:t> 2024/2025</a:t>
            </a:r>
            <a:endParaRPr lang="en-US" sz="1400" dirty="0"/>
          </a:p>
        </p:txBody>
      </p:sp>
      <p:sp>
        <p:nvSpPr>
          <p:cNvPr id="11" name="Freeform: Shape 10">
            <a:extLst>
              <a:ext uri="{FF2B5EF4-FFF2-40B4-BE49-F238E27FC236}">
                <a16:creationId xmlns:a16="http://schemas.microsoft.com/office/drawing/2014/main" id="{06B5A8BF-0680-F9A7-27B1-3971EC934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blue logo with a black background&#10;&#10;AI-generated content may be incorrect.">
            <a:extLst>
              <a:ext uri="{FF2B5EF4-FFF2-40B4-BE49-F238E27FC236}">
                <a16:creationId xmlns:a16="http://schemas.microsoft.com/office/drawing/2014/main" id="{96CE57F1-018D-B7B1-9614-786A4BD1E99A}"/>
              </a:ext>
            </a:extLst>
          </p:cNvPr>
          <p:cNvPicPr>
            <a:picLocks noChangeAspect="1"/>
          </p:cNvPicPr>
          <p:nvPr/>
        </p:nvPicPr>
        <p:blipFill>
          <a:blip r:embed="rId3"/>
          <a:stretch>
            <a:fillRect/>
          </a:stretch>
        </p:blipFill>
        <p:spPr>
          <a:xfrm>
            <a:off x="5521926" y="970070"/>
            <a:ext cx="6149159" cy="328971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Rectangle 10">
            <a:extLst>
              <a:ext uri="{FF2B5EF4-FFF2-40B4-BE49-F238E27FC236}">
                <a16:creationId xmlns:a16="http://schemas.microsoft.com/office/drawing/2014/main" id="{AA083F47-750E-A41F-1E5A-EFB054507C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12648"/>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F5954A-BF5D-E42C-A126-EF0D60934C89}"/>
              </a:ext>
            </a:extLst>
          </p:cNvPr>
          <p:cNvSpPr>
            <a:spLocks noGrp="1"/>
          </p:cNvSpPr>
          <p:nvPr>
            <p:ph type="title"/>
          </p:nvPr>
        </p:nvSpPr>
        <p:spPr>
          <a:xfrm>
            <a:off x="521208" y="978408"/>
            <a:ext cx="5020056" cy="5376672"/>
          </a:xfrm>
        </p:spPr>
        <p:txBody>
          <a:bodyPr vert="horz" lIns="91440" tIns="45720" rIns="91440" bIns="45720" rtlCol="0" anchor="t">
            <a:normAutofit/>
          </a:bodyPr>
          <a:lstStyle/>
          <a:p>
            <a:r>
              <a:rPr lang="en-US" b="1" kern="1200">
                <a:solidFill>
                  <a:schemeClr val="tx1"/>
                </a:solidFill>
                <a:latin typeface="+mj-lt"/>
                <a:ea typeface="+mj-ea"/>
                <a:cs typeface="+mj-cs"/>
              </a:rPr>
              <a:t>Round-Robin Performance: Fairness vs. Efficiency Trade-offs</a:t>
            </a:r>
          </a:p>
        </p:txBody>
      </p:sp>
      <p:sp>
        <p:nvSpPr>
          <p:cNvPr id="4" name="Text Placeholder 3">
            <a:extLst>
              <a:ext uri="{FF2B5EF4-FFF2-40B4-BE49-F238E27FC236}">
                <a16:creationId xmlns:a16="http://schemas.microsoft.com/office/drawing/2014/main" id="{4408B707-48C7-C423-3EAB-AC608F87BEE6}"/>
              </a:ext>
            </a:extLst>
          </p:cNvPr>
          <p:cNvSpPr>
            <a:spLocks noGrp="1"/>
          </p:cNvSpPr>
          <p:nvPr>
            <p:ph type="body" sz="half" idx="2"/>
          </p:nvPr>
        </p:nvSpPr>
        <p:spPr>
          <a:xfrm>
            <a:off x="6665976" y="1042416"/>
            <a:ext cx="5010912" cy="5312664"/>
          </a:xfrm>
        </p:spPr>
        <p:txBody>
          <a:bodyPr vert="horz" lIns="91440" tIns="45720" rIns="91440" bIns="45720" rtlCol="0" anchor="t">
            <a:normAutofit/>
          </a:bodyPr>
          <a:lstStyle/>
          <a:p>
            <a:pPr indent="-228600">
              <a:lnSpc>
                <a:spcPct val="100000"/>
              </a:lnSpc>
              <a:buFont typeface="Arial" panose="020B0604020202020204" pitchFamily="34" charset="0"/>
              <a:buChar char="•"/>
            </a:pPr>
            <a:r>
              <a:rPr lang="en-US" sz="2000" b="1" dirty="0"/>
              <a:t>Fairness Achievement:</a:t>
            </a:r>
            <a:r>
              <a:rPr lang="en-US" sz="2000" dirty="0"/>
              <a:t> Perfect with homogeneous users, challenged with heterogeneous CQIs</a:t>
            </a:r>
            <a:endParaRPr lang="en-US" dirty="0"/>
          </a:p>
          <a:p>
            <a:pPr indent="-228600">
              <a:lnSpc>
                <a:spcPct val="100000"/>
              </a:lnSpc>
              <a:buFont typeface="Arial" panose="020B0604020202020204" pitchFamily="34" charset="0"/>
              <a:buChar char="•"/>
            </a:pPr>
            <a:r>
              <a:rPr lang="en-US" sz="2000" b="1" dirty="0"/>
              <a:t>Efficiency:</a:t>
            </a:r>
            <a:r>
              <a:rPr lang="en-US" sz="2000" dirty="0"/>
              <a:t> 8.4 Mbps with uniform CQI, 8.0 Mbps with binomial (5% loss)</a:t>
            </a:r>
            <a:endParaRPr lang="en-US"/>
          </a:p>
          <a:p>
            <a:pPr indent="-228600">
              <a:lnSpc>
                <a:spcPct val="100000"/>
              </a:lnSpc>
              <a:buFont typeface="Arial" panose="020B0604020202020204" pitchFamily="34" charset="0"/>
              <a:buChar char="•"/>
            </a:pPr>
            <a:r>
              <a:rPr lang="en-US" sz="2000" b="1" dirty="0"/>
              <a:t>Critical Observations:</a:t>
            </a:r>
          </a:p>
          <a:p>
            <a:pPr lvl="1" indent="-228600">
              <a:lnSpc>
                <a:spcPct val="100000"/>
              </a:lnSpc>
              <a:buFont typeface="Courier New" panose="020B0604020202020204" pitchFamily="34" charset="0"/>
              <a:buChar char="o"/>
            </a:pPr>
            <a:r>
              <a:rPr lang="en-US" sz="1600" i="1" dirty="0"/>
              <a:t>Statistical multiplexing improves efficiency</a:t>
            </a:r>
          </a:p>
          <a:p>
            <a:pPr lvl="1" indent="-228600">
              <a:lnSpc>
                <a:spcPct val="100000"/>
              </a:lnSpc>
              <a:buFont typeface="Courier New" panose="020B0604020202020204" pitchFamily="34" charset="0"/>
              <a:buChar char="o"/>
            </a:pPr>
            <a:r>
              <a:rPr lang="en-US" sz="1600" i="1" dirty="0"/>
              <a:t>User ordering affects individual performance</a:t>
            </a:r>
          </a:p>
          <a:p>
            <a:pPr lvl="1" indent="-228600">
              <a:lnSpc>
                <a:spcPct val="100000"/>
              </a:lnSpc>
              <a:buFont typeface="Courier New" panose="020B0604020202020204" pitchFamily="34" charset="0"/>
              <a:buChar char="o"/>
            </a:pPr>
            <a:r>
              <a:rPr lang="en-US" sz="1600" i="1" dirty="0"/>
              <a:t>Poor-channel users limit system capacity</a:t>
            </a:r>
          </a:p>
          <a:p>
            <a:pPr lvl="1" indent="-228600">
              <a:lnSpc>
                <a:spcPct val="100000"/>
              </a:lnSpc>
              <a:buFont typeface="Courier New" panose="020B0604020202020204" pitchFamily="34" charset="0"/>
              <a:buChar char="o"/>
            </a:pPr>
            <a:r>
              <a:rPr lang="en-US" sz="1600" i="1" dirty="0"/>
              <a:t>Response time degrades rapidly near saturation</a:t>
            </a:r>
            <a:endParaRPr lang="en-US" i="1"/>
          </a:p>
          <a:p>
            <a:pPr indent="-228600">
              <a:lnSpc>
                <a:spcPct val="100000"/>
              </a:lnSpc>
              <a:buFont typeface="Arial" panose="020B0604020202020204" pitchFamily="34" charset="0"/>
              <a:buChar char="•"/>
            </a:pPr>
            <a:endParaRPr lang="en-US" sz="2000"/>
          </a:p>
        </p:txBody>
      </p:sp>
    </p:spTree>
    <p:extLst>
      <p:ext uri="{BB962C8B-B14F-4D97-AF65-F5344CB8AC3E}">
        <p14:creationId xmlns:p14="http://schemas.microsoft.com/office/powerpoint/2010/main" val="1765394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6" name="Rectangle 15">
            <a:extLst>
              <a:ext uri="{FF2B5EF4-FFF2-40B4-BE49-F238E27FC236}">
                <a16:creationId xmlns:a16="http://schemas.microsoft.com/office/drawing/2014/main" id="{839C2F19-8FC2-4576-A76C-228178053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BCF314-C5B3-C96E-C230-F0E999E3F79F}"/>
              </a:ext>
            </a:extLst>
          </p:cNvPr>
          <p:cNvSpPr>
            <a:spLocks noGrp="1"/>
          </p:cNvSpPr>
          <p:nvPr>
            <p:ph type="title"/>
          </p:nvPr>
        </p:nvSpPr>
        <p:spPr>
          <a:xfrm>
            <a:off x="5440680" y="978408"/>
            <a:ext cx="6181344" cy="1463040"/>
          </a:xfrm>
        </p:spPr>
        <p:txBody>
          <a:bodyPr vert="horz" lIns="91440" tIns="45720" rIns="91440" bIns="45720" rtlCol="0" anchor="t">
            <a:normAutofit/>
          </a:bodyPr>
          <a:lstStyle/>
          <a:p>
            <a:r>
              <a:rPr lang="en-US" b="1" kern="1200">
                <a:solidFill>
                  <a:schemeClr val="tx1"/>
                </a:solidFill>
                <a:latin typeface="+mj-lt"/>
                <a:ea typeface="+mj-ea"/>
                <a:cs typeface="+mj-cs"/>
              </a:rPr>
              <a:t>System Architecture</a:t>
            </a:r>
          </a:p>
        </p:txBody>
      </p:sp>
      <p:pic>
        <p:nvPicPr>
          <p:cNvPr id="6" name="Picture 5" descr="A screenshot of a computer&#10;&#10;AI-generated content may be incorrect.">
            <a:extLst>
              <a:ext uri="{FF2B5EF4-FFF2-40B4-BE49-F238E27FC236}">
                <a16:creationId xmlns:a16="http://schemas.microsoft.com/office/drawing/2014/main" id="{33C2BA62-9DA8-D03B-1C52-73ED139CDEEF}"/>
              </a:ext>
            </a:extLst>
          </p:cNvPr>
          <p:cNvPicPr>
            <a:picLocks noChangeAspect="1"/>
          </p:cNvPicPr>
          <p:nvPr/>
        </p:nvPicPr>
        <p:blipFill>
          <a:blip r:embed="rId3"/>
          <a:stretch>
            <a:fillRect/>
          </a:stretch>
        </p:blipFill>
        <p:spPr>
          <a:xfrm>
            <a:off x="862356" y="3677568"/>
            <a:ext cx="3263514" cy="2887951"/>
          </a:xfrm>
          <a:prstGeom prst="rect">
            <a:avLst/>
          </a:prstGeom>
        </p:spPr>
      </p:pic>
      <p:sp>
        <p:nvSpPr>
          <p:cNvPr id="18" name="Rectangle 17">
            <a:extLst>
              <a:ext uri="{FF2B5EF4-FFF2-40B4-BE49-F238E27FC236}">
                <a16:creationId xmlns:a16="http://schemas.microsoft.com/office/drawing/2014/main" id="{2CA7A481-09B7-459B-9BA1-EA1BEB4F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00" y="508090"/>
            <a:ext cx="619048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 shot of a cell phone&#10;&#10;AI-generated content may be incorrect.">
            <a:extLst>
              <a:ext uri="{FF2B5EF4-FFF2-40B4-BE49-F238E27FC236}">
                <a16:creationId xmlns:a16="http://schemas.microsoft.com/office/drawing/2014/main" id="{B326A4E4-951D-A0BB-E148-9654F5870AD9}"/>
              </a:ext>
            </a:extLst>
          </p:cNvPr>
          <p:cNvPicPr>
            <a:picLocks noChangeAspect="1"/>
          </p:cNvPicPr>
          <p:nvPr/>
        </p:nvPicPr>
        <p:blipFill>
          <a:blip r:embed="rId4"/>
          <a:stretch>
            <a:fillRect/>
          </a:stretch>
        </p:blipFill>
        <p:spPr>
          <a:xfrm>
            <a:off x="864421" y="730663"/>
            <a:ext cx="3292516" cy="2699863"/>
          </a:xfrm>
          <a:prstGeom prst="rect">
            <a:avLst/>
          </a:prstGeom>
        </p:spPr>
      </p:pic>
      <p:sp>
        <p:nvSpPr>
          <p:cNvPr id="4" name="Text Placeholder 3">
            <a:extLst>
              <a:ext uri="{FF2B5EF4-FFF2-40B4-BE49-F238E27FC236}">
                <a16:creationId xmlns:a16="http://schemas.microsoft.com/office/drawing/2014/main" id="{1506D089-AC59-8E37-0080-52BD016FEBCB}"/>
              </a:ext>
            </a:extLst>
          </p:cNvPr>
          <p:cNvSpPr>
            <a:spLocks noGrp="1"/>
          </p:cNvSpPr>
          <p:nvPr>
            <p:ph type="body" sz="half" idx="2"/>
          </p:nvPr>
        </p:nvSpPr>
        <p:spPr>
          <a:xfrm>
            <a:off x="5440680" y="2578608"/>
            <a:ext cx="6181344" cy="3767328"/>
          </a:xfrm>
        </p:spPr>
        <p:txBody>
          <a:bodyPr vert="horz" lIns="91440" tIns="45720" rIns="91440" bIns="45720" rtlCol="0">
            <a:normAutofit/>
          </a:bodyPr>
          <a:lstStyle/>
          <a:p>
            <a:pPr marL="342900" indent="-228600">
              <a:buFont typeface="Arial" panose="020B0604020202020204" pitchFamily="34" charset="0"/>
              <a:buChar char="•"/>
            </a:pPr>
            <a:r>
              <a:rPr lang="en-US" dirty="0"/>
              <a:t>Cellular network with n=10 users</a:t>
            </a:r>
          </a:p>
          <a:p>
            <a:pPr marL="342900" indent="-228600">
              <a:buFont typeface="Arial" panose="020B0604020202020204" pitchFamily="34" charset="0"/>
              <a:buChar char="•"/>
            </a:pPr>
            <a:r>
              <a:rPr lang="en-US" dirty="0"/>
              <a:t>25 Resource Blocks per frame, 1ms TTI</a:t>
            </a:r>
          </a:p>
          <a:p>
            <a:pPr marL="342900" indent="-228600">
              <a:buFont typeface="Arial" panose="020B0604020202020204" pitchFamily="34" charset="0"/>
              <a:buChar char="•"/>
            </a:pPr>
            <a:r>
              <a:rPr lang="en-US" dirty="0"/>
              <a:t>CQI feedback mechanism (1-15 scale)</a:t>
            </a:r>
          </a:p>
          <a:p>
            <a:pPr marL="342900" indent="-228600">
              <a:buFont typeface="Arial" panose="020B0604020202020204" pitchFamily="34" charset="0"/>
              <a:buChar char="•"/>
            </a:pPr>
            <a:r>
              <a:rPr lang="en-US" dirty="0"/>
              <a:t>Round-Robin scheduling policy</a:t>
            </a:r>
          </a:p>
          <a:p>
            <a:pPr marL="342900" indent="-228600">
              <a:buFont typeface="Arial" panose="020B0604020202020204" pitchFamily="34" charset="0"/>
              <a:buChar char="•"/>
            </a:pPr>
            <a:r>
              <a:rPr lang="en-US" dirty="0"/>
              <a:t>FIFO queues per user</a:t>
            </a:r>
          </a:p>
        </p:txBody>
      </p:sp>
    </p:spTree>
    <p:extLst>
      <p:ext uri="{BB962C8B-B14F-4D97-AF65-F5344CB8AC3E}">
        <p14:creationId xmlns:p14="http://schemas.microsoft.com/office/powerpoint/2010/main" val="54989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0F91AD-847A-C173-A9C0-1065D8A08A65}"/>
              </a:ext>
            </a:extLst>
          </p:cNvPr>
          <p:cNvSpPr>
            <a:spLocks noGrp="1"/>
          </p:cNvSpPr>
          <p:nvPr>
            <p:ph type="title"/>
          </p:nvPr>
        </p:nvSpPr>
        <p:spPr>
          <a:xfrm>
            <a:off x="521208" y="978408"/>
            <a:ext cx="11155680" cy="1115568"/>
          </a:xfrm>
        </p:spPr>
        <p:txBody>
          <a:bodyPr vert="horz" lIns="91440" tIns="45720" rIns="91440" bIns="45720" rtlCol="0" anchor="t">
            <a:normAutofit/>
          </a:bodyPr>
          <a:lstStyle/>
          <a:p>
            <a:r>
              <a:rPr lang="en-US" b="1" kern="1200">
                <a:solidFill>
                  <a:schemeClr val="tx1"/>
                </a:solidFill>
                <a:latin typeface="+mj-lt"/>
                <a:ea typeface="+mj-ea"/>
                <a:cs typeface="+mj-cs"/>
              </a:rPr>
              <a:t>Warm-up Analysis</a:t>
            </a:r>
          </a:p>
        </p:txBody>
      </p:sp>
      <p:sp>
        <p:nvSpPr>
          <p:cNvPr id="14" name="Freeform: Shape 13">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B4659906-88F0-9165-57FF-6F86B80F5E67}"/>
              </a:ext>
            </a:extLst>
          </p:cNvPr>
          <p:cNvPicPr>
            <a:picLocks noChangeAspect="1"/>
          </p:cNvPicPr>
          <p:nvPr/>
        </p:nvPicPr>
        <p:blipFill>
          <a:blip r:embed="rId3"/>
          <a:stretch>
            <a:fillRect/>
          </a:stretch>
        </p:blipFill>
        <p:spPr>
          <a:xfrm>
            <a:off x="517868" y="2453765"/>
            <a:ext cx="5639091" cy="3764093"/>
          </a:xfrm>
          <a:prstGeom prst="rect">
            <a:avLst/>
          </a:prstGeom>
        </p:spPr>
      </p:pic>
      <p:sp>
        <p:nvSpPr>
          <p:cNvPr id="4" name="Text Placeholder 3">
            <a:extLst>
              <a:ext uri="{FF2B5EF4-FFF2-40B4-BE49-F238E27FC236}">
                <a16:creationId xmlns:a16="http://schemas.microsoft.com/office/drawing/2014/main" id="{E82062FE-28AD-25BF-9395-28C06168E30E}"/>
              </a:ext>
            </a:extLst>
          </p:cNvPr>
          <p:cNvSpPr>
            <a:spLocks noGrp="1"/>
          </p:cNvSpPr>
          <p:nvPr>
            <p:ph type="body" sz="half" idx="2"/>
          </p:nvPr>
        </p:nvSpPr>
        <p:spPr>
          <a:xfrm>
            <a:off x="6547104" y="2304288"/>
            <a:ext cx="5129784" cy="4050792"/>
          </a:xfrm>
        </p:spPr>
        <p:txBody>
          <a:bodyPr vert="horz" lIns="91440" tIns="45720" rIns="91440" bIns="45720" rtlCol="0" anchor="t">
            <a:normAutofit/>
          </a:bodyPr>
          <a:lstStyle/>
          <a:p>
            <a:pPr indent="-228600">
              <a:buFont typeface="Arial" panose="020B0604020202020204" pitchFamily="34" charset="0"/>
              <a:buChar char="•"/>
            </a:pPr>
            <a:r>
              <a:rPr lang="en-US" b="1" i="0" dirty="0"/>
              <a:t>Challenge:</a:t>
            </a:r>
            <a:r>
              <a:rPr lang="en-US" i="0" dirty="0"/>
              <a:t> Eliminate transient effects for unbiased statistics</a:t>
            </a:r>
            <a:endParaRPr lang="en-US" dirty="0"/>
          </a:p>
          <a:p>
            <a:pPr indent="-228600">
              <a:buFont typeface="Arial" panose="020B0604020202020204" pitchFamily="34" charset="0"/>
              <a:buChar char="•"/>
            </a:pPr>
            <a:r>
              <a:rPr lang="en-US" b="1" i="0" dirty="0"/>
              <a:t>Method:</a:t>
            </a:r>
            <a:r>
              <a:rPr lang="en-US" i="0" dirty="0"/>
              <a:t> Cumulative mean analysis of inter-arrival times</a:t>
            </a:r>
            <a:endParaRPr lang="en-US" dirty="0"/>
          </a:p>
          <a:p>
            <a:pPr indent="-228600">
              <a:buFont typeface="Arial" panose="020B0604020202020204" pitchFamily="34" charset="0"/>
              <a:buChar char="•"/>
            </a:pPr>
            <a:r>
              <a:rPr lang="en-US" b="1" i="0" dirty="0"/>
              <a:t>Convergence criterion: </a:t>
            </a:r>
            <a:r>
              <a:rPr lang="en-US" i="0" dirty="0"/>
              <a:t>Coefficient of Variation &lt; 2%</a:t>
            </a:r>
            <a:endParaRPr lang="en-US" dirty="0"/>
          </a:p>
          <a:p>
            <a:pPr indent="-228600">
              <a:buFont typeface="Arial" panose="020B0604020202020204" pitchFamily="34" charset="0"/>
              <a:buChar char="•"/>
            </a:pPr>
            <a:r>
              <a:rPr lang="en-US" b="1" i="0" dirty="0"/>
              <a:t>Result:</a:t>
            </a:r>
            <a:r>
              <a:rPr lang="en-US" i="0" dirty="0"/>
              <a:t> 5-second warm-up period (conservative choice)</a:t>
            </a:r>
            <a:endParaRPr lang="en-US" dirty="0"/>
          </a:p>
        </p:txBody>
      </p:sp>
    </p:spTree>
    <p:extLst>
      <p:ext uri="{BB962C8B-B14F-4D97-AF65-F5344CB8AC3E}">
        <p14:creationId xmlns:p14="http://schemas.microsoft.com/office/powerpoint/2010/main" val="2232410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A082E5AA-6E5F-4FCC-8C41-11E32F83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A3884B-CBFC-2DB0-3615-25E949542DAD}"/>
              </a:ext>
            </a:extLst>
          </p:cNvPr>
          <p:cNvSpPr>
            <a:spLocks noGrp="1"/>
          </p:cNvSpPr>
          <p:nvPr>
            <p:ph type="title"/>
          </p:nvPr>
        </p:nvSpPr>
        <p:spPr>
          <a:xfrm>
            <a:off x="521208" y="978408"/>
            <a:ext cx="4032504" cy="2697480"/>
          </a:xfrm>
        </p:spPr>
        <p:txBody>
          <a:bodyPr vert="horz" lIns="91440" tIns="45720" rIns="91440" bIns="45720" rtlCol="0" anchor="t">
            <a:normAutofit/>
          </a:bodyPr>
          <a:lstStyle/>
          <a:p>
            <a:r>
              <a:rPr lang="en-US" b="1" kern="1200">
                <a:solidFill>
                  <a:schemeClr val="tx1"/>
                </a:solidFill>
                <a:latin typeface="+mj-lt"/>
                <a:ea typeface="+mj-ea"/>
                <a:cs typeface="+mj-cs"/>
              </a:rPr>
              <a:t>Validation Methodology</a:t>
            </a:r>
          </a:p>
        </p:txBody>
      </p:sp>
      <p:sp>
        <p:nvSpPr>
          <p:cNvPr id="16" name="Rectangle 15">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03250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776" y="611650"/>
            <a:ext cx="662025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15C1A452-F546-35D6-657E-B3558CF7438B}"/>
              </a:ext>
            </a:extLst>
          </p:cNvPr>
          <p:cNvSpPr>
            <a:spLocks noGrp="1"/>
          </p:cNvSpPr>
          <p:nvPr>
            <p:ph type="body" sz="half" idx="2"/>
          </p:nvPr>
        </p:nvSpPr>
        <p:spPr>
          <a:xfrm>
            <a:off x="5065776" y="978408"/>
            <a:ext cx="6601968" cy="2697480"/>
          </a:xfrm>
        </p:spPr>
        <p:txBody>
          <a:bodyPr vert="horz" lIns="91440" tIns="45720" rIns="91440" bIns="45720" rtlCol="0">
            <a:normAutofit/>
          </a:bodyPr>
          <a:lstStyle/>
          <a:p>
            <a:pPr indent="-228600">
              <a:buFont typeface="Arial" panose="020B0604020202020204" pitchFamily="34" charset="0"/>
              <a:buChar char="•"/>
            </a:pPr>
            <a:r>
              <a:rPr lang="en-US" i="0" dirty="0"/>
              <a:t>5 validation tests with increasing complexity</a:t>
            </a:r>
            <a:endParaRPr lang="en-US" dirty="0"/>
          </a:p>
          <a:p>
            <a:pPr indent="-228600">
              <a:buFont typeface="Arial" panose="020B0604020202020204" pitchFamily="34" charset="0"/>
              <a:buChar char="•"/>
            </a:pPr>
            <a:r>
              <a:rPr lang="en-US" i="0"/>
              <a:t>Theoretical calculations vs. simulation results</a:t>
            </a:r>
            <a:endParaRPr lang="en-US"/>
          </a:p>
          <a:p>
            <a:pPr indent="-228600">
              <a:buFont typeface="Arial" panose="020B0604020202020204" pitchFamily="34" charset="0"/>
              <a:buChar char="•"/>
            </a:pPr>
            <a:r>
              <a:rPr lang="en-US" i="0"/>
              <a:t>Single user baseline (Test 1)</a:t>
            </a:r>
            <a:endParaRPr lang="en-US"/>
          </a:p>
          <a:p>
            <a:pPr indent="-228600">
              <a:buFont typeface="Arial" panose="020B0604020202020204" pitchFamily="34" charset="0"/>
              <a:buChar char="•"/>
            </a:pPr>
            <a:r>
              <a:rPr lang="en-US" i="0"/>
              <a:t>Multi-user fairness verification (Tests 2 &amp; 5)</a:t>
            </a:r>
            <a:endParaRPr lang="en-US"/>
          </a:p>
          <a:p>
            <a:pPr indent="-228600">
              <a:buFont typeface="Arial" panose="020B0604020202020204" pitchFamily="34" charset="0"/>
              <a:buChar char="•"/>
            </a:pPr>
            <a:r>
              <a:rPr lang="en-US" i="0"/>
              <a:t>Statistical distribution validation (Tests 3 &amp; 4)</a:t>
            </a:r>
            <a:endParaRPr lang="en-US"/>
          </a:p>
        </p:txBody>
      </p:sp>
      <p:pic>
        <p:nvPicPr>
          <p:cNvPr id="6" name="Picture 5">
            <a:extLst>
              <a:ext uri="{FF2B5EF4-FFF2-40B4-BE49-F238E27FC236}">
                <a16:creationId xmlns:a16="http://schemas.microsoft.com/office/drawing/2014/main" id="{121CBE9C-943F-FD41-7227-EA386AD6B30A}"/>
              </a:ext>
            </a:extLst>
          </p:cNvPr>
          <p:cNvPicPr>
            <a:picLocks noChangeAspect="1"/>
          </p:cNvPicPr>
          <p:nvPr/>
        </p:nvPicPr>
        <p:blipFill>
          <a:blip r:embed="rId3"/>
          <a:stretch>
            <a:fillRect/>
          </a:stretch>
        </p:blipFill>
        <p:spPr>
          <a:xfrm>
            <a:off x="4089469" y="3612043"/>
            <a:ext cx="4011646" cy="2993488"/>
          </a:xfrm>
          <a:prstGeom prst="rect">
            <a:avLst/>
          </a:prstGeom>
        </p:spPr>
      </p:pic>
      <p:pic>
        <p:nvPicPr>
          <p:cNvPr id="5" name="Picture 4">
            <a:extLst>
              <a:ext uri="{FF2B5EF4-FFF2-40B4-BE49-F238E27FC236}">
                <a16:creationId xmlns:a16="http://schemas.microsoft.com/office/drawing/2014/main" id="{A7B3529B-E93A-13C0-72C3-4168D42CB41C}"/>
              </a:ext>
            </a:extLst>
          </p:cNvPr>
          <p:cNvPicPr>
            <a:picLocks noChangeAspect="1"/>
          </p:cNvPicPr>
          <p:nvPr/>
        </p:nvPicPr>
        <p:blipFill>
          <a:blip r:embed="rId4"/>
          <a:stretch>
            <a:fillRect/>
          </a:stretch>
        </p:blipFill>
        <p:spPr>
          <a:xfrm>
            <a:off x="2472" y="3618482"/>
            <a:ext cx="4046192" cy="3019265"/>
          </a:xfrm>
          <a:prstGeom prst="rect">
            <a:avLst/>
          </a:prstGeom>
        </p:spPr>
      </p:pic>
      <p:pic>
        <p:nvPicPr>
          <p:cNvPr id="7" name="Picture 6" descr="A graph of a distribution of value&#10;&#10;AI-generated content may be incorrect.">
            <a:extLst>
              <a:ext uri="{FF2B5EF4-FFF2-40B4-BE49-F238E27FC236}">
                <a16:creationId xmlns:a16="http://schemas.microsoft.com/office/drawing/2014/main" id="{C85CFDFF-4DED-B743-49E5-0CBA575F6633}"/>
              </a:ext>
            </a:extLst>
          </p:cNvPr>
          <p:cNvPicPr>
            <a:picLocks noChangeAspect="1"/>
          </p:cNvPicPr>
          <p:nvPr/>
        </p:nvPicPr>
        <p:blipFill>
          <a:blip r:embed="rId5"/>
          <a:stretch>
            <a:fillRect/>
          </a:stretch>
        </p:blipFill>
        <p:spPr>
          <a:xfrm>
            <a:off x="8123326" y="3678303"/>
            <a:ext cx="4023234" cy="2860962"/>
          </a:xfrm>
          <a:prstGeom prst="rect">
            <a:avLst/>
          </a:prstGeom>
        </p:spPr>
      </p:pic>
    </p:spTree>
    <p:extLst>
      <p:ext uri="{BB962C8B-B14F-4D97-AF65-F5344CB8AC3E}">
        <p14:creationId xmlns:p14="http://schemas.microsoft.com/office/powerpoint/2010/main" val="2208736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Rectangle 12">
            <a:extLst>
              <a:ext uri="{FF2B5EF4-FFF2-40B4-BE49-F238E27FC236}">
                <a16:creationId xmlns:a16="http://schemas.microsoft.com/office/drawing/2014/main" id="{AA083F47-750E-A41F-1E5A-EFB054507C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42C91D93-014B-66D5-D263-730212C943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9568B8C9-6702-8441-0D92-220DE92C8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73252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E595C2-B8EC-B05D-4D0C-97D41BFE0CD5}"/>
              </a:ext>
            </a:extLst>
          </p:cNvPr>
          <p:cNvSpPr>
            <a:spLocks noGrp="1"/>
          </p:cNvSpPr>
          <p:nvPr>
            <p:ph type="title"/>
          </p:nvPr>
        </p:nvSpPr>
        <p:spPr>
          <a:xfrm>
            <a:off x="521208" y="978408"/>
            <a:ext cx="7559214" cy="1463040"/>
          </a:xfrm>
        </p:spPr>
        <p:txBody>
          <a:bodyPr vert="horz" lIns="91440" tIns="45720" rIns="91440" bIns="45720" rtlCol="0" anchor="t">
            <a:normAutofit/>
          </a:bodyPr>
          <a:lstStyle/>
          <a:p>
            <a:r>
              <a:rPr lang="en-US" b="1" kern="1200">
                <a:solidFill>
                  <a:schemeClr val="tx1"/>
                </a:solidFill>
                <a:latin typeface="+mj-lt"/>
                <a:ea typeface="+mj-ea"/>
                <a:cs typeface="+mj-cs"/>
              </a:rPr>
              <a:t>Two Realistic Scenarios: Mobile vs. Stationary Users</a:t>
            </a:r>
          </a:p>
        </p:txBody>
      </p:sp>
      <p:sp>
        <p:nvSpPr>
          <p:cNvPr id="4" name="Text Placeholder 3">
            <a:extLst>
              <a:ext uri="{FF2B5EF4-FFF2-40B4-BE49-F238E27FC236}">
                <a16:creationId xmlns:a16="http://schemas.microsoft.com/office/drawing/2014/main" id="{23F2C0A6-81F6-46E4-4070-63D5DCEC218E}"/>
              </a:ext>
            </a:extLst>
          </p:cNvPr>
          <p:cNvSpPr>
            <a:spLocks noGrp="1"/>
          </p:cNvSpPr>
          <p:nvPr>
            <p:ph type="body" sz="half" idx="2"/>
          </p:nvPr>
        </p:nvSpPr>
        <p:spPr>
          <a:xfrm>
            <a:off x="521208" y="2959608"/>
            <a:ext cx="5576282" cy="3386328"/>
          </a:xfrm>
        </p:spPr>
        <p:txBody>
          <a:bodyPr vert="horz" lIns="91440" tIns="45720" rIns="91440" bIns="45720" rtlCol="0" anchor="t">
            <a:normAutofit/>
          </a:bodyPr>
          <a:lstStyle/>
          <a:p>
            <a:r>
              <a:rPr lang="en-US" b="1" dirty="0"/>
              <a:t>Scenario 1:</a:t>
            </a:r>
            <a:r>
              <a:rPr lang="en-US" dirty="0"/>
              <a:t> Uniform CQI - mobile users in urban environment</a:t>
            </a:r>
            <a:endParaRPr lang="en-US"/>
          </a:p>
          <a:p>
            <a:pPr indent="-228600">
              <a:buFont typeface="Arial" panose="020B0604020202020204" pitchFamily="34" charset="0"/>
              <a:buChar char="•"/>
            </a:pPr>
            <a:r>
              <a:rPr lang="en-US" dirty="0"/>
              <a:t>  All users: CQI uniform [1,15]</a:t>
            </a:r>
          </a:p>
          <a:p>
            <a:pPr indent="-228600">
              <a:buFont typeface="Arial" panose="020B0604020202020204" pitchFamily="34" charset="0"/>
              <a:buChar char="•"/>
            </a:pPr>
            <a:r>
              <a:rPr lang="en-US" dirty="0"/>
              <a:t>  Models high mobility scenarios</a:t>
            </a:r>
          </a:p>
          <a:p>
            <a:pPr indent="-228600">
              <a:buFont typeface="Arial" panose="020B0604020202020204" pitchFamily="34" charset="0"/>
              <a:buChar char="•"/>
            </a:pPr>
            <a:endParaRPr lang="en-US"/>
          </a:p>
        </p:txBody>
      </p:sp>
      <p:sp>
        <p:nvSpPr>
          <p:cNvPr id="6" name="Text Placeholder 3">
            <a:extLst>
              <a:ext uri="{FF2B5EF4-FFF2-40B4-BE49-F238E27FC236}">
                <a16:creationId xmlns:a16="http://schemas.microsoft.com/office/drawing/2014/main" id="{E9216CDA-1803-503F-8B9D-F0808562E742}"/>
              </a:ext>
            </a:extLst>
          </p:cNvPr>
          <p:cNvSpPr txBox="1">
            <a:spLocks/>
          </p:cNvSpPr>
          <p:nvPr/>
        </p:nvSpPr>
        <p:spPr>
          <a:xfrm>
            <a:off x="6098528" y="2957045"/>
            <a:ext cx="6093783" cy="3242552"/>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a:lnSpc>
                <a:spcPct val="90000"/>
              </a:lnSpc>
            </a:pPr>
            <a:r>
              <a:rPr lang="en-US" b="1" dirty="0">
                <a:ea typeface="+mn-lt"/>
                <a:cs typeface="+mn-lt"/>
              </a:rPr>
              <a:t>Scenario 2:</a:t>
            </a:r>
            <a:r>
              <a:rPr lang="en-US" dirty="0">
                <a:ea typeface="+mn-lt"/>
                <a:cs typeface="+mn-lt"/>
              </a:rPr>
              <a:t> Binomial CQI - stationary users with location-based quality</a:t>
            </a:r>
            <a:endParaRPr lang="en-US"/>
          </a:p>
          <a:p>
            <a:pPr marL="342900" indent="-342900">
              <a:lnSpc>
                <a:spcPct val="90000"/>
              </a:lnSpc>
              <a:buChar char="•"/>
            </a:pPr>
            <a:r>
              <a:rPr lang="en-US" dirty="0">
                <a:ea typeface="+mn-lt"/>
                <a:cs typeface="+mn-lt"/>
              </a:rPr>
              <a:t>  Group 1 (users 0-2): p=0.8 (near base station)</a:t>
            </a:r>
            <a:endParaRPr lang="en-US" dirty="0"/>
          </a:p>
          <a:p>
            <a:pPr marL="342900" indent="-342900">
              <a:lnSpc>
                <a:spcPct val="90000"/>
              </a:lnSpc>
              <a:buChar char="•"/>
            </a:pPr>
            <a:r>
              <a:rPr lang="en-US" dirty="0">
                <a:ea typeface="+mn-lt"/>
                <a:cs typeface="+mn-lt"/>
              </a:rPr>
              <a:t>  Group 2 (users 3-6): p=0.5 (mid-cell)</a:t>
            </a:r>
            <a:endParaRPr lang="en-US" dirty="0"/>
          </a:p>
          <a:p>
            <a:pPr marL="342900" indent="-342900">
              <a:buChar char="•"/>
            </a:pPr>
            <a:r>
              <a:rPr lang="en-US" dirty="0">
                <a:ea typeface="+mn-lt"/>
                <a:cs typeface="+mn-lt"/>
              </a:rPr>
              <a:t>  Group 3 (users 7-9): p=0.2 (cell edge)</a:t>
            </a:r>
            <a:endParaRPr lang="en-US" dirty="0"/>
          </a:p>
        </p:txBody>
      </p:sp>
    </p:spTree>
    <p:extLst>
      <p:ext uri="{BB962C8B-B14F-4D97-AF65-F5344CB8AC3E}">
        <p14:creationId xmlns:p14="http://schemas.microsoft.com/office/powerpoint/2010/main" val="2324962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BF447FC5-81F5-498F-B253-3D2BBDD2E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209E508-BBC0-003E-D813-10F99868E6D5}"/>
              </a:ext>
            </a:extLst>
          </p:cNvPr>
          <p:cNvSpPr>
            <a:spLocks noGrp="1"/>
          </p:cNvSpPr>
          <p:nvPr>
            <p:ph type="title"/>
          </p:nvPr>
        </p:nvSpPr>
        <p:spPr>
          <a:xfrm>
            <a:off x="521208" y="978408"/>
            <a:ext cx="5029200" cy="2377440"/>
          </a:xfrm>
        </p:spPr>
        <p:txBody>
          <a:bodyPr vert="horz" lIns="91440" tIns="45720" rIns="91440" bIns="45720" rtlCol="0" anchor="t">
            <a:normAutofit/>
          </a:bodyPr>
          <a:lstStyle/>
          <a:p>
            <a:pPr>
              <a:lnSpc>
                <a:spcPct val="90000"/>
              </a:lnSpc>
            </a:pPr>
            <a:r>
              <a:rPr lang="en-US" sz="3700" b="1" kern="1200">
                <a:solidFill>
                  <a:schemeClr val="tx1"/>
                </a:solidFill>
                <a:latin typeface="+mj-lt"/>
                <a:ea typeface="+mj-ea"/>
                <a:cs typeface="+mj-cs"/>
              </a:rPr>
              <a:t>Uniform CQI Results: Perfect Fairness Under Homogeneous Conditions</a:t>
            </a:r>
          </a:p>
        </p:txBody>
      </p:sp>
      <p:sp>
        <p:nvSpPr>
          <p:cNvPr id="15" name="Rectangle 14">
            <a:extLst>
              <a:ext uri="{FF2B5EF4-FFF2-40B4-BE49-F238E27FC236}">
                <a16:creationId xmlns:a16="http://schemas.microsoft.com/office/drawing/2014/main" id="{A183D605-F0BC-4923-9BAD-8F2204285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1A59FC6-29E7-4618-829A-36CC011E5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3616882"/>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0B59E700-9A91-B433-B3FB-5D279914017B}"/>
              </a:ext>
            </a:extLst>
          </p:cNvPr>
          <p:cNvSpPr>
            <a:spLocks noGrp="1"/>
          </p:cNvSpPr>
          <p:nvPr>
            <p:ph type="body" sz="half" idx="2"/>
          </p:nvPr>
        </p:nvSpPr>
        <p:spPr>
          <a:xfrm>
            <a:off x="6648658" y="3776472"/>
            <a:ext cx="5439535" cy="2569464"/>
          </a:xfrm>
        </p:spPr>
        <p:txBody>
          <a:bodyPr vert="horz" lIns="91440" tIns="45720" rIns="91440" bIns="45720" rtlCol="0" anchor="t">
            <a:normAutofit/>
          </a:bodyPr>
          <a:lstStyle/>
          <a:p>
            <a:pPr indent="-228600">
              <a:lnSpc>
                <a:spcPct val="100000"/>
              </a:lnSpc>
              <a:buFont typeface="Arial" panose="020B0604020202020204" pitchFamily="34" charset="0"/>
              <a:buChar char="•"/>
            </a:pPr>
            <a:r>
              <a:rPr lang="en-US" sz="1900" i="0" dirty="0"/>
              <a:t>System saturation at 8.428 Mbps (λ ≈ 2.9 kHz/user)</a:t>
            </a:r>
            <a:endParaRPr lang="en-US" sz="1900" dirty="0"/>
          </a:p>
          <a:p>
            <a:pPr indent="-228600">
              <a:lnSpc>
                <a:spcPct val="100000"/>
              </a:lnSpc>
              <a:buFont typeface="Arial" panose="020B0604020202020204" pitchFamily="34" charset="0"/>
              <a:buChar char="•"/>
            </a:pPr>
            <a:r>
              <a:rPr lang="en-US" sz="1900" i="0" dirty="0"/>
              <a:t>Perfect fairness: all users achieve ~0.84 Mbps at saturation</a:t>
            </a:r>
            <a:endParaRPr lang="en-US" sz="1900" dirty="0"/>
          </a:p>
          <a:p>
            <a:pPr indent="-228600">
              <a:lnSpc>
                <a:spcPct val="100000"/>
              </a:lnSpc>
              <a:buFont typeface="Arial" panose="020B0604020202020204" pitchFamily="34" charset="0"/>
              <a:buChar char="•"/>
            </a:pPr>
            <a:r>
              <a:rPr lang="en-US" sz="1900" i="0" dirty="0"/>
              <a:t>Linear throughput growth in low-load region</a:t>
            </a:r>
            <a:endParaRPr lang="en-US" sz="1900" dirty="0"/>
          </a:p>
          <a:p>
            <a:pPr indent="-228600">
              <a:lnSpc>
                <a:spcPct val="100000"/>
              </a:lnSpc>
              <a:buFont typeface="Arial" panose="020B0604020202020204" pitchFamily="34" charset="0"/>
              <a:buChar char="•"/>
            </a:pPr>
            <a:r>
              <a:rPr lang="en-US" sz="1900" i="0" dirty="0"/>
              <a:t>Statistical multiplexing gain from variable packet sizes</a:t>
            </a:r>
            <a:endParaRPr lang="en-US" sz="1900" dirty="0"/>
          </a:p>
        </p:txBody>
      </p:sp>
      <p:pic>
        <p:nvPicPr>
          <p:cNvPr id="7" name="Picture 6" descr="A graph of a bar graph&#10;&#10;AI-generated content may be incorrect.">
            <a:extLst>
              <a:ext uri="{FF2B5EF4-FFF2-40B4-BE49-F238E27FC236}">
                <a16:creationId xmlns:a16="http://schemas.microsoft.com/office/drawing/2014/main" id="{C4637536-1FEE-D419-AA51-842F9549B320}"/>
              </a:ext>
            </a:extLst>
          </p:cNvPr>
          <p:cNvPicPr>
            <a:picLocks noChangeAspect="1"/>
          </p:cNvPicPr>
          <p:nvPr/>
        </p:nvPicPr>
        <p:blipFill>
          <a:blip r:embed="rId3"/>
          <a:stretch>
            <a:fillRect/>
          </a:stretch>
        </p:blipFill>
        <p:spPr>
          <a:xfrm>
            <a:off x="6988564" y="168852"/>
            <a:ext cx="4367159" cy="3260148"/>
          </a:xfrm>
          <a:prstGeom prst="rect">
            <a:avLst/>
          </a:prstGeom>
        </p:spPr>
      </p:pic>
      <p:pic>
        <p:nvPicPr>
          <p:cNvPr id="8" name="Picture 7" descr="A graph with a line going up&#10;&#10;AI-generated content may be incorrect.">
            <a:extLst>
              <a:ext uri="{FF2B5EF4-FFF2-40B4-BE49-F238E27FC236}">
                <a16:creationId xmlns:a16="http://schemas.microsoft.com/office/drawing/2014/main" id="{7D9CB5ED-2DA8-BF51-C757-4412A1C80F0D}"/>
              </a:ext>
            </a:extLst>
          </p:cNvPr>
          <p:cNvPicPr>
            <a:picLocks noChangeAspect="1"/>
          </p:cNvPicPr>
          <p:nvPr/>
        </p:nvPicPr>
        <p:blipFill>
          <a:blip r:embed="rId4"/>
          <a:stretch>
            <a:fillRect/>
          </a:stretch>
        </p:blipFill>
        <p:spPr>
          <a:xfrm>
            <a:off x="524836" y="3160567"/>
            <a:ext cx="4836973" cy="3610871"/>
          </a:xfrm>
          <a:prstGeom prst="rect">
            <a:avLst/>
          </a:prstGeom>
        </p:spPr>
      </p:pic>
    </p:spTree>
    <p:extLst>
      <p:ext uri="{BB962C8B-B14F-4D97-AF65-F5344CB8AC3E}">
        <p14:creationId xmlns:p14="http://schemas.microsoft.com/office/powerpoint/2010/main" val="2330513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EF4DB8-C642-208B-651F-0D8DBB474D29}"/>
              </a:ext>
            </a:extLst>
          </p:cNvPr>
          <p:cNvSpPr>
            <a:spLocks noGrp="1"/>
          </p:cNvSpPr>
          <p:nvPr>
            <p:ph type="title"/>
          </p:nvPr>
        </p:nvSpPr>
        <p:spPr>
          <a:xfrm>
            <a:off x="521208" y="978408"/>
            <a:ext cx="6300216" cy="1325880"/>
          </a:xfrm>
        </p:spPr>
        <p:txBody>
          <a:bodyPr vert="horz" lIns="91440" tIns="45720" rIns="91440" bIns="45720" rtlCol="0" anchor="t">
            <a:normAutofit/>
          </a:bodyPr>
          <a:lstStyle/>
          <a:p>
            <a:pPr>
              <a:lnSpc>
                <a:spcPct val="90000"/>
              </a:lnSpc>
            </a:pPr>
            <a:r>
              <a:rPr lang="en-US" sz="3100" b="1" kern="1200">
                <a:solidFill>
                  <a:schemeClr val="tx1"/>
                </a:solidFill>
                <a:latin typeface="+mj-lt"/>
                <a:ea typeface="+mj-ea"/>
                <a:cs typeface="+mj-cs"/>
              </a:rPr>
              <a:t>Response Time Behavior: From Milliseconds to Congestion</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Picture 4" descr="A graph with a line and a red line&#10;&#10;AI-generated content may be incorrect.">
            <a:extLst>
              <a:ext uri="{FF2B5EF4-FFF2-40B4-BE49-F238E27FC236}">
                <a16:creationId xmlns:a16="http://schemas.microsoft.com/office/drawing/2014/main" id="{B7D70319-81F1-72C8-8740-F6746E74A398}"/>
              </a:ext>
            </a:extLst>
          </p:cNvPr>
          <p:cNvPicPr>
            <a:picLocks noChangeAspect="1"/>
          </p:cNvPicPr>
          <p:nvPr/>
        </p:nvPicPr>
        <p:blipFill>
          <a:blip r:embed="rId3"/>
          <a:stretch>
            <a:fillRect/>
          </a:stretch>
        </p:blipFill>
        <p:spPr>
          <a:xfrm>
            <a:off x="517867" y="2318116"/>
            <a:ext cx="6707101" cy="4021575"/>
          </a:xfrm>
          <a:prstGeom prst="rect">
            <a:avLst/>
          </a:prstGeom>
        </p:spPr>
      </p:pic>
      <p:sp>
        <p:nvSpPr>
          <p:cNvPr id="4" name="Text Placeholder 3">
            <a:extLst>
              <a:ext uri="{FF2B5EF4-FFF2-40B4-BE49-F238E27FC236}">
                <a16:creationId xmlns:a16="http://schemas.microsoft.com/office/drawing/2014/main" id="{3C530D58-64A8-E67F-C3E1-F0417786111B}"/>
              </a:ext>
            </a:extLst>
          </p:cNvPr>
          <p:cNvSpPr>
            <a:spLocks noGrp="1"/>
          </p:cNvSpPr>
          <p:nvPr>
            <p:ph type="body" sz="half" idx="2"/>
          </p:nvPr>
        </p:nvSpPr>
        <p:spPr>
          <a:xfrm>
            <a:off x="7507224" y="1088136"/>
            <a:ext cx="4160520" cy="5257800"/>
          </a:xfrm>
        </p:spPr>
        <p:txBody>
          <a:bodyPr vert="horz" lIns="91440" tIns="45720" rIns="91440" bIns="45720" rtlCol="0">
            <a:normAutofit/>
          </a:bodyPr>
          <a:lstStyle/>
          <a:p>
            <a:pPr indent="-228600">
              <a:buFont typeface="Arial" panose="020B0604020202020204" pitchFamily="34" charset="0"/>
              <a:buChar char="•"/>
            </a:pPr>
            <a:r>
              <a:rPr lang="en-US" i="0" dirty="0"/>
              <a:t>Low load (&lt; 2.0 kHz): Response time &lt; 5ms</a:t>
            </a:r>
            <a:endParaRPr lang="en-US" dirty="0"/>
          </a:p>
          <a:p>
            <a:pPr indent="-228600">
              <a:buFont typeface="Arial" panose="020B0604020202020204" pitchFamily="34" charset="0"/>
              <a:buChar char="•"/>
            </a:pPr>
            <a:r>
              <a:rPr lang="en-US" i="0"/>
              <a:t>Medium load (2.0-2.7 kHz): Gradual increase to 60ms</a:t>
            </a:r>
            <a:endParaRPr lang="en-US"/>
          </a:p>
          <a:p>
            <a:pPr indent="-228600">
              <a:buFont typeface="Arial" panose="020B0604020202020204" pitchFamily="34" charset="0"/>
              <a:buChar char="•"/>
            </a:pPr>
            <a:r>
              <a:rPr lang="en-US" i="0"/>
              <a:t>Near saturation: Exponential growth to &gt;1 second</a:t>
            </a:r>
            <a:endParaRPr lang="en-US"/>
          </a:p>
          <a:p>
            <a:pPr indent="-228600">
              <a:buFont typeface="Arial" panose="020B0604020202020204" pitchFamily="34" charset="0"/>
              <a:buChar char="•"/>
            </a:pPr>
            <a:r>
              <a:rPr lang="en-US" i="0"/>
              <a:t>All users experience identical delay patterns</a:t>
            </a:r>
            <a:endParaRPr lang="en-US"/>
          </a:p>
        </p:txBody>
      </p:sp>
    </p:spTree>
    <p:extLst>
      <p:ext uri="{BB962C8B-B14F-4D97-AF65-F5344CB8AC3E}">
        <p14:creationId xmlns:p14="http://schemas.microsoft.com/office/powerpoint/2010/main" val="218159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BF447FC5-81F5-498F-B253-3D2BBDD2E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543E9C-4761-7B20-0A03-91F7E333F595}"/>
              </a:ext>
            </a:extLst>
          </p:cNvPr>
          <p:cNvSpPr>
            <a:spLocks noGrp="1"/>
          </p:cNvSpPr>
          <p:nvPr>
            <p:ph type="title"/>
          </p:nvPr>
        </p:nvSpPr>
        <p:spPr>
          <a:xfrm>
            <a:off x="521208" y="978408"/>
            <a:ext cx="5020056" cy="2368296"/>
          </a:xfrm>
        </p:spPr>
        <p:txBody>
          <a:bodyPr vert="horz" lIns="91440" tIns="45720" rIns="91440" bIns="45720" rtlCol="0" anchor="t">
            <a:normAutofit/>
          </a:bodyPr>
          <a:lstStyle/>
          <a:p>
            <a:r>
              <a:rPr lang="en-US" b="1" kern="1200">
                <a:solidFill>
                  <a:schemeClr val="tx1"/>
                </a:solidFill>
                <a:latin typeface="+mj-lt"/>
                <a:ea typeface="+mj-ea"/>
                <a:cs typeface="+mj-cs"/>
              </a:rPr>
              <a:t>Binomial CQI Impact: When Location Matters</a:t>
            </a:r>
          </a:p>
        </p:txBody>
      </p:sp>
      <p:sp>
        <p:nvSpPr>
          <p:cNvPr id="15" name="Rectangle 14">
            <a:extLst>
              <a:ext uri="{FF2B5EF4-FFF2-40B4-BE49-F238E27FC236}">
                <a16:creationId xmlns:a16="http://schemas.microsoft.com/office/drawing/2014/main" id="{A183D605-F0BC-4923-9BAD-8F2204285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different colored lines&#10;&#10;AI-generated content may be incorrect.">
            <a:extLst>
              <a:ext uri="{FF2B5EF4-FFF2-40B4-BE49-F238E27FC236}">
                <a16:creationId xmlns:a16="http://schemas.microsoft.com/office/drawing/2014/main" id="{387DB75D-7745-4C68-D438-D72CFCCF0CF2}"/>
              </a:ext>
            </a:extLst>
          </p:cNvPr>
          <p:cNvPicPr>
            <a:picLocks noChangeAspect="1"/>
          </p:cNvPicPr>
          <p:nvPr/>
        </p:nvPicPr>
        <p:blipFill>
          <a:blip r:embed="rId3"/>
          <a:stretch>
            <a:fillRect/>
          </a:stretch>
        </p:blipFill>
        <p:spPr>
          <a:xfrm>
            <a:off x="707021" y="3053613"/>
            <a:ext cx="4841557" cy="3614293"/>
          </a:xfrm>
          <a:prstGeom prst="rect">
            <a:avLst/>
          </a:prstGeom>
        </p:spPr>
      </p:pic>
      <p:pic>
        <p:nvPicPr>
          <p:cNvPr id="5" name="Picture 4" descr="A graph of a number of blue bars&#10;&#10;AI-generated content may be incorrect.">
            <a:extLst>
              <a:ext uri="{FF2B5EF4-FFF2-40B4-BE49-F238E27FC236}">
                <a16:creationId xmlns:a16="http://schemas.microsoft.com/office/drawing/2014/main" id="{B25F5BD3-36E1-E159-8DB5-CE0D45700510}"/>
              </a:ext>
            </a:extLst>
          </p:cNvPr>
          <p:cNvPicPr>
            <a:picLocks noChangeAspect="1"/>
          </p:cNvPicPr>
          <p:nvPr/>
        </p:nvPicPr>
        <p:blipFill>
          <a:blip r:embed="rId4"/>
          <a:stretch>
            <a:fillRect/>
          </a:stretch>
        </p:blipFill>
        <p:spPr>
          <a:xfrm>
            <a:off x="6884497" y="16709"/>
            <a:ext cx="4572997" cy="3413809"/>
          </a:xfrm>
          <a:prstGeom prst="rect">
            <a:avLst/>
          </a:prstGeom>
        </p:spPr>
      </p:pic>
      <p:sp>
        <p:nvSpPr>
          <p:cNvPr id="17" name="Rectangle 16">
            <a:extLst>
              <a:ext uri="{FF2B5EF4-FFF2-40B4-BE49-F238E27FC236}">
                <a16:creationId xmlns:a16="http://schemas.microsoft.com/office/drawing/2014/main" id="{C1A59FC6-29E7-4618-829A-36CC011E5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3616882"/>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8F202D24-97BD-F9A1-6A0F-95AA9B38E119}"/>
              </a:ext>
            </a:extLst>
          </p:cNvPr>
          <p:cNvSpPr>
            <a:spLocks noGrp="1"/>
          </p:cNvSpPr>
          <p:nvPr>
            <p:ph type="body" sz="half" idx="2"/>
          </p:nvPr>
        </p:nvSpPr>
        <p:spPr>
          <a:xfrm>
            <a:off x="6665976" y="3776472"/>
            <a:ext cx="5331349" cy="3049855"/>
          </a:xfrm>
        </p:spPr>
        <p:txBody>
          <a:bodyPr vert="horz" lIns="91440" tIns="45720" rIns="91440" bIns="45720" rtlCol="0" anchor="t">
            <a:normAutofit/>
          </a:bodyPr>
          <a:lstStyle/>
          <a:p>
            <a:pPr indent="-228600">
              <a:lnSpc>
                <a:spcPct val="100000"/>
              </a:lnSpc>
              <a:buFont typeface="Arial" panose="020B0604020202020204" pitchFamily="34" charset="0"/>
              <a:buChar char="•"/>
            </a:pPr>
            <a:r>
              <a:rPr lang="en-US" sz="1800" i="0" dirty="0"/>
              <a:t>Three distinct saturation points by user group:</a:t>
            </a:r>
            <a:endParaRPr lang="en-US" sz="1800"/>
          </a:p>
          <a:p>
            <a:pPr lvl="1" indent="-228600">
              <a:lnSpc>
                <a:spcPct val="100000"/>
              </a:lnSpc>
              <a:buFont typeface="Courier New" panose="020B0604020202020204" pitchFamily="34" charset="0"/>
              <a:buChar char="o"/>
            </a:pPr>
            <a:r>
              <a:rPr lang="en-US" sz="1600" i="0" dirty="0"/>
              <a:t>Good channel (p=0.8): ~1.45 Mbps at 5-6 kHz</a:t>
            </a:r>
            <a:endParaRPr lang="en-US" sz="1600" i="1"/>
          </a:p>
          <a:p>
            <a:pPr lvl="1" indent="-228600">
              <a:lnSpc>
                <a:spcPct val="100000"/>
              </a:lnSpc>
              <a:buFont typeface="Courier New" panose="020B0604020202020204" pitchFamily="34" charset="0"/>
              <a:buChar char="o"/>
            </a:pPr>
            <a:r>
              <a:rPr lang="en-US" sz="1600" i="0" dirty="0"/>
              <a:t>Medium channel (p=0.5): ~0.68 Mbps at 3-4 kHz</a:t>
            </a:r>
            <a:endParaRPr lang="en-US" sz="1600" i="1"/>
          </a:p>
          <a:p>
            <a:pPr lvl="1" indent="-228600">
              <a:lnSpc>
                <a:spcPct val="100000"/>
              </a:lnSpc>
              <a:buFont typeface="Courier New" panose="020B0604020202020204" pitchFamily="34" charset="0"/>
              <a:buChar char="o"/>
            </a:pPr>
            <a:r>
              <a:rPr lang="en-US" sz="1600" i="0" dirty="0"/>
              <a:t>Poor channel (p=0.2): ~0.20 Mbps at 2-3 kHz</a:t>
            </a:r>
            <a:endParaRPr lang="en-US" sz="1600" i="1"/>
          </a:p>
          <a:p>
            <a:pPr indent="-228600">
              <a:lnSpc>
                <a:spcPct val="100000"/>
              </a:lnSpc>
              <a:buChar char="•"/>
            </a:pPr>
            <a:r>
              <a:rPr lang="en-US" sz="1800" i="0" dirty="0"/>
              <a:t>User index bias within groups</a:t>
            </a:r>
            <a:endParaRPr lang="en-US" sz="1800"/>
          </a:p>
          <a:p>
            <a:pPr indent="-228600">
              <a:lnSpc>
                <a:spcPct val="100000"/>
              </a:lnSpc>
              <a:buFont typeface="Arial" panose="020B0604020202020204" pitchFamily="34" charset="0"/>
              <a:buChar char="•"/>
            </a:pPr>
            <a:r>
              <a:rPr lang="en-US" sz="1800" i="0" dirty="0"/>
              <a:t>Resource "stealing" effect at high loads</a:t>
            </a:r>
            <a:endParaRPr lang="en-US" sz="1800" dirty="0"/>
          </a:p>
        </p:txBody>
      </p:sp>
    </p:spTree>
    <p:extLst>
      <p:ext uri="{BB962C8B-B14F-4D97-AF65-F5344CB8AC3E}">
        <p14:creationId xmlns:p14="http://schemas.microsoft.com/office/powerpoint/2010/main" val="247879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6EAF83-CF38-EDB0-29E0-0DE9C90C83B4}"/>
              </a:ext>
            </a:extLst>
          </p:cNvPr>
          <p:cNvSpPr>
            <a:spLocks noGrp="1"/>
          </p:cNvSpPr>
          <p:nvPr>
            <p:ph type="title"/>
          </p:nvPr>
        </p:nvSpPr>
        <p:spPr>
          <a:xfrm>
            <a:off x="521208" y="978408"/>
            <a:ext cx="6300216" cy="1325880"/>
          </a:xfrm>
        </p:spPr>
        <p:txBody>
          <a:bodyPr vert="horz" lIns="91440" tIns="45720" rIns="91440" bIns="45720" rtlCol="0" anchor="t">
            <a:normAutofit/>
          </a:bodyPr>
          <a:lstStyle/>
          <a:p>
            <a:pPr>
              <a:lnSpc>
                <a:spcPct val="90000"/>
              </a:lnSpc>
            </a:pPr>
            <a:r>
              <a:rPr lang="en-US" b="1" kern="1200">
                <a:solidFill>
                  <a:schemeClr val="tx1"/>
                </a:solidFill>
                <a:latin typeface="+mj-lt"/>
                <a:ea typeface="+mj-ea"/>
                <a:cs typeface="+mj-cs"/>
              </a:rPr>
              <a:t>Response Time Behavior</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Picture 4" descr="A graph of different colored lines&#10;&#10;AI-generated content may be incorrect.">
            <a:extLst>
              <a:ext uri="{FF2B5EF4-FFF2-40B4-BE49-F238E27FC236}">
                <a16:creationId xmlns:a16="http://schemas.microsoft.com/office/drawing/2014/main" id="{7E4F83D8-306A-9CE7-F540-3B958C116D7F}"/>
              </a:ext>
            </a:extLst>
          </p:cNvPr>
          <p:cNvPicPr>
            <a:picLocks noChangeAspect="1"/>
          </p:cNvPicPr>
          <p:nvPr/>
        </p:nvPicPr>
        <p:blipFill>
          <a:blip r:embed="rId2"/>
          <a:stretch>
            <a:fillRect/>
          </a:stretch>
        </p:blipFill>
        <p:spPr>
          <a:xfrm>
            <a:off x="398250" y="2536474"/>
            <a:ext cx="6398799" cy="3809528"/>
          </a:xfrm>
          <a:prstGeom prst="rect">
            <a:avLst/>
          </a:prstGeom>
        </p:spPr>
      </p:pic>
      <p:sp>
        <p:nvSpPr>
          <p:cNvPr id="4" name="Text Placeholder 3">
            <a:extLst>
              <a:ext uri="{FF2B5EF4-FFF2-40B4-BE49-F238E27FC236}">
                <a16:creationId xmlns:a16="http://schemas.microsoft.com/office/drawing/2014/main" id="{417B8035-224C-1819-97C8-C4AC8D5DA141}"/>
              </a:ext>
            </a:extLst>
          </p:cNvPr>
          <p:cNvSpPr>
            <a:spLocks noGrp="1"/>
          </p:cNvSpPr>
          <p:nvPr>
            <p:ph type="body" sz="half" idx="2"/>
          </p:nvPr>
        </p:nvSpPr>
        <p:spPr>
          <a:xfrm>
            <a:off x="7507224" y="1088136"/>
            <a:ext cx="4160520" cy="5257800"/>
          </a:xfrm>
        </p:spPr>
        <p:txBody>
          <a:bodyPr vert="horz" lIns="91440" tIns="45720" rIns="91440" bIns="45720" rtlCol="0" anchor="t">
            <a:normAutofit/>
          </a:bodyPr>
          <a:lstStyle/>
          <a:p>
            <a:pPr indent="-228600">
              <a:buFont typeface="Arial" panose="020B0604020202020204" pitchFamily="34" charset="0"/>
              <a:buChar char="•"/>
            </a:pPr>
            <a:r>
              <a:rPr lang="en-US" b="1" dirty="0"/>
              <a:t>Good-channel users:</a:t>
            </a:r>
            <a:r>
              <a:rPr lang="en-US" dirty="0"/>
              <a:t> Maintain low delays until 5 kHz</a:t>
            </a:r>
          </a:p>
          <a:p>
            <a:pPr indent="-228600">
              <a:buFont typeface="Arial" panose="020B0604020202020204" pitchFamily="34" charset="0"/>
              <a:buChar char="•"/>
            </a:pPr>
            <a:r>
              <a:rPr lang="en-US" b="1" dirty="0"/>
              <a:t>Medium-channel users:</a:t>
            </a:r>
            <a:r>
              <a:rPr lang="en-US" dirty="0"/>
              <a:t> Moderate delays starting at 3 kHz</a:t>
            </a:r>
          </a:p>
          <a:p>
            <a:pPr indent="-228600">
              <a:buFont typeface="Arial" panose="020B0604020202020204" pitchFamily="34" charset="0"/>
              <a:buChar char="•"/>
            </a:pPr>
            <a:r>
              <a:rPr lang="en-US" b="1" dirty="0"/>
              <a:t>Poor-channel users:</a:t>
            </a:r>
            <a:r>
              <a:rPr lang="en-US" dirty="0"/>
              <a:t> High delays even at moderate loads</a:t>
            </a:r>
          </a:p>
        </p:txBody>
      </p:sp>
    </p:spTree>
    <p:extLst>
      <p:ext uri="{BB962C8B-B14F-4D97-AF65-F5344CB8AC3E}">
        <p14:creationId xmlns:p14="http://schemas.microsoft.com/office/powerpoint/2010/main" val="2441579511"/>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9</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GestaltVTI</vt:lpstr>
      <vt:lpstr>Round-Robin Cellular Network: Performance Evaluation Through Discrete Event Simulation</vt:lpstr>
      <vt:lpstr>System Architecture</vt:lpstr>
      <vt:lpstr>Warm-up Analysis</vt:lpstr>
      <vt:lpstr>Validation Methodology</vt:lpstr>
      <vt:lpstr>Two Realistic Scenarios: Mobile vs. Stationary Users</vt:lpstr>
      <vt:lpstr>Uniform CQI Results: Perfect Fairness Under Homogeneous Conditions</vt:lpstr>
      <vt:lpstr>Response Time Behavior: From Milliseconds to Congestion</vt:lpstr>
      <vt:lpstr>Binomial CQI Impact: When Location Matters</vt:lpstr>
      <vt:lpstr>Response Time Behavior</vt:lpstr>
      <vt:lpstr>Round-Robin Performance: Fairness vs. Efficiency Trade-offs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267</cp:revision>
  <dcterms:created xsi:type="dcterms:W3CDTF">2025-07-17T14:53:07Z</dcterms:created>
  <dcterms:modified xsi:type="dcterms:W3CDTF">2025-07-20T16:54:36Z</dcterms:modified>
</cp:coreProperties>
</file>