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20"/>
  </p:notesMasterIdLst>
  <p:sldIdLst>
    <p:sldId id="269" r:id="rId2"/>
    <p:sldId id="278" r:id="rId3"/>
    <p:sldId id="277" r:id="rId4"/>
    <p:sldId id="271" r:id="rId5"/>
    <p:sldId id="256" r:id="rId6"/>
    <p:sldId id="258" r:id="rId7"/>
    <p:sldId id="267" r:id="rId8"/>
    <p:sldId id="266" r:id="rId9"/>
    <p:sldId id="268" r:id="rId10"/>
    <p:sldId id="259" r:id="rId11"/>
    <p:sldId id="260" r:id="rId12"/>
    <p:sldId id="261" r:id="rId13"/>
    <p:sldId id="262" r:id="rId14"/>
    <p:sldId id="263" r:id="rId15"/>
    <p:sldId id="274" r:id="rId16"/>
    <p:sldId id="276" r:id="rId17"/>
    <p:sldId id="275" r:id="rId18"/>
    <p:sldId id="273" r:id="rId19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E9EF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83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2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88137-F6B9-4F43-ACE8-DDB0CBCB656C}" type="datetimeFigureOut">
              <a:rPr lang="fr-FR" smtClean="0"/>
              <a:pPr/>
              <a:t>06/06/2012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27FC-C2A4-4E83-9AC5-7F1D1E8910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333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28000"/>
              </a:srgbClr>
            </a:gs>
            <a:gs pos="100000">
              <a:srgbClr val="FFEBFA">
                <a:alpha val="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835696" y="6356350"/>
            <a:ext cx="5688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00392" y="6356350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  <p:pic>
        <p:nvPicPr>
          <p:cNvPr id="8" name="Image 7" descr="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7504" y="116632"/>
            <a:ext cx="523875" cy="523875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108665" y="620688"/>
            <a:ext cx="461665" cy="1800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800" i="0" dirty="0" smtClean="0"/>
              <a:t>Projet Hexxagon</a:t>
            </a:r>
            <a:endParaRPr lang="fr-FR" sz="1800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Projet Hexxagon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UE LIF7 – Semestre printemps 2012</a:t>
            </a:r>
          </a:p>
          <a:p>
            <a:endParaRPr lang="fr-FR" dirty="0" smtClean="0"/>
          </a:p>
          <a:p>
            <a:r>
              <a:rPr lang="fr-FR" dirty="0" smtClean="0"/>
              <a:t>Mickaël Rivollet – Thibault Lazert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3915790" y="2564904"/>
            <a:ext cx="1312421" cy="1096397"/>
            <a:chOff x="3635896" y="2564904"/>
            <a:chExt cx="1312421" cy="1096397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35896" y="2636911"/>
              <a:ext cx="952381" cy="952381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51920" y="2564904"/>
              <a:ext cx="1096397" cy="1096397"/>
            </a:xfrm>
            <a:prstGeom prst="rect">
              <a:avLst/>
            </a:prstGeom>
          </p:spPr>
        </p:pic>
      </p:grp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188640"/>
            <a:ext cx="1020713" cy="6480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51074" y="241874"/>
            <a:ext cx="1152695" cy="66822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1870125" y="2564904"/>
            <a:ext cx="5403750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Plateau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capacite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plateauSourisDansCase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dim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Case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plateauCaseSurvollee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dim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plateauLireFichier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filename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[],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plateauEcrireFichier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qui_joue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plateauNbPossibilites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plateauTestCaseProche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plateauVolerPions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plateauNbPionsPerdu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plateauPeutJouer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plateauTestament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Module Plateau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Module qui contient le plateau de jeu et notamment : les scores, la liste des cases ainsi que la capacité et le nombre de places restantes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C’est dans ce module que l’on lit et enregistre les fichiers des plateaux.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10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Case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caseTestCoordonnees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caseTestament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Module Case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Contient les informations sur une case :</a:t>
            </a:r>
          </a:p>
          <a:p>
            <a:pPr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Coordonnées</a:t>
            </a:r>
          </a:p>
          <a:p>
            <a:pPr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Joueur 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présent</a:t>
            </a:r>
          </a:p>
          <a:p>
            <a:pPr lvl="1"/>
            <a:r>
              <a:rPr lang="fr-FR" sz="140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Libre</a:t>
            </a: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système de coordonnées est indépendant de l’affichage : fonctions de conversion nécessaires.</a:t>
            </a:r>
          </a:p>
          <a:p>
            <a:pPr lvl="1"/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11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Ordinateur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ordinateurJouer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Principe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Cette fonction calcule le prochain mouvement de l’ordinateur.</a:t>
            </a:r>
          </a:p>
          <a:p>
            <a:pPr>
              <a:buNone/>
            </a:pP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Fonctionnalités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Détection des cases à défendre ou à attaquer en priorité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 du nombre de pions adverses à voler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Différents tests effectués :</a:t>
            </a:r>
          </a:p>
          <a:p>
            <a:pPr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 de la meilleure place pour l’ordinateur</a:t>
            </a:r>
          </a:p>
          <a:p>
            <a:pPr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 des risques au pro rata du nombre de pièces volées</a:t>
            </a:r>
          </a:p>
          <a:p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12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 (1/2)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Fonctions d’affichage :</a:t>
            </a:r>
            <a:endParaRPr lang="fr-FR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Ces fonctions utilisent la SDL.</a:t>
            </a:r>
          </a:p>
          <a:p>
            <a:pPr>
              <a:buNone/>
            </a:pP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Modularité du code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 serait possible de programmer ce module en utilisant une autre librairie sans changer les autres modules.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Redéfinition des types et des constantes SDL.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Rectangle 	xy2rect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afficheScores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s1,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s2, Image *chiffres[], Image *haut, Image *pion_j1, Image 		*pion_j2,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*chiffre[],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afficheQuiJoue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afficheFinJeu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s1,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s2,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ordi,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afficheImage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afficheImageRect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(Rectangle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rect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image_case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*pion_j1, Image *pion_j2, 		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afficheVerifChargement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afficheCaseJeu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13</a:t>
            </a:fld>
            <a:endParaRPr lang="fr-FR" dirty="0"/>
          </a:p>
        </p:txBody>
      </p:sp>
      <p:pic>
        <p:nvPicPr>
          <p:cNvPr id="8" name="Picture 4" descr="http://www.libsdl.org/images/SD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980728"/>
            <a:ext cx="1440160" cy="83825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 (2/2)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afficheCasesAutour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img_dupliquer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		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img_deplacer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afficheFree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img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afficheQuit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afficheVideEcran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Image *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afficheChargeImage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(char fichier[])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afficheEvenements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Evenements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ev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afficheCoordonneeSouris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Evenements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char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coord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afficheMiseAJour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Image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afficheSetEcran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afficheErreur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afficheSetTitre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(char titre1[], char titre2[])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sourisDansRectangle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Rectangle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rectangle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F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14</a:t>
            </a:fld>
            <a:endParaRPr lang="fr-FR" dirty="0"/>
          </a:p>
        </p:txBody>
      </p:sp>
      <p:pic>
        <p:nvPicPr>
          <p:cNvPr id="7" name="Picture 4" descr="http://www.libsdl.org/images/SD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980728"/>
            <a:ext cx="1440160" cy="83825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fichier contient les variables de préprocesseur avec les valeurs des paramètres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endPara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paramètres correspondent aux chemins vers les fichiers, ou aux options pour la compilation (sons, commentaires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pPr>
              <a:buNone/>
            </a:pPr>
            <a:endPara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fichier contient les variables fixés utilisés pour l’affichage.</a:t>
            </a:r>
            <a:endParaRPr lang="fr-F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50614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fr-FR" sz="2200" dirty="0" smtClean="0"/>
              <a:t>Placement et alignement des hexagones sur l’écran </a:t>
            </a:r>
          </a:p>
          <a:p>
            <a:r>
              <a:rPr lang="fr-FR" sz="2200" dirty="0" smtClean="0"/>
              <a:t>Localisation de cases proches</a:t>
            </a:r>
          </a:p>
          <a:p>
            <a:pPr lvl="1"/>
            <a:r>
              <a:rPr lang="fr-FR" sz="1600" dirty="0" smtClean="0"/>
              <a:t>Adjacentes</a:t>
            </a:r>
          </a:p>
          <a:p>
            <a:pPr lvl="1"/>
            <a:r>
              <a:rPr lang="fr-FR" sz="1600" dirty="0" smtClean="0"/>
              <a:t>Distantes d’une case</a:t>
            </a:r>
          </a:p>
          <a:p>
            <a:r>
              <a:rPr lang="fr-FR" sz="2200" dirty="0" smtClean="0"/>
              <a:t>Animations des </a:t>
            </a:r>
            <a:r>
              <a:rPr lang="fr-FR" sz="2200" dirty="0" smtClean="0"/>
              <a:t>pions</a:t>
            </a:r>
          </a:p>
          <a:p>
            <a:r>
              <a:rPr lang="fr-FR" sz="2200" dirty="0" smtClean="0"/>
              <a:t>Programmation et améliorations de la fonction ordinateur (IA)</a:t>
            </a:r>
          </a:p>
          <a:p>
            <a:pPr lvl="1"/>
            <a:r>
              <a:rPr lang="fr-FR" sz="1600" dirty="0" smtClean="0"/>
              <a:t>Chercher la meilleure position sur la meilleurs position</a:t>
            </a:r>
          </a:p>
          <a:p>
            <a:pPr lvl="1"/>
            <a:r>
              <a:rPr lang="fr-FR" sz="1600" dirty="0" smtClean="0"/>
              <a:t>Remplir </a:t>
            </a:r>
            <a:r>
              <a:rPr lang="fr-FR" sz="1600" dirty="0" smtClean="0"/>
              <a:t>en priorité les cases en danger ou qui peuvent rapporter </a:t>
            </a:r>
            <a:r>
              <a:rPr lang="fr-FR" sz="1600" dirty="0" smtClean="0"/>
              <a:t>beaucoup</a:t>
            </a:r>
          </a:p>
          <a:p>
            <a:pPr lvl="1"/>
            <a:r>
              <a:rPr lang="fr-FR" sz="1600" dirty="0" smtClean="0"/>
              <a:t>Calculer avec un coup d’avance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16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 smtClean="0"/>
              <a:t>Ce projet nous a permis de …</a:t>
            </a:r>
          </a:p>
          <a:p>
            <a:pPr lvl="1"/>
            <a:r>
              <a:rPr lang="fr-FR" sz="1600" dirty="0" smtClean="0"/>
              <a:t>… découvrir et d’utiliser des librairies</a:t>
            </a:r>
          </a:p>
          <a:p>
            <a:pPr lvl="2"/>
            <a:r>
              <a:rPr lang="fr-FR" sz="1600" dirty="0" smtClean="0"/>
              <a:t>SDL pour l’affichage à l’écran</a:t>
            </a:r>
          </a:p>
          <a:p>
            <a:pPr lvl="2"/>
            <a:r>
              <a:rPr lang="fr-FR" sz="1600" dirty="0" smtClean="0"/>
              <a:t>FMOD pour les sons</a:t>
            </a:r>
          </a:p>
          <a:p>
            <a:pPr lvl="1"/>
            <a:r>
              <a:rPr lang="fr-FR" sz="1600" dirty="0" smtClean="0"/>
              <a:t>… travailler à plusieurs sur un projet en utilisant un logiciel de gestion de versions (SVN avec </a:t>
            </a:r>
            <a:r>
              <a:rPr lang="fr-FR" sz="1600" dirty="0" err="1" smtClean="0"/>
              <a:t>GoogleCode</a:t>
            </a:r>
            <a:r>
              <a:rPr lang="fr-FR" sz="1600" dirty="0" smtClean="0"/>
              <a:t>)</a:t>
            </a:r>
          </a:p>
          <a:p>
            <a:pPr lvl="1"/>
            <a:r>
              <a:rPr lang="fr-FR" sz="1600" dirty="0" smtClean="0"/>
              <a:t>… mettre concrètement en application nous connaissances de LIF5 sur les modules</a:t>
            </a:r>
          </a:p>
          <a:p>
            <a:pPr lvl="1"/>
            <a:r>
              <a:rPr lang="fr-FR" sz="1600" dirty="0" smtClean="0"/>
              <a:t>… développer une IA pour imiter la stratégie d’un joueur</a:t>
            </a:r>
          </a:p>
          <a:p>
            <a:r>
              <a:rPr lang="fr-FR" sz="2200" dirty="0" smtClean="0"/>
              <a:t>Nous avons apprécié travailler sur ce projet</a:t>
            </a:r>
          </a:p>
          <a:p>
            <a:r>
              <a:rPr lang="fr-FR" sz="2200" dirty="0" smtClean="0"/>
              <a:t>Notre jeu a été testé par différentes personnes</a:t>
            </a:r>
          </a:p>
          <a:p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17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0228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413732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Objectifs du </a:t>
            </a:r>
            <a:r>
              <a:rPr lang="fr-FR" sz="2400" dirty="0" smtClean="0"/>
              <a:t>projet et principe du jeu</a:t>
            </a:r>
          </a:p>
          <a:p>
            <a:r>
              <a:rPr lang="fr-FR" sz="2400" dirty="0" smtClean="0"/>
              <a:t>Fonctionnalités développées et tâches</a:t>
            </a:r>
            <a:endParaRPr lang="fr-FR" sz="2400" dirty="0" smtClean="0"/>
          </a:p>
          <a:p>
            <a:r>
              <a:rPr lang="fr-FR" sz="2400" dirty="0" smtClean="0"/>
              <a:t>Diagramme des modules</a:t>
            </a:r>
          </a:p>
          <a:p>
            <a:r>
              <a:rPr lang="fr-FR" sz="2400" dirty="0" smtClean="0"/>
              <a:t>Détails concernant les modules</a:t>
            </a:r>
          </a:p>
          <a:p>
            <a:pPr>
              <a:buNone/>
            </a:pPr>
            <a:endParaRPr lang="fr-FR" sz="2400" dirty="0" smtClean="0"/>
          </a:p>
          <a:p>
            <a:r>
              <a:rPr lang="fr-FR" sz="2400" dirty="0" smtClean="0"/>
              <a:t>Conclusion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2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et principe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Nos objectifs étaient :</a:t>
            </a:r>
          </a:p>
          <a:p>
            <a:pPr lvl="1"/>
            <a:r>
              <a:rPr lang="fr-FR" sz="1600" dirty="0" smtClean="0"/>
              <a:t>Programmer en C un jeu connu dont nous connaissions le </a:t>
            </a:r>
            <a:r>
              <a:rPr lang="fr-FR" sz="1600" dirty="0" smtClean="0"/>
              <a:t>principe</a:t>
            </a:r>
            <a:endParaRPr lang="fr-FR" sz="1600" dirty="0" smtClean="0"/>
          </a:p>
          <a:p>
            <a:pPr lvl="1"/>
            <a:r>
              <a:rPr lang="fr-FR" sz="1600" dirty="0" smtClean="0"/>
              <a:t>Utiliser des librairies pour un affichage 2D à l’écran et non dans la console</a:t>
            </a:r>
          </a:p>
          <a:p>
            <a:pPr lvl="1"/>
            <a:r>
              <a:rPr lang="fr-FR" sz="1600" dirty="0" smtClean="0"/>
              <a:t>Travailler à deux sur un projet en utilisant </a:t>
            </a:r>
            <a:r>
              <a:rPr lang="fr-FR" sz="1600" dirty="0" smtClean="0"/>
              <a:t>SVN</a:t>
            </a:r>
          </a:p>
          <a:p>
            <a:endParaRPr lang="fr-FR" sz="2000" dirty="0" smtClean="0"/>
          </a:p>
          <a:p>
            <a:r>
              <a:rPr lang="fr-FR" sz="2000" dirty="0" smtClean="0"/>
              <a:t>Principe du jeu:</a:t>
            </a:r>
          </a:p>
          <a:p>
            <a:pPr lvl="1"/>
            <a:r>
              <a:rPr lang="fr-FR" sz="1600" dirty="0" smtClean="0"/>
              <a:t>Dupliquer (case adjacente) ou déplacer (case séparée par une autre) un de ses pions</a:t>
            </a:r>
          </a:p>
          <a:p>
            <a:pPr lvl="1"/>
            <a:r>
              <a:rPr lang="fr-FR" sz="1600" dirty="0" smtClean="0"/>
              <a:t>Obtenir les pions adverses lorsque l’on place son pion à coté</a:t>
            </a:r>
          </a:p>
          <a:p>
            <a:pPr lvl="1"/>
            <a:r>
              <a:rPr lang="fr-FR" sz="1600" dirty="0" smtClean="0"/>
              <a:t>Avoir plus de pions que l’adversaire pour gagner</a:t>
            </a:r>
          </a:p>
          <a:p>
            <a:pPr lvl="1"/>
            <a:endParaRPr lang="fr-FR" sz="1600" dirty="0" smtClean="0"/>
          </a:p>
          <a:p>
            <a:pPr lvl="1">
              <a:buNone/>
            </a:pPr>
            <a:r>
              <a:rPr lang="fr-FR" sz="1600" i="1" dirty="0" smtClean="0"/>
              <a:t>ci-contre : illustration du jeu dont nous nous</a:t>
            </a:r>
            <a:br>
              <a:rPr lang="fr-FR" sz="1600" i="1" dirty="0" smtClean="0"/>
            </a:br>
            <a:r>
              <a:rPr lang="fr-FR" sz="1600" i="1" dirty="0" smtClean="0"/>
              <a:t>sommes inspirés.</a:t>
            </a:r>
            <a:endParaRPr lang="fr-FR" sz="1600" i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3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005064"/>
            <a:ext cx="3212008" cy="244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et tâches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340768"/>
            <a:ext cx="8229600" cy="4925144"/>
          </a:xfrm>
        </p:spPr>
        <p:txBody>
          <a:bodyPr>
            <a:noAutofit/>
          </a:bodyPr>
          <a:lstStyle/>
          <a:p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Les possibilités de l’utilisateur :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Choix du plateau parmi quatre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Choix 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du mode de jeu</a:t>
            </a:r>
          </a:p>
          <a:p>
            <a:pPr lvl="2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Contre un autre joueur</a:t>
            </a:r>
          </a:p>
          <a:p>
            <a:pPr lvl="2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Contre </a:t>
            </a:r>
            <a:r>
              <a:rPr lang="fr-F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l’ordinateur (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différents niveaux</a:t>
            </a:r>
            <a:r>
              <a:rPr lang="fr-F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 de sauvegarde de la partie en cours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 d’aide pendant le 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jeu</a:t>
            </a:r>
          </a:p>
          <a:p>
            <a:pPr>
              <a:spcAft>
                <a:spcPts val="600"/>
              </a:spcAft>
            </a:pPr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Répartition des tâches au sein du </a:t>
            </a:r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groupe :</a:t>
            </a:r>
            <a:endParaRPr lang="fr-F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Répartition équitable au fur et à mesure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Travail en parallèle grâce à SVN (utilisation de </a:t>
            </a:r>
            <a:r>
              <a:rPr lang="fr-F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GoogleCode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lvl="2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Travail sur le même fichier</a:t>
            </a:r>
          </a:p>
          <a:p>
            <a:pPr lvl="2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Historique des mises à jour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Fichier « TODO » avec la liste des prochaines tâches</a:t>
            </a:r>
          </a:p>
          <a:p>
            <a:pPr lvl="1">
              <a:spcAft>
                <a:spcPts val="600"/>
              </a:spcAft>
              <a:buNone/>
            </a:pPr>
            <a:endPara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fr-FR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3008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e 92"/>
          <p:cNvGrpSpPr/>
          <p:nvPr/>
        </p:nvGrpSpPr>
        <p:grpSpPr>
          <a:xfrm>
            <a:off x="827584" y="476672"/>
            <a:ext cx="7488832" cy="4824536"/>
            <a:chOff x="251520" y="476672"/>
            <a:chExt cx="7488832" cy="4824536"/>
          </a:xfrm>
        </p:grpSpPr>
        <p:sp>
          <p:nvSpPr>
            <p:cNvPr id="2" name="Rectangle 1"/>
            <p:cNvSpPr/>
            <p:nvPr/>
          </p:nvSpPr>
          <p:spPr>
            <a:xfrm>
              <a:off x="4067944" y="476672"/>
              <a:ext cx="1368152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main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580112" y="1268760"/>
              <a:ext cx="1944216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menu Principal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39752" y="1268760"/>
              <a:ext cx="1512168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jeu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1520" y="2348880"/>
              <a:ext cx="2304256" cy="1296144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Plateau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places_libres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capacité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support (tableau de Case*)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score_j1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score_j2 (entier)</a:t>
              </a:r>
              <a:endParaRPr lang="fr-FR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520" y="4293096"/>
              <a:ext cx="2304256" cy="1008112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Case</a:t>
              </a:r>
            </a:p>
            <a:p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libre (booléen)</a:t>
              </a:r>
            </a:p>
            <a:p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joueur (entier)</a:t>
              </a:r>
            </a:p>
            <a:p>
              <a:r>
                <a:rPr lang="fr-FR" sz="1000" dirty="0" err="1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posX</a:t>
              </a:r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(entier)</a:t>
              </a:r>
            </a:p>
            <a:p>
              <a:r>
                <a:rPr lang="fr-FR" sz="1000" dirty="0" err="1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posY</a:t>
              </a:r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(entier)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1760" y="3789040"/>
              <a:ext cx="2304256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ordinateur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56176" y="2636912"/>
              <a:ext cx="1584176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affiche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56176" y="3645024"/>
              <a:ext cx="1584176" cy="360040"/>
            </a:xfrm>
            <a:prstGeom prst="rect">
              <a:avLst/>
            </a:prstGeom>
            <a:ln w="12700">
              <a:solidFill>
                <a:schemeClr val="accent3"/>
              </a:solidFill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3">
                      <a:lumMod val="50000"/>
                    </a:schemeClr>
                  </a:solidFill>
                </a:rPr>
                <a:t>Librairie SDL</a:t>
              </a:r>
              <a:endParaRPr lang="fr-FR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95936" y="2636912"/>
              <a:ext cx="1800200" cy="360040"/>
            </a:xfrm>
            <a:prstGeom prst="rect">
              <a:avLst/>
            </a:prstGeom>
            <a:ln w="12700">
              <a:solidFill>
                <a:schemeClr val="accent3"/>
              </a:solidFill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3">
                      <a:lumMod val="50000"/>
                    </a:schemeClr>
                  </a:solidFill>
                </a:rPr>
                <a:t>Librairie FMOD</a:t>
              </a:r>
              <a:endParaRPr lang="fr-FR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/>
            <p:cNvCxnSpPr>
              <a:stCxn id="9" idx="0"/>
              <a:endCxn id="8" idx="2"/>
            </p:cNvCxnSpPr>
            <p:nvPr/>
          </p:nvCxnSpPr>
          <p:spPr>
            <a:xfrm flipV="1">
              <a:off x="6948264" y="2996952"/>
              <a:ext cx="0" cy="64807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8" idx="0"/>
              <a:endCxn id="3" idx="2"/>
            </p:cNvCxnSpPr>
            <p:nvPr/>
          </p:nvCxnSpPr>
          <p:spPr>
            <a:xfrm flipH="1" flipV="1">
              <a:off x="6552220" y="1628800"/>
              <a:ext cx="396044" cy="100811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8" idx="0"/>
              <a:endCxn id="4" idx="2"/>
            </p:cNvCxnSpPr>
            <p:nvPr/>
          </p:nvCxnSpPr>
          <p:spPr>
            <a:xfrm flipH="1" flipV="1">
              <a:off x="3095836" y="1628800"/>
              <a:ext cx="3852428" cy="100811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0" idx="0"/>
              <a:endCxn id="3" idx="1"/>
            </p:cNvCxnSpPr>
            <p:nvPr/>
          </p:nvCxnSpPr>
          <p:spPr>
            <a:xfrm flipV="1">
              <a:off x="4896036" y="1448780"/>
              <a:ext cx="684076" cy="118813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10" idx="0"/>
              <a:endCxn id="4" idx="3"/>
            </p:cNvCxnSpPr>
            <p:nvPr/>
          </p:nvCxnSpPr>
          <p:spPr>
            <a:xfrm flipH="1" flipV="1">
              <a:off x="3851920" y="1448780"/>
              <a:ext cx="1044116" cy="118813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5" idx="0"/>
              <a:endCxn id="4" idx="1"/>
            </p:cNvCxnSpPr>
            <p:nvPr/>
          </p:nvCxnSpPr>
          <p:spPr>
            <a:xfrm flipV="1">
              <a:off x="1403648" y="1448780"/>
              <a:ext cx="936104" cy="900100"/>
            </a:xfrm>
            <a:prstGeom prst="straightConnector1">
              <a:avLst/>
            </a:prstGeom>
            <a:ln>
              <a:headEnd type="arrow"/>
              <a:tailEnd type="non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6" idx="0"/>
              <a:endCxn id="5" idx="2"/>
            </p:cNvCxnSpPr>
            <p:nvPr/>
          </p:nvCxnSpPr>
          <p:spPr>
            <a:xfrm flipV="1">
              <a:off x="1403648" y="3645024"/>
              <a:ext cx="0" cy="64807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7" idx="0"/>
              <a:endCxn id="4" idx="2"/>
            </p:cNvCxnSpPr>
            <p:nvPr/>
          </p:nvCxnSpPr>
          <p:spPr>
            <a:xfrm flipH="1" flipV="1">
              <a:off x="3095836" y="1628800"/>
              <a:ext cx="468052" cy="21602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4" idx="0"/>
              <a:endCxn id="2" idx="1"/>
            </p:cNvCxnSpPr>
            <p:nvPr/>
          </p:nvCxnSpPr>
          <p:spPr>
            <a:xfrm flipV="1">
              <a:off x="3095836" y="656692"/>
              <a:ext cx="972108" cy="61206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3" idx="0"/>
              <a:endCxn id="2" idx="3"/>
            </p:cNvCxnSpPr>
            <p:nvPr/>
          </p:nvCxnSpPr>
          <p:spPr>
            <a:xfrm flipH="1" flipV="1">
              <a:off x="5436096" y="656692"/>
              <a:ext cx="1116124" cy="61206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1151620" y="5733256"/>
            <a:ext cx="6840760" cy="36004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Diagramme des modules du jeu Hexxagon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5" name="Espace réservé du pied de page 9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4555392" y="4941168"/>
            <a:ext cx="1800200" cy="360040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5</a:t>
            </a:fld>
            <a:endParaRPr lang="fr-FR" dirty="0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924944"/>
            <a:ext cx="936104" cy="43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4" descr="http://www.libsdl.org/images/SDL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005064"/>
            <a:ext cx="720080" cy="41912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et menu-principal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Main :</a:t>
            </a:r>
            <a:endPara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main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char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Appel du jeu avec le paramètre « -r » pour les tests de régression.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main gère les échanges entre le menu principal et le jeu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Menu principal :</a:t>
            </a:r>
          </a:p>
          <a:p>
            <a:pPr>
              <a:buNone/>
            </a:pP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menuPrincipal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*plateau)</a:t>
            </a: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Cette 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fenêtre contient un descriptif du jeu et de ses fonctionnalités.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C’est 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dans cette fenêtre que l’utilisateur peut choisir le plateau et le mode de jeu.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 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 possible de reprendre une partie enregistrée depuis ce menu.</a:t>
            </a:r>
          </a:p>
          <a:p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6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 du menu principal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97" t="2836" r="1169" b="1984"/>
          <a:stretch>
            <a:fillRect/>
          </a:stretch>
        </p:blipFill>
        <p:spPr bwMode="auto">
          <a:xfrm>
            <a:off x="971600" y="1340768"/>
            <a:ext cx="741682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7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 bIns="0"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Jouer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plateau)</a:t>
            </a: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Jeu :</a:t>
            </a:r>
          </a:p>
          <a:p>
            <a:pPr>
              <a:spcAft>
                <a:spcPts val="5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Fenêtre de jeu dans laquelle se déroule la partie.</a:t>
            </a:r>
          </a:p>
          <a:p>
            <a:pPr>
              <a:spcAft>
                <a:spcPts val="5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bouton pour enregistrer la partie est en bas de cette fenêtre.</a:t>
            </a:r>
          </a:p>
          <a:p>
            <a:pPr>
              <a:spcAft>
                <a:spcPts val="5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Dans 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cette fenêtre, on voit le plateau complet ainsi que les scores des joueurs et le pion de celui qui a la main.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8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 du jeu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16" t="3814" r="1885" b="2317"/>
          <a:stretch>
            <a:fillRect/>
          </a:stretch>
        </p:blipFill>
        <p:spPr bwMode="auto">
          <a:xfrm>
            <a:off x="1259632" y="1772816"/>
            <a:ext cx="65527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9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839</Words>
  <Application>Microsoft Office PowerPoint</Application>
  <PresentationFormat>Affichage à l'écran (4:3)</PresentationFormat>
  <Paragraphs>261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Projet Hexxagon</vt:lpstr>
      <vt:lpstr>Sommaire</vt:lpstr>
      <vt:lpstr>Objectifs et principe du jeu</vt:lpstr>
      <vt:lpstr>Fonctionnalités et tâches</vt:lpstr>
      <vt:lpstr>Diapositive 5</vt:lpstr>
      <vt:lpstr>Main et menu-principal</vt:lpstr>
      <vt:lpstr>Aperçu du menu principal</vt:lpstr>
      <vt:lpstr>Jeu</vt:lpstr>
      <vt:lpstr>Aperçu du jeu</vt:lpstr>
      <vt:lpstr>Plateau</vt:lpstr>
      <vt:lpstr>Case</vt:lpstr>
      <vt:lpstr>Ordinateur</vt:lpstr>
      <vt:lpstr>Affiche (1/2)</vt:lpstr>
      <vt:lpstr>Affiche (2/2)</vt:lpstr>
      <vt:lpstr>Paramètres</vt:lpstr>
      <vt:lpstr>Difficultés rencontrées</vt:lpstr>
      <vt:lpstr>Conclusion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Thibault</dc:creator>
  <cp:lastModifiedBy>Thibault</cp:lastModifiedBy>
  <cp:revision>70</cp:revision>
  <dcterms:modified xsi:type="dcterms:W3CDTF">2012-06-06T19:48:08Z</dcterms:modified>
</cp:coreProperties>
</file>