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6"/>
  </p:notesMasterIdLst>
  <p:handoutMasterIdLst>
    <p:handoutMasterId r:id="rId27"/>
  </p:handoutMasterIdLst>
  <p:sldIdLst>
    <p:sldId id="268" r:id="rId2"/>
    <p:sldId id="288" r:id="rId3"/>
    <p:sldId id="269" r:id="rId4"/>
    <p:sldId id="271" r:id="rId5"/>
    <p:sldId id="273" r:id="rId6"/>
    <p:sldId id="272"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9" r:id="rId22"/>
    <p:sldId id="290" r:id="rId23"/>
    <p:sldId id="291" r:id="rId24"/>
    <p:sldId id="270"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19" userDrawn="1">
          <p15:clr>
            <a:srgbClr val="A4A3A4"/>
          </p15:clr>
        </p15:guide>
        <p15:guide id="16" orient="horz" pos="286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D200"/>
    <a:srgbClr val="FFFFFF"/>
    <a:srgbClr val="A885D8"/>
    <a:srgbClr val="FF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222" autoAdjust="0"/>
  </p:normalViewPr>
  <p:slideViewPr>
    <p:cSldViewPr showGuides="1">
      <p:cViewPr>
        <p:scale>
          <a:sx n="97" d="100"/>
          <a:sy n="97" d="100"/>
        </p:scale>
        <p:origin x="-520" y="-72"/>
      </p:cViewPr>
      <p:guideLst>
        <p:guide orient="horz" pos="169"/>
        <p:guide orient="horz" pos="637"/>
        <p:guide orient="horz" pos="746"/>
        <p:guide orient="horz" pos="1619"/>
        <p:guide orient="horz" pos="2866"/>
        <p:guide pos="2880"/>
        <p:guide pos="198"/>
        <p:guide pos="5562"/>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53" d="100"/>
          <a:sy n="53"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1E1798-6CB9-4B3A-ADDD-5449F9BC3A12}" type="datetimeFigureOut">
              <a:rPr lang="fr-FR" smtClean="0"/>
              <a:t>13/11/2019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F8CE3F-D2E7-4ABC-A02C-D0FBE9E102C3}" type="slidenum">
              <a:rPr lang="fr-FR" smtClean="0"/>
              <a:t>‹N°›</a:t>
            </a:fld>
            <a:endParaRPr lang="fr-FR"/>
          </a:p>
        </p:txBody>
      </p:sp>
    </p:spTree>
    <p:extLst>
      <p:ext uri="{BB962C8B-B14F-4D97-AF65-F5344CB8AC3E}">
        <p14:creationId xmlns:p14="http://schemas.microsoft.com/office/powerpoint/2010/main" val="735833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13/11/2019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lvl1pPr>
              <a:defRPr>
                <a:solidFill>
                  <a:schemeClr val="accent3"/>
                </a:solidFill>
              </a:defRPr>
            </a:lvl1pPr>
          </a:lstStyle>
          <a:p>
            <a:r>
              <a:rPr lang="fr-FR" noProof="0" dirty="0" smtClean="0"/>
              <a:t>Cliquez pour modifier le titre</a:t>
            </a:r>
            <a:endParaRPr lang="en-GB" dirty="0"/>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nom du présentateur</a:t>
            </a:r>
          </a:p>
        </p:txBody>
      </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smtClean="0"/>
              <a:t>Cliquez pour modifier le titre</a:t>
            </a:r>
            <a:endParaRPr lang="en-GB" dirty="0"/>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smtClean="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accent3"/>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326" y="268289"/>
            <a:ext cx="4828498" cy="1439366"/>
          </a:xfrm>
        </p:spPr>
        <p:txBody>
          <a:bodyPr>
            <a:normAutofit fontScale="90000"/>
          </a:bodyPr>
          <a:lstStyle/>
          <a:p>
            <a:pPr algn="l"/>
            <a:r>
              <a:rPr lang="fr-FR" sz="4000" b="1" dirty="0"/>
              <a:t>La preuve rationnelle détaillée de l’existence de </a:t>
            </a:r>
            <a:r>
              <a:rPr lang="fr-FR" sz="4000" b="1" i="1" dirty="0" smtClean="0"/>
              <a:t>All</a:t>
            </a:r>
            <a:r>
              <a:rPr lang="fr-FR" sz="4000" b="1" i="1" u="sng" dirty="0" smtClean="0"/>
              <a:t>a</a:t>
            </a:r>
            <a:r>
              <a:rPr lang="fr-FR" sz="4000" b="1" i="1" dirty="0" smtClean="0"/>
              <a:t>h</a:t>
            </a:r>
            <a:br>
              <a:rPr lang="fr-FR" sz="4000" b="1" i="1" dirty="0" smtClean="0"/>
            </a:br>
            <a:endParaRPr lang="fr-FR" sz="4000" dirty="0"/>
          </a:p>
        </p:txBody>
      </p:sp>
      <p:sp>
        <p:nvSpPr>
          <p:cNvPr id="4" name="Text Placeholder 3"/>
          <p:cNvSpPr>
            <a:spLocks noGrp="1"/>
          </p:cNvSpPr>
          <p:nvPr>
            <p:ph type="body" sz="quarter" idx="16"/>
          </p:nvPr>
        </p:nvSpPr>
        <p:spPr>
          <a:xfrm>
            <a:off x="5775573" y="123478"/>
            <a:ext cx="3028950" cy="1800993"/>
          </a:xfrm>
        </p:spPr>
        <p:txBody>
          <a:bodyPr/>
          <a:lstStyle/>
          <a:p>
            <a:r>
              <a:rPr lang="fr-FR" sz="2000" dirty="0">
                <a:solidFill>
                  <a:schemeClr val="accent3"/>
                </a:solidFill>
              </a:rPr>
              <a:t>Les savants de </a:t>
            </a:r>
            <a:r>
              <a:rPr lang="fr-FR" sz="2000" i="1" dirty="0" err="1">
                <a:solidFill>
                  <a:schemeClr val="accent3"/>
                </a:solidFill>
              </a:rPr>
              <a:t>Ahlou</a:t>
            </a:r>
            <a:r>
              <a:rPr lang="fr-FR" sz="2000" i="1" dirty="0">
                <a:solidFill>
                  <a:schemeClr val="accent3"/>
                </a:solidFill>
              </a:rPr>
              <a:t> s-</a:t>
            </a:r>
            <a:r>
              <a:rPr lang="fr-FR" sz="2000" i="1" dirty="0" err="1">
                <a:solidFill>
                  <a:schemeClr val="accent3"/>
                </a:solidFill>
              </a:rPr>
              <a:t>Sounnah</a:t>
            </a:r>
            <a:r>
              <a:rPr lang="fr-FR" sz="2000" dirty="0">
                <a:solidFill>
                  <a:schemeClr val="accent3"/>
                </a:solidFill>
              </a:rPr>
              <a:t> ont dit qu’il est un devoir d’ordre communautaire de connaître la preuve rationnelle détaillée de </a:t>
            </a:r>
            <a:r>
              <a:rPr lang="fr-FR" sz="2000" dirty="0" smtClean="0">
                <a:solidFill>
                  <a:schemeClr val="accent3"/>
                </a:solidFill>
              </a:rPr>
              <a:t>l’existence </a:t>
            </a:r>
            <a:r>
              <a:rPr lang="fr-FR" sz="2000" dirty="0">
                <a:solidFill>
                  <a:schemeClr val="accent3"/>
                </a:solidFill>
              </a:rPr>
              <a:t>de </a:t>
            </a:r>
            <a:r>
              <a:rPr lang="fr-FR" sz="2000" i="1" dirty="0" smtClean="0">
                <a:solidFill>
                  <a:schemeClr val="accent3"/>
                </a:solidFill>
              </a:rPr>
              <a:t>All</a:t>
            </a:r>
            <a:r>
              <a:rPr lang="fr-FR" sz="2000" i="1" u="sng" dirty="0" smtClean="0">
                <a:solidFill>
                  <a:schemeClr val="accent3"/>
                </a:solidFill>
              </a:rPr>
              <a:t>a</a:t>
            </a:r>
            <a:r>
              <a:rPr lang="fr-FR" sz="2000" i="1" dirty="0" smtClean="0">
                <a:solidFill>
                  <a:schemeClr val="accent3"/>
                </a:solidFill>
              </a:rPr>
              <a:t>h</a:t>
            </a:r>
          </a:p>
          <a:p>
            <a:endParaRPr lang="fr-FR" sz="2000" dirty="0">
              <a:solidFill>
                <a:schemeClr val="accent3"/>
              </a:solidFill>
            </a:endParaRPr>
          </a:p>
        </p:txBody>
      </p:sp>
      <p:sp>
        <p:nvSpPr>
          <p:cNvPr id="5" name="Rectangle 4"/>
          <p:cNvSpPr/>
          <p:nvPr/>
        </p:nvSpPr>
        <p:spPr>
          <a:xfrm>
            <a:off x="251520" y="1779662"/>
            <a:ext cx="4680520" cy="1446550"/>
          </a:xfrm>
          <a:prstGeom prst="rect">
            <a:avLst/>
          </a:prstGeom>
        </p:spPr>
        <p:txBody>
          <a:bodyPr wrap="square">
            <a:spAutoFit/>
          </a:bodyPr>
          <a:lstStyle/>
          <a:p>
            <a:pPr algn="r" rtl="1"/>
            <a:r>
              <a:rPr lang="ar-SA" sz="4400" b="1" dirty="0"/>
              <a:t>الدليل العقليّ التفصيليّ على وجود الله تعالى</a:t>
            </a:r>
            <a:endParaRPr lang="fr-FR" sz="4400" dirty="0"/>
          </a:p>
        </p:txBody>
      </p:sp>
      <p:sp>
        <p:nvSpPr>
          <p:cNvPr id="6" name="Rectangle 5"/>
          <p:cNvSpPr/>
          <p:nvPr/>
        </p:nvSpPr>
        <p:spPr>
          <a:xfrm>
            <a:off x="5736177" y="1923678"/>
            <a:ext cx="3131840" cy="1815882"/>
          </a:xfrm>
          <a:prstGeom prst="rect">
            <a:avLst/>
          </a:prstGeom>
        </p:spPr>
        <p:txBody>
          <a:bodyPr wrap="square">
            <a:spAutoFit/>
          </a:bodyPr>
          <a:lstStyle/>
          <a:p>
            <a:pPr algn="r" rtl="1"/>
            <a:r>
              <a:rPr lang="ar-DZ" sz="2800" b="1" dirty="0">
                <a:solidFill>
                  <a:schemeClr val="accent3"/>
                </a:solidFill>
              </a:rPr>
              <a:t>قال علماء أهل السنة يجب معرفة الدليل العقليّ التفصيليّ على وجود الله وجوبًا </a:t>
            </a:r>
            <a:r>
              <a:rPr lang="ar-DZ" sz="2800" b="1" dirty="0" err="1">
                <a:solidFill>
                  <a:schemeClr val="accent3"/>
                </a:solidFill>
              </a:rPr>
              <a:t>كفائيًّا</a:t>
            </a:r>
            <a:r>
              <a:rPr lang="ar-DZ" sz="2800" b="1" dirty="0">
                <a:solidFill>
                  <a:schemeClr val="accent3"/>
                </a:solidFill>
              </a:rPr>
              <a:t> </a:t>
            </a:r>
            <a:endParaRPr lang="fr-FR" sz="2800" b="1" dirty="0">
              <a:solidFill>
                <a:schemeClr val="accent3"/>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 y="3226212"/>
            <a:ext cx="2250065" cy="1692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2" descr="Résultat de recherche d'images pour &quot;mosquée qaraouiyine&quot;&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8416" y="3226212"/>
            <a:ext cx="2333264" cy="174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3226212"/>
            <a:ext cx="2174299" cy="1529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1800" dirty="0">
                <a:solidFill>
                  <a:schemeClr val="tx1"/>
                </a:solidFill>
              </a:rPr>
              <a:t>10.	Il est impossible qu’il y ait un enchaînement sans début d’évènements entrés en existence car un tel enchaînement implique l’impossibilité de l’existence de l’évènement présent. Ceci car l’existence de l’événement présent dépend de l’achèvement de tout ce qui l’a précédé comme événements successifs. Or, l’achèvement de ce qui n’a pas de fin est impossible. Vu que l’évènement présent est confirmé par la perception des sens, il est donc impossible qu’il y ait un enchaînement d’événements sans début.</a:t>
            </a:r>
          </a:p>
        </p:txBody>
      </p:sp>
      <p:sp>
        <p:nvSpPr>
          <p:cNvPr id="2" name="Title 1"/>
          <p:cNvSpPr>
            <a:spLocks noGrp="1"/>
          </p:cNvSpPr>
          <p:nvPr>
            <p:ph type="title"/>
          </p:nvPr>
        </p:nvSpPr>
        <p:spPr>
          <a:xfrm>
            <a:off x="314325" y="268288"/>
            <a:ext cx="8515350" cy="742950"/>
          </a:xfrm>
        </p:spPr>
        <p:txBody>
          <a:bodyPr/>
          <a:lstStyle/>
          <a:p>
            <a:r>
              <a:rPr lang="fr-FR" b="1" dirty="0"/>
              <a:t>A) L’existence de ce monde a un </a:t>
            </a:r>
            <a:r>
              <a:rPr lang="fr-FR" b="1" dirty="0" smtClean="0"/>
              <a:t>début</a:t>
            </a:r>
            <a:br>
              <a:rPr lang="fr-FR" b="1" dirty="0" smtClean="0"/>
            </a:br>
            <a:endParaRPr lang="fr-FR" dirty="0"/>
          </a:p>
        </p:txBody>
      </p:sp>
      <p:sp>
        <p:nvSpPr>
          <p:cNvPr id="4" name="Rectangle 3"/>
          <p:cNvSpPr/>
          <p:nvPr/>
        </p:nvSpPr>
        <p:spPr>
          <a:xfrm>
            <a:off x="3131840" y="555526"/>
            <a:ext cx="1850186" cy="369332"/>
          </a:xfrm>
          <a:prstGeom prst="rect">
            <a:avLst/>
          </a:prstGeom>
        </p:spPr>
        <p:txBody>
          <a:bodyPr wrap="none">
            <a:spAutoFit/>
          </a:bodyPr>
          <a:lstStyle/>
          <a:p>
            <a:r>
              <a:rPr lang="ar-SA" dirty="0">
                <a:solidFill>
                  <a:schemeClr val="accent3"/>
                </a:solidFill>
              </a:rPr>
              <a:t>أ) </a:t>
            </a:r>
            <a:r>
              <a:rPr lang="ar-SA" b="1" dirty="0">
                <a:solidFill>
                  <a:schemeClr val="accent3"/>
                </a:solidFill>
              </a:rPr>
              <a:t>العالم حادث له بداية</a:t>
            </a:r>
            <a:endParaRPr lang="fr-FR" dirty="0">
              <a:solidFill>
                <a:schemeClr val="accent3"/>
              </a:solidFill>
            </a:endParaRPr>
          </a:p>
        </p:txBody>
      </p:sp>
      <p:sp>
        <p:nvSpPr>
          <p:cNvPr id="6" name="Rectangle 5"/>
          <p:cNvSpPr/>
          <p:nvPr/>
        </p:nvSpPr>
        <p:spPr>
          <a:xfrm>
            <a:off x="467544" y="3147814"/>
            <a:ext cx="8388424" cy="1569660"/>
          </a:xfrm>
          <a:prstGeom prst="rect">
            <a:avLst/>
          </a:prstGeom>
        </p:spPr>
        <p:txBody>
          <a:bodyPr wrap="square">
            <a:spAutoFit/>
          </a:bodyPr>
          <a:lstStyle/>
          <a:p>
            <a:pPr algn="r" rtl="1"/>
            <a:r>
              <a:rPr lang="ar-DZ" sz="2400" b="1" dirty="0"/>
              <a:t>10.	وجود حوادث لا أول لها محال لأنه يستلزم استحالة وجود الحادث الحاضر أي لأن وجود الحادث الحاضر متوقفٌ على انقضاء ما قبله من الحادثات المتعاقبة وانقضاء ما لا نهاية له محال ووجودُ الحادث الحاضر ثابت بالحس فبطل القول بوجود حوادث لا أول لها. </a:t>
            </a:r>
          </a:p>
        </p:txBody>
      </p:sp>
    </p:spTree>
    <p:extLst>
      <p:ext uri="{BB962C8B-B14F-4D97-AF65-F5344CB8AC3E}">
        <p14:creationId xmlns:p14="http://schemas.microsoft.com/office/powerpoint/2010/main" val="251001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1600" dirty="0">
                <a:solidFill>
                  <a:schemeClr val="tx1"/>
                </a:solidFill>
              </a:rPr>
              <a:t>11.	Pour invalider la parole de ceux qui disent qu’il peut y avoir un enchaînement d’évènements sans début, les gens de la vérité ont dit ce qui est largement suffisant. Ils ont alors fait l’analogie de cela avec quelqu’un qui s’engagerait en disant : « je ne donne à Untel un dirham tel jour que si je lui ai donné avant cela un dirham ; et je ne lui donne un dirham avant que si je lui ai donné avant cela un autre dirham et ainsi de suite sans qu’il y ait un début ». Il est connu que le don du dirham promis tel jour est impossible puisqu’il dépend de quelque chose d’impossible, à savoir l’écoulement et l’achèvement d’un enchaînement qui n’aurait pas de fin, consistant à ne donner quelque chose qu’après avoir donné autre chose avant. Il n’y a pas de doute que prétendre qu’il y a un enchaînement d’événements sans début est exactement pareil que cet exemple. </a:t>
            </a:r>
          </a:p>
        </p:txBody>
      </p:sp>
      <p:sp>
        <p:nvSpPr>
          <p:cNvPr id="2" name="Title 1"/>
          <p:cNvSpPr>
            <a:spLocks noGrp="1"/>
          </p:cNvSpPr>
          <p:nvPr>
            <p:ph type="title"/>
          </p:nvPr>
        </p:nvSpPr>
        <p:spPr>
          <a:xfrm>
            <a:off x="314325" y="268288"/>
            <a:ext cx="8515350" cy="742950"/>
          </a:xfrm>
        </p:spPr>
        <p:txBody>
          <a:bodyPr/>
          <a:lstStyle/>
          <a:p>
            <a:r>
              <a:rPr lang="fr-FR" b="1" dirty="0"/>
              <a:t>A) L’existence de ce monde a un </a:t>
            </a:r>
            <a:r>
              <a:rPr lang="fr-FR" b="1" dirty="0" smtClean="0"/>
              <a:t>début</a:t>
            </a:r>
            <a:br>
              <a:rPr lang="fr-FR" b="1" dirty="0" smtClean="0"/>
            </a:br>
            <a:endParaRPr lang="fr-FR" dirty="0"/>
          </a:p>
        </p:txBody>
      </p:sp>
      <p:sp>
        <p:nvSpPr>
          <p:cNvPr id="4" name="Rectangle 3"/>
          <p:cNvSpPr/>
          <p:nvPr/>
        </p:nvSpPr>
        <p:spPr>
          <a:xfrm>
            <a:off x="3131840" y="555526"/>
            <a:ext cx="1850186" cy="369332"/>
          </a:xfrm>
          <a:prstGeom prst="rect">
            <a:avLst/>
          </a:prstGeom>
        </p:spPr>
        <p:txBody>
          <a:bodyPr wrap="none">
            <a:spAutoFit/>
          </a:bodyPr>
          <a:lstStyle/>
          <a:p>
            <a:r>
              <a:rPr lang="ar-SA" dirty="0">
                <a:solidFill>
                  <a:schemeClr val="accent3"/>
                </a:solidFill>
              </a:rPr>
              <a:t>أ) </a:t>
            </a:r>
            <a:r>
              <a:rPr lang="ar-SA" b="1" dirty="0">
                <a:solidFill>
                  <a:schemeClr val="accent3"/>
                </a:solidFill>
              </a:rPr>
              <a:t>العالم حادث له بداية</a:t>
            </a:r>
            <a:endParaRPr lang="fr-FR" dirty="0">
              <a:solidFill>
                <a:schemeClr val="accent3"/>
              </a:solidFill>
            </a:endParaRPr>
          </a:p>
        </p:txBody>
      </p:sp>
      <p:sp>
        <p:nvSpPr>
          <p:cNvPr id="6" name="Rectangle 5"/>
          <p:cNvSpPr/>
          <p:nvPr/>
        </p:nvSpPr>
        <p:spPr>
          <a:xfrm>
            <a:off x="467544" y="3147814"/>
            <a:ext cx="8388424" cy="1631216"/>
          </a:xfrm>
          <a:prstGeom prst="rect">
            <a:avLst/>
          </a:prstGeom>
        </p:spPr>
        <p:txBody>
          <a:bodyPr wrap="square">
            <a:spAutoFit/>
          </a:bodyPr>
          <a:lstStyle/>
          <a:p>
            <a:pPr algn="r" rtl="1"/>
            <a:r>
              <a:rPr lang="ar-DZ" sz="2000" b="1" dirty="0"/>
              <a:t>11.	 وقد قال أهل الحق في إبطال القول بحوادث لا أول لها ما كفى وشفى فمثَّلوا ذلك بملتزِمٍ أي بمن ألزم نفسه قال لا أعطِي فلانًا في اليوم الفلانِيّ درهمًا حتى أعطيه درهمًا قبله ولا أعطيه درهمًا قبله حتى أعطيَه درهمًا قبله وهكذا لا إلى أول فمن المعلوم أن إعطاء الدرهم الموعودِ به في اليوم الفلانِيّ محالٌ لتوقفه على محال وهو فـراغ ما لا نهاية له من إعطائه شيئًا بعد </a:t>
            </a:r>
            <a:r>
              <a:rPr lang="ar-DZ" sz="2000" b="1" dirty="0" err="1"/>
              <a:t>شىء</a:t>
            </a:r>
            <a:r>
              <a:rPr lang="ar-DZ" sz="2000" b="1" dirty="0"/>
              <a:t> ولا ريب أن ادعاء حوادث لا أول لها مطابق لهذا المثال </a:t>
            </a:r>
          </a:p>
        </p:txBody>
      </p:sp>
    </p:spTree>
    <p:extLst>
      <p:ext uri="{BB962C8B-B14F-4D97-AF65-F5344CB8AC3E}">
        <p14:creationId xmlns:p14="http://schemas.microsoft.com/office/powerpoint/2010/main" val="201210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2000" dirty="0">
                <a:solidFill>
                  <a:schemeClr val="tx1"/>
                </a:solidFill>
              </a:rPr>
              <a:t>12.	Il s’avère donc que l’existence des </a:t>
            </a:r>
            <a:r>
              <a:rPr lang="fr-FR" sz="2000" dirty="0" smtClean="0">
                <a:solidFill>
                  <a:schemeClr val="tx1"/>
                </a:solidFill>
              </a:rPr>
              <a:t>particules </a:t>
            </a:r>
            <a:r>
              <a:rPr lang="fr-FR" sz="2000" dirty="0">
                <a:solidFill>
                  <a:schemeClr val="tx1"/>
                </a:solidFill>
              </a:rPr>
              <a:t>a un début. Et l’existence des caractéristiques des </a:t>
            </a:r>
            <a:r>
              <a:rPr lang="fr-FR" sz="2000" dirty="0" smtClean="0">
                <a:solidFill>
                  <a:schemeClr val="tx1"/>
                </a:solidFill>
              </a:rPr>
              <a:t>particules </a:t>
            </a:r>
            <a:r>
              <a:rPr lang="fr-FR" sz="2000" dirty="0">
                <a:solidFill>
                  <a:schemeClr val="tx1"/>
                </a:solidFill>
              </a:rPr>
              <a:t>a un début. </a:t>
            </a:r>
          </a:p>
          <a:p>
            <a:r>
              <a:rPr lang="fr-FR" sz="2000" dirty="0">
                <a:solidFill>
                  <a:schemeClr val="tx1"/>
                </a:solidFill>
              </a:rPr>
              <a:t>13.	L’existence du monde a donc a un début.</a:t>
            </a:r>
          </a:p>
        </p:txBody>
      </p:sp>
      <p:sp>
        <p:nvSpPr>
          <p:cNvPr id="2" name="Title 1"/>
          <p:cNvSpPr>
            <a:spLocks noGrp="1"/>
          </p:cNvSpPr>
          <p:nvPr>
            <p:ph type="title"/>
          </p:nvPr>
        </p:nvSpPr>
        <p:spPr>
          <a:xfrm>
            <a:off x="314325" y="268288"/>
            <a:ext cx="8515350" cy="742950"/>
          </a:xfrm>
        </p:spPr>
        <p:txBody>
          <a:bodyPr/>
          <a:lstStyle/>
          <a:p>
            <a:r>
              <a:rPr lang="fr-FR" b="1" dirty="0"/>
              <a:t>A) L’existence de ce monde a un </a:t>
            </a:r>
            <a:r>
              <a:rPr lang="fr-FR" b="1" dirty="0" smtClean="0"/>
              <a:t>début</a:t>
            </a:r>
            <a:br>
              <a:rPr lang="fr-FR" b="1" dirty="0" smtClean="0"/>
            </a:br>
            <a:endParaRPr lang="fr-FR" dirty="0"/>
          </a:p>
        </p:txBody>
      </p:sp>
      <p:sp>
        <p:nvSpPr>
          <p:cNvPr id="4" name="Rectangle 3"/>
          <p:cNvSpPr/>
          <p:nvPr/>
        </p:nvSpPr>
        <p:spPr>
          <a:xfrm>
            <a:off x="3131840" y="555526"/>
            <a:ext cx="1850186" cy="369332"/>
          </a:xfrm>
          <a:prstGeom prst="rect">
            <a:avLst/>
          </a:prstGeom>
        </p:spPr>
        <p:txBody>
          <a:bodyPr wrap="none">
            <a:spAutoFit/>
          </a:bodyPr>
          <a:lstStyle/>
          <a:p>
            <a:r>
              <a:rPr lang="ar-SA" dirty="0">
                <a:solidFill>
                  <a:schemeClr val="accent3"/>
                </a:solidFill>
              </a:rPr>
              <a:t>أ) </a:t>
            </a:r>
            <a:r>
              <a:rPr lang="ar-SA" b="1" dirty="0">
                <a:solidFill>
                  <a:schemeClr val="accent3"/>
                </a:solidFill>
              </a:rPr>
              <a:t>العالم حادث له بداية</a:t>
            </a:r>
            <a:endParaRPr lang="fr-FR" dirty="0">
              <a:solidFill>
                <a:schemeClr val="accent3"/>
              </a:solidFill>
            </a:endParaRPr>
          </a:p>
        </p:txBody>
      </p:sp>
      <p:sp>
        <p:nvSpPr>
          <p:cNvPr id="6" name="Rectangle 5"/>
          <p:cNvSpPr/>
          <p:nvPr/>
        </p:nvSpPr>
        <p:spPr>
          <a:xfrm>
            <a:off x="467544" y="3147814"/>
            <a:ext cx="8388424" cy="954107"/>
          </a:xfrm>
          <a:prstGeom prst="rect">
            <a:avLst/>
          </a:prstGeom>
        </p:spPr>
        <p:txBody>
          <a:bodyPr wrap="square">
            <a:spAutoFit/>
          </a:bodyPr>
          <a:lstStyle/>
          <a:p>
            <a:pPr algn="r" rtl="1"/>
            <a:r>
              <a:rPr lang="ar-DZ" sz="2800" b="1" dirty="0"/>
              <a:t>12.	فتبين أن الأعيان حادثة والأعـراض حـادثة </a:t>
            </a:r>
          </a:p>
          <a:p>
            <a:pPr algn="r" rtl="1"/>
            <a:r>
              <a:rPr lang="ar-DZ" sz="2800" b="1" dirty="0"/>
              <a:t>13.	فالعالم حادث له بداية.</a:t>
            </a:r>
          </a:p>
        </p:txBody>
      </p:sp>
    </p:spTree>
    <p:extLst>
      <p:ext uri="{BB962C8B-B14F-4D97-AF65-F5344CB8AC3E}">
        <p14:creationId xmlns:p14="http://schemas.microsoft.com/office/powerpoint/2010/main" val="302830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1800" dirty="0">
                <a:solidFill>
                  <a:schemeClr val="tx1"/>
                </a:solidFill>
              </a:rPr>
              <a:t>1.	L’existence du monde a un début. Le monde a besoin de Qui lui donne l’existence. En effet, il n’est pas valable que l’existence du monde ait lieu par hasard car la raison confirme l’impossibilité de l’existence d’une chose sans un auteur car cela implique une impossibilité, à savoir le fait que l’existence d’une chose possible selon la raison prévale sur son inexistence sans qu’il n’y ait Qui l’a fait prévaloir. En effet, l’existence et l’inexistence de ce qui est possible selon la raison sont toutes deux équivalentes du point de vue de la raison. L’une des deux ne prévaut pas sur son </a:t>
            </a:r>
            <a:r>
              <a:rPr lang="fr-FR" sz="1800" dirty="0" smtClean="0">
                <a:solidFill>
                  <a:schemeClr val="tx1"/>
                </a:solidFill>
              </a:rPr>
              <a:t>opposée </a:t>
            </a:r>
            <a:r>
              <a:rPr lang="fr-FR" sz="1800" dirty="0">
                <a:solidFill>
                  <a:schemeClr val="tx1"/>
                </a:solidFill>
              </a:rPr>
              <a:t>si ce n’est par Qui l’a rendue prépondérante, car sinon cela reviendrait à rendre équivalents l’équivalence et la prépondérance.</a:t>
            </a:r>
          </a:p>
        </p:txBody>
      </p:sp>
      <p:sp>
        <p:nvSpPr>
          <p:cNvPr id="2" name="Title 1"/>
          <p:cNvSpPr>
            <a:spLocks noGrp="1"/>
          </p:cNvSpPr>
          <p:nvPr>
            <p:ph type="title"/>
          </p:nvPr>
        </p:nvSpPr>
        <p:spPr>
          <a:xfrm>
            <a:off x="314324" y="268288"/>
            <a:ext cx="8722171" cy="742950"/>
          </a:xfrm>
        </p:spPr>
        <p:txBody>
          <a:bodyPr/>
          <a:lstStyle/>
          <a:p>
            <a:r>
              <a:rPr lang="fr-FR" b="1" dirty="0"/>
              <a:t>B) Ce dont l’existence a un début a besoin de Qui lui donne l’existence et </a:t>
            </a:r>
            <a:r>
              <a:rPr lang="fr-FR" b="1" dirty="0" smtClean="0"/>
              <a:t>Qui agit </a:t>
            </a:r>
            <a:r>
              <a:rPr lang="fr-FR" b="1" dirty="0"/>
              <a:t>par Sa volonté et Son choix</a:t>
            </a:r>
            <a:endParaRPr lang="fr-FR" dirty="0"/>
          </a:p>
        </p:txBody>
      </p:sp>
      <p:sp>
        <p:nvSpPr>
          <p:cNvPr id="4" name="Rectangle 3"/>
          <p:cNvSpPr/>
          <p:nvPr/>
        </p:nvSpPr>
        <p:spPr>
          <a:xfrm>
            <a:off x="4427984" y="555526"/>
            <a:ext cx="4224233" cy="369332"/>
          </a:xfrm>
          <a:prstGeom prst="rect">
            <a:avLst/>
          </a:prstGeom>
        </p:spPr>
        <p:txBody>
          <a:bodyPr wrap="none">
            <a:spAutoFit/>
          </a:bodyPr>
          <a:lstStyle/>
          <a:p>
            <a:r>
              <a:rPr lang="ar-SA" b="1" dirty="0">
                <a:solidFill>
                  <a:schemeClr val="accent3"/>
                </a:solidFill>
              </a:rPr>
              <a:t>ب)  الحادث محتاجٌ إلى محدِثٍ فاعلٍ بالإرادة والاختيار </a:t>
            </a:r>
            <a:endParaRPr lang="fr-FR" b="1" dirty="0">
              <a:solidFill>
                <a:schemeClr val="accent3"/>
              </a:solidFill>
            </a:endParaRPr>
          </a:p>
        </p:txBody>
      </p:sp>
      <p:sp>
        <p:nvSpPr>
          <p:cNvPr id="6" name="Rectangle 5"/>
          <p:cNvSpPr/>
          <p:nvPr/>
        </p:nvSpPr>
        <p:spPr>
          <a:xfrm>
            <a:off x="467544" y="3234338"/>
            <a:ext cx="8388424" cy="1569660"/>
          </a:xfrm>
          <a:prstGeom prst="rect">
            <a:avLst/>
          </a:prstGeom>
        </p:spPr>
        <p:txBody>
          <a:bodyPr wrap="square">
            <a:spAutoFit/>
          </a:bodyPr>
          <a:lstStyle/>
          <a:p>
            <a:pPr algn="r" rtl="1"/>
            <a:r>
              <a:rPr lang="ar-DZ" sz="2400" b="1" dirty="0"/>
              <a:t>1.	العالم الحادث محتاجٌ إلى محدِثٍ لأنه لا يصح أن يكون وجود العالم بالصدفة لأن العقل يحيل وجود </a:t>
            </a:r>
            <a:r>
              <a:rPr lang="ar-DZ" sz="2400" b="1" dirty="0" err="1"/>
              <a:t>شىء</a:t>
            </a:r>
            <a:r>
              <a:rPr lang="ar-DZ" sz="2400" b="1" dirty="0"/>
              <a:t> ما بدون فاعل لأنه يلزم على ذلك محال وهو تَرَجُّحُ وجود الجائز على عدمه بدون مُرَجّحٍ وذلك لأن وجود الممكن وعدمه متساويان عقلًا فلا يترجح أحدهما على مقابله إلا بِمُرَجّحٍ وإلا لتساوى </a:t>
            </a:r>
            <a:r>
              <a:rPr lang="ar-DZ" sz="2400" b="1" dirty="0" err="1"/>
              <a:t>التساوِى</a:t>
            </a:r>
            <a:r>
              <a:rPr lang="ar-DZ" sz="2400" b="1" dirty="0"/>
              <a:t> والرُّجحان</a:t>
            </a:r>
          </a:p>
        </p:txBody>
      </p:sp>
    </p:spTree>
    <p:extLst>
      <p:ext uri="{BB962C8B-B14F-4D97-AF65-F5344CB8AC3E}">
        <p14:creationId xmlns:p14="http://schemas.microsoft.com/office/powerpoint/2010/main" val="46829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2000" dirty="0">
                <a:solidFill>
                  <a:schemeClr val="tx1"/>
                </a:solidFill>
              </a:rPr>
              <a:t>2.	De même, il n’est pas valable que ce monde se soit créé lui-même. En effet, cela comporte la confirmation de deux choses contradictoires car quand tu dis que </a:t>
            </a:r>
            <a:r>
              <a:rPr lang="fr-FR" sz="2000" dirty="0" err="1">
                <a:solidFill>
                  <a:schemeClr val="tx1"/>
                </a:solidFill>
              </a:rPr>
              <a:t>Zayd</a:t>
            </a:r>
            <a:r>
              <a:rPr lang="fr-FR" sz="2000" dirty="0">
                <a:solidFill>
                  <a:schemeClr val="tx1"/>
                </a:solidFill>
              </a:rPr>
              <a:t> s’est créé lui-même, d’un côté tu as considéré qu’il existerait avant son entrée en existence et d’un autre côté tu as considéré qu’il est entré en existence après lui-même. Du point de vue qu’il serait créateur, tu as considéré qu’il existerait avant son entrée en existence et du point de vue qu’il serait créature, tu as dit qu’il serait entré en existence après qu’il existait déjà, et ceci est impossible selon la raison.</a:t>
            </a:r>
          </a:p>
        </p:txBody>
      </p:sp>
      <p:sp>
        <p:nvSpPr>
          <p:cNvPr id="2" name="Title 1"/>
          <p:cNvSpPr>
            <a:spLocks noGrp="1"/>
          </p:cNvSpPr>
          <p:nvPr>
            <p:ph type="title"/>
          </p:nvPr>
        </p:nvSpPr>
        <p:spPr>
          <a:xfrm>
            <a:off x="314324" y="268288"/>
            <a:ext cx="8829675" cy="742950"/>
          </a:xfrm>
        </p:spPr>
        <p:txBody>
          <a:bodyPr/>
          <a:lstStyle/>
          <a:p>
            <a:r>
              <a:rPr lang="fr-FR" b="1" dirty="0"/>
              <a:t>B) Ce dont l’existence a un début a besoin de Qui lui donne l’existence et </a:t>
            </a:r>
            <a:r>
              <a:rPr lang="fr-FR" b="1" dirty="0" smtClean="0"/>
              <a:t>Qui agit </a:t>
            </a:r>
            <a:r>
              <a:rPr lang="fr-FR" b="1" dirty="0"/>
              <a:t>par Sa volonté et Son choix</a:t>
            </a:r>
            <a:endParaRPr lang="fr-FR" dirty="0"/>
          </a:p>
        </p:txBody>
      </p:sp>
      <p:sp>
        <p:nvSpPr>
          <p:cNvPr id="4" name="Rectangle 3"/>
          <p:cNvSpPr/>
          <p:nvPr/>
        </p:nvSpPr>
        <p:spPr>
          <a:xfrm>
            <a:off x="4427984" y="555526"/>
            <a:ext cx="4224233" cy="369332"/>
          </a:xfrm>
          <a:prstGeom prst="rect">
            <a:avLst/>
          </a:prstGeom>
        </p:spPr>
        <p:txBody>
          <a:bodyPr wrap="none">
            <a:spAutoFit/>
          </a:bodyPr>
          <a:lstStyle/>
          <a:p>
            <a:r>
              <a:rPr lang="ar-SA" b="1" dirty="0">
                <a:solidFill>
                  <a:schemeClr val="accent3"/>
                </a:solidFill>
              </a:rPr>
              <a:t>ب)  الحادث محتاجٌ إلى محدِثٍ فاعلٍ بالإرادة والاختيار </a:t>
            </a:r>
            <a:endParaRPr lang="fr-FR" b="1" dirty="0">
              <a:solidFill>
                <a:schemeClr val="accent3"/>
              </a:solidFill>
            </a:endParaRPr>
          </a:p>
        </p:txBody>
      </p:sp>
      <p:sp>
        <p:nvSpPr>
          <p:cNvPr id="6" name="Rectangle 5"/>
          <p:cNvSpPr/>
          <p:nvPr/>
        </p:nvSpPr>
        <p:spPr>
          <a:xfrm>
            <a:off x="467544" y="3459653"/>
            <a:ext cx="8388424" cy="1200329"/>
          </a:xfrm>
          <a:prstGeom prst="rect">
            <a:avLst/>
          </a:prstGeom>
        </p:spPr>
        <p:txBody>
          <a:bodyPr wrap="square">
            <a:spAutoFit/>
          </a:bodyPr>
          <a:lstStyle/>
          <a:p>
            <a:pPr algn="r" rtl="1"/>
            <a:r>
              <a:rPr lang="ar-DZ" sz="2400" b="1" dirty="0"/>
              <a:t>2.	وكذلك لا يصح أن يكون العالم خلق نفسه لأن في ذلك جمعًا بين متنافِيَيْنِ لأنك إذا قلت خلق زيدٌ نفسَهُ فقد جعلتَهُ قبلَ نفسِهِ باعتبار ومتأخرًا عن نفسه باعتبار فباعتبار </a:t>
            </a:r>
            <a:r>
              <a:rPr lang="ar-DZ" sz="2400" b="1" dirty="0" err="1"/>
              <a:t>خالقيته</a:t>
            </a:r>
            <a:r>
              <a:rPr lang="ar-DZ" sz="2400" b="1" dirty="0"/>
              <a:t> جعلته متقدمًا وباعتبار </a:t>
            </a:r>
            <a:r>
              <a:rPr lang="ar-DZ" sz="2400" b="1" dirty="0" err="1"/>
              <a:t>مخلوقيته</a:t>
            </a:r>
            <a:r>
              <a:rPr lang="ar-DZ" sz="2400" b="1" dirty="0"/>
              <a:t> جعلته متأخرًا وذلك محال عقلًا.</a:t>
            </a:r>
          </a:p>
        </p:txBody>
      </p:sp>
    </p:spTree>
    <p:extLst>
      <p:ext uri="{BB962C8B-B14F-4D97-AF65-F5344CB8AC3E}">
        <p14:creationId xmlns:p14="http://schemas.microsoft.com/office/powerpoint/2010/main" val="32655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2400" dirty="0">
                <a:solidFill>
                  <a:schemeClr val="tx1"/>
                </a:solidFill>
              </a:rPr>
              <a:t>3.	Il n’est pas valable non plus que celui qui donne l’existence soit une nature qui n’a pas de choix ni de volonté car il ne lui est pas possible de spécifier ce qui est possible selon la raison par l’existence au lieu de l’inexistence, par une époque au lieu d’une autre et par certains attributs plutôt que d’autres. </a:t>
            </a:r>
          </a:p>
        </p:txBody>
      </p:sp>
      <p:sp>
        <p:nvSpPr>
          <p:cNvPr id="2" name="Title 1"/>
          <p:cNvSpPr>
            <a:spLocks noGrp="1"/>
          </p:cNvSpPr>
          <p:nvPr>
            <p:ph type="title"/>
          </p:nvPr>
        </p:nvSpPr>
        <p:spPr>
          <a:xfrm>
            <a:off x="314324" y="268288"/>
            <a:ext cx="8794179" cy="742950"/>
          </a:xfrm>
        </p:spPr>
        <p:txBody>
          <a:bodyPr/>
          <a:lstStyle/>
          <a:p>
            <a:r>
              <a:rPr lang="fr-FR" b="1" dirty="0"/>
              <a:t>B) Ce dont l’existence a un début a besoin de Qui lui donne l’existence et </a:t>
            </a:r>
            <a:r>
              <a:rPr lang="fr-FR" b="1" dirty="0" smtClean="0"/>
              <a:t>Qui agit </a:t>
            </a:r>
            <a:r>
              <a:rPr lang="fr-FR" b="1" dirty="0"/>
              <a:t>par Sa volonté et Son choix</a:t>
            </a:r>
            <a:endParaRPr lang="fr-FR" dirty="0"/>
          </a:p>
        </p:txBody>
      </p:sp>
      <p:sp>
        <p:nvSpPr>
          <p:cNvPr id="4" name="Rectangle 3"/>
          <p:cNvSpPr/>
          <p:nvPr/>
        </p:nvSpPr>
        <p:spPr>
          <a:xfrm>
            <a:off x="4427984" y="555526"/>
            <a:ext cx="4224233" cy="369332"/>
          </a:xfrm>
          <a:prstGeom prst="rect">
            <a:avLst/>
          </a:prstGeom>
        </p:spPr>
        <p:txBody>
          <a:bodyPr wrap="none">
            <a:spAutoFit/>
          </a:bodyPr>
          <a:lstStyle/>
          <a:p>
            <a:r>
              <a:rPr lang="ar-SA" b="1" dirty="0">
                <a:solidFill>
                  <a:schemeClr val="accent3"/>
                </a:solidFill>
              </a:rPr>
              <a:t>ب)  الحادث محتاجٌ إلى محدِثٍ فاعلٍ بالإرادة والاختيار </a:t>
            </a:r>
            <a:endParaRPr lang="fr-FR" b="1" dirty="0">
              <a:solidFill>
                <a:schemeClr val="accent3"/>
              </a:solidFill>
            </a:endParaRPr>
          </a:p>
        </p:txBody>
      </p:sp>
      <p:sp>
        <p:nvSpPr>
          <p:cNvPr id="6" name="Rectangle 5"/>
          <p:cNvSpPr/>
          <p:nvPr/>
        </p:nvSpPr>
        <p:spPr>
          <a:xfrm>
            <a:off x="467544" y="3459653"/>
            <a:ext cx="8388424" cy="830997"/>
          </a:xfrm>
          <a:prstGeom prst="rect">
            <a:avLst/>
          </a:prstGeom>
        </p:spPr>
        <p:txBody>
          <a:bodyPr wrap="square">
            <a:spAutoFit/>
          </a:bodyPr>
          <a:lstStyle/>
          <a:p>
            <a:pPr algn="r" rtl="1"/>
            <a:r>
              <a:rPr lang="ar-DZ" sz="2400" b="1" dirty="0"/>
              <a:t>3.	ولا يصح أن يكون ذلك المحدث طبيعة لا اختيار لها ولا إرادة إذ لا يَتَأتَّى منها تخصيص الممكن بالوجود بدل العدم وبوقت دون وقت أو بصفة دون صفة.</a:t>
            </a:r>
          </a:p>
        </p:txBody>
      </p:sp>
    </p:spTree>
    <p:extLst>
      <p:ext uri="{BB962C8B-B14F-4D97-AF65-F5344CB8AC3E}">
        <p14:creationId xmlns:p14="http://schemas.microsoft.com/office/powerpoint/2010/main" val="28440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2400" dirty="0">
                <a:solidFill>
                  <a:schemeClr val="tx1"/>
                </a:solidFill>
              </a:rPr>
              <a:t>4.	Il est donc confirmé que ce monde a un Créateur Qui agit par Sa volonté et Son choix, c’est-à-dire qu’il spécifie ce qui est possible selon la raison par l’existence au lieu de l’inexistence et par un attribut au lieu d’un autre et par une époque au lieu d’une autre.</a:t>
            </a:r>
          </a:p>
        </p:txBody>
      </p:sp>
      <p:sp>
        <p:nvSpPr>
          <p:cNvPr id="2" name="Title 1"/>
          <p:cNvSpPr>
            <a:spLocks noGrp="1"/>
          </p:cNvSpPr>
          <p:nvPr>
            <p:ph type="title"/>
          </p:nvPr>
        </p:nvSpPr>
        <p:spPr>
          <a:xfrm>
            <a:off x="314324" y="268288"/>
            <a:ext cx="8794179" cy="742950"/>
          </a:xfrm>
        </p:spPr>
        <p:txBody>
          <a:bodyPr/>
          <a:lstStyle/>
          <a:p>
            <a:r>
              <a:rPr lang="fr-FR" b="1" dirty="0"/>
              <a:t>B) Ce dont l’existence a un début a besoin de Qui lui donne l’existence et </a:t>
            </a:r>
            <a:r>
              <a:rPr lang="fr-FR" b="1" dirty="0" smtClean="0"/>
              <a:t>Qui agit </a:t>
            </a:r>
            <a:r>
              <a:rPr lang="fr-FR" b="1" dirty="0"/>
              <a:t>par Sa volonté et Son choix</a:t>
            </a:r>
            <a:endParaRPr lang="fr-FR" dirty="0"/>
          </a:p>
        </p:txBody>
      </p:sp>
      <p:sp>
        <p:nvSpPr>
          <p:cNvPr id="4" name="Rectangle 3"/>
          <p:cNvSpPr/>
          <p:nvPr/>
        </p:nvSpPr>
        <p:spPr>
          <a:xfrm>
            <a:off x="4427984" y="555526"/>
            <a:ext cx="4224233" cy="369332"/>
          </a:xfrm>
          <a:prstGeom prst="rect">
            <a:avLst/>
          </a:prstGeom>
        </p:spPr>
        <p:txBody>
          <a:bodyPr wrap="none">
            <a:spAutoFit/>
          </a:bodyPr>
          <a:lstStyle/>
          <a:p>
            <a:r>
              <a:rPr lang="ar-SA" b="1" dirty="0">
                <a:solidFill>
                  <a:schemeClr val="accent3"/>
                </a:solidFill>
              </a:rPr>
              <a:t>ب)  الحادث محتاجٌ إلى محدِثٍ فاعلٍ بالإرادة والاختيار </a:t>
            </a:r>
            <a:endParaRPr lang="fr-FR" b="1" dirty="0">
              <a:solidFill>
                <a:schemeClr val="accent3"/>
              </a:solidFill>
            </a:endParaRPr>
          </a:p>
        </p:txBody>
      </p:sp>
      <p:sp>
        <p:nvSpPr>
          <p:cNvPr id="6" name="Rectangle 5"/>
          <p:cNvSpPr/>
          <p:nvPr/>
        </p:nvSpPr>
        <p:spPr>
          <a:xfrm>
            <a:off x="467544" y="3459653"/>
            <a:ext cx="8388424" cy="830997"/>
          </a:xfrm>
          <a:prstGeom prst="rect">
            <a:avLst/>
          </a:prstGeom>
        </p:spPr>
        <p:txBody>
          <a:bodyPr wrap="square">
            <a:spAutoFit/>
          </a:bodyPr>
          <a:lstStyle/>
          <a:p>
            <a:pPr algn="r" rtl="1"/>
            <a:r>
              <a:rPr lang="ar-DZ" sz="2400" b="1" dirty="0"/>
              <a:t>4.	فثبت أن للعالم محدثا فاعلا بالإرادة والاختيار أي فيخصص الممكن بالوجود بدل العدم وبصفة دون أخرى وبوقت دون ءاخر</a:t>
            </a:r>
          </a:p>
        </p:txBody>
      </p:sp>
    </p:spTree>
    <p:extLst>
      <p:ext uri="{BB962C8B-B14F-4D97-AF65-F5344CB8AC3E}">
        <p14:creationId xmlns:p14="http://schemas.microsoft.com/office/powerpoint/2010/main" val="207278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2400" dirty="0">
                <a:solidFill>
                  <a:schemeClr val="tx1"/>
                </a:solidFill>
              </a:rPr>
              <a:t>1.	Il est indispensable selon la raison qu’il n’y ait pas de début à l’existence du créateur de ce monde car s’il y avait un début à Son existence, Il serait entré en existence, Il aurait donc besoin de qui le ferait entrer en existence et cela entraînerait un cycle ou un enchaînement sans début or chacun des deux est </a:t>
            </a:r>
            <a:r>
              <a:rPr lang="fr-FR" sz="2400" dirty="0" smtClean="0">
                <a:solidFill>
                  <a:schemeClr val="tx1"/>
                </a:solidFill>
              </a:rPr>
              <a:t>impossible selon la raison.</a:t>
            </a:r>
            <a:endParaRPr lang="fr-FR" sz="2400"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b="1" dirty="0"/>
              <a:t>C) Il est indispensable qu’il n’y ait pas de début à l’existence du créateur de ce monde </a:t>
            </a:r>
            <a:endParaRPr lang="fr-FR" dirty="0"/>
          </a:p>
        </p:txBody>
      </p:sp>
      <p:sp>
        <p:nvSpPr>
          <p:cNvPr id="4" name="Rectangle 3"/>
          <p:cNvSpPr/>
          <p:nvPr/>
        </p:nvSpPr>
        <p:spPr>
          <a:xfrm>
            <a:off x="4427984" y="555526"/>
            <a:ext cx="2961067" cy="369332"/>
          </a:xfrm>
          <a:prstGeom prst="rect">
            <a:avLst/>
          </a:prstGeom>
        </p:spPr>
        <p:txBody>
          <a:bodyPr wrap="none">
            <a:spAutoFit/>
          </a:bodyPr>
          <a:lstStyle/>
          <a:p>
            <a:r>
              <a:rPr lang="ar-SA" b="1" dirty="0">
                <a:solidFill>
                  <a:schemeClr val="accent3"/>
                </a:solidFill>
              </a:rPr>
              <a:t>ج) ولا بد أن يكون محدِث العالم أزليًّا </a:t>
            </a:r>
            <a:endParaRPr lang="fr-FR" b="1" dirty="0">
              <a:solidFill>
                <a:schemeClr val="accent3"/>
              </a:solidFill>
            </a:endParaRPr>
          </a:p>
        </p:txBody>
      </p:sp>
      <p:sp>
        <p:nvSpPr>
          <p:cNvPr id="6" name="Rectangle 5"/>
          <p:cNvSpPr/>
          <p:nvPr/>
        </p:nvSpPr>
        <p:spPr>
          <a:xfrm>
            <a:off x="467544" y="3459653"/>
            <a:ext cx="8388424" cy="830997"/>
          </a:xfrm>
          <a:prstGeom prst="rect">
            <a:avLst/>
          </a:prstGeom>
        </p:spPr>
        <p:txBody>
          <a:bodyPr wrap="square">
            <a:spAutoFit/>
          </a:bodyPr>
          <a:lstStyle/>
          <a:p>
            <a:pPr algn="r" rtl="1"/>
            <a:r>
              <a:rPr lang="ar-DZ" sz="2400" b="1" dirty="0"/>
              <a:t>1.	لأنه لو لم يكن أزليًّا لَلَزِمَ حدوثُهُ فيفتقر إلى محدث فيلزم الدور أو التسلسل وكلٌّ منهما محال </a:t>
            </a:r>
          </a:p>
        </p:txBody>
      </p:sp>
    </p:spTree>
    <p:extLst>
      <p:ext uri="{BB962C8B-B14F-4D97-AF65-F5344CB8AC3E}">
        <p14:creationId xmlns:p14="http://schemas.microsoft.com/office/powerpoint/2010/main" val="2273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2400" dirty="0">
                <a:solidFill>
                  <a:schemeClr val="tx1"/>
                </a:solidFill>
              </a:rPr>
              <a:t>2.	L’enchaînement consiste à faire dépendre l’existence d’une chose de l’existence d’une chose précédente, qui elle-même dépend d’une chose avant elle et ainsi de suite sans fin. Ceci est impossible tout comme nous l’avons indiqué précédemment.</a:t>
            </a:r>
          </a:p>
        </p:txBody>
      </p:sp>
      <p:sp>
        <p:nvSpPr>
          <p:cNvPr id="2" name="Title 1"/>
          <p:cNvSpPr>
            <a:spLocks noGrp="1"/>
          </p:cNvSpPr>
          <p:nvPr>
            <p:ph type="title"/>
          </p:nvPr>
        </p:nvSpPr>
        <p:spPr>
          <a:xfrm>
            <a:off x="314325" y="268288"/>
            <a:ext cx="8515350" cy="742950"/>
          </a:xfrm>
        </p:spPr>
        <p:txBody>
          <a:bodyPr/>
          <a:lstStyle/>
          <a:p>
            <a:r>
              <a:rPr lang="fr-FR" b="1" dirty="0"/>
              <a:t>C) Il est indispensable qu’il n’y ait pas de début à l’existence du créateur de ce monde </a:t>
            </a:r>
            <a:endParaRPr lang="fr-FR" dirty="0"/>
          </a:p>
        </p:txBody>
      </p:sp>
      <p:sp>
        <p:nvSpPr>
          <p:cNvPr id="4" name="Rectangle 3"/>
          <p:cNvSpPr/>
          <p:nvPr/>
        </p:nvSpPr>
        <p:spPr>
          <a:xfrm>
            <a:off x="4427984" y="555526"/>
            <a:ext cx="2961067" cy="369332"/>
          </a:xfrm>
          <a:prstGeom prst="rect">
            <a:avLst/>
          </a:prstGeom>
        </p:spPr>
        <p:txBody>
          <a:bodyPr wrap="none">
            <a:spAutoFit/>
          </a:bodyPr>
          <a:lstStyle/>
          <a:p>
            <a:r>
              <a:rPr lang="ar-SA" b="1" dirty="0">
                <a:solidFill>
                  <a:schemeClr val="accent3"/>
                </a:solidFill>
              </a:rPr>
              <a:t>ج) ولا بد أن يكون محدِث العالم أزليًّا </a:t>
            </a:r>
            <a:endParaRPr lang="fr-FR" b="1" dirty="0">
              <a:solidFill>
                <a:schemeClr val="accent3"/>
              </a:solidFill>
            </a:endParaRPr>
          </a:p>
        </p:txBody>
      </p:sp>
      <p:sp>
        <p:nvSpPr>
          <p:cNvPr id="6" name="Rectangle 5"/>
          <p:cNvSpPr/>
          <p:nvPr/>
        </p:nvSpPr>
        <p:spPr>
          <a:xfrm>
            <a:off x="467544" y="3459653"/>
            <a:ext cx="8388424" cy="830997"/>
          </a:xfrm>
          <a:prstGeom prst="rect">
            <a:avLst/>
          </a:prstGeom>
        </p:spPr>
        <p:txBody>
          <a:bodyPr wrap="square">
            <a:spAutoFit/>
          </a:bodyPr>
          <a:lstStyle/>
          <a:p>
            <a:pPr algn="r" rtl="1"/>
            <a:r>
              <a:rPr lang="ar-DZ" sz="2400" b="1" dirty="0"/>
              <a:t>2.	فالتسلسل هو توقف وجود </a:t>
            </a:r>
            <a:r>
              <a:rPr lang="ar-DZ" sz="2400" b="1" dirty="0" err="1"/>
              <a:t>شىء</a:t>
            </a:r>
            <a:r>
              <a:rPr lang="ar-DZ" sz="2400" b="1" dirty="0"/>
              <a:t> على </a:t>
            </a:r>
            <a:r>
              <a:rPr lang="ar-DZ" sz="2400" b="1" dirty="0" err="1"/>
              <a:t>شىء</a:t>
            </a:r>
            <a:r>
              <a:rPr lang="ar-DZ" sz="2400" b="1" dirty="0"/>
              <a:t> قبله متوقفٍ على </a:t>
            </a:r>
            <a:r>
              <a:rPr lang="ar-DZ" sz="2400" b="1" dirty="0" err="1"/>
              <a:t>شىء</a:t>
            </a:r>
            <a:r>
              <a:rPr lang="ar-DZ" sz="2400" b="1" dirty="0"/>
              <a:t> قبله إلى غيرِ نهايةٍ وهذا محالٌ كما بيَّنَّا </a:t>
            </a:r>
          </a:p>
        </p:txBody>
      </p:sp>
    </p:spTree>
    <p:extLst>
      <p:ext uri="{BB962C8B-B14F-4D97-AF65-F5344CB8AC3E}">
        <p14:creationId xmlns:p14="http://schemas.microsoft.com/office/powerpoint/2010/main" val="415500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2400" dirty="0">
                <a:solidFill>
                  <a:schemeClr val="tx1"/>
                </a:solidFill>
              </a:rPr>
              <a:t>3.	Quant au cycle, il consiste à faire dépendre l’existence d’une chose d’autre chose dont l’existence dépend de la première. Ceci également est impossible car cela entraînerait que l’existence d’une chose aurait lieu avant sa propre existence d’un point de vue, et après sa propre existence d’un autre point de vue.</a:t>
            </a:r>
          </a:p>
        </p:txBody>
      </p:sp>
      <p:sp>
        <p:nvSpPr>
          <p:cNvPr id="2" name="Title 1"/>
          <p:cNvSpPr>
            <a:spLocks noGrp="1"/>
          </p:cNvSpPr>
          <p:nvPr>
            <p:ph type="title"/>
          </p:nvPr>
        </p:nvSpPr>
        <p:spPr>
          <a:xfrm>
            <a:off x="314325" y="268288"/>
            <a:ext cx="8515350" cy="742950"/>
          </a:xfrm>
        </p:spPr>
        <p:txBody>
          <a:bodyPr/>
          <a:lstStyle/>
          <a:p>
            <a:r>
              <a:rPr lang="fr-FR" b="1" dirty="0"/>
              <a:t>C) Il est indispensable qu’il n’y ait pas de début à l’existence du créateur de ce monde </a:t>
            </a:r>
            <a:endParaRPr lang="fr-FR" dirty="0"/>
          </a:p>
        </p:txBody>
      </p:sp>
      <p:sp>
        <p:nvSpPr>
          <p:cNvPr id="4" name="Rectangle 3"/>
          <p:cNvSpPr/>
          <p:nvPr/>
        </p:nvSpPr>
        <p:spPr>
          <a:xfrm>
            <a:off x="4427984" y="555526"/>
            <a:ext cx="2961067" cy="369332"/>
          </a:xfrm>
          <a:prstGeom prst="rect">
            <a:avLst/>
          </a:prstGeom>
        </p:spPr>
        <p:txBody>
          <a:bodyPr wrap="none">
            <a:spAutoFit/>
          </a:bodyPr>
          <a:lstStyle/>
          <a:p>
            <a:r>
              <a:rPr lang="ar-SA" b="1" dirty="0">
                <a:solidFill>
                  <a:schemeClr val="accent3"/>
                </a:solidFill>
              </a:rPr>
              <a:t>ج) ولا بد أن يكون محدِث العالم أزليًّا </a:t>
            </a:r>
            <a:endParaRPr lang="fr-FR" b="1" dirty="0">
              <a:solidFill>
                <a:schemeClr val="accent3"/>
              </a:solidFill>
            </a:endParaRPr>
          </a:p>
        </p:txBody>
      </p:sp>
      <p:sp>
        <p:nvSpPr>
          <p:cNvPr id="6" name="Rectangle 5"/>
          <p:cNvSpPr/>
          <p:nvPr/>
        </p:nvSpPr>
        <p:spPr>
          <a:xfrm>
            <a:off x="467544" y="2931790"/>
            <a:ext cx="8388424" cy="1938992"/>
          </a:xfrm>
          <a:prstGeom prst="rect">
            <a:avLst/>
          </a:prstGeom>
        </p:spPr>
        <p:txBody>
          <a:bodyPr wrap="square">
            <a:spAutoFit/>
          </a:bodyPr>
          <a:lstStyle/>
          <a:p>
            <a:pPr algn="r" rtl="1"/>
            <a:r>
              <a:rPr lang="ar-DZ" sz="2400" b="1" dirty="0"/>
              <a:t>3.	والدورُ توقف وجود </a:t>
            </a:r>
            <a:r>
              <a:rPr lang="ar-DZ" sz="2400" b="1" dirty="0" err="1"/>
              <a:t>الشىء</a:t>
            </a:r>
            <a:r>
              <a:rPr lang="ar-DZ" sz="2400" b="1" dirty="0"/>
              <a:t> على ما يتوقف وجوده عليه وهذا أيضًا محال لأنه يلزم عليه تقدم </a:t>
            </a:r>
            <a:r>
              <a:rPr lang="ar-DZ" sz="2400" b="1" dirty="0" err="1"/>
              <a:t>الشىء</a:t>
            </a:r>
            <a:r>
              <a:rPr lang="ar-DZ" sz="2400" b="1" dirty="0"/>
              <a:t> على نفسه باعتبار توقفِ وجودِهِ على سَبْقِ وجودِ غيرِهِ المسبوقِ بوجوده هو فيكون سابقًا لنفسه بهذا الاعتبار وتأخرُهُ عنها باعتبار تأخرِ وجودِهِ عن وجودِ غيرِهِ المتأخرِ عن وجودِهِ هو فيكون متأخرًا عن نفسه بهذا الاعتبار </a:t>
            </a:r>
          </a:p>
        </p:txBody>
      </p:sp>
    </p:spTree>
    <p:extLst>
      <p:ext uri="{BB962C8B-B14F-4D97-AF65-F5344CB8AC3E}">
        <p14:creationId xmlns:p14="http://schemas.microsoft.com/office/powerpoint/2010/main" val="121113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123478"/>
            <a:ext cx="8351724" cy="1200329"/>
          </a:xfrm>
          <a:prstGeom prst="rect">
            <a:avLst/>
          </a:prstGeom>
        </p:spPr>
        <p:txBody>
          <a:bodyPr wrap="square">
            <a:spAutoFit/>
          </a:bodyPr>
          <a:lstStyle/>
          <a:p>
            <a:pPr algn="r" rtl="1"/>
            <a:r>
              <a:rPr lang="ar-TN" sz="2800" b="1" dirty="0" smtClean="0"/>
              <a:t>علم العقيدة : </a:t>
            </a:r>
            <a:r>
              <a:rPr lang="ar-TN" sz="2400" b="1" dirty="0" smtClean="0"/>
              <a:t>المرشد </a:t>
            </a:r>
            <a:r>
              <a:rPr lang="ar-TN" sz="2400" b="1" dirty="0"/>
              <a:t>المعين على الضروري من علوم الدين</a:t>
            </a:r>
          </a:p>
          <a:p>
            <a:pPr algn="r" rtl="1"/>
            <a:endParaRPr lang="fr-FR" sz="4400" dirty="0"/>
          </a:p>
        </p:txBody>
      </p:sp>
      <p:sp>
        <p:nvSpPr>
          <p:cNvPr id="6" name="Rectangle 5"/>
          <p:cNvSpPr/>
          <p:nvPr/>
        </p:nvSpPr>
        <p:spPr>
          <a:xfrm>
            <a:off x="-36512" y="2571750"/>
            <a:ext cx="8567748" cy="1938992"/>
          </a:xfrm>
          <a:prstGeom prst="rect">
            <a:avLst/>
          </a:prstGeom>
        </p:spPr>
        <p:txBody>
          <a:bodyPr wrap="square">
            <a:spAutoFit/>
          </a:bodyPr>
          <a:lstStyle/>
          <a:p>
            <a:pPr algn="r" rtl="1"/>
            <a:r>
              <a:rPr lang="ar-DZ" sz="2400" b="1" dirty="0">
                <a:solidFill>
                  <a:schemeClr val="accent3"/>
                </a:solidFill>
              </a:rPr>
              <a:t>وُجودهُ لَهُ دَليلُ قاطِعْ			حاجةُ كُلِّ مُحْدَثِ لِلصَّانِعْ</a:t>
            </a:r>
          </a:p>
          <a:p>
            <a:pPr algn="r" rtl="1"/>
            <a:r>
              <a:rPr lang="ar-DZ" sz="2400" b="1" dirty="0">
                <a:solidFill>
                  <a:schemeClr val="accent3"/>
                </a:solidFill>
              </a:rPr>
              <a:t>لو حَدَثَتْ بِنَفْسِهَا الأكْوانُ		</a:t>
            </a:r>
            <a:r>
              <a:rPr lang="ar-TN" sz="2400" b="1" dirty="0" smtClean="0">
                <a:solidFill>
                  <a:schemeClr val="accent3"/>
                </a:solidFill>
              </a:rPr>
              <a:t>	</a:t>
            </a:r>
            <a:r>
              <a:rPr lang="ar-DZ" sz="2400" b="1" dirty="0" smtClean="0">
                <a:solidFill>
                  <a:schemeClr val="accent3"/>
                </a:solidFill>
              </a:rPr>
              <a:t>لَاْجْتَمَعَ </a:t>
            </a:r>
            <a:r>
              <a:rPr lang="ar-DZ" sz="2400" b="1" dirty="0">
                <a:solidFill>
                  <a:schemeClr val="accent3"/>
                </a:solidFill>
              </a:rPr>
              <a:t>التَّساوِي والرُّجْحَانُ</a:t>
            </a:r>
          </a:p>
          <a:p>
            <a:pPr algn="r" rtl="1"/>
            <a:r>
              <a:rPr lang="ar-DZ" sz="2400" b="1" dirty="0">
                <a:solidFill>
                  <a:schemeClr val="accent3"/>
                </a:solidFill>
              </a:rPr>
              <a:t>وذا </a:t>
            </a:r>
            <a:r>
              <a:rPr lang="ar-DZ" sz="2400" b="1" dirty="0" smtClean="0">
                <a:solidFill>
                  <a:schemeClr val="accent3"/>
                </a:solidFill>
              </a:rPr>
              <a:t>مُحَ</a:t>
            </a:r>
            <a:r>
              <a:rPr lang="ar-TN" sz="2400" b="1" dirty="0" smtClean="0">
                <a:solidFill>
                  <a:schemeClr val="accent3"/>
                </a:solidFill>
              </a:rPr>
              <a:t>ا</a:t>
            </a:r>
            <a:r>
              <a:rPr lang="ar-DZ" sz="2400" b="1" dirty="0" smtClean="0">
                <a:solidFill>
                  <a:schemeClr val="accent3"/>
                </a:solidFill>
              </a:rPr>
              <a:t>لُ </a:t>
            </a:r>
            <a:r>
              <a:rPr lang="ar-DZ" sz="2400" b="1" dirty="0">
                <a:solidFill>
                  <a:schemeClr val="accent3"/>
                </a:solidFill>
              </a:rPr>
              <a:t>وَحُدوثُ العالَمِ		</a:t>
            </a:r>
            <a:r>
              <a:rPr lang="ar-TN" sz="2400" b="1" dirty="0" smtClean="0">
                <a:solidFill>
                  <a:schemeClr val="accent3"/>
                </a:solidFill>
              </a:rPr>
              <a:t>	</a:t>
            </a:r>
            <a:r>
              <a:rPr lang="ar-DZ" sz="2400" b="1" dirty="0" smtClean="0">
                <a:solidFill>
                  <a:schemeClr val="accent3"/>
                </a:solidFill>
              </a:rPr>
              <a:t>مِنْ </a:t>
            </a:r>
            <a:r>
              <a:rPr lang="ar-DZ" sz="2400" b="1" dirty="0">
                <a:solidFill>
                  <a:schemeClr val="accent3"/>
                </a:solidFill>
              </a:rPr>
              <a:t>حَدَثِ الأعْراضِ مع تَلازُمِ</a:t>
            </a:r>
          </a:p>
          <a:p>
            <a:pPr algn="r" rtl="1"/>
            <a:r>
              <a:rPr lang="ar-DZ" sz="2400" b="1" dirty="0">
                <a:solidFill>
                  <a:schemeClr val="accent3"/>
                </a:solidFill>
              </a:rPr>
              <a:t>لَوْ لَمْ </a:t>
            </a:r>
            <a:r>
              <a:rPr lang="ar-DZ" sz="2400" b="1" dirty="0" err="1">
                <a:solidFill>
                  <a:schemeClr val="accent3"/>
                </a:solidFill>
              </a:rPr>
              <a:t>يَكُ</a:t>
            </a:r>
            <a:r>
              <a:rPr lang="ar-DZ" sz="2400" b="1" dirty="0">
                <a:solidFill>
                  <a:schemeClr val="accent3"/>
                </a:solidFill>
              </a:rPr>
              <a:t> القِدَمُ وَصْفَهُ لَزِمْ		</a:t>
            </a:r>
            <a:r>
              <a:rPr lang="ar-TN" sz="2400" b="1" dirty="0" smtClean="0">
                <a:solidFill>
                  <a:schemeClr val="accent3"/>
                </a:solidFill>
              </a:rPr>
              <a:t>	</a:t>
            </a:r>
            <a:r>
              <a:rPr lang="ar-DZ" sz="2400" b="1" dirty="0" smtClean="0">
                <a:solidFill>
                  <a:schemeClr val="accent3"/>
                </a:solidFill>
              </a:rPr>
              <a:t>حُدُوثُهُ </a:t>
            </a:r>
            <a:r>
              <a:rPr lang="ar-DZ" sz="2400" b="1" dirty="0">
                <a:solidFill>
                  <a:schemeClr val="accent3"/>
                </a:solidFill>
              </a:rPr>
              <a:t>دَوْرٌ تَسَلْسُلٌ حُتِمْ</a:t>
            </a:r>
          </a:p>
          <a:p>
            <a:pPr algn="r" rtl="1"/>
            <a:r>
              <a:rPr lang="ar-DZ" sz="2400" b="1" dirty="0">
                <a:solidFill>
                  <a:schemeClr val="accent3"/>
                </a:solidFill>
              </a:rPr>
              <a:t>لَوْ أمكَنَ الفَناءُ لا </a:t>
            </a:r>
            <a:r>
              <a:rPr lang="ar-DZ" sz="2400" b="1" dirty="0" err="1">
                <a:solidFill>
                  <a:schemeClr val="accent3"/>
                </a:solidFill>
              </a:rPr>
              <a:t>نْتَفَى</a:t>
            </a:r>
            <a:r>
              <a:rPr lang="ar-DZ" sz="2400" b="1" dirty="0">
                <a:solidFill>
                  <a:schemeClr val="accent3"/>
                </a:solidFill>
              </a:rPr>
              <a:t> القِدَمْ		</a:t>
            </a:r>
            <a:r>
              <a:rPr lang="ar-TN" sz="2400" b="1" dirty="0" smtClean="0">
                <a:solidFill>
                  <a:schemeClr val="accent3"/>
                </a:solidFill>
              </a:rPr>
              <a:t>	</a:t>
            </a:r>
            <a:r>
              <a:rPr lang="ar-DZ" sz="2400" b="1" dirty="0" smtClean="0">
                <a:solidFill>
                  <a:schemeClr val="accent3"/>
                </a:solidFill>
              </a:rPr>
              <a:t>لَوْ </a:t>
            </a:r>
            <a:r>
              <a:rPr lang="ar-DZ" sz="2400" b="1" dirty="0">
                <a:solidFill>
                  <a:schemeClr val="accent3"/>
                </a:solidFill>
              </a:rPr>
              <a:t>مَاثَلَ الخَلْقَ حُدُوثُهُ انْحَتَمْ</a:t>
            </a:r>
          </a:p>
        </p:txBody>
      </p:sp>
      <p:sp>
        <p:nvSpPr>
          <p:cNvPr id="10" name="Rectangle 9"/>
          <p:cNvSpPr/>
          <p:nvPr/>
        </p:nvSpPr>
        <p:spPr>
          <a:xfrm>
            <a:off x="1187624" y="714705"/>
            <a:ext cx="7344816" cy="1938992"/>
          </a:xfrm>
          <a:prstGeom prst="rect">
            <a:avLst/>
          </a:prstGeom>
        </p:spPr>
        <p:txBody>
          <a:bodyPr wrap="square">
            <a:spAutoFit/>
          </a:bodyPr>
          <a:lstStyle/>
          <a:p>
            <a:pPr algn="just" rtl="1"/>
            <a:r>
              <a:rPr lang="ar-SA" sz="2400" dirty="0">
                <a:solidFill>
                  <a:schemeClr val="accent4">
                    <a:lumMod val="50000"/>
                  </a:schemeClr>
                </a:solidFill>
              </a:rPr>
              <a:t>يَقولُ </a:t>
            </a:r>
            <a:r>
              <a:rPr lang="ar-SA" sz="2400" b="1" dirty="0">
                <a:solidFill>
                  <a:schemeClr val="accent4">
                    <a:lumMod val="50000"/>
                  </a:schemeClr>
                </a:solidFill>
              </a:rPr>
              <a:t>عَبدُ الوَاحِدِ بْنُ عَاشِرِ</a:t>
            </a:r>
            <a:r>
              <a:rPr lang="fr-FR" sz="2400" dirty="0">
                <a:solidFill>
                  <a:schemeClr val="accent4">
                    <a:lumMod val="50000"/>
                  </a:schemeClr>
                </a:solidFill>
              </a:rPr>
              <a:t>	</a:t>
            </a:r>
            <a:r>
              <a:rPr lang="ar-SA" sz="2400" dirty="0">
                <a:solidFill>
                  <a:schemeClr val="accent4">
                    <a:lumMod val="50000"/>
                  </a:schemeClr>
                </a:solidFill>
              </a:rPr>
              <a:t>	</a:t>
            </a:r>
            <a:r>
              <a:rPr lang="ar-TN" sz="2400" dirty="0" smtClean="0">
                <a:solidFill>
                  <a:schemeClr val="accent4">
                    <a:lumMod val="50000"/>
                  </a:schemeClr>
                </a:solidFill>
              </a:rPr>
              <a:t>	</a:t>
            </a:r>
            <a:r>
              <a:rPr lang="ar-SA" sz="2400" dirty="0" smtClean="0">
                <a:solidFill>
                  <a:schemeClr val="accent4">
                    <a:lumMod val="50000"/>
                  </a:schemeClr>
                </a:solidFill>
              </a:rPr>
              <a:t>مُبتدِئًا </a:t>
            </a:r>
            <a:r>
              <a:rPr lang="ar-SA" sz="2400" dirty="0">
                <a:solidFill>
                  <a:schemeClr val="accent4">
                    <a:lumMod val="50000"/>
                  </a:schemeClr>
                </a:solidFill>
              </a:rPr>
              <a:t>بِاسمِ الإلهِ القَادِرِ</a:t>
            </a:r>
            <a:endParaRPr lang="fr-FR" sz="2400" dirty="0">
              <a:solidFill>
                <a:schemeClr val="accent4">
                  <a:lumMod val="50000"/>
                </a:schemeClr>
              </a:solidFill>
            </a:endParaRPr>
          </a:p>
          <a:p>
            <a:pPr algn="just" rtl="1"/>
            <a:r>
              <a:rPr lang="ar-SA" sz="2400" dirty="0">
                <a:solidFill>
                  <a:schemeClr val="accent4">
                    <a:lumMod val="50000"/>
                  </a:schemeClr>
                </a:solidFill>
              </a:rPr>
              <a:t>الحَمـدُ للهِ الـذِي عَلَّمَنَـا</a:t>
            </a:r>
            <a:r>
              <a:rPr lang="fr-FR" sz="2400" dirty="0">
                <a:solidFill>
                  <a:schemeClr val="accent4">
                    <a:lumMod val="50000"/>
                  </a:schemeClr>
                </a:solidFill>
              </a:rPr>
              <a:t>	</a:t>
            </a:r>
            <a:r>
              <a:rPr lang="ar-SA" sz="2400" dirty="0">
                <a:solidFill>
                  <a:schemeClr val="accent4">
                    <a:lumMod val="50000"/>
                  </a:schemeClr>
                </a:solidFill>
              </a:rPr>
              <a:t>	</a:t>
            </a:r>
            <a:r>
              <a:rPr lang="ar-TN" sz="2400" dirty="0" smtClean="0">
                <a:solidFill>
                  <a:schemeClr val="accent4">
                    <a:lumMod val="50000"/>
                  </a:schemeClr>
                </a:solidFill>
              </a:rPr>
              <a:t>	</a:t>
            </a:r>
            <a:r>
              <a:rPr lang="ar-SA" sz="2400" dirty="0" smtClean="0">
                <a:solidFill>
                  <a:schemeClr val="accent4">
                    <a:lumMod val="50000"/>
                  </a:schemeClr>
                </a:solidFill>
              </a:rPr>
              <a:t>مِنَ </a:t>
            </a:r>
            <a:r>
              <a:rPr lang="ar-SA" sz="2400" dirty="0">
                <a:solidFill>
                  <a:schemeClr val="accent4">
                    <a:lumMod val="50000"/>
                  </a:schemeClr>
                </a:solidFill>
              </a:rPr>
              <a:t>العُلومِ مَا بِهِ كَلَّفَنَـا</a:t>
            </a:r>
            <a:endParaRPr lang="fr-FR" sz="2400" dirty="0">
              <a:solidFill>
                <a:schemeClr val="accent4">
                  <a:lumMod val="50000"/>
                </a:schemeClr>
              </a:solidFill>
            </a:endParaRPr>
          </a:p>
          <a:p>
            <a:pPr algn="just" rtl="1"/>
            <a:r>
              <a:rPr lang="ar-SA" sz="2400" dirty="0">
                <a:solidFill>
                  <a:schemeClr val="accent4">
                    <a:lumMod val="50000"/>
                  </a:schemeClr>
                </a:solidFill>
              </a:rPr>
              <a:t>صَلَّى وَسَـلَّـمَ عَلى مُحَمَّدِ</a:t>
            </a:r>
            <a:r>
              <a:rPr lang="fr-FR" sz="2400" dirty="0">
                <a:solidFill>
                  <a:schemeClr val="accent4">
                    <a:lumMod val="50000"/>
                  </a:schemeClr>
                </a:solidFill>
              </a:rPr>
              <a:t>	</a:t>
            </a:r>
            <a:r>
              <a:rPr lang="ar-TN" sz="2400" dirty="0" smtClean="0">
                <a:solidFill>
                  <a:schemeClr val="accent4">
                    <a:lumMod val="50000"/>
                  </a:schemeClr>
                </a:solidFill>
              </a:rPr>
              <a:t>	  </a:t>
            </a:r>
            <a:r>
              <a:rPr lang="ar-SA" sz="2400" dirty="0">
                <a:solidFill>
                  <a:schemeClr val="accent4">
                    <a:lumMod val="50000"/>
                  </a:schemeClr>
                </a:solidFill>
              </a:rPr>
              <a:t>	</a:t>
            </a:r>
            <a:r>
              <a:rPr lang="ar-SA" sz="2400" dirty="0" err="1">
                <a:solidFill>
                  <a:schemeClr val="accent4">
                    <a:lumMod val="50000"/>
                  </a:schemeClr>
                </a:solidFill>
              </a:rPr>
              <a:t>وَءالِهِ</a:t>
            </a:r>
            <a:r>
              <a:rPr lang="ar-SA" sz="2400" dirty="0">
                <a:solidFill>
                  <a:schemeClr val="accent4">
                    <a:lumMod val="50000"/>
                  </a:schemeClr>
                </a:solidFill>
              </a:rPr>
              <a:t> وَصَحبِهِ وَالمُقتَدِي</a:t>
            </a:r>
            <a:endParaRPr lang="fr-FR" sz="2400" dirty="0">
              <a:solidFill>
                <a:schemeClr val="accent4">
                  <a:lumMod val="50000"/>
                </a:schemeClr>
              </a:solidFill>
            </a:endParaRPr>
          </a:p>
          <a:p>
            <a:pPr algn="just" rtl="1"/>
            <a:r>
              <a:rPr lang="ar-TN" sz="2400" dirty="0" smtClean="0">
                <a:solidFill>
                  <a:schemeClr val="accent4">
                    <a:lumMod val="50000"/>
                  </a:schemeClr>
                </a:solidFill>
              </a:rPr>
              <a:t>(و</a:t>
            </a:r>
            <a:r>
              <a:rPr lang="ar-SA" sz="2400" dirty="0" smtClean="0">
                <a:solidFill>
                  <a:schemeClr val="accent4">
                    <a:lumMod val="50000"/>
                  </a:schemeClr>
                </a:solidFill>
              </a:rPr>
              <a:t>بَعدُ</a:t>
            </a:r>
            <a:r>
              <a:rPr lang="ar-SA" sz="2400" dirty="0">
                <a:solidFill>
                  <a:schemeClr val="accent4">
                    <a:lumMod val="50000"/>
                  </a:schemeClr>
                </a:solidFill>
              </a:rPr>
              <a:t>) فَالعَونُ مِنَ اللهِ </a:t>
            </a:r>
            <a:r>
              <a:rPr lang="ar-SA" sz="2400" dirty="0" smtClean="0">
                <a:solidFill>
                  <a:schemeClr val="accent4">
                    <a:lumMod val="50000"/>
                  </a:schemeClr>
                </a:solidFill>
              </a:rPr>
              <a:t>المَجيد</a:t>
            </a:r>
            <a:r>
              <a:rPr lang="ar-TN" sz="2400" dirty="0" smtClean="0">
                <a:solidFill>
                  <a:schemeClr val="accent4">
                    <a:lumMod val="50000"/>
                  </a:schemeClr>
                </a:solidFill>
              </a:rPr>
              <a:t>	</a:t>
            </a:r>
            <a:r>
              <a:rPr lang="ar-SA" sz="2400" dirty="0">
                <a:solidFill>
                  <a:schemeClr val="accent4">
                    <a:lumMod val="50000"/>
                  </a:schemeClr>
                </a:solidFill>
              </a:rPr>
              <a:t>	</a:t>
            </a:r>
            <a:r>
              <a:rPr lang="ar-TN" sz="2400" dirty="0" smtClean="0">
                <a:solidFill>
                  <a:schemeClr val="accent4">
                    <a:lumMod val="50000"/>
                  </a:schemeClr>
                </a:solidFill>
              </a:rPr>
              <a:t>	</a:t>
            </a:r>
            <a:r>
              <a:rPr lang="ar-SA" sz="2400" dirty="0" smtClean="0">
                <a:solidFill>
                  <a:schemeClr val="accent4">
                    <a:lumMod val="50000"/>
                  </a:schemeClr>
                </a:solidFill>
              </a:rPr>
              <a:t>فِي </a:t>
            </a:r>
            <a:r>
              <a:rPr lang="ar-SA" sz="2400" dirty="0">
                <a:solidFill>
                  <a:schemeClr val="accent4">
                    <a:lumMod val="50000"/>
                  </a:schemeClr>
                </a:solidFill>
              </a:rPr>
              <a:t>نَظْمِ أبْيَاتٍ </a:t>
            </a:r>
            <a:r>
              <a:rPr lang="ar-SA" sz="2400" dirty="0" err="1" smtClean="0">
                <a:solidFill>
                  <a:schemeClr val="accent4">
                    <a:lumMod val="50000"/>
                  </a:schemeClr>
                </a:solidFill>
              </a:rPr>
              <a:t>لِل</a:t>
            </a:r>
            <a:r>
              <a:rPr lang="ar-TN" sz="2400" dirty="0" smtClean="0">
                <a:solidFill>
                  <a:schemeClr val="accent4">
                    <a:lumMod val="50000"/>
                  </a:schemeClr>
                </a:solidFill>
              </a:rPr>
              <a:t>ا</a:t>
            </a:r>
            <a:r>
              <a:rPr lang="ar-SA" sz="2400" dirty="0" smtClean="0">
                <a:solidFill>
                  <a:schemeClr val="accent4">
                    <a:lumMod val="50000"/>
                  </a:schemeClr>
                </a:solidFill>
              </a:rPr>
              <a:t>ُمِّيِّ </a:t>
            </a:r>
            <a:r>
              <a:rPr lang="ar-SA" sz="2400" dirty="0">
                <a:solidFill>
                  <a:schemeClr val="accent4">
                    <a:lumMod val="50000"/>
                  </a:schemeClr>
                </a:solidFill>
              </a:rPr>
              <a:t>تُفِيدْ</a:t>
            </a:r>
            <a:endParaRPr lang="fr-FR" sz="2400" dirty="0">
              <a:solidFill>
                <a:schemeClr val="accent4">
                  <a:lumMod val="50000"/>
                </a:schemeClr>
              </a:solidFill>
            </a:endParaRPr>
          </a:p>
          <a:p>
            <a:pPr algn="just" rtl="1"/>
            <a:r>
              <a:rPr lang="ar-SA" sz="2400" dirty="0">
                <a:solidFill>
                  <a:schemeClr val="accent4">
                    <a:lumMod val="50000"/>
                  </a:schemeClr>
                </a:solidFill>
              </a:rPr>
              <a:t>فِي عَقْدِ الأشْعَرِي وفِقهِ </a:t>
            </a:r>
            <a:r>
              <a:rPr lang="ar-SA" sz="2400" dirty="0" smtClean="0">
                <a:solidFill>
                  <a:schemeClr val="accent4">
                    <a:lumMod val="50000"/>
                  </a:schemeClr>
                </a:solidFill>
              </a:rPr>
              <a:t>مَالِك</a:t>
            </a:r>
            <a:r>
              <a:rPr lang="fr-FR" sz="2400" dirty="0">
                <a:solidFill>
                  <a:schemeClr val="accent4">
                    <a:lumMod val="50000"/>
                  </a:schemeClr>
                </a:solidFill>
              </a:rPr>
              <a:t>	</a:t>
            </a:r>
            <a:r>
              <a:rPr lang="ar-TN" sz="2400" dirty="0" smtClean="0">
                <a:solidFill>
                  <a:schemeClr val="accent4">
                    <a:lumMod val="50000"/>
                  </a:schemeClr>
                </a:solidFill>
              </a:rPr>
              <a:t>	</a:t>
            </a:r>
            <a:r>
              <a:rPr lang="ar-SA" sz="2400" dirty="0">
                <a:solidFill>
                  <a:schemeClr val="accent4">
                    <a:lumMod val="50000"/>
                  </a:schemeClr>
                </a:solidFill>
              </a:rPr>
              <a:t>	وَفِي طَريقَةِ الجُنَيْدِ </a:t>
            </a:r>
            <a:r>
              <a:rPr lang="ar-SA" sz="2400" dirty="0" smtClean="0">
                <a:solidFill>
                  <a:schemeClr val="accent4">
                    <a:lumMod val="50000"/>
                  </a:schemeClr>
                </a:solidFill>
              </a:rPr>
              <a:t>السَّالِك</a:t>
            </a:r>
            <a:endParaRPr lang="fr-FR" sz="2400" dirty="0">
              <a:solidFill>
                <a:schemeClr val="accent4">
                  <a:lumMod val="50000"/>
                </a:schemeClr>
              </a:solidFill>
            </a:endParaRPr>
          </a:p>
        </p:txBody>
      </p:sp>
      <p:sp>
        <p:nvSpPr>
          <p:cNvPr id="11" name="Rectangle 10"/>
          <p:cNvSpPr/>
          <p:nvPr/>
        </p:nvSpPr>
        <p:spPr>
          <a:xfrm>
            <a:off x="1133872" y="4722698"/>
            <a:ext cx="6318448" cy="369332"/>
          </a:xfrm>
          <a:prstGeom prst="rect">
            <a:avLst/>
          </a:prstGeom>
        </p:spPr>
        <p:txBody>
          <a:bodyPr wrap="square">
            <a:spAutoFit/>
          </a:bodyPr>
          <a:lstStyle/>
          <a:p>
            <a:pPr rtl="1"/>
            <a:r>
              <a:rPr lang="ar-SA" dirty="0"/>
              <a:t>أبي محمد عبد الواحد بن أحمد بن علي بن عاشر </a:t>
            </a:r>
            <a:r>
              <a:rPr lang="ar-SA" dirty="0" smtClean="0"/>
              <a:t>الأنصاري</a:t>
            </a:r>
            <a:r>
              <a:rPr lang="ar-TN" dirty="0" smtClean="0"/>
              <a:t> الفاسي</a:t>
            </a:r>
            <a:r>
              <a:rPr lang="ar-SA" dirty="0" smtClean="0"/>
              <a:t> </a:t>
            </a:r>
            <a:r>
              <a:rPr lang="ar-SA" dirty="0"/>
              <a:t>رحمه الله تعالى</a:t>
            </a:r>
            <a:endParaRPr lang="fr-FR" dirty="0"/>
          </a:p>
        </p:txBody>
      </p:sp>
      <p:graphicFrame>
        <p:nvGraphicFramePr>
          <p:cNvPr id="13" name="Objet 12"/>
          <p:cNvGraphicFramePr>
            <a:graphicFrameLocks noChangeAspect="1"/>
          </p:cNvGraphicFramePr>
          <p:nvPr>
            <p:extLst>
              <p:ext uri="{D42A27DB-BD31-4B8C-83A1-F6EECF244321}">
                <p14:modId xmlns:p14="http://schemas.microsoft.com/office/powerpoint/2010/main" val="1764699490"/>
              </p:ext>
            </p:extLst>
          </p:nvPr>
        </p:nvGraphicFramePr>
        <p:xfrm>
          <a:off x="82352" y="4124979"/>
          <a:ext cx="914400" cy="771525"/>
        </p:xfrm>
        <a:graphic>
          <a:graphicData uri="http://schemas.openxmlformats.org/presentationml/2006/ole">
            <mc:AlternateContent xmlns:mc="http://schemas.openxmlformats.org/markup-compatibility/2006">
              <mc:Choice xmlns:v="urn:schemas-microsoft-com:vml" Requires="v">
                <p:oleObj spid="_x0000_s1038"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82352" y="412497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2523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pPr marL="457200" indent="-457200">
              <a:buAutoNum type="arabicPeriod" startAt="4"/>
            </a:pPr>
            <a:r>
              <a:rPr lang="fr-FR" sz="2400" dirty="0" smtClean="0">
                <a:solidFill>
                  <a:schemeClr val="tx1"/>
                </a:solidFill>
              </a:rPr>
              <a:t>Cela </a:t>
            </a:r>
            <a:r>
              <a:rPr lang="fr-FR" sz="2400" dirty="0">
                <a:solidFill>
                  <a:schemeClr val="tx1"/>
                </a:solidFill>
              </a:rPr>
              <a:t>confirme donc que le monde a un Créateur Qui l’a fait entrer en existence, Qui est exempt de début, Qui a une volonté et un choix et il s’agit de All</a:t>
            </a:r>
            <a:r>
              <a:rPr lang="fr-FR" sz="2400" u="sng" dirty="0">
                <a:solidFill>
                  <a:schemeClr val="tx1"/>
                </a:solidFill>
              </a:rPr>
              <a:t>a</a:t>
            </a:r>
            <a:r>
              <a:rPr lang="fr-FR" sz="2400" dirty="0">
                <a:solidFill>
                  <a:schemeClr val="tx1"/>
                </a:solidFill>
              </a:rPr>
              <a:t>h. </a:t>
            </a:r>
            <a:endParaRPr lang="fr-FR" sz="2400" dirty="0" smtClean="0">
              <a:solidFill>
                <a:schemeClr val="tx1"/>
              </a:solidFill>
            </a:endParaRPr>
          </a:p>
          <a:p>
            <a:pPr marL="457200" indent="-457200">
              <a:buAutoNum type="arabicPeriod" startAt="4"/>
            </a:pPr>
            <a:endParaRPr lang="fr-FR" sz="2400" dirty="0">
              <a:solidFill>
                <a:schemeClr val="tx1"/>
              </a:solidFill>
            </a:endParaRPr>
          </a:p>
          <a:p>
            <a:pPr marL="457200" indent="-457200" algn="ctr">
              <a:buAutoNum type="arabicPeriod" startAt="4"/>
            </a:pPr>
            <a:r>
              <a:rPr lang="fr-FR" sz="2800" dirty="0" smtClean="0">
                <a:solidFill>
                  <a:schemeClr val="tx1"/>
                </a:solidFill>
              </a:rPr>
              <a:t>All</a:t>
            </a:r>
            <a:r>
              <a:rPr lang="fr-FR" sz="2800" u="sng" dirty="0" smtClean="0">
                <a:solidFill>
                  <a:schemeClr val="tx1"/>
                </a:solidFill>
              </a:rPr>
              <a:t>a</a:t>
            </a:r>
            <a:r>
              <a:rPr lang="fr-FR" sz="2800" dirty="0" smtClean="0">
                <a:solidFill>
                  <a:schemeClr val="tx1"/>
                </a:solidFill>
              </a:rPr>
              <a:t>h existe sans comment et sans endroit !</a:t>
            </a:r>
            <a:endParaRPr lang="fr-FR" sz="2800"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b="1" dirty="0"/>
              <a:t>C) Il est indispensable qu’il n’y ait pas de début à l’existence du créateur de ce monde </a:t>
            </a:r>
            <a:endParaRPr lang="fr-FR" dirty="0"/>
          </a:p>
        </p:txBody>
      </p:sp>
      <p:sp>
        <p:nvSpPr>
          <p:cNvPr id="4" name="Rectangle 3"/>
          <p:cNvSpPr/>
          <p:nvPr/>
        </p:nvSpPr>
        <p:spPr>
          <a:xfrm>
            <a:off x="4427984" y="555526"/>
            <a:ext cx="2961067" cy="369332"/>
          </a:xfrm>
          <a:prstGeom prst="rect">
            <a:avLst/>
          </a:prstGeom>
        </p:spPr>
        <p:txBody>
          <a:bodyPr wrap="none">
            <a:spAutoFit/>
          </a:bodyPr>
          <a:lstStyle/>
          <a:p>
            <a:r>
              <a:rPr lang="ar-SA" b="1" dirty="0">
                <a:solidFill>
                  <a:schemeClr val="accent3"/>
                </a:solidFill>
              </a:rPr>
              <a:t>ج) ولا بد أن يكون محدِث العالم أزليًّا </a:t>
            </a:r>
            <a:endParaRPr lang="fr-FR" b="1" dirty="0">
              <a:solidFill>
                <a:schemeClr val="accent3"/>
              </a:solidFill>
            </a:endParaRPr>
          </a:p>
        </p:txBody>
      </p:sp>
      <p:sp>
        <p:nvSpPr>
          <p:cNvPr id="6" name="Rectangle 5"/>
          <p:cNvSpPr/>
          <p:nvPr/>
        </p:nvSpPr>
        <p:spPr>
          <a:xfrm>
            <a:off x="467544" y="2931790"/>
            <a:ext cx="8388424" cy="1446550"/>
          </a:xfrm>
          <a:prstGeom prst="rect">
            <a:avLst/>
          </a:prstGeom>
        </p:spPr>
        <p:txBody>
          <a:bodyPr wrap="square">
            <a:spAutoFit/>
          </a:bodyPr>
          <a:lstStyle/>
          <a:p>
            <a:pPr marL="457200" indent="-457200" algn="r" rtl="1">
              <a:buAutoNum type="arabicPeriod" startAt="4"/>
            </a:pPr>
            <a:r>
              <a:rPr lang="ar-DZ" sz="2400" b="1" dirty="0" smtClean="0"/>
              <a:t>فثبت </a:t>
            </a:r>
            <a:r>
              <a:rPr lang="ar-DZ" sz="2400" b="1" dirty="0"/>
              <a:t>أن لهذا العالم مُحْدِثًا أزليًّا فاعلًا بالإرادة والاختيار وهو الله. </a:t>
            </a:r>
            <a:endParaRPr lang="fr-FR" sz="2400" b="1" dirty="0" smtClean="0"/>
          </a:p>
          <a:p>
            <a:pPr marL="457200" indent="-457200" algn="r" rtl="1">
              <a:buAutoNum type="arabicPeriod" startAt="4"/>
            </a:pPr>
            <a:endParaRPr lang="fr-FR" sz="2400" b="1" dirty="0"/>
          </a:p>
          <a:p>
            <a:pPr algn="ctr" rtl="1"/>
            <a:r>
              <a:rPr lang="ar-TN" sz="4000" b="1" dirty="0" smtClean="0"/>
              <a:t>الله موجود بلا كيف ولا مكان</a:t>
            </a:r>
            <a:endParaRPr lang="ar-DZ" sz="4000" b="1" dirty="0"/>
          </a:p>
        </p:txBody>
      </p:sp>
    </p:spTree>
    <p:extLst>
      <p:ext uri="{BB962C8B-B14F-4D97-AF65-F5344CB8AC3E}">
        <p14:creationId xmlns:p14="http://schemas.microsoft.com/office/powerpoint/2010/main" val="25490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84463"/>
            <a:ext cx="7974990" cy="584775"/>
          </a:xfrm>
          <a:prstGeom prst="rect">
            <a:avLst/>
          </a:prstGeom>
        </p:spPr>
        <p:txBody>
          <a:bodyPr wrap="square">
            <a:spAutoFit/>
          </a:bodyPr>
          <a:lstStyle/>
          <a:p>
            <a:pPr algn="r" rtl="1"/>
            <a:r>
              <a:rPr lang="ar-TN" sz="3200" b="1" dirty="0" smtClean="0">
                <a:solidFill>
                  <a:schemeClr val="accent3"/>
                </a:solidFill>
              </a:rPr>
              <a:t>فوائد</a:t>
            </a:r>
            <a:endParaRPr lang="fr-FR" sz="3200" b="1" dirty="0">
              <a:solidFill>
                <a:schemeClr val="accent3"/>
              </a:solidFill>
            </a:endParaRPr>
          </a:p>
        </p:txBody>
      </p:sp>
      <p:sp>
        <p:nvSpPr>
          <p:cNvPr id="6" name="Rectangle 5"/>
          <p:cNvSpPr/>
          <p:nvPr/>
        </p:nvSpPr>
        <p:spPr>
          <a:xfrm>
            <a:off x="251520" y="771550"/>
            <a:ext cx="8568952" cy="3970318"/>
          </a:xfrm>
          <a:prstGeom prst="rect">
            <a:avLst/>
          </a:prstGeom>
        </p:spPr>
        <p:txBody>
          <a:bodyPr wrap="square">
            <a:spAutoFit/>
          </a:bodyPr>
          <a:lstStyle/>
          <a:p>
            <a:pPr algn="r" rtl="1"/>
            <a:r>
              <a:rPr lang="ar-SA" sz="2800" dirty="0" smtClean="0"/>
              <a:t>معنى </a:t>
            </a:r>
            <a:r>
              <a:rPr lang="ar-SA" sz="2800" dirty="0"/>
              <a:t>لا إلهَ إلا اللهُ أنّ </a:t>
            </a:r>
            <a:r>
              <a:rPr lang="ar-SA" sz="2800" u="sng" dirty="0"/>
              <a:t>أحدًا لا يقدرُ على الخلقِ إلا اللهُ </a:t>
            </a:r>
            <a:r>
              <a:rPr lang="ar-SA" sz="2800" dirty="0"/>
              <a:t>وهذا يقتضى أنه </a:t>
            </a:r>
            <a:r>
              <a:rPr lang="ar-SA" sz="2800" u="sng" dirty="0"/>
              <a:t>لا يَستحقُّ أحدٌ أن يُعْبَدَ إلا اللهُ </a:t>
            </a:r>
            <a:r>
              <a:rPr lang="ar-SA" sz="2800" dirty="0"/>
              <a:t>ومعنى محمدٌ رسولُ اللهِ أنّ محمدَ بنَ عبدِ اللهِ بنِ عبدِ المطلبِ </a:t>
            </a:r>
            <a:r>
              <a:rPr lang="ar-SA" sz="2800" dirty="0" err="1"/>
              <a:t>الهاشمىَّ</a:t>
            </a:r>
            <a:r>
              <a:rPr lang="ar-SA" sz="2800" dirty="0"/>
              <a:t> </a:t>
            </a:r>
            <a:r>
              <a:rPr lang="ar-SA" sz="2800" dirty="0" err="1"/>
              <a:t>القرشىَّ</a:t>
            </a:r>
            <a:r>
              <a:rPr lang="ar-SA" sz="2800" dirty="0"/>
              <a:t> عبدُ الله ورسولُهُ إلى جميعِ الخلقِ صادقٌ </a:t>
            </a:r>
            <a:r>
              <a:rPr lang="ar-SA" sz="2800" dirty="0" err="1"/>
              <a:t>فى</a:t>
            </a:r>
            <a:r>
              <a:rPr lang="ar-SA" sz="2800" dirty="0"/>
              <a:t> جميعِ ما أخبر به ومن ذلك عذابُ القبرِ ونعيمُهُ وسؤالُ الملَكَينِ منكرٍ ونكيرٍ والملائكةُ والأنبياءُ والكتبُ والقيامةُ والبعثُ والحشرُ والحسابُ والثوابُ والعذابُ والميزانُ والصراطُ والشفاعةُ والنارُ والجنةُ والخلودُ فيهما ورؤيةُ المؤمنينَ للهِ تعالى بالعينِ </a:t>
            </a:r>
            <a:r>
              <a:rPr lang="ar-SA" sz="2800" dirty="0" err="1"/>
              <a:t>فى</a:t>
            </a:r>
            <a:r>
              <a:rPr lang="ar-SA" sz="2800" dirty="0"/>
              <a:t> الآخرةِ </a:t>
            </a:r>
            <a:r>
              <a:rPr lang="ar-SA" sz="2800" b="1" dirty="0"/>
              <a:t>بلا كيفٍ ولا مكانٍ ولا </a:t>
            </a:r>
            <a:r>
              <a:rPr lang="ar-SA" sz="2800" b="1" dirty="0" smtClean="0"/>
              <a:t>جهةٍ </a:t>
            </a:r>
            <a:r>
              <a:rPr lang="ar-SA" sz="2800" dirty="0"/>
              <a:t>وأنّ الأنبياءَ معصومونَ منَ الكفرِ والكبائرِ وصغائرِ الخسةِ قبلَ النبوةِ وبعدَها دينُهُم الإسلامُ وأوَّلُهُمْ ءادمُ </a:t>
            </a:r>
            <a:r>
              <a:rPr lang="ar-SA" sz="2800" dirty="0" err="1" smtClean="0"/>
              <a:t>وءاخرُهُمْ</a:t>
            </a:r>
            <a:r>
              <a:rPr lang="ar-SA" sz="2800" dirty="0" smtClean="0"/>
              <a:t> </a:t>
            </a:r>
            <a:r>
              <a:rPr lang="ar-SA" sz="2800" dirty="0"/>
              <a:t>محمدٌ صلى الله عليهِ وسلمَ.</a:t>
            </a:r>
            <a:endParaRPr lang="ar-DZ" sz="4400" b="1" dirty="0"/>
          </a:p>
        </p:txBody>
      </p:sp>
    </p:spTree>
    <p:extLst>
      <p:ext uri="{BB962C8B-B14F-4D97-AF65-F5344CB8AC3E}">
        <p14:creationId xmlns:p14="http://schemas.microsoft.com/office/powerpoint/2010/main" val="43476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84463"/>
            <a:ext cx="7974990" cy="584775"/>
          </a:xfrm>
          <a:prstGeom prst="rect">
            <a:avLst/>
          </a:prstGeom>
        </p:spPr>
        <p:txBody>
          <a:bodyPr wrap="square">
            <a:spAutoFit/>
          </a:bodyPr>
          <a:lstStyle/>
          <a:p>
            <a:pPr algn="r" rtl="1"/>
            <a:r>
              <a:rPr lang="ar-TN" sz="3200" b="1" dirty="0" smtClean="0">
                <a:solidFill>
                  <a:schemeClr val="accent3"/>
                </a:solidFill>
              </a:rPr>
              <a:t>فوائد</a:t>
            </a:r>
            <a:endParaRPr lang="fr-FR" sz="3200" b="1" dirty="0">
              <a:solidFill>
                <a:schemeClr val="accent3"/>
              </a:solidFill>
            </a:endParaRPr>
          </a:p>
        </p:txBody>
      </p:sp>
      <p:sp>
        <p:nvSpPr>
          <p:cNvPr id="6" name="Rectangle 5"/>
          <p:cNvSpPr/>
          <p:nvPr/>
        </p:nvSpPr>
        <p:spPr>
          <a:xfrm>
            <a:off x="251520" y="598492"/>
            <a:ext cx="8568952" cy="4493538"/>
          </a:xfrm>
          <a:prstGeom prst="rect">
            <a:avLst/>
          </a:prstGeom>
        </p:spPr>
        <p:txBody>
          <a:bodyPr wrap="square">
            <a:spAutoFit/>
          </a:bodyPr>
          <a:lstStyle/>
          <a:p>
            <a:pPr algn="r" rtl="1"/>
            <a:r>
              <a:rPr lang="ar-SA" sz="2600" dirty="0"/>
              <a:t>أفضلُ الواجباتِ الإيمانُ باللهِ وبرسولِهِ صلى الله عليه وسلم </a:t>
            </a:r>
            <a:r>
              <a:rPr lang="ar-SA" sz="2600" u="sng" dirty="0"/>
              <a:t>وأعظمُ الذنوبِ الكفرُ </a:t>
            </a:r>
            <a:r>
              <a:rPr lang="ar-SA" sz="2600" dirty="0"/>
              <a:t>بأنواعِهِ وأشدُّهُ التعطيلُ </a:t>
            </a:r>
            <a:r>
              <a:rPr lang="ar-SA" sz="2600" dirty="0" err="1"/>
              <a:t>وأبشعُهُ</a:t>
            </a:r>
            <a:r>
              <a:rPr lang="ar-SA" sz="2600" dirty="0"/>
              <a:t> </a:t>
            </a:r>
            <a:r>
              <a:rPr lang="ar-SA" sz="2600" b="1" dirty="0"/>
              <a:t>الردةُ</a:t>
            </a:r>
            <a:r>
              <a:rPr lang="ar-SA" sz="2600" dirty="0"/>
              <a:t> </a:t>
            </a:r>
            <a:r>
              <a:rPr lang="ar-SA" sz="2600" u="sng" dirty="0"/>
              <a:t>وهى ثلاثةُ أقسامٍ </a:t>
            </a:r>
            <a:r>
              <a:rPr lang="ar-SA" sz="2600" dirty="0"/>
              <a:t>اعتقاداتٌ وأقوالٌ وأفعالٌ وكلُّ قسمٍ يتشعّبُ شُعَبًا كثيرةً فمن الأولِ الشكُّ </a:t>
            </a:r>
            <a:r>
              <a:rPr lang="ar-SA" sz="2600" dirty="0" err="1"/>
              <a:t>فى</a:t>
            </a:r>
            <a:r>
              <a:rPr lang="ar-SA" sz="2600" dirty="0"/>
              <a:t> اللهِ أو </a:t>
            </a:r>
            <a:r>
              <a:rPr lang="ar-SA" sz="2600" dirty="0" err="1"/>
              <a:t>فى</a:t>
            </a:r>
            <a:r>
              <a:rPr lang="ar-SA" sz="2600" dirty="0"/>
              <a:t> رسولِهِ أو القرءانِ ونَفْىُ صفةٍ من صفاتِ اللهِ الواجبةِ لهُ إجماعًا ونسبةُ ما يجبُ تنزيهُهُ عنه إجماعًا إليهِ كالجسمِ والقعودِ وتكذيبُ </a:t>
            </a:r>
            <a:r>
              <a:rPr lang="ar-SA" sz="2600" dirty="0" err="1"/>
              <a:t>نبىّ</a:t>
            </a:r>
            <a:r>
              <a:rPr lang="ar-SA" sz="2600" dirty="0"/>
              <a:t> أو تنقيصُهُ وجحدُ معلومٍ من الدينِ بالضرورةِ مما لا يَخْفَى عليهِ والتكذيبُ بالقَدَرِ والعزمُ على الكفرِ </a:t>
            </a:r>
            <a:r>
              <a:rPr lang="ar-SA" sz="2600" dirty="0" err="1"/>
              <a:t>فى</a:t>
            </a:r>
            <a:r>
              <a:rPr lang="ar-SA" sz="2600" dirty="0"/>
              <a:t> المستقبلِ وعقيدةُ الحلولِ والوَحدةِ المطْلَقَةِ ومن </a:t>
            </a:r>
            <a:r>
              <a:rPr lang="ar-SA" sz="2600" dirty="0" err="1"/>
              <a:t>الثانى</a:t>
            </a:r>
            <a:r>
              <a:rPr lang="ar-SA" sz="2600" dirty="0"/>
              <a:t> السجودُ لصنمٍ أو شمسٍ أو نارٍ ورَمْىُ المصحفِ </a:t>
            </a:r>
            <a:r>
              <a:rPr lang="ar-SA" sz="2600" dirty="0" err="1"/>
              <a:t>فى</a:t>
            </a:r>
            <a:r>
              <a:rPr lang="ar-SA" sz="2600" dirty="0"/>
              <a:t> القاذورةِ والعياذُ باللهِ تعالى ومن الثالثِ أن يقولَ لمسلمٍ يا كافرُ غير مُتَأَوّلٍ والسخريةُ باسمٍ منْ أسماءِ اللهِ تعالى أو وعدِهِ أو وعيدِهِ مِمَّنْ لا يخفَى عليهِ نسبةُ ذلكَ إليهِ سبحانَهُ والاستخفافُ بالإسلامِ أو بالكعبةِ أو </a:t>
            </a:r>
            <a:r>
              <a:rPr lang="ar-SA" sz="2600" dirty="0" err="1"/>
              <a:t>بالقرءانِ</a:t>
            </a:r>
            <a:r>
              <a:rPr lang="ar-SA" sz="2600" dirty="0"/>
              <a:t> أو بحكمِ الشريعةِ أوْ بالأنبياءِ أوِ الملائكةِ.</a:t>
            </a:r>
            <a:endParaRPr lang="ar-DZ" sz="2600" b="1" dirty="0"/>
          </a:p>
        </p:txBody>
      </p:sp>
    </p:spTree>
    <p:extLst>
      <p:ext uri="{BB962C8B-B14F-4D97-AF65-F5344CB8AC3E}">
        <p14:creationId xmlns:p14="http://schemas.microsoft.com/office/powerpoint/2010/main" val="38217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84463"/>
            <a:ext cx="7974990" cy="584775"/>
          </a:xfrm>
          <a:prstGeom prst="rect">
            <a:avLst/>
          </a:prstGeom>
        </p:spPr>
        <p:txBody>
          <a:bodyPr wrap="square">
            <a:spAutoFit/>
          </a:bodyPr>
          <a:lstStyle/>
          <a:p>
            <a:pPr algn="r" rtl="1"/>
            <a:r>
              <a:rPr lang="ar-TN" sz="3200" b="1" dirty="0" smtClean="0">
                <a:solidFill>
                  <a:schemeClr val="accent3"/>
                </a:solidFill>
              </a:rPr>
              <a:t>فوائد</a:t>
            </a:r>
            <a:endParaRPr lang="fr-FR" sz="3200" b="1" dirty="0">
              <a:solidFill>
                <a:schemeClr val="accent3"/>
              </a:solidFill>
            </a:endParaRPr>
          </a:p>
        </p:txBody>
      </p:sp>
      <p:sp>
        <p:nvSpPr>
          <p:cNvPr id="6" name="Rectangle 5"/>
          <p:cNvSpPr/>
          <p:nvPr/>
        </p:nvSpPr>
        <p:spPr>
          <a:xfrm>
            <a:off x="251520" y="598492"/>
            <a:ext cx="8568952" cy="4370427"/>
          </a:xfrm>
          <a:prstGeom prst="rect">
            <a:avLst/>
          </a:prstGeom>
        </p:spPr>
        <p:txBody>
          <a:bodyPr wrap="square">
            <a:spAutoFit/>
          </a:bodyPr>
          <a:lstStyle/>
          <a:p>
            <a:pPr algn="r" rtl="1"/>
            <a:r>
              <a:rPr lang="ar-SA" sz="2800" dirty="0"/>
              <a:t>يجبُ على منْ وقعتْ منهُ ردةٌ العودُ فورًا إلى الإسلامِ بالإقلاعِ عنْ سببِهَا </a:t>
            </a:r>
            <a:r>
              <a:rPr lang="ar-SA" sz="2800" b="1" dirty="0"/>
              <a:t>والنطقُ بالشهادتينِ</a:t>
            </a:r>
            <a:r>
              <a:rPr lang="ar-SA" sz="2800" dirty="0"/>
              <a:t> فإن لم يرجعْ وَجَبَتِ </a:t>
            </a:r>
            <a:r>
              <a:rPr lang="ar-SA" sz="2800" dirty="0" err="1"/>
              <a:t>استتابتُهُ</a:t>
            </a:r>
            <a:r>
              <a:rPr lang="ar-SA" sz="2800" dirty="0" smtClean="0"/>
              <a:t>.</a:t>
            </a:r>
            <a:endParaRPr lang="ar-TN" sz="2800" dirty="0" smtClean="0"/>
          </a:p>
          <a:p>
            <a:pPr algn="r" rtl="1"/>
            <a:endParaRPr lang="ar-TN" sz="2800" dirty="0" smtClean="0"/>
          </a:p>
          <a:p>
            <a:pPr algn="r" rtl="1"/>
            <a:r>
              <a:rPr lang="ar-SA" sz="2800" dirty="0" smtClean="0"/>
              <a:t>ويَبطلُ </a:t>
            </a:r>
            <a:r>
              <a:rPr lang="ar-SA" sz="2800" dirty="0"/>
              <a:t>بالردةِ الصومُ والوضوءُ والتيممُ وتنقطعُ عِصمةُ النكاحِ وتحرمُ ذبيحتُهُ ولا يَرِثُ ولا يُورَثُ ولا يُصَلَّى عليهِ ولا يُدْفَن </a:t>
            </a:r>
            <a:r>
              <a:rPr lang="ar-SA" sz="2800" dirty="0" err="1"/>
              <a:t>فى</a:t>
            </a:r>
            <a:r>
              <a:rPr lang="ar-SA" sz="2800" dirty="0"/>
              <a:t> مقابرِ المسلمينَ.</a:t>
            </a:r>
            <a:endParaRPr lang="fr-FR" sz="2800" b="1" dirty="0"/>
          </a:p>
          <a:p>
            <a:pPr algn="r" rtl="1"/>
            <a:endParaRPr lang="ar-TN" sz="2800" dirty="0" smtClean="0"/>
          </a:p>
          <a:p>
            <a:pPr algn="r" rtl="1"/>
            <a:r>
              <a:rPr lang="ar-SA" sz="2800" dirty="0" smtClean="0"/>
              <a:t>تجبُ </a:t>
            </a:r>
            <a:r>
              <a:rPr lang="ar-SA" sz="2800" dirty="0"/>
              <a:t>التوبةُ من الذنوبِ كُلّها صغيرِها وكبيرِها فورًا على كلّ مُكَلَّفٍ وهى النَّدَمُ والإقلاعُ والعزمُ على أن لا يعودَ إليْهَا وإن كانَ الذنبُ تركَ فرضٍ قضاهُ أو تَبِعَةً </a:t>
            </a:r>
            <a:r>
              <a:rPr lang="ar-SA" sz="2800" dirty="0" err="1"/>
              <a:t>لآدمىّ</a:t>
            </a:r>
            <a:r>
              <a:rPr lang="ar-SA" sz="2800" dirty="0"/>
              <a:t> قَضَاهُ أو اسْتَرْضَاهُ.</a:t>
            </a:r>
            <a:endParaRPr lang="fr-FR" sz="2800" b="1" dirty="0"/>
          </a:p>
          <a:p>
            <a:pPr algn="r" rtl="1"/>
            <a:endParaRPr lang="ar-DZ" sz="2600" b="1" dirty="0"/>
          </a:p>
        </p:txBody>
      </p:sp>
    </p:spTree>
    <p:extLst>
      <p:ext uri="{BB962C8B-B14F-4D97-AF65-F5344CB8AC3E}">
        <p14:creationId xmlns:p14="http://schemas.microsoft.com/office/powerpoint/2010/main" val="92788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r-FR" dirty="0" smtClean="0"/>
              <a:t>Et </a:t>
            </a:r>
            <a:r>
              <a:rPr lang="fr-FR" i="1" dirty="0" smtClean="0">
                <a:solidFill>
                  <a:schemeClr val="accent3"/>
                </a:solidFill>
              </a:rPr>
              <a:t>All</a:t>
            </a:r>
            <a:r>
              <a:rPr lang="fr-FR" i="1" u="sng" dirty="0" smtClean="0">
                <a:solidFill>
                  <a:schemeClr val="accent3"/>
                </a:solidFill>
              </a:rPr>
              <a:t>a</a:t>
            </a:r>
            <a:r>
              <a:rPr lang="fr-FR" i="1" dirty="0" smtClean="0">
                <a:solidFill>
                  <a:schemeClr val="accent3"/>
                </a:solidFill>
              </a:rPr>
              <a:t>h</a:t>
            </a:r>
            <a:r>
              <a:rPr lang="fr-FR" dirty="0" smtClean="0"/>
              <a:t> sait plus que tout autre</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25380"/>
            <a:ext cx="23812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2925380"/>
            <a:ext cx="23876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2" descr="Résultat de recherche d'images pour &quot;mosquée qaraouiyine&quot;&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Mosquée Al Quaraouiyi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 name="AutoShape 6" descr="https://cache-graphicslib.viator.com/graphicslib/page-images/742x525/216749_Viator_Thinkstock_152766.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7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1488" y="2896946"/>
            <a:ext cx="2580952" cy="1819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1488" y="959616"/>
            <a:ext cx="2580952" cy="1815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843558"/>
            <a:ext cx="8515350" cy="2016224"/>
          </a:xfrm>
        </p:spPr>
        <p:txBody>
          <a:bodyPr/>
          <a:lstStyle/>
          <a:p>
            <a:r>
              <a:rPr lang="fr-FR" sz="1800" dirty="0">
                <a:solidFill>
                  <a:schemeClr val="tx1"/>
                </a:solidFill>
              </a:rPr>
              <a:t>1.	Le monde est composé de </a:t>
            </a:r>
            <a:r>
              <a:rPr lang="fr-FR" sz="1800" dirty="0" smtClean="0">
                <a:solidFill>
                  <a:schemeClr val="tx1"/>
                </a:solidFill>
              </a:rPr>
              <a:t>particules </a:t>
            </a:r>
            <a:r>
              <a:rPr lang="fr-FR" sz="1800" dirty="0">
                <a:solidFill>
                  <a:schemeClr val="tx1"/>
                </a:solidFill>
              </a:rPr>
              <a:t>et d’attributs de </a:t>
            </a:r>
            <a:r>
              <a:rPr lang="fr-FR" sz="1800" dirty="0" smtClean="0">
                <a:solidFill>
                  <a:schemeClr val="tx1"/>
                </a:solidFill>
              </a:rPr>
              <a:t>particules.</a:t>
            </a:r>
            <a:endParaRPr lang="fr-FR" sz="1800" dirty="0">
              <a:solidFill>
                <a:schemeClr val="tx1"/>
              </a:solidFill>
            </a:endParaRPr>
          </a:p>
          <a:p>
            <a:r>
              <a:rPr lang="fr-FR" sz="1800" dirty="0">
                <a:solidFill>
                  <a:schemeClr val="tx1"/>
                </a:solidFill>
              </a:rPr>
              <a:t>2.	Une </a:t>
            </a:r>
            <a:r>
              <a:rPr lang="fr-FR" sz="1800" dirty="0" smtClean="0">
                <a:solidFill>
                  <a:schemeClr val="tx1"/>
                </a:solidFill>
              </a:rPr>
              <a:t>particule </a:t>
            </a:r>
            <a:r>
              <a:rPr lang="fr-FR" sz="1800" dirty="0">
                <a:solidFill>
                  <a:schemeClr val="tx1"/>
                </a:solidFill>
              </a:rPr>
              <a:t>est ce qui a une existence </a:t>
            </a:r>
            <a:r>
              <a:rPr lang="fr-FR" sz="1800" dirty="0" smtClean="0">
                <a:solidFill>
                  <a:schemeClr val="tx1"/>
                </a:solidFill>
              </a:rPr>
              <a:t>par </a:t>
            </a:r>
            <a:r>
              <a:rPr lang="fr-FR" sz="1800" dirty="0">
                <a:solidFill>
                  <a:schemeClr val="tx1"/>
                </a:solidFill>
              </a:rPr>
              <a:t>soi, c’est-à-dire </a:t>
            </a:r>
            <a:r>
              <a:rPr lang="fr-FR" sz="1800" dirty="0" smtClean="0">
                <a:solidFill>
                  <a:schemeClr val="tx1"/>
                </a:solidFill>
              </a:rPr>
              <a:t>n’existe pas à travers d’autre </a:t>
            </a:r>
            <a:r>
              <a:rPr lang="fr-FR" sz="1800" dirty="0">
                <a:solidFill>
                  <a:schemeClr val="tx1"/>
                </a:solidFill>
              </a:rPr>
              <a:t>qu’elle, mais elle occupe un espace qu’aucune autre </a:t>
            </a:r>
            <a:r>
              <a:rPr lang="fr-FR" sz="1800" dirty="0" smtClean="0">
                <a:solidFill>
                  <a:schemeClr val="tx1"/>
                </a:solidFill>
              </a:rPr>
              <a:t>particule </a:t>
            </a:r>
            <a:r>
              <a:rPr lang="fr-FR" sz="1800" dirty="0">
                <a:solidFill>
                  <a:schemeClr val="tx1"/>
                </a:solidFill>
              </a:rPr>
              <a:t>qu’elle n’occupe avec elle. </a:t>
            </a:r>
          </a:p>
          <a:p>
            <a:r>
              <a:rPr lang="fr-FR" sz="1800" dirty="0">
                <a:solidFill>
                  <a:schemeClr val="tx1"/>
                </a:solidFill>
              </a:rPr>
              <a:t>3.	Quant à l’attribut de </a:t>
            </a:r>
            <a:r>
              <a:rPr lang="fr-FR" sz="1800" dirty="0" smtClean="0">
                <a:solidFill>
                  <a:schemeClr val="tx1"/>
                </a:solidFill>
              </a:rPr>
              <a:t>la particule, </a:t>
            </a:r>
            <a:r>
              <a:rPr lang="fr-FR" sz="1800" dirty="0">
                <a:solidFill>
                  <a:schemeClr val="tx1"/>
                </a:solidFill>
              </a:rPr>
              <a:t>il n’existe pas </a:t>
            </a:r>
            <a:r>
              <a:rPr lang="fr-FR" sz="1800" dirty="0" smtClean="0">
                <a:solidFill>
                  <a:schemeClr val="tx1"/>
                </a:solidFill>
              </a:rPr>
              <a:t>indépendamment d’autrui, </a:t>
            </a:r>
            <a:r>
              <a:rPr lang="fr-FR" sz="1800" dirty="0">
                <a:solidFill>
                  <a:schemeClr val="tx1"/>
                </a:solidFill>
              </a:rPr>
              <a:t>mais </a:t>
            </a:r>
            <a:r>
              <a:rPr lang="fr-FR" sz="1800" dirty="0" smtClean="0">
                <a:solidFill>
                  <a:schemeClr val="tx1"/>
                </a:solidFill>
              </a:rPr>
              <a:t>à travers autre </a:t>
            </a:r>
            <a:r>
              <a:rPr lang="fr-FR" sz="1800" dirty="0">
                <a:solidFill>
                  <a:schemeClr val="tx1"/>
                </a:solidFill>
              </a:rPr>
              <a:t>que lui, comme le mouvement qui n’existe qu’à travers une </a:t>
            </a:r>
            <a:r>
              <a:rPr lang="fr-FR" sz="1800" dirty="0" smtClean="0">
                <a:solidFill>
                  <a:schemeClr val="tx1"/>
                </a:solidFill>
              </a:rPr>
              <a:t>particule </a:t>
            </a:r>
            <a:r>
              <a:rPr lang="fr-FR" sz="1800" dirty="0">
                <a:solidFill>
                  <a:schemeClr val="tx1"/>
                </a:solidFill>
              </a:rPr>
              <a:t>en mouvement et qui n’existe pas </a:t>
            </a:r>
            <a:r>
              <a:rPr lang="fr-FR" sz="1800" dirty="0" smtClean="0">
                <a:solidFill>
                  <a:schemeClr val="tx1"/>
                </a:solidFill>
              </a:rPr>
              <a:t>indépendamment d’autre chose. </a:t>
            </a:r>
            <a:r>
              <a:rPr lang="fr-FR" sz="1800" dirty="0">
                <a:solidFill>
                  <a:schemeClr val="tx1"/>
                </a:solidFill>
              </a:rPr>
              <a:t>Il n’y a de mouvement qu’à travers une </a:t>
            </a:r>
            <a:r>
              <a:rPr lang="fr-FR" sz="1800" dirty="0" smtClean="0">
                <a:solidFill>
                  <a:schemeClr val="tx1"/>
                </a:solidFill>
              </a:rPr>
              <a:t>particule </a:t>
            </a:r>
            <a:r>
              <a:rPr lang="fr-FR" sz="1800" dirty="0">
                <a:solidFill>
                  <a:schemeClr val="tx1"/>
                </a:solidFill>
              </a:rPr>
              <a:t>en mouvement.</a:t>
            </a:r>
          </a:p>
          <a:p>
            <a:endParaRPr lang="fr-FR" sz="1800"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b="1" dirty="0">
                <a:solidFill>
                  <a:schemeClr val="accent3"/>
                </a:solidFill>
              </a:rPr>
              <a:t>A) L’existence de ce monde a un </a:t>
            </a:r>
            <a:r>
              <a:rPr lang="fr-FR" b="1" dirty="0" smtClean="0">
                <a:solidFill>
                  <a:schemeClr val="accent3"/>
                </a:solidFill>
              </a:rPr>
              <a:t>début</a:t>
            </a:r>
            <a:br>
              <a:rPr lang="fr-FR" b="1" dirty="0" smtClean="0">
                <a:solidFill>
                  <a:schemeClr val="accent3"/>
                </a:solidFill>
              </a:rPr>
            </a:br>
            <a:endParaRPr lang="fr-FR" dirty="0">
              <a:solidFill>
                <a:schemeClr val="accent3"/>
              </a:solidFill>
            </a:endParaRPr>
          </a:p>
        </p:txBody>
      </p:sp>
      <p:sp>
        <p:nvSpPr>
          <p:cNvPr id="4" name="Rectangle 3"/>
          <p:cNvSpPr/>
          <p:nvPr/>
        </p:nvSpPr>
        <p:spPr>
          <a:xfrm>
            <a:off x="3131840" y="555526"/>
            <a:ext cx="1850186" cy="369332"/>
          </a:xfrm>
          <a:prstGeom prst="rect">
            <a:avLst/>
          </a:prstGeom>
        </p:spPr>
        <p:txBody>
          <a:bodyPr wrap="none">
            <a:spAutoFit/>
          </a:bodyPr>
          <a:lstStyle/>
          <a:p>
            <a:r>
              <a:rPr lang="ar-SA" dirty="0">
                <a:solidFill>
                  <a:schemeClr val="accent3"/>
                </a:solidFill>
              </a:rPr>
              <a:t>أ) </a:t>
            </a:r>
            <a:r>
              <a:rPr lang="ar-SA" b="1" dirty="0">
                <a:solidFill>
                  <a:schemeClr val="accent3"/>
                </a:solidFill>
              </a:rPr>
              <a:t>العالم حادث له بداية</a:t>
            </a:r>
            <a:endParaRPr lang="fr-FR" dirty="0">
              <a:solidFill>
                <a:schemeClr val="accent3"/>
              </a:solidFill>
            </a:endParaRPr>
          </a:p>
        </p:txBody>
      </p:sp>
      <p:sp>
        <p:nvSpPr>
          <p:cNvPr id="5" name="Rectangle 4"/>
          <p:cNvSpPr/>
          <p:nvPr/>
        </p:nvSpPr>
        <p:spPr>
          <a:xfrm>
            <a:off x="251520" y="3081030"/>
            <a:ext cx="8604448" cy="1938992"/>
          </a:xfrm>
          <a:prstGeom prst="rect">
            <a:avLst/>
          </a:prstGeom>
        </p:spPr>
        <p:txBody>
          <a:bodyPr wrap="square">
            <a:spAutoFit/>
          </a:bodyPr>
          <a:lstStyle/>
          <a:p>
            <a:pPr marL="457200" lvl="0" indent="-457200" algn="r" rtl="1">
              <a:buFont typeface="+mj-lt"/>
              <a:buAutoNum type="arabicPeriod"/>
            </a:pPr>
            <a:r>
              <a:rPr lang="ar-SA" sz="2400" b="1" dirty="0"/>
              <a:t>العالَم أعيانٌ وأعراضٌ أي أحجامٌ وصفاتُ الأحجامِ</a:t>
            </a:r>
            <a:endParaRPr lang="fr-FR" sz="2400" b="1" dirty="0"/>
          </a:p>
          <a:p>
            <a:pPr marL="457200" lvl="0" indent="-457200" algn="r" rtl="1">
              <a:buFont typeface="+mj-lt"/>
              <a:buAutoNum type="arabicPeriod"/>
            </a:pPr>
            <a:r>
              <a:rPr lang="ar-SA" sz="2400" b="1" dirty="0"/>
              <a:t>الأعيان جمع عين وهو ما له قيام بذاته أي لا يقوم بغيره بل يشغل حيزًا فلا يقوم معه فيه غيرُهُ</a:t>
            </a:r>
            <a:endParaRPr lang="fr-FR" sz="2400" b="1" dirty="0"/>
          </a:p>
          <a:p>
            <a:pPr marL="457200" lvl="0" indent="-457200" algn="r" rtl="1">
              <a:buFont typeface="+mj-lt"/>
              <a:buAutoNum type="arabicPeriod"/>
            </a:pPr>
            <a:r>
              <a:rPr lang="ar-SA" sz="2400" b="1" dirty="0"/>
              <a:t>العرَض ما لا يقوم بذاته بل بغيره كالحركة تقوم بجسم متحرك ولا تقوم بذاتها فلا توجد الحركة إلا قائمة بحجم متحرك</a:t>
            </a:r>
            <a:endParaRPr lang="fr-FR" sz="2400" b="1" dirty="0"/>
          </a:p>
        </p:txBody>
      </p:sp>
    </p:spTree>
    <p:extLst>
      <p:ext uri="{BB962C8B-B14F-4D97-AF65-F5344CB8AC3E}">
        <p14:creationId xmlns:p14="http://schemas.microsoft.com/office/powerpoint/2010/main" val="305386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2800" dirty="0" smtClean="0">
                <a:solidFill>
                  <a:schemeClr val="tx1"/>
                </a:solidFill>
              </a:rPr>
              <a:t>4</a:t>
            </a:r>
            <a:r>
              <a:rPr lang="fr-FR" sz="2800" dirty="0">
                <a:solidFill>
                  <a:schemeClr val="tx1"/>
                </a:solidFill>
              </a:rPr>
              <a:t>.	Les </a:t>
            </a:r>
            <a:r>
              <a:rPr lang="fr-FR" sz="2800" dirty="0" smtClean="0">
                <a:solidFill>
                  <a:schemeClr val="tx1"/>
                </a:solidFill>
              </a:rPr>
              <a:t>particules </a:t>
            </a:r>
            <a:r>
              <a:rPr lang="fr-FR" sz="2800" dirty="0">
                <a:solidFill>
                  <a:schemeClr val="tx1"/>
                </a:solidFill>
              </a:rPr>
              <a:t>sont nécessairement sujettes à des attributs, tels que le mouvement et l’immobilité. Ceci est clair, connu d’évidence. En effet, une </a:t>
            </a:r>
            <a:r>
              <a:rPr lang="fr-FR" sz="2800" dirty="0" smtClean="0">
                <a:solidFill>
                  <a:schemeClr val="tx1"/>
                </a:solidFill>
              </a:rPr>
              <a:t>particule </a:t>
            </a:r>
            <a:r>
              <a:rPr lang="fr-FR" sz="2800" dirty="0">
                <a:solidFill>
                  <a:schemeClr val="tx1"/>
                </a:solidFill>
              </a:rPr>
              <a:t>est soit immobile, soit en mouvement. Il est impossible qu’il existe une </a:t>
            </a:r>
            <a:r>
              <a:rPr lang="fr-FR" sz="2800" dirty="0" smtClean="0">
                <a:solidFill>
                  <a:schemeClr val="tx1"/>
                </a:solidFill>
              </a:rPr>
              <a:t>particule qui ne soit ni </a:t>
            </a:r>
            <a:r>
              <a:rPr lang="fr-FR" sz="2800" dirty="0">
                <a:solidFill>
                  <a:schemeClr val="tx1"/>
                </a:solidFill>
              </a:rPr>
              <a:t>immobile, ni en mouvement.</a:t>
            </a:r>
          </a:p>
          <a:p>
            <a:endParaRPr lang="fr-FR" sz="2800"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b="1" dirty="0">
                <a:solidFill>
                  <a:schemeClr val="accent3"/>
                </a:solidFill>
              </a:rPr>
              <a:t>A) L’existence de ce monde a un </a:t>
            </a:r>
            <a:r>
              <a:rPr lang="fr-FR" b="1" dirty="0" smtClean="0">
                <a:solidFill>
                  <a:schemeClr val="accent3"/>
                </a:solidFill>
              </a:rPr>
              <a:t>début</a:t>
            </a:r>
            <a:br>
              <a:rPr lang="fr-FR" b="1" dirty="0" smtClean="0">
                <a:solidFill>
                  <a:schemeClr val="accent3"/>
                </a:solidFill>
              </a:rPr>
            </a:br>
            <a:endParaRPr lang="fr-FR" dirty="0">
              <a:solidFill>
                <a:schemeClr val="accent3"/>
              </a:solidFill>
            </a:endParaRPr>
          </a:p>
        </p:txBody>
      </p:sp>
      <p:sp>
        <p:nvSpPr>
          <p:cNvPr id="4" name="Rectangle 3"/>
          <p:cNvSpPr/>
          <p:nvPr/>
        </p:nvSpPr>
        <p:spPr>
          <a:xfrm>
            <a:off x="3131840" y="555526"/>
            <a:ext cx="1850186" cy="369332"/>
          </a:xfrm>
          <a:prstGeom prst="rect">
            <a:avLst/>
          </a:prstGeom>
        </p:spPr>
        <p:txBody>
          <a:bodyPr wrap="none">
            <a:spAutoFit/>
          </a:bodyPr>
          <a:lstStyle/>
          <a:p>
            <a:r>
              <a:rPr lang="ar-SA" dirty="0">
                <a:solidFill>
                  <a:schemeClr val="accent3"/>
                </a:solidFill>
              </a:rPr>
              <a:t>أ) </a:t>
            </a:r>
            <a:r>
              <a:rPr lang="ar-SA" b="1" dirty="0">
                <a:solidFill>
                  <a:schemeClr val="accent3"/>
                </a:solidFill>
              </a:rPr>
              <a:t>العالم حادث له بداية</a:t>
            </a:r>
            <a:endParaRPr lang="fr-FR" dirty="0">
              <a:solidFill>
                <a:schemeClr val="accent3"/>
              </a:solidFill>
            </a:endParaRPr>
          </a:p>
        </p:txBody>
      </p:sp>
      <p:sp>
        <p:nvSpPr>
          <p:cNvPr id="6" name="Rectangle 5"/>
          <p:cNvSpPr/>
          <p:nvPr/>
        </p:nvSpPr>
        <p:spPr>
          <a:xfrm>
            <a:off x="450099" y="3075806"/>
            <a:ext cx="8388424" cy="1754326"/>
          </a:xfrm>
          <a:prstGeom prst="rect">
            <a:avLst/>
          </a:prstGeom>
        </p:spPr>
        <p:txBody>
          <a:bodyPr wrap="square">
            <a:spAutoFit/>
          </a:bodyPr>
          <a:lstStyle/>
          <a:p>
            <a:pPr algn="r" rtl="1"/>
            <a:r>
              <a:rPr lang="ar-DZ" sz="3600" b="1" dirty="0"/>
              <a:t>4.	الأعيان لا تخلو من الأعراض كالحركة والسكون وهذا أمر ظاهر مدرَك بالبديهة، إذ الحجم إما ساكن أو متحرك ويستحيل أن يوجد حجم لا ساكن ولا </a:t>
            </a:r>
            <a:r>
              <a:rPr lang="ar-DZ" sz="3600" b="1" dirty="0" smtClean="0"/>
              <a:t>متحرك</a:t>
            </a:r>
          </a:p>
        </p:txBody>
      </p:sp>
    </p:spTree>
    <p:extLst>
      <p:ext uri="{BB962C8B-B14F-4D97-AF65-F5344CB8AC3E}">
        <p14:creationId xmlns:p14="http://schemas.microsoft.com/office/powerpoint/2010/main" val="356206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1600" dirty="0" smtClean="0">
                <a:solidFill>
                  <a:schemeClr val="tx1"/>
                </a:solidFill>
              </a:rPr>
              <a:t>5. L’existence </a:t>
            </a:r>
            <a:r>
              <a:rPr lang="fr-FR" sz="1600" dirty="0">
                <a:solidFill>
                  <a:schemeClr val="tx1"/>
                </a:solidFill>
              </a:rPr>
              <a:t>du mouvement et de l’immobilité dans les </a:t>
            </a:r>
            <a:r>
              <a:rPr lang="fr-FR" sz="1600" dirty="0" smtClean="0">
                <a:solidFill>
                  <a:schemeClr val="tx1"/>
                </a:solidFill>
              </a:rPr>
              <a:t>particules </a:t>
            </a:r>
            <a:r>
              <a:rPr lang="fr-FR" sz="1600" dirty="0">
                <a:solidFill>
                  <a:schemeClr val="tx1"/>
                </a:solidFill>
              </a:rPr>
              <a:t>-où la succession du mouvement et de l’immobilité a été constatée par l’observation-, a un début. En effet, par l’entrée en existence de l’un des deux, l’autre est anéanti ; l’existence de ce qui est advenu parmi les deux a donc un début du fait qu’il est advenu (c’est-à-dire par son existence après l’inexistence) ; et l’antérieur, lui aussi, est entré en existence du fait de son anéantissement. Car s’il était confirmé que son existence n’a pas de début, il aurait été impossible qu’il s’anéantisse. En effet, ce pour quoi l’anéantissement est concevable fait partie du possible, c’est-à-dire que l’existence et l’inexistence lui sont possibles du point de vue de sa réalité. De ce fait, il a besoin de qui a fait prévaloir son existence sur son inexistence. Ainsi, il est entré en existence, et ce qui entre en existence n’est pas exempt de début.</a:t>
            </a:r>
          </a:p>
          <a:p>
            <a:endParaRPr lang="fr-FR" sz="1600"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b="1" dirty="0"/>
              <a:t>A) L’existence de ce monde a un </a:t>
            </a:r>
            <a:r>
              <a:rPr lang="fr-FR" b="1" dirty="0" smtClean="0"/>
              <a:t>début</a:t>
            </a:r>
            <a:br>
              <a:rPr lang="fr-FR" b="1" dirty="0" smtClean="0"/>
            </a:br>
            <a:endParaRPr lang="fr-FR" dirty="0"/>
          </a:p>
        </p:txBody>
      </p:sp>
      <p:sp>
        <p:nvSpPr>
          <p:cNvPr id="4" name="Rectangle 3"/>
          <p:cNvSpPr/>
          <p:nvPr/>
        </p:nvSpPr>
        <p:spPr>
          <a:xfrm>
            <a:off x="3131840" y="555526"/>
            <a:ext cx="1850186" cy="369332"/>
          </a:xfrm>
          <a:prstGeom prst="rect">
            <a:avLst/>
          </a:prstGeom>
        </p:spPr>
        <p:txBody>
          <a:bodyPr wrap="none">
            <a:spAutoFit/>
          </a:bodyPr>
          <a:lstStyle/>
          <a:p>
            <a:r>
              <a:rPr lang="ar-SA" dirty="0">
                <a:solidFill>
                  <a:schemeClr val="accent3"/>
                </a:solidFill>
              </a:rPr>
              <a:t>أ) </a:t>
            </a:r>
            <a:r>
              <a:rPr lang="ar-SA" b="1" dirty="0">
                <a:solidFill>
                  <a:schemeClr val="accent3"/>
                </a:solidFill>
              </a:rPr>
              <a:t>العالم حادث له بداية</a:t>
            </a:r>
            <a:endParaRPr lang="fr-FR" dirty="0">
              <a:solidFill>
                <a:schemeClr val="accent3"/>
              </a:solidFill>
            </a:endParaRPr>
          </a:p>
        </p:txBody>
      </p:sp>
      <p:sp>
        <p:nvSpPr>
          <p:cNvPr id="6" name="Rectangle 5"/>
          <p:cNvSpPr/>
          <p:nvPr/>
        </p:nvSpPr>
        <p:spPr>
          <a:xfrm>
            <a:off x="467544" y="3147814"/>
            <a:ext cx="8388424" cy="1938992"/>
          </a:xfrm>
          <a:prstGeom prst="rect">
            <a:avLst/>
          </a:prstGeom>
        </p:spPr>
        <p:txBody>
          <a:bodyPr wrap="square">
            <a:spAutoFit/>
          </a:bodyPr>
          <a:lstStyle/>
          <a:p>
            <a:pPr algn="r" rtl="1"/>
            <a:r>
              <a:rPr lang="ar-DZ" sz="2400" b="1" dirty="0" smtClean="0"/>
              <a:t>5.</a:t>
            </a:r>
            <a:r>
              <a:rPr lang="fr-FR" sz="2400" b="1" dirty="0" smtClean="0"/>
              <a:t> </a:t>
            </a:r>
            <a:r>
              <a:rPr lang="ar-DZ" sz="2400" b="1" dirty="0" smtClean="0"/>
              <a:t>الحركة </a:t>
            </a:r>
            <a:r>
              <a:rPr lang="ar-DZ" sz="2400" b="1" dirty="0"/>
              <a:t>والسكون حادثان في الأحجام التي يدرك فيها تعاقب الحركة والسكون بالمشاهدة لأنه بحدوث أحدهما ينعدم الآخر فالطارئُ منهما حادثٌ </a:t>
            </a:r>
            <a:r>
              <a:rPr lang="ar-DZ" sz="2400" b="1" dirty="0" err="1"/>
              <a:t>بطَرَيانِهِ</a:t>
            </a:r>
            <a:r>
              <a:rPr lang="ar-DZ" sz="2400" b="1" dirty="0"/>
              <a:t> أي بوجوده بعد أن لم يكن والسابقُ حادث لعدمه لأنه لو ثبت قِدَمُهُ لاستحال عدمه لأن ما جاز عدمُهُ ممكنٌ أي يجوز عليه الوجود والعدم من حيث ذاته فهو محتاجٌ إلى مرجّحٍ رَجَّحَ وجودَهُ على عدمه فهو حادث والحادث لا يكون قديمًا</a:t>
            </a:r>
          </a:p>
        </p:txBody>
      </p:sp>
    </p:spTree>
    <p:extLst>
      <p:ext uri="{BB962C8B-B14F-4D97-AF65-F5344CB8AC3E}">
        <p14:creationId xmlns:p14="http://schemas.microsoft.com/office/powerpoint/2010/main" val="241211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2400" dirty="0" smtClean="0">
                <a:solidFill>
                  <a:schemeClr val="tx1"/>
                </a:solidFill>
              </a:rPr>
              <a:t>6. Etant </a:t>
            </a:r>
            <a:r>
              <a:rPr lang="fr-FR" sz="2400" dirty="0">
                <a:solidFill>
                  <a:schemeClr val="tx1"/>
                </a:solidFill>
              </a:rPr>
              <a:t>donné que </a:t>
            </a:r>
            <a:r>
              <a:rPr lang="fr-FR" sz="2400" dirty="0" smtClean="0">
                <a:solidFill>
                  <a:schemeClr val="tx1"/>
                </a:solidFill>
              </a:rPr>
              <a:t>par l’observation même, les particules </a:t>
            </a:r>
            <a:r>
              <a:rPr lang="fr-FR" sz="2400" dirty="0">
                <a:solidFill>
                  <a:schemeClr val="tx1"/>
                </a:solidFill>
              </a:rPr>
              <a:t>sont soit immobiles soit en mouvement, on sait alors que les deux états (mouvement et immobilité) leur sont concevables. De plus, comme les corps sont tous équivalents concernant les attributs corporels, alors ce qui est concevable pour l’un d’eux est concevable pour le reste et ce, en raison de cette équivalence.</a:t>
            </a:r>
          </a:p>
        </p:txBody>
      </p:sp>
      <p:sp>
        <p:nvSpPr>
          <p:cNvPr id="2" name="Title 1"/>
          <p:cNvSpPr>
            <a:spLocks noGrp="1"/>
          </p:cNvSpPr>
          <p:nvPr>
            <p:ph type="title"/>
          </p:nvPr>
        </p:nvSpPr>
        <p:spPr>
          <a:xfrm>
            <a:off x="314325" y="268288"/>
            <a:ext cx="8515350" cy="742950"/>
          </a:xfrm>
        </p:spPr>
        <p:txBody>
          <a:bodyPr/>
          <a:lstStyle/>
          <a:p>
            <a:r>
              <a:rPr lang="fr-FR" b="1" dirty="0"/>
              <a:t>A) L’existence de ce monde a un </a:t>
            </a:r>
            <a:r>
              <a:rPr lang="fr-FR" b="1" dirty="0" smtClean="0"/>
              <a:t>début</a:t>
            </a:r>
            <a:br>
              <a:rPr lang="fr-FR" b="1" dirty="0" smtClean="0"/>
            </a:br>
            <a:endParaRPr lang="fr-FR" dirty="0"/>
          </a:p>
        </p:txBody>
      </p:sp>
      <p:sp>
        <p:nvSpPr>
          <p:cNvPr id="4" name="Rectangle 3"/>
          <p:cNvSpPr/>
          <p:nvPr/>
        </p:nvSpPr>
        <p:spPr>
          <a:xfrm>
            <a:off x="3131840" y="555526"/>
            <a:ext cx="1850186" cy="369332"/>
          </a:xfrm>
          <a:prstGeom prst="rect">
            <a:avLst/>
          </a:prstGeom>
        </p:spPr>
        <p:txBody>
          <a:bodyPr wrap="none">
            <a:spAutoFit/>
          </a:bodyPr>
          <a:lstStyle/>
          <a:p>
            <a:r>
              <a:rPr lang="ar-SA" dirty="0">
                <a:solidFill>
                  <a:schemeClr val="accent3"/>
                </a:solidFill>
              </a:rPr>
              <a:t>أ) </a:t>
            </a:r>
            <a:r>
              <a:rPr lang="ar-SA" b="1" dirty="0">
                <a:solidFill>
                  <a:schemeClr val="accent3"/>
                </a:solidFill>
              </a:rPr>
              <a:t>العالم حادث له بداية</a:t>
            </a:r>
            <a:endParaRPr lang="fr-FR" dirty="0">
              <a:solidFill>
                <a:schemeClr val="accent3"/>
              </a:solidFill>
            </a:endParaRPr>
          </a:p>
        </p:txBody>
      </p:sp>
      <p:sp>
        <p:nvSpPr>
          <p:cNvPr id="6" name="Rectangle 5"/>
          <p:cNvSpPr/>
          <p:nvPr/>
        </p:nvSpPr>
        <p:spPr>
          <a:xfrm>
            <a:off x="467544" y="3147814"/>
            <a:ext cx="8388424" cy="1569660"/>
          </a:xfrm>
          <a:prstGeom prst="rect">
            <a:avLst/>
          </a:prstGeom>
        </p:spPr>
        <p:txBody>
          <a:bodyPr wrap="square">
            <a:spAutoFit/>
          </a:bodyPr>
          <a:lstStyle/>
          <a:p>
            <a:pPr algn="r" rtl="1"/>
            <a:r>
              <a:rPr lang="ar-DZ" sz="3200" b="1" dirty="0" smtClean="0"/>
              <a:t>6.</a:t>
            </a:r>
            <a:r>
              <a:rPr lang="fr-FR" sz="3200" b="1" dirty="0" smtClean="0"/>
              <a:t> </a:t>
            </a:r>
            <a:r>
              <a:rPr lang="ar-DZ" sz="3200" b="1" dirty="0" smtClean="0"/>
              <a:t>لما </a:t>
            </a:r>
            <a:r>
              <a:rPr lang="ar-DZ" sz="3200" b="1" dirty="0"/>
              <a:t>كان الجسم </a:t>
            </a:r>
            <a:r>
              <a:rPr lang="ar-DZ" sz="3200" b="1" dirty="0" err="1"/>
              <a:t>فى</a:t>
            </a:r>
            <a:r>
              <a:rPr lang="ar-DZ" sz="3200" b="1" dirty="0"/>
              <a:t> الشاهد إما متحركا وإما ساكنا عُلم جواز الأمرين عليه والأجسام متماثلة </a:t>
            </a:r>
            <a:r>
              <a:rPr lang="ar-DZ" sz="3200" b="1" dirty="0" err="1"/>
              <a:t>فى</a:t>
            </a:r>
            <a:r>
              <a:rPr lang="ar-DZ" sz="3200" b="1" dirty="0"/>
              <a:t> صفات الجسمية فما جاز على أحدها جاز على </a:t>
            </a:r>
            <a:r>
              <a:rPr lang="ar-DZ" sz="3200" b="1" dirty="0" err="1"/>
              <a:t>باقى</a:t>
            </a:r>
            <a:r>
              <a:rPr lang="ar-DZ" sz="3200" b="1" dirty="0"/>
              <a:t> الأجسام لتماثلها </a:t>
            </a:r>
          </a:p>
        </p:txBody>
      </p:sp>
    </p:spTree>
    <p:extLst>
      <p:ext uri="{BB962C8B-B14F-4D97-AF65-F5344CB8AC3E}">
        <p14:creationId xmlns:p14="http://schemas.microsoft.com/office/powerpoint/2010/main" val="423974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1800" dirty="0">
                <a:solidFill>
                  <a:schemeClr val="tx1"/>
                </a:solidFill>
              </a:rPr>
              <a:t>7.	Ainsi, l’immobilité des </a:t>
            </a:r>
            <a:r>
              <a:rPr lang="fr-FR" sz="1800" dirty="0" smtClean="0">
                <a:solidFill>
                  <a:schemeClr val="tx1"/>
                </a:solidFill>
              </a:rPr>
              <a:t>particules </a:t>
            </a:r>
            <a:r>
              <a:rPr lang="fr-FR" sz="1800" dirty="0">
                <a:solidFill>
                  <a:schemeClr val="tx1"/>
                </a:solidFill>
              </a:rPr>
              <a:t>dont on n’a pas constaté le mouvement, et le mouvement des </a:t>
            </a:r>
            <a:r>
              <a:rPr lang="fr-FR" sz="1800" dirty="0" smtClean="0">
                <a:solidFill>
                  <a:schemeClr val="tx1"/>
                </a:solidFill>
              </a:rPr>
              <a:t>particules </a:t>
            </a:r>
            <a:r>
              <a:rPr lang="fr-FR" sz="1800" dirty="0">
                <a:solidFill>
                  <a:schemeClr val="tx1"/>
                </a:solidFill>
              </a:rPr>
              <a:t>dont on n’a pas constaté l’immobilité, ont tous deux un début aussi. En effet, tout ce qui est immobile, la raison juge concevable qu’il se mette en mouvement (c’est-à-dire la raison conçoit l’anéantissement de son immobilité). Il en est de même pour tout ce qui est en mouvement, la raison juge concevable qu’il devienne immobile (c’est-à-dire la raison conçoit l’anéantissement de son mouvement). L’immobilité de ces substances et leur mouvement sont donc possibles selon la raison. Par conséquent, leur existence a un début.</a:t>
            </a:r>
          </a:p>
        </p:txBody>
      </p:sp>
      <p:sp>
        <p:nvSpPr>
          <p:cNvPr id="2" name="Title 1"/>
          <p:cNvSpPr>
            <a:spLocks noGrp="1"/>
          </p:cNvSpPr>
          <p:nvPr>
            <p:ph type="title"/>
          </p:nvPr>
        </p:nvSpPr>
        <p:spPr>
          <a:xfrm>
            <a:off x="314325" y="268288"/>
            <a:ext cx="8515350" cy="742950"/>
          </a:xfrm>
        </p:spPr>
        <p:txBody>
          <a:bodyPr/>
          <a:lstStyle/>
          <a:p>
            <a:r>
              <a:rPr lang="fr-FR" b="1" dirty="0"/>
              <a:t>A) L’existence de ce monde a un </a:t>
            </a:r>
            <a:r>
              <a:rPr lang="fr-FR" b="1" dirty="0" smtClean="0"/>
              <a:t>début</a:t>
            </a:r>
            <a:br>
              <a:rPr lang="fr-FR" b="1" dirty="0" smtClean="0"/>
            </a:br>
            <a:endParaRPr lang="fr-FR" dirty="0"/>
          </a:p>
        </p:txBody>
      </p:sp>
      <p:sp>
        <p:nvSpPr>
          <p:cNvPr id="4" name="Rectangle 3"/>
          <p:cNvSpPr/>
          <p:nvPr/>
        </p:nvSpPr>
        <p:spPr>
          <a:xfrm>
            <a:off x="3131840" y="555526"/>
            <a:ext cx="1850186" cy="369332"/>
          </a:xfrm>
          <a:prstGeom prst="rect">
            <a:avLst/>
          </a:prstGeom>
        </p:spPr>
        <p:txBody>
          <a:bodyPr wrap="none">
            <a:spAutoFit/>
          </a:bodyPr>
          <a:lstStyle/>
          <a:p>
            <a:r>
              <a:rPr lang="ar-SA" dirty="0">
                <a:solidFill>
                  <a:schemeClr val="accent3"/>
                </a:solidFill>
              </a:rPr>
              <a:t>أ) </a:t>
            </a:r>
            <a:r>
              <a:rPr lang="ar-SA" b="1" dirty="0">
                <a:solidFill>
                  <a:schemeClr val="accent3"/>
                </a:solidFill>
              </a:rPr>
              <a:t>العالم حادث له بداية</a:t>
            </a:r>
            <a:endParaRPr lang="fr-FR" dirty="0">
              <a:solidFill>
                <a:schemeClr val="accent3"/>
              </a:solidFill>
            </a:endParaRPr>
          </a:p>
        </p:txBody>
      </p:sp>
      <p:sp>
        <p:nvSpPr>
          <p:cNvPr id="6" name="Rectangle 5"/>
          <p:cNvSpPr/>
          <p:nvPr/>
        </p:nvSpPr>
        <p:spPr>
          <a:xfrm>
            <a:off x="467544" y="3147814"/>
            <a:ext cx="8388424" cy="1938992"/>
          </a:xfrm>
          <a:prstGeom prst="rect">
            <a:avLst/>
          </a:prstGeom>
        </p:spPr>
        <p:txBody>
          <a:bodyPr wrap="square">
            <a:spAutoFit/>
          </a:bodyPr>
          <a:lstStyle/>
          <a:p>
            <a:pPr algn="r" rtl="1"/>
            <a:r>
              <a:rPr lang="ar-DZ" sz="2400" b="1" dirty="0"/>
              <a:t>7.	الحركة والسكون حادثان أيضا في الأحجام الساكنة التي لم نشهد حركتها وفي الأحجام المتحركة التي لم نشهد سكونها إذ ما من ساكن إلا والعقل قاضٍ أي حاكم بجواز حركته (أي بجواز عدم سكونه) وما من متحرك إلا والعقل قاضٍ بجواز سكونه (أي بجواز عدم حركته) فسكون هذه الأحجام وحركتها ممكنان فإذًا هما حادثان.</a:t>
            </a:r>
          </a:p>
        </p:txBody>
      </p:sp>
    </p:spTree>
    <p:extLst>
      <p:ext uri="{BB962C8B-B14F-4D97-AF65-F5344CB8AC3E}">
        <p14:creationId xmlns:p14="http://schemas.microsoft.com/office/powerpoint/2010/main" val="406729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1800" dirty="0">
                <a:solidFill>
                  <a:schemeClr val="tx1"/>
                </a:solidFill>
              </a:rPr>
              <a:t>8.	Par ailleurs, l’existence des </a:t>
            </a:r>
            <a:r>
              <a:rPr lang="fr-FR" sz="1800" dirty="0" smtClean="0">
                <a:solidFill>
                  <a:schemeClr val="tx1"/>
                </a:solidFill>
              </a:rPr>
              <a:t>particules </a:t>
            </a:r>
            <a:r>
              <a:rPr lang="fr-FR" sz="1800" dirty="0">
                <a:solidFill>
                  <a:schemeClr val="tx1"/>
                </a:solidFill>
              </a:rPr>
              <a:t>a un début parce qu’elles sont toujours sujettes à des attributs dont l’existence a un début. Comme par exemple un corps, il est nécessairement soit immobile soit en mouvement ; il est donc caractérisé nécessairement par l’un des deux à un instant donné. Et il ne peut pas précéder les deux, le mouvement et l’immobilité, par l’existence.</a:t>
            </a:r>
          </a:p>
        </p:txBody>
      </p:sp>
      <p:sp>
        <p:nvSpPr>
          <p:cNvPr id="2" name="Title 1"/>
          <p:cNvSpPr>
            <a:spLocks noGrp="1"/>
          </p:cNvSpPr>
          <p:nvPr>
            <p:ph type="title"/>
          </p:nvPr>
        </p:nvSpPr>
        <p:spPr>
          <a:xfrm>
            <a:off x="314325" y="268288"/>
            <a:ext cx="8515350" cy="742950"/>
          </a:xfrm>
        </p:spPr>
        <p:txBody>
          <a:bodyPr/>
          <a:lstStyle/>
          <a:p>
            <a:r>
              <a:rPr lang="fr-FR" b="1" dirty="0"/>
              <a:t>A) L’existence de ce monde a un </a:t>
            </a:r>
            <a:r>
              <a:rPr lang="fr-FR" b="1" dirty="0" smtClean="0"/>
              <a:t>début</a:t>
            </a:r>
            <a:br>
              <a:rPr lang="fr-FR" b="1" dirty="0" smtClean="0"/>
            </a:br>
            <a:endParaRPr lang="fr-FR" dirty="0"/>
          </a:p>
        </p:txBody>
      </p:sp>
      <p:sp>
        <p:nvSpPr>
          <p:cNvPr id="4" name="Rectangle 3"/>
          <p:cNvSpPr/>
          <p:nvPr/>
        </p:nvSpPr>
        <p:spPr>
          <a:xfrm>
            <a:off x="3131840" y="555526"/>
            <a:ext cx="1850186" cy="369332"/>
          </a:xfrm>
          <a:prstGeom prst="rect">
            <a:avLst/>
          </a:prstGeom>
        </p:spPr>
        <p:txBody>
          <a:bodyPr wrap="none">
            <a:spAutoFit/>
          </a:bodyPr>
          <a:lstStyle/>
          <a:p>
            <a:r>
              <a:rPr lang="ar-SA" dirty="0">
                <a:solidFill>
                  <a:schemeClr val="accent3"/>
                </a:solidFill>
              </a:rPr>
              <a:t>أ) </a:t>
            </a:r>
            <a:r>
              <a:rPr lang="ar-SA" b="1" dirty="0">
                <a:solidFill>
                  <a:schemeClr val="accent3"/>
                </a:solidFill>
              </a:rPr>
              <a:t>العالم حادث له بداية</a:t>
            </a:r>
            <a:endParaRPr lang="fr-FR" dirty="0">
              <a:solidFill>
                <a:schemeClr val="accent3"/>
              </a:solidFill>
            </a:endParaRPr>
          </a:p>
        </p:txBody>
      </p:sp>
      <p:sp>
        <p:nvSpPr>
          <p:cNvPr id="6" name="Rectangle 5"/>
          <p:cNvSpPr/>
          <p:nvPr/>
        </p:nvSpPr>
        <p:spPr>
          <a:xfrm>
            <a:off x="467544" y="3147814"/>
            <a:ext cx="8388424" cy="1200329"/>
          </a:xfrm>
          <a:prstGeom prst="rect">
            <a:avLst/>
          </a:prstGeom>
        </p:spPr>
        <p:txBody>
          <a:bodyPr wrap="square">
            <a:spAutoFit/>
          </a:bodyPr>
          <a:lstStyle/>
          <a:p>
            <a:pPr algn="r" rtl="1"/>
            <a:r>
              <a:rPr lang="ar-DZ" sz="2400" b="1" dirty="0"/>
              <a:t>8.	والأعيان حادثة لأنها ملازمة للأعراض الحادثة كالجِرم لا يكون إلا متحركًا أو ساكنًا فلا ينفك عن الاتصاف بأحدهما </a:t>
            </a:r>
            <a:r>
              <a:rPr lang="ar-DZ" sz="2400" b="1" dirty="0" err="1"/>
              <a:t>فى</a:t>
            </a:r>
            <a:r>
              <a:rPr lang="ar-DZ" sz="2400" b="1" dirty="0"/>
              <a:t> وقت ولا يسبق الحركة والسكون كليهما بالوجود</a:t>
            </a:r>
          </a:p>
        </p:txBody>
      </p:sp>
    </p:spTree>
    <p:extLst>
      <p:ext uri="{BB962C8B-B14F-4D97-AF65-F5344CB8AC3E}">
        <p14:creationId xmlns:p14="http://schemas.microsoft.com/office/powerpoint/2010/main" val="19337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43558"/>
            <a:ext cx="8515350" cy="1459483"/>
          </a:xfrm>
        </p:spPr>
        <p:txBody>
          <a:bodyPr/>
          <a:lstStyle/>
          <a:p>
            <a:r>
              <a:rPr lang="fr-FR" sz="1800" dirty="0">
                <a:solidFill>
                  <a:schemeClr val="tx1"/>
                </a:solidFill>
              </a:rPr>
              <a:t>9.	Et ce qui est sujet nécessairement à des caractéristiques dont l’existence a un début, son existence a forcément un début, parce qu’il est impossible qu’il les précède par son existence, car il est nécessairement caractérisé par ces caractéristiques. En effet, si son existence n’avait pas un début, alors avant chaque caractéristique entrée en existence, il y aurait un enchaînement sans début de caractéristiques entrées en existence. C’est-à-dire que si ce qui est sujet à des caractéristiques entrées en existence, ces </a:t>
            </a:r>
            <a:r>
              <a:rPr lang="fr-FR" sz="1800" dirty="0" smtClean="0">
                <a:solidFill>
                  <a:schemeClr val="tx1"/>
                </a:solidFill>
              </a:rPr>
              <a:t>caractéristiques </a:t>
            </a:r>
            <a:r>
              <a:rPr lang="fr-FR" sz="1800" dirty="0">
                <a:solidFill>
                  <a:schemeClr val="tx1"/>
                </a:solidFill>
              </a:rPr>
              <a:t>se succédant sans début, cela implique l’existence d’événements entrés en existence et ce, sans début. Or ceci est impossible. </a:t>
            </a:r>
          </a:p>
        </p:txBody>
      </p:sp>
      <p:sp>
        <p:nvSpPr>
          <p:cNvPr id="2" name="Title 1"/>
          <p:cNvSpPr>
            <a:spLocks noGrp="1"/>
          </p:cNvSpPr>
          <p:nvPr>
            <p:ph type="title"/>
          </p:nvPr>
        </p:nvSpPr>
        <p:spPr>
          <a:xfrm>
            <a:off x="314325" y="268288"/>
            <a:ext cx="8515350" cy="742950"/>
          </a:xfrm>
        </p:spPr>
        <p:txBody>
          <a:bodyPr/>
          <a:lstStyle/>
          <a:p>
            <a:r>
              <a:rPr lang="fr-FR" b="1" dirty="0"/>
              <a:t>A) L’existence de ce monde a un </a:t>
            </a:r>
            <a:r>
              <a:rPr lang="fr-FR" b="1" dirty="0" smtClean="0"/>
              <a:t>début</a:t>
            </a:r>
            <a:br>
              <a:rPr lang="fr-FR" b="1" dirty="0" smtClean="0"/>
            </a:br>
            <a:endParaRPr lang="fr-FR" dirty="0"/>
          </a:p>
        </p:txBody>
      </p:sp>
      <p:sp>
        <p:nvSpPr>
          <p:cNvPr id="4" name="Rectangle 3"/>
          <p:cNvSpPr/>
          <p:nvPr/>
        </p:nvSpPr>
        <p:spPr>
          <a:xfrm>
            <a:off x="3131840" y="555526"/>
            <a:ext cx="1850186" cy="369332"/>
          </a:xfrm>
          <a:prstGeom prst="rect">
            <a:avLst/>
          </a:prstGeom>
        </p:spPr>
        <p:txBody>
          <a:bodyPr wrap="none">
            <a:spAutoFit/>
          </a:bodyPr>
          <a:lstStyle/>
          <a:p>
            <a:r>
              <a:rPr lang="ar-SA" dirty="0">
                <a:solidFill>
                  <a:schemeClr val="accent3"/>
                </a:solidFill>
              </a:rPr>
              <a:t>أ) </a:t>
            </a:r>
            <a:r>
              <a:rPr lang="ar-SA" b="1" dirty="0">
                <a:solidFill>
                  <a:schemeClr val="accent3"/>
                </a:solidFill>
              </a:rPr>
              <a:t>العالم حادث له بداية</a:t>
            </a:r>
            <a:endParaRPr lang="fr-FR" dirty="0">
              <a:solidFill>
                <a:schemeClr val="accent3"/>
              </a:solidFill>
            </a:endParaRPr>
          </a:p>
        </p:txBody>
      </p:sp>
      <p:sp>
        <p:nvSpPr>
          <p:cNvPr id="6" name="Rectangle 5"/>
          <p:cNvSpPr/>
          <p:nvPr/>
        </p:nvSpPr>
        <p:spPr>
          <a:xfrm>
            <a:off x="467544" y="3147814"/>
            <a:ext cx="8388424" cy="1200329"/>
          </a:xfrm>
          <a:prstGeom prst="rect">
            <a:avLst/>
          </a:prstGeom>
        </p:spPr>
        <p:txBody>
          <a:bodyPr wrap="square">
            <a:spAutoFit/>
          </a:bodyPr>
          <a:lstStyle/>
          <a:p>
            <a:pPr algn="r" rtl="1"/>
            <a:r>
              <a:rPr lang="ar-DZ" sz="2400" b="1" dirty="0"/>
              <a:t>9.	وما لا يخلو عن الحادثِ حادثٌ لأنه يستحيل أن يسبقه لعدم جواز خُلُوّهِ عنه لأنه لو لم يكن حادثًا لكان قبل كل حادث حوادثُ لا أول لها أي لو كان الذى تطرأ عليه الحوادث وتتعاقب فيه قديما لاستلزم ذلك وجود حوادث لا أول لها وهو محال </a:t>
            </a:r>
          </a:p>
        </p:txBody>
      </p:sp>
    </p:spTree>
    <p:extLst>
      <p:ext uri="{BB962C8B-B14F-4D97-AF65-F5344CB8AC3E}">
        <p14:creationId xmlns:p14="http://schemas.microsoft.com/office/powerpoint/2010/main" val="357383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xmlns="" name="OFR_OBS-template_external.potx" id="{8E63A4C0-0D5B-4AB0-9B17-28650E3A1109}" vid="{213D95EF-7056-43E0-9767-0E799F7889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4593</TotalTime>
  <Words>1314</Words>
  <Application>Microsoft Office PowerPoint</Application>
  <PresentationFormat>Affichage à l'écran (16:9)</PresentationFormat>
  <Paragraphs>109</Paragraphs>
  <Slides>24</Slides>
  <Notes>0</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24</vt:i4>
      </vt:variant>
    </vt:vector>
  </HeadingPairs>
  <TitlesOfParts>
    <vt:vector size="26" baseType="lpstr">
      <vt:lpstr>blank</vt:lpstr>
      <vt:lpstr>Document</vt:lpstr>
      <vt:lpstr>La preuve rationnelle détaillée de l’existence de Allah </vt:lpstr>
      <vt:lpstr>Présentation PowerPoint</vt:lpstr>
      <vt:lpstr>A) L’existence de ce monde a un début </vt:lpstr>
      <vt:lpstr>A) L’existence de ce monde a un début </vt:lpstr>
      <vt:lpstr>A) L’existence de ce monde a un début </vt:lpstr>
      <vt:lpstr>A) L’existence de ce monde a un début </vt:lpstr>
      <vt:lpstr>A) L’existence de ce monde a un début </vt:lpstr>
      <vt:lpstr>A) L’existence de ce monde a un début </vt:lpstr>
      <vt:lpstr>A) L’existence de ce monde a un début </vt:lpstr>
      <vt:lpstr>A) L’existence de ce monde a un début </vt:lpstr>
      <vt:lpstr>A) L’existence de ce monde a un début </vt:lpstr>
      <vt:lpstr>A) L’existence de ce monde a un début </vt:lpstr>
      <vt:lpstr>B) Ce dont l’existence a un début a besoin de Qui lui donne l’existence et Qui agit par Sa volonté et Son choix</vt:lpstr>
      <vt:lpstr>B) Ce dont l’existence a un début a besoin de Qui lui donne l’existence et Qui agit par Sa volonté et Son choix</vt:lpstr>
      <vt:lpstr>B) Ce dont l’existence a un début a besoin de Qui lui donne l’existence et Qui agit par Sa volonté et Son choix</vt:lpstr>
      <vt:lpstr>B) Ce dont l’existence a un début a besoin de Qui lui donne l’existence et Qui agit par Sa volonté et Son choix</vt:lpstr>
      <vt:lpstr>C) Il est indispensable qu’il n’y ait pas de début à l’existence du créateur de ce monde </vt:lpstr>
      <vt:lpstr>C) Il est indispensable qu’il n’y ait pas de début à l’existence du créateur de ce monde </vt:lpstr>
      <vt:lpstr>C) Il est indispensable qu’il n’y ait pas de début à l’existence du créateur de ce monde </vt:lpstr>
      <vt:lpstr>C) Il est indispensable qu’il n’y ait pas de début à l’existence du créateur de ce monde </vt:lpstr>
      <vt:lpstr>Présentation PowerPoint</vt:lpstr>
      <vt:lpstr>Présentation PowerPoint</vt:lpstr>
      <vt:lpstr>Présentation PowerPoint</vt:lpstr>
      <vt:lpstr>Et Allah sait plus que tout autre</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REBAÏ Ismaïl OBS/ELOB</dc:creator>
  <cp:lastModifiedBy>REBAÏ Ismaïl OBS/ELOB</cp:lastModifiedBy>
  <cp:revision>30</cp:revision>
  <dcterms:created xsi:type="dcterms:W3CDTF">2018-01-10T11:52:06Z</dcterms:created>
  <dcterms:modified xsi:type="dcterms:W3CDTF">2019-11-13T15:55:56Z</dcterms:modified>
</cp:coreProperties>
</file>